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64" r:id="rId9"/>
    <p:sldId id="265" r:id="rId10"/>
    <p:sldId id="266"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1/26/2021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6256" y="4477800"/>
            <a:ext cx="2016224" cy="646331"/>
          </a:xfrm>
          <a:prstGeom prst="rect">
            <a:avLst/>
          </a:prstGeom>
          <a:noFill/>
        </p:spPr>
        <p:txBody>
          <a:bodyPr wrap="square">
            <a:spAutoFit/>
          </a:bodyPr>
          <a:lstStyle/>
          <a:p>
            <a:pPr algn="r" fontAlgn="auto">
              <a:spcBef>
                <a:spcPts val="0"/>
              </a:spcBef>
              <a:spcAft>
                <a:spcPts val="0"/>
              </a:spcAft>
              <a:defRPr/>
            </a:pPr>
            <a:r>
              <a:rPr kumimoji="0" lang="en-US" altLang="ko-KR" b="1" dirty="0" smtClean="0">
                <a:solidFill>
                  <a:schemeClr val="tx1">
                    <a:lumMod val="85000"/>
                    <a:lumOff val="15000"/>
                  </a:schemeClr>
                </a:solidFill>
                <a:latin typeface="Arial" pitchFamily="34" charset="0"/>
                <a:cs typeface="Arial" pitchFamily="34" charset="0"/>
              </a:rPr>
              <a:t>Submitted By:</a:t>
            </a:r>
          </a:p>
          <a:p>
            <a:pPr algn="r" fontAlgn="auto">
              <a:spcBef>
                <a:spcPts val="0"/>
              </a:spcBef>
              <a:spcAft>
                <a:spcPts val="0"/>
              </a:spcAft>
              <a:defRPr/>
            </a:pPr>
            <a:r>
              <a:rPr lang="en-US" altLang="ko-KR" b="1" dirty="0" smtClean="0">
                <a:solidFill>
                  <a:schemeClr val="tx1">
                    <a:lumMod val="85000"/>
                    <a:lumOff val="15000"/>
                  </a:schemeClr>
                </a:solidFill>
                <a:latin typeface="Arial" pitchFamily="34" charset="0"/>
                <a:cs typeface="Arial" pitchFamily="34" charset="0"/>
              </a:rPr>
              <a:t>Hemant Sethiya</a:t>
            </a:r>
            <a:endParaRPr kumimoji="0" lang="en-US" altLang="ko-KR" b="1" dirty="0">
              <a:solidFill>
                <a:schemeClr val="tx1">
                  <a:lumMod val="85000"/>
                  <a:lumOff val="15000"/>
                </a:schemeClr>
              </a:solidFill>
              <a:latin typeface="Arial" pitchFamily="34" charset="0"/>
              <a:cs typeface="Arial" pitchFamily="34" charset="0"/>
            </a:endParaRPr>
          </a:p>
        </p:txBody>
      </p:sp>
      <p:sp>
        <p:nvSpPr>
          <p:cNvPr id="5" name="TextBox 1"/>
          <p:cNvSpPr txBox="1">
            <a:spLocks noChangeArrowheads="1"/>
          </p:cNvSpPr>
          <p:nvPr/>
        </p:nvSpPr>
        <p:spPr bwMode="auto">
          <a:xfrm>
            <a:off x="4139952" y="2376630"/>
            <a:ext cx="4824536" cy="1077218"/>
          </a:xfrm>
          <a:prstGeom prst="rect">
            <a:avLst/>
          </a:prstGeom>
          <a:noFill/>
          <a:ln w="9525">
            <a:noFill/>
            <a:miter lim="800000"/>
            <a:headEnd/>
            <a:tailEnd/>
          </a:ln>
        </p:spPr>
        <p:txBody>
          <a:bodyPr wrap="square">
            <a:spAutoFit/>
          </a:bodyPr>
          <a:lstStyle/>
          <a:p>
            <a:r>
              <a:rPr lang="en-US" altLang="ko-KR" sz="3200" b="1" dirty="0" smtClean="0">
                <a:solidFill>
                  <a:schemeClr val="tx1">
                    <a:lumMod val="85000"/>
                    <a:lumOff val="15000"/>
                  </a:schemeClr>
                </a:solidFill>
                <a:latin typeface="Arial" pitchFamily="34" charset="0"/>
                <a:ea typeface="맑은 고딕" pitchFamily="50" charset="-127"/>
                <a:cs typeface="Arial" pitchFamily="34" charset="0"/>
              </a:rPr>
              <a:t>Marketing Analytics Presentation</a:t>
            </a:r>
          </a:p>
        </p:txBody>
      </p:sp>
      <p:sp>
        <p:nvSpPr>
          <p:cNvPr id="7" name="TextBox 6">
            <a:hlinkClick r:id="rId2"/>
          </p:cNvPr>
          <p:cNvSpPr txBox="1"/>
          <p:nvPr/>
        </p:nvSpPr>
        <p:spPr>
          <a:xfrm>
            <a:off x="107504" y="4477799"/>
            <a:ext cx="4427984" cy="646331"/>
          </a:xfrm>
          <a:prstGeom prst="rect">
            <a:avLst/>
          </a:prstGeom>
          <a:noFill/>
        </p:spPr>
        <p:txBody>
          <a:bodyPr wrap="square" rtlCol="0">
            <a:spAutoFit/>
          </a:bodyPr>
          <a:lstStyle/>
          <a:p>
            <a:r>
              <a:rPr lang="en-US" altLang="ko-KR" b="1" dirty="0" smtClean="0">
                <a:ln w="0"/>
                <a:solidFill>
                  <a:schemeClr val="tx1">
                    <a:lumMod val="95000"/>
                    <a:lumOff val="5000"/>
                  </a:schemeClr>
                </a:solidFill>
                <a:latin typeface="Arial" pitchFamily="34" charset="0"/>
                <a:cs typeface="Arial" pitchFamily="34" charset="0"/>
              </a:rPr>
              <a:t>Submitted To:</a:t>
            </a:r>
          </a:p>
          <a:p>
            <a:r>
              <a:rPr lang="en-US" altLang="ko-KR" b="1" dirty="0" smtClean="0">
                <a:ln w="0"/>
                <a:solidFill>
                  <a:schemeClr val="tx1">
                    <a:lumMod val="95000"/>
                    <a:lumOff val="5000"/>
                  </a:schemeClr>
                </a:solidFill>
                <a:latin typeface="Arial" pitchFamily="34" charset="0"/>
                <a:cs typeface="Arial" pitchFamily="34" charset="0"/>
              </a:rPr>
              <a:t>Dr. Bharti Motwani</a:t>
            </a:r>
            <a:endParaRPr lang="ko-KR" altLang="en-US" b="1" dirty="0">
              <a:ln w="0"/>
              <a:solidFill>
                <a:schemeClr val="tx1">
                  <a:lumMod val="95000"/>
                  <a:lumOff val="5000"/>
                </a:schemeClr>
              </a:solidFill>
              <a:latin typeface="Arial" pitchFamily="34" charset="0"/>
              <a:cs typeface="Arial" pitchFamily="34" charset="0"/>
            </a:endParaRPr>
          </a:p>
        </p:txBody>
      </p:sp>
      <p:sp>
        <p:nvSpPr>
          <p:cNvPr id="2" name="Rectangle 1"/>
          <p:cNvSpPr/>
          <p:nvPr/>
        </p:nvSpPr>
        <p:spPr>
          <a:xfrm>
            <a:off x="3923928" y="2478089"/>
            <a:ext cx="144016" cy="975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059581"/>
            <a:ext cx="8261153" cy="748679"/>
          </a:xfrm>
        </p:spPr>
        <p:txBody>
          <a:bodyPr/>
          <a:lstStyle/>
          <a:p>
            <a:r>
              <a:rPr lang="en-US" b="1" dirty="0" smtClean="0">
                <a:latin typeface="Aparajita" panose="020B0604020202020204" pitchFamily="34" charset="0"/>
                <a:cs typeface="Aparajita" panose="020B0604020202020204" pitchFamily="34" charset="0"/>
              </a:rPr>
              <a:t>I had use </a:t>
            </a:r>
            <a:r>
              <a:rPr lang="en-US" b="1" dirty="0">
                <a:latin typeface="Aparajita" panose="020B0604020202020204" pitchFamily="34" charset="0"/>
                <a:cs typeface="Aparajita" panose="020B0604020202020204" pitchFamily="34" charset="0"/>
              </a:rPr>
              <a:t>C</a:t>
            </a:r>
            <a:r>
              <a:rPr lang="en-US" b="1" dirty="0" smtClean="0">
                <a:latin typeface="Aparajita" panose="020B0604020202020204" pitchFamily="34" charset="0"/>
                <a:cs typeface="Aparajita" panose="020B0604020202020204" pitchFamily="34" charset="0"/>
              </a:rPr>
              <a:t>onjoint Analysis to understand what type of pizza’s do the customers prefer. For this analysis I create dataset by myself</a:t>
            </a:r>
            <a:endParaRPr lang="en-US" b="1" dirty="0">
              <a:latin typeface="Aparajita" panose="020B0604020202020204" pitchFamily="34" charset="0"/>
              <a:cs typeface="Aparajita" panose="020B0604020202020204" pitchFamily="34" charset="0"/>
            </a:endParaRPr>
          </a:p>
        </p:txBody>
      </p:sp>
      <p:sp>
        <p:nvSpPr>
          <p:cNvPr id="5" name="Content Placeholder 4"/>
          <p:cNvSpPr>
            <a:spLocks noGrp="1"/>
          </p:cNvSpPr>
          <p:nvPr>
            <p:ph idx="10"/>
          </p:nvPr>
        </p:nvSpPr>
        <p:spPr>
          <a:xfrm>
            <a:off x="323528" y="1900825"/>
            <a:ext cx="8496944" cy="2995737"/>
          </a:xfrm>
        </p:spPr>
        <p:txBody>
          <a:bodyPr/>
          <a:lstStyle/>
          <a:p>
            <a:r>
              <a:rPr lang="en-US" altLang="ko-KR" sz="2000" b="1" dirty="0" smtClean="0">
                <a:solidFill>
                  <a:schemeClr val="tx1">
                    <a:lumMod val="95000"/>
                    <a:lumOff val="5000"/>
                  </a:schemeClr>
                </a:solidFill>
                <a:latin typeface="Aparajita" panose="020B0604020202020204" pitchFamily="34" charset="0"/>
                <a:cs typeface="Aparajita" panose="020B0604020202020204" pitchFamily="34" charset="0"/>
              </a:rPr>
              <a:t>Features: </a:t>
            </a:r>
            <a:r>
              <a:rPr lang="en-US" altLang="ko-KR" sz="1800" dirty="0" smtClean="0">
                <a:solidFill>
                  <a:schemeClr val="tx1">
                    <a:lumMod val="95000"/>
                    <a:lumOff val="5000"/>
                  </a:schemeClr>
                </a:solidFill>
                <a:latin typeface="Aparajita" panose="020B0604020202020204" pitchFamily="34" charset="0"/>
                <a:cs typeface="Aparajita" panose="020B0604020202020204" pitchFamily="34" charset="0"/>
              </a:rPr>
              <a:t>Flavor, Size, Brand, Toppings, Healthiness &amp; Ratings</a:t>
            </a:r>
          </a:p>
          <a:p>
            <a:endParaRPr lang="en-US" altLang="ko-KR" dirty="0"/>
          </a:p>
          <a:p>
            <a:r>
              <a:rPr lang="en-US" altLang="ko-KR" sz="1800" b="1" dirty="0" smtClean="0">
                <a:solidFill>
                  <a:schemeClr val="tx1">
                    <a:lumMod val="85000"/>
                    <a:lumOff val="15000"/>
                  </a:schemeClr>
                </a:solidFill>
                <a:latin typeface="Aparajita" panose="020B0604020202020204" pitchFamily="34" charset="0"/>
                <a:cs typeface="Aparajita" panose="020B0604020202020204" pitchFamily="34" charset="0"/>
              </a:rPr>
              <a:t>                                         </a:t>
            </a:r>
            <a:r>
              <a:rPr lang="en-US" altLang="ko-KR" sz="2000" b="1" dirty="0" smtClean="0">
                <a:solidFill>
                  <a:schemeClr val="tx1">
                    <a:lumMod val="85000"/>
                    <a:lumOff val="15000"/>
                  </a:schemeClr>
                </a:solidFill>
                <a:latin typeface="Aparajita" panose="020B0604020202020204" pitchFamily="34" charset="0"/>
                <a:cs typeface="Aparajita" panose="020B0604020202020204" pitchFamily="34" charset="0"/>
              </a:rPr>
              <a:t>Categories of feature :</a:t>
            </a:r>
            <a:r>
              <a:rPr lang="en-US" altLang="ko-KR" sz="2000" b="1" dirty="0" smtClean="0"/>
              <a:t> </a:t>
            </a:r>
          </a:p>
          <a:p>
            <a:endParaRPr lang="en-US" altLang="ko-KR" b="1" dirty="0"/>
          </a:p>
          <a:p>
            <a:endParaRPr lang="en-US" altLang="ko-KR" b="1" dirty="0" smtClean="0">
              <a:latin typeface="Arial" pitchFamily="34" charset="0"/>
              <a:cs typeface="Arial" pitchFamily="34" charset="0"/>
            </a:endParaRPr>
          </a:p>
          <a:p>
            <a:endParaRPr lang="en-US" altLang="ko-KR" b="1" dirty="0"/>
          </a:p>
          <a:p>
            <a:endParaRPr lang="en-US" altLang="ko-KR" b="1" dirty="0" smtClean="0">
              <a:latin typeface="Arial" pitchFamily="34" charset="0"/>
              <a:cs typeface="Arial" pitchFamily="34" charset="0"/>
            </a:endParaRPr>
          </a:p>
          <a:p>
            <a:r>
              <a:rPr lang="en-US" altLang="ko-KR" b="1" dirty="0" smtClean="0"/>
              <a:t>		   </a:t>
            </a:r>
            <a:endParaRPr lang="en-US" altLang="ko-KR" b="1" dirty="0" smtClean="0">
              <a:latin typeface="Arial" pitchFamily="34" charset="0"/>
              <a:cs typeface="Arial" pitchFamily="34" charset="0"/>
            </a:endParaRPr>
          </a:p>
        </p:txBody>
      </p:sp>
      <p:sp>
        <p:nvSpPr>
          <p:cNvPr id="3" name="Title 2"/>
          <p:cNvSpPr>
            <a:spLocks noGrp="1"/>
          </p:cNvSpPr>
          <p:nvPr>
            <p:ph type="title"/>
          </p:nvPr>
        </p:nvSpPr>
        <p:spPr>
          <a:xfrm>
            <a:off x="611560" y="324036"/>
            <a:ext cx="8908492" cy="663537"/>
          </a:xfrm>
        </p:spPr>
        <p:txBody>
          <a:bodyPr/>
          <a:lstStyle/>
          <a:p>
            <a:r>
              <a:rPr lang="en-US" sz="3200" dirty="0" smtClean="0">
                <a:latin typeface="Aparajita" panose="020B0604020202020204" pitchFamily="34" charset="0"/>
                <a:cs typeface="Aparajita" panose="020B0604020202020204" pitchFamily="34" charset="0"/>
              </a:rPr>
              <a:t>1)  Conjoint Analysis</a:t>
            </a:r>
            <a:endParaRPr lang="en-US" sz="3200" dirty="0">
              <a:latin typeface="Aparajita" panose="020B0604020202020204" pitchFamily="34" charset="0"/>
              <a:cs typeface="Aparajita"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23760412"/>
              </p:ext>
            </p:extLst>
          </p:nvPr>
        </p:nvGraphicFramePr>
        <p:xfrm>
          <a:off x="964843" y="3003798"/>
          <a:ext cx="7886699" cy="1656185"/>
        </p:xfrm>
        <a:graphic>
          <a:graphicData uri="http://schemas.openxmlformats.org/drawingml/2006/table">
            <a:tbl>
              <a:tblPr>
                <a:tableStyleId>{5C22544A-7EE6-4342-B048-85BDC9FD1C3A}</a:tableStyleId>
              </a:tblPr>
              <a:tblGrid>
                <a:gridCol w="878511"/>
                <a:gridCol w="1239582"/>
                <a:gridCol w="1239582"/>
                <a:gridCol w="810278"/>
                <a:gridCol w="1239582"/>
                <a:gridCol w="1239582"/>
                <a:gridCol w="1239582"/>
              </a:tblGrid>
              <a:tr h="331237">
                <a:tc>
                  <a:txBody>
                    <a:bodyPr/>
                    <a:lstStyle/>
                    <a:p>
                      <a:pPr algn="ctr" fontAlgn="ctr"/>
                      <a:r>
                        <a:rPr lang="en-US" sz="1100" u="none" strike="noStrike">
                          <a:effectLst/>
                        </a:rPr>
                        <a:t>Rating</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Flavour</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Size</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Price</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Brand</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Toppings</a:t>
                      </a:r>
                      <a:endParaRPr lang="en-US" sz="1100" b="1"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100" u="none" strike="noStrike">
                          <a:effectLst/>
                        </a:rPr>
                        <a:t>Healthiness</a:t>
                      </a:r>
                      <a:endParaRPr lang="en-US" sz="1100" b="1" i="0" u="none" strike="noStrike">
                        <a:solidFill>
                          <a:srgbClr val="000000"/>
                        </a:solidFill>
                        <a:effectLst/>
                        <a:latin typeface="Calibri" panose="020F0502020204030204" pitchFamily="34" charset="0"/>
                      </a:endParaRPr>
                    </a:p>
                  </a:txBody>
                  <a:tcPr marL="8535" marR="8535" marT="8535" marB="0" anchor="ctr"/>
                </a:tc>
              </a:tr>
              <a:tr h="331237">
                <a:tc>
                  <a:txBody>
                    <a:bodyPr/>
                    <a:lstStyle/>
                    <a:p>
                      <a:pPr algn="ctr" fontAlgn="ctr"/>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Cheese and Corn</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Small</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Rs.165</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Domino's</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Sausage</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Less Fat</a:t>
                      </a:r>
                      <a:endParaRPr lang="en-US" sz="1000" b="0" i="0" u="none" strike="noStrike">
                        <a:solidFill>
                          <a:srgbClr val="000000"/>
                        </a:solidFill>
                        <a:effectLst/>
                        <a:latin typeface="Calibri" panose="020F0502020204030204" pitchFamily="34" charset="0"/>
                      </a:endParaRPr>
                    </a:p>
                  </a:txBody>
                  <a:tcPr marL="8535" marR="8535" marT="8535" marB="0" anchor="ctr"/>
                </a:tc>
              </a:tr>
              <a:tr h="331237">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Margherita</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Medium</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Rs.199</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Pizza Hut</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Extra Cheese</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Normal Fat</a:t>
                      </a:r>
                      <a:endParaRPr lang="en-US" sz="1000" b="0" i="0" u="none" strike="noStrike">
                        <a:solidFill>
                          <a:srgbClr val="000000"/>
                        </a:solidFill>
                        <a:effectLst/>
                        <a:latin typeface="Calibri" panose="020F0502020204030204" pitchFamily="34" charset="0"/>
                      </a:endParaRPr>
                    </a:p>
                  </a:txBody>
                  <a:tcPr marL="8535" marR="8535" marT="8535" marB="0" anchor="ctr"/>
                </a:tc>
              </a:tr>
              <a:tr h="331237">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Peppy Paneer</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Large</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Rs.395</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Chicago</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Extra Paneer</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Normal Fat</a:t>
                      </a:r>
                      <a:endParaRPr lang="en-US" sz="1000" b="0" i="0" u="none" strike="noStrike">
                        <a:solidFill>
                          <a:srgbClr val="000000"/>
                        </a:solidFill>
                        <a:effectLst/>
                        <a:latin typeface="Calibri" panose="020F0502020204030204" pitchFamily="34" charset="0"/>
                      </a:endParaRPr>
                    </a:p>
                  </a:txBody>
                  <a:tcPr marL="8535" marR="8535" marT="8535" marB="0" anchor="ctr"/>
                </a:tc>
              </a:tr>
              <a:tr h="331237">
                <a:tc>
                  <a:txBody>
                    <a:bodyPr/>
                    <a:lstStyle/>
                    <a:p>
                      <a:pPr algn="ctr" fontAlgn="ctr"/>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Farm House</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Extra Large</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Rs.595</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La pinoz</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a:effectLst/>
                        </a:rPr>
                        <a:t>Mushrooms</a:t>
                      </a:r>
                      <a:endParaRPr lang="en-US" sz="1000" b="0" i="0" u="none" strike="noStrike">
                        <a:solidFill>
                          <a:srgbClr val="000000"/>
                        </a:solidFill>
                        <a:effectLst/>
                        <a:latin typeface="Calibri" panose="020F0502020204030204" pitchFamily="34" charset="0"/>
                      </a:endParaRPr>
                    </a:p>
                  </a:txBody>
                  <a:tcPr marL="8535" marR="8535" marT="8535" marB="0" anchor="ctr"/>
                </a:tc>
                <a:tc>
                  <a:txBody>
                    <a:bodyPr/>
                    <a:lstStyle/>
                    <a:p>
                      <a:pPr algn="ctr" fontAlgn="ctr"/>
                      <a:r>
                        <a:rPr lang="en-US" sz="1000" u="none" strike="noStrike" dirty="0">
                          <a:effectLst/>
                        </a:rPr>
                        <a:t>Extra Fat</a:t>
                      </a:r>
                      <a:endParaRPr lang="en-US" sz="1000" b="0" i="0" u="none" strike="noStrike" dirty="0">
                        <a:solidFill>
                          <a:srgbClr val="000000"/>
                        </a:solidFill>
                        <a:effectLst/>
                        <a:latin typeface="Calibri" panose="020F0502020204030204" pitchFamily="34" charset="0"/>
                      </a:endParaRPr>
                    </a:p>
                  </a:txBody>
                  <a:tcPr marL="8535" marR="8535" marT="8535" marB="0" anchor="ctr"/>
                </a:tc>
              </a:tr>
            </a:tbl>
          </a:graphicData>
        </a:graphic>
      </p:graphicFrame>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3728" y="0"/>
            <a:ext cx="7020272" cy="884466"/>
          </a:xfrm>
        </p:spPr>
        <p:txBody>
          <a:bodyPr/>
          <a:lstStyle/>
          <a:p>
            <a:r>
              <a:rPr lang="en-US" altLang="ko-KR" sz="3200" dirty="0" smtClean="0">
                <a:latin typeface="Aparajita" panose="020B0604020202020204" pitchFamily="34" charset="0"/>
                <a:cs typeface="Aparajita" panose="020B0604020202020204" pitchFamily="34" charset="0"/>
              </a:rPr>
              <a:t/>
            </a:r>
            <a:br>
              <a:rPr lang="en-US" altLang="ko-KR" sz="3200" dirty="0" smtClean="0">
                <a:latin typeface="Aparajita" panose="020B0604020202020204" pitchFamily="34" charset="0"/>
                <a:cs typeface="Aparajita" panose="020B0604020202020204" pitchFamily="34" charset="0"/>
              </a:rPr>
            </a:br>
            <a:r>
              <a:rPr lang="en-US" altLang="ko-KR" sz="3200" dirty="0" smtClean="0">
                <a:latin typeface="Aparajita" panose="020B0604020202020204" pitchFamily="34" charset="0"/>
                <a:cs typeface="Aparajita" panose="020B0604020202020204" pitchFamily="34" charset="0"/>
              </a:rPr>
              <a:t>Results from my analysis:</a:t>
            </a:r>
            <a:endParaRPr lang="ko-KR" altLang="en-US" sz="3200" dirty="0">
              <a:latin typeface="Aparajita" panose="020B0604020202020204" pitchFamily="34" charset="0"/>
              <a:cs typeface="Aparajita" panose="020B0604020202020204" pitchFamily="34" charset="0"/>
            </a:endParaRPr>
          </a:p>
        </p:txBody>
      </p:sp>
      <p:sp>
        <p:nvSpPr>
          <p:cNvPr id="5" name="Content Placeholder 4"/>
          <p:cNvSpPr>
            <a:spLocks noGrp="1"/>
          </p:cNvSpPr>
          <p:nvPr>
            <p:ph idx="10"/>
          </p:nvPr>
        </p:nvSpPr>
        <p:spPr>
          <a:xfrm>
            <a:off x="1835696" y="1347614"/>
            <a:ext cx="6912768" cy="2995737"/>
          </a:xfrm>
        </p:spPr>
        <p:txBody>
          <a:bodyPr/>
          <a:lstStyle/>
          <a:p>
            <a:pPr marL="285750" indent="-285750">
              <a:buFont typeface="Wingdings" panose="05000000000000000000" pitchFamily="2" charset="2"/>
              <a:buChar char="q"/>
            </a:pPr>
            <a:r>
              <a:rPr lang="en-US" altLang="ko-KR" sz="2000" dirty="0" smtClean="0">
                <a:solidFill>
                  <a:schemeClr val="tx1">
                    <a:lumMod val="85000"/>
                    <a:lumOff val="15000"/>
                  </a:schemeClr>
                </a:solidFill>
                <a:latin typeface="Aparajita" panose="020B0604020202020204" pitchFamily="34" charset="0"/>
                <a:cs typeface="Aparajita" panose="020B0604020202020204" pitchFamily="34" charset="0"/>
              </a:rPr>
              <a:t>The result of this analysis is that, the users give more importance to Brand which is 29% followed by Size that is 23% and Price that is 21%.</a:t>
            </a:r>
          </a:p>
          <a:p>
            <a:r>
              <a:rPr lang="en-US" altLang="ko-KR" sz="2000" dirty="0" smtClean="0">
                <a:solidFill>
                  <a:schemeClr val="tx1">
                    <a:lumMod val="85000"/>
                    <a:lumOff val="15000"/>
                  </a:schemeClr>
                </a:solidFill>
                <a:latin typeface="Aparajita" panose="020B0604020202020204" pitchFamily="34" charset="0"/>
                <a:cs typeface="Aparajita" panose="020B0604020202020204" pitchFamily="34" charset="0"/>
              </a:rPr>
              <a:t> </a:t>
            </a:r>
          </a:p>
          <a:p>
            <a:pPr marL="285750" indent="-285750">
              <a:buFont typeface="Wingdings" panose="05000000000000000000" pitchFamily="2" charset="2"/>
              <a:buChar char="q"/>
            </a:pPr>
            <a:r>
              <a:rPr lang="en-US" altLang="ko-KR" sz="2000" dirty="0" smtClean="0">
                <a:solidFill>
                  <a:schemeClr val="tx1">
                    <a:lumMod val="85000"/>
                    <a:lumOff val="15000"/>
                  </a:schemeClr>
                </a:solidFill>
                <a:latin typeface="Aparajita" panose="020B0604020202020204" pitchFamily="34" charset="0"/>
                <a:cs typeface="Aparajita" panose="020B0604020202020204" pitchFamily="34" charset="0"/>
              </a:rPr>
              <a:t>This two combination which is the consumer prefer more are:</a:t>
            </a:r>
          </a:p>
          <a:p>
            <a:endParaRPr lang="en-US" altLang="ko-KR" sz="2000" dirty="0" smtClean="0">
              <a:solidFill>
                <a:schemeClr val="tx1">
                  <a:lumMod val="85000"/>
                  <a:lumOff val="15000"/>
                </a:schemeClr>
              </a:solidFill>
              <a:latin typeface="Aparajita" panose="020B0604020202020204" pitchFamily="34" charset="0"/>
              <a:cs typeface="Aparajita" panose="020B0604020202020204" pitchFamily="34" charset="0"/>
            </a:endParaRPr>
          </a:p>
          <a:p>
            <a:r>
              <a:rPr lang="en-US" altLang="ko-KR" sz="2000" dirty="0">
                <a:solidFill>
                  <a:schemeClr val="tx1">
                    <a:lumMod val="85000"/>
                    <a:lumOff val="15000"/>
                  </a:schemeClr>
                </a:solidFill>
                <a:latin typeface="Aparajita" panose="020B0604020202020204" pitchFamily="34" charset="0"/>
                <a:cs typeface="Aparajita" panose="020B0604020202020204" pitchFamily="34" charset="0"/>
              </a:rPr>
              <a:t>	</a:t>
            </a:r>
            <a:endParaRPr lang="ko-KR" altLang="en-US" sz="2000" dirty="0">
              <a:solidFill>
                <a:schemeClr val="tx1">
                  <a:lumMod val="85000"/>
                  <a:lumOff val="15000"/>
                </a:schemeClr>
              </a:solidFill>
              <a:latin typeface="Aparajita" panose="020B0604020202020204" pitchFamily="34" charset="0"/>
              <a:cs typeface="Aparajita"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0926732"/>
              </p:ext>
            </p:extLst>
          </p:nvPr>
        </p:nvGraphicFramePr>
        <p:xfrm>
          <a:off x="2555776" y="2931790"/>
          <a:ext cx="5184576" cy="1080120"/>
        </p:xfrm>
        <a:graphic>
          <a:graphicData uri="http://schemas.openxmlformats.org/drawingml/2006/table">
            <a:tbl>
              <a:tblPr>
                <a:tableStyleId>{5C22544A-7EE6-4342-B048-85BDC9FD1C3A}</a:tableStyleId>
              </a:tblPr>
              <a:tblGrid>
                <a:gridCol w="5184576"/>
              </a:tblGrid>
              <a:tr h="540060">
                <a:tc>
                  <a:txBody>
                    <a:bodyPr/>
                    <a:lstStyle/>
                    <a:p>
                      <a:pPr algn="ctr" fontAlgn="ctr"/>
                      <a:r>
                        <a:rPr lang="en-US" sz="1100" u="none" strike="noStrike" dirty="0">
                          <a:effectLst/>
                        </a:rPr>
                        <a:t>a) Cheese and Corn - Medium - Rs.199 - Chicago - Extra Cheese - Extra Fat</a:t>
                      </a:r>
                      <a:endParaRPr lang="en-US" sz="1100" b="1" i="0" u="none" strike="noStrike" dirty="0">
                        <a:solidFill>
                          <a:srgbClr val="000000"/>
                        </a:solidFill>
                        <a:effectLst/>
                        <a:latin typeface="Calibri" panose="020F0502020204030204" pitchFamily="34" charset="0"/>
                      </a:endParaRPr>
                    </a:p>
                  </a:txBody>
                  <a:tcPr marL="9525" marR="9525" marT="9525" marB="0" anchor="ctr"/>
                </a:tc>
              </a:tr>
              <a:tr h="540060">
                <a:tc>
                  <a:txBody>
                    <a:bodyPr/>
                    <a:lstStyle/>
                    <a:p>
                      <a:pPr algn="ctr" fontAlgn="ctr"/>
                      <a:r>
                        <a:rPr lang="en-US" sz="1100" u="none" strike="noStrike" dirty="0">
                          <a:effectLst/>
                        </a:rPr>
                        <a:t>b) Cheese and Corn - Large - Rs.595 - Domino's - Extra Cheese - Extra Fat</a:t>
                      </a:r>
                      <a:endParaRPr lang="en-US" sz="1100" b="1"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7764"/>
            <a:ext cx="9144000" cy="884466"/>
          </a:xfrm>
        </p:spPr>
        <p:txBody>
          <a:bodyPr/>
          <a:lstStyle/>
          <a:p>
            <a:r>
              <a:rPr lang="en-US" dirty="0" smtClean="0">
                <a:latin typeface="Aparajita" panose="020B0604020202020204" pitchFamily="34" charset="0"/>
                <a:cs typeface="Aparajita" panose="020B0604020202020204" pitchFamily="34" charset="0"/>
              </a:rPr>
              <a:t>  2) Cluster Analysis</a:t>
            </a:r>
            <a:endParaRPr lang="en-US" dirty="0">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539552" y="1203598"/>
            <a:ext cx="8342990" cy="501971"/>
          </a:xfrm>
        </p:spPr>
        <p:txBody>
          <a:bodyPr/>
          <a:lstStyle/>
          <a:p>
            <a:endParaRPr lang="en-US" b="1" dirty="0" smtClean="0">
              <a:latin typeface="Aparajita" panose="020B0604020202020204" pitchFamily="34" charset="0"/>
              <a:cs typeface="Aparajita" panose="020B0604020202020204" pitchFamily="34" charset="0"/>
            </a:endParaRPr>
          </a:p>
          <a:p>
            <a:r>
              <a:rPr lang="en-US" b="1" dirty="0" smtClean="0">
                <a:solidFill>
                  <a:schemeClr val="tx1">
                    <a:lumMod val="95000"/>
                    <a:lumOff val="5000"/>
                  </a:schemeClr>
                </a:solidFill>
                <a:latin typeface="Aparajita" panose="020B0604020202020204" pitchFamily="34" charset="0"/>
                <a:cs typeface="Aparajita" panose="020B0604020202020204" pitchFamily="34" charset="0"/>
              </a:rPr>
              <a:t>I had use Cluster Analysis for Customer Segmentation to understand the segments of the customer, for this I used K-Means clustering</a:t>
            </a:r>
            <a:r>
              <a:rPr lang="en-US" b="1" dirty="0" smtClean="0">
                <a:solidFill>
                  <a:schemeClr val="tx1">
                    <a:lumMod val="95000"/>
                    <a:lumOff val="5000"/>
                  </a:schemeClr>
                </a:solidFill>
              </a:rPr>
              <a:t>. </a:t>
            </a:r>
            <a:r>
              <a:rPr lang="en-US" b="1" dirty="0" smtClean="0">
                <a:solidFill>
                  <a:schemeClr val="tx1">
                    <a:lumMod val="95000"/>
                    <a:lumOff val="5000"/>
                  </a:schemeClr>
                </a:solidFill>
                <a:latin typeface="Aparajita" panose="020B0604020202020204" pitchFamily="34" charset="0"/>
                <a:cs typeface="Aparajita" panose="020B0604020202020204" pitchFamily="34" charset="0"/>
              </a:rPr>
              <a:t>For doing cluster analysis I got data from Kaggle</a:t>
            </a:r>
            <a:endParaRPr lang="en-US" b="1" dirty="0">
              <a:solidFill>
                <a:schemeClr val="tx1">
                  <a:lumMod val="95000"/>
                  <a:lumOff val="5000"/>
                </a:schemeClr>
              </a:solidFill>
            </a:endParaRPr>
          </a:p>
        </p:txBody>
      </p:sp>
      <p:sp>
        <p:nvSpPr>
          <p:cNvPr id="4" name="Content Placeholder 3"/>
          <p:cNvSpPr>
            <a:spLocks noGrp="1"/>
          </p:cNvSpPr>
          <p:nvPr>
            <p:ph idx="10"/>
          </p:nvPr>
        </p:nvSpPr>
        <p:spPr>
          <a:xfrm>
            <a:off x="1187624" y="2067694"/>
            <a:ext cx="7818367" cy="2747960"/>
          </a:xfrm>
        </p:spPr>
        <p:txBody>
          <a:bodyPr/>
          <a:lstStyle/>
          <a:p>
            <a:endParaRPr lang="en-US" sz="2400" b="1" dirty="0" smtClean="0">
              <a:latin typeface="Aparajita" panose="020B0604020202020204" pitchFamily="34" charset="0"/>
              <a:cs typeface="Aparajita" panose="020B0604020202020204" pitchFamily="34" charset="0"/>
            </a:endParaRPr>
          </a:p>
          <a:p>
            <a:r>
              <a:rPr lang="en-US" sz="2100" b="1" dirty="0" smtClean="0">
                <a:solidFill>
                  <a:schemeClr val="tx1">
                    <a:lumMod val="95000"/>
                    <a:lumOff val="5000"/>
                  </a:schemeClr>
                </a:solidFill>
                <a:latin typeface="Aparajita" panose="020B0604020202020204" pitchFamily="34" charset="0"/>
                <a:cs typeface="Aparajita" panose="020B0604020202020204" pitchFamily="34" charset="0"/>
              </a:rPr>
              <a:t>Features</a:t>
            </a:r>
            <a:r>
              <a:rPr lang="en-US" sz="2000" b="1" dirty="0" smtClean="0">
                <a:latin typeface="Aparajita" panose="020B0604020202020204" pitchFamily="34" charset="0"/>
                <a:cs typeface="Aparajita" panose="020B0604020202020204" pitchFamily="34" charset="0"/>
              </a:rPr>
              <a:t>:</a:t>
            </a:r>
            <a:r>
              <a:rPr lang="en-US" sz="2400" b="1" dirty="0" smtClean="0">
                <a:latin typeface="Aparajita" panose="020B0604020202020204" pitchFamily="34" charset="0"/>
                <a:cs typeface="Aparajita" panose="020B0604020202020204" pitchFamily="34" charset="0"/>
              </a:rPr>
              <a:t> </a:t>
            </a:r>
            <a:r>
              <a:rPr lang="en-US" sz="1900" dirty="0" smtClean="0">
                <a:solidFill>
                  <a:schemeClr val="tx1">
                    <a:lumMod val="95000"/>
                    <a:lumOff val="5000"/>
                  </a:schemeClr>
                </a:solidFill>
                <a:latin typeface="Aparajita" panose="020B0604020202020204" pitchFamily="34" charset="0"/>
                <a:cs typeface="Aparajita" panose="020B0604020202020204" pitchFamily="34" charset="0"/>
              </a:rPr>
              <a:t>Customer_id, Gender, Age, Annual Income, Spending Score</a:t>
            </a:r>
            <a:r>
              <a:rPr lang="en-US" sz="2000" b="1" dirty="0" smtClean="0">
                <a:latin typeface="Aparajita" panose="020B0604020202020204" pitchFamily="34" charset="0"/>
                <a:cs typeface="Aparajita" panose="020B0604020202020204" pitchFamily="34" charset="0"/>
              </a:rPr>
              <a:t>	</a:t>
            </a:r>
          </a:p>
          <a:p>
            <a:r>
              <a:rPr lang="en-US" sz="2000" b="1" dirty="0">
                <a:latin typeface="Aparajita" panose="020B0604020202020204" pitchFamily="34" charset="0"/>
                <a:cs typeface="Aparajita" panose="020B0604020202020204" pitchFamily="34" charset="0"/>
              </a:rPr>
              <a:t> </a:t>
            </a:r>
            <a:r>
              <a:rPr lang="en-US" sz="2000" b="1" dirty="0" smtClean="0">
                <a:latin typeface="Aparajita" panose="020B0604020202020204" pitchFamily="34" charset="0"/>
                <a:cs typeface="Aparajita" panose="020B0604020202020204" pitchFamily="34" charset="0"/>
              </a:rPr>
              <a:t>       </a:t>
            </a:r>
          </a:p>
          <a:p>
            <a:r>
              <a:rPr lang="en-US" sz="2000" b="1" dirty="0">
                <a:solidFill>
                  <a:schemeClr val="tx1">
                    <a:lumMod val="95000"/>
                    <a:lumOff val="5000"/>
                  </a:schemeClr>
                </a:solidFill>
                <a:latin typeface="Aparajita" panose="020B0604020202020204" pitchFamily="34" charset="0"/>
                <a:cs typeface="Aparajita" panose="020B0604020202020204" pitchFamily="34" charset="0"/>
              </a:rPr>
              <a:t> </a:t>
            </a:r>
            <a:r>
              <a:rPr lang="en-US" sz="2000" b="1" dirty="0" smtClean="0">
                <a:solidFill>
                  <a:schemeClr val="tx1">
                    <a:lumMod val="95000"/>
                    <a:lumOff val="5000"/>
                  </a:schemeClr>
                </a:solidFill>
                <a:latin typeface="Aparajita" panose="020B0604020202020204" pitchFamily="34" charset="0"/>
                <a:cs typeface="Aparajita" panose="020B0604020202020204" pitchFamily="34" charset="0"/>
              </a:rPr>
              <a:t>   </a:t>
            </a:r>
            <a:r>
              <a:rPr lang="en-US" sz="2000" dirty="0" smtClean="0">
                <a:solidFill>
                  <a:schemeClr val="tx1">
                    <a:lumMod val="95000"/>
                    <a:lumOff val="5000"/>
                  </a:schemeClr>
                </a:solidFill>
                <a:latin typeface="Aparajita" panose="020B0604020202020204" pitchFamily="34" charset="0"/>
                <a:cs typeface="Aparajita" panose="020B0604020202020204" pitchFamily="34" charset="0"/>
              </a:rPr>
              <a:t>I did clustering on the  basis of Annual Income &amp; Spending Score using 5 number of          clusters. After created clusters I also did targeting of customers like the clusters shows </a:t>
            </a:r>
            <a:r>
              <a:rPr lang="en-US" sz="2000" dirty="0" smtClean="0">
                <a:solidFill>
                  <a:schemeClr val="tx1">
                    <a:lumMod val="95000"/>
                    <a:lumOff val="5000"/>
                  </a:schemeClr>
                </a:solidFill>
                <a:latin typeface="Aparajita" panose="020B0604020202020204" pitchFamily="34" charset="0"/>
                <a:cs typeface="Aparajita" panose="020B0604020202020204" pitchFamily="34" charset="0"/>
              </a:rPr>
              <a:t>that</a:t>
            </a:r>
            <a:r>
              <a:rPr lang="en-US" sz="2000" dirty="0" smtClean="0">
                <a:solidFill>
                  <a:schemeClr val="tx1">
                    <a:lumMod val="95000"/>
                    <a:lumOff val="5000"/>
                  </a:schemeClr>
                </a:solidFill>
                <a:latin typeface="Aparajita" panose="020B0604020202020204" pitchFamily="34" charset="0"/>
                <a:cs typeface="Aparajita" panose="020B0604020202020204" pitchFamily="34" charset="0"/>
              </a:rPr>
              <a:t> </a:t>
            </a:r>
            <a:r>
              <a:rPr lang="en-US" sz="2000" dirty="0" smtClean="0">
                <a:solidFill>
                  <a:schemeClr val="tx1">
                    <a:lumMod val="95000"/>
                    <a:lumOff val="5000"/>
                  </a:schemeClr>
                </a:solidFill>
                <a:latin typeface="Aparajita" panose="020B0604020202020204" pitchFamily="34" charset="0"/>
                <a:cs typeface="Aparajita" panose="020B0604020202020204" pitchFamily="34" charset="0"/>
              </a:rPr>
              <a:t>customers have high income but low spending score, some have average income and also average spending score.</a:t>
            </a:r>
            <a:endParaRPr lang="en-US" sz="2000" dirty="0">
              <a:solidFill>
                <a:schemeClr val="tx1">
                  <a:lumMod val="95000"/>
                  <a:lumOff val="5000"/>
                </a:schemeClr>
              </a:solidFill>
              <a:latin typeface="Aparajita" panose="020B0604020202020204" pitchFamily="34" charset="0"/>
              <a:cs typeface="Aparajita" panose="020B0604020202020204" pitchFamily="34" charset="0"/>
            </a:endParaRPr>
          </a:p>
          <a:p>
            <a:r>
              <a:rPr lang="en-US" sz="2000" b="1" dirty="0" smtClean="0">
                <a:latin typeface="Aparajita" panose="020B0604020202020204" pitchFamily="34" charset="0"/>
                <a:cs typeface="Aparajita" panose="020B0604020202020204" pitchFamily="34" charset="0"/>
              </a:rPr>
              <a:t>	</a:t>
            </a:r>
            <a:endParaRPr lang="en-US" sz="2000" b="1"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46347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parajita" panose="020B0604020202020204" pitchFamily="34" charset="0"/>
                <a:cs typeface="Aparajita" panose="020B0604020202020204" pitchFamily="34" charset="0"/>
              </a:rPr>
              <a:t>                            </a:t>
            </a:r>
            <a:r>
              <a:rPr lang="en-US" dirty="0" smtClean="0">
                <a:solidFill>
                  <a:schemeClr val="tx1">
                    <a:lumMod val="95000"/>
                    <a:lumOff val="5000"/>
                  </a:schemeClr>
                </a:solidFill>
                <a:latin typeface="Aparajita" panose="020B0604020202020204" pitchFamily="34" charset="0"/>
                <a:cs typeface="Aparajita" panose="020B0604020202020204" pitchFamily="34" charset="0"/>
              </a:rPr>
              <a:t> UDAAN</a:t>
            </a:r>
            <a:endParaRPr lang="en-US" dirty="0">
              <a:solidFill>
                <a:schemeClr val="tx1">
                  <a:lumMod val="95000"/>
                  <a:lumOff val="5000"/>
                </a:schemeClr>
              </a:solidFill>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1988164" y="1203598"/>
            <a:ext cx="6912768" cy="504056"/>
          </a:xfrm>
        </p:spPr>
        <p:txBody>
          <a:bodyPr/>
          <a:lstStyle/>
          <a:p>
            <a:endParaRPr lang="en-US" sz="1400" dirty="0" smtClean="0"/>
          </a:p>
          <a:p>
            <a:r>
              <a:rPr lang="en-US" sz="1600" b="1" dirty="0" smtClean="0">
                <a:solidFill>
                  <a:schemeClr val="tx1">
                    <a:lumMod val="95000"/>
                    <a:lumOff val="5000"/>
                  </a:schemeClr>
                </a:solidFill>
                <a:latin typeface="Aparajita" panose="020B0604020202020204" pitchFamily="34" charset="0"/>
                <a:cs typeface="Aparajita" panose="020B0604020202020204" pitchFamily="34" charset="0"/>
              </a:rPr>
              <a:t>Udaan </a:t>
            </a:r>
            <a:r>
              <a:rPr lang="en-US" sz="1600" b="1" dirty="0">
                <a:solidFill>
                  <a:schemeClr val="tx1">
                    <a:lumMod val="95000"/>
                    <a:lumOff val="5000"/>
                  </a:schemeClr>
                </a:solidFill>
                <a:latin typeface="Aparajita" panose="020B0604020202020204" pitchFamily="34" charset="0"/>
                <a:cs typeface="Aparajita" panose="020B0604020202020204" pitchFamily="34" charset="0"/>
              </a:rPr>
              <a:t>is a B2B e-commerce startup that collects and brings all the manufacturers, traders, wholesalers, and retailers under a common platform. This platform features a variety of categories such as electronics, home and kitchen supplies, stationery, toys, as well as fruits, vegetables, and various other household items</a:t>
            </a:r>
            <a:r>
              <a:rPr lang="en-US" sz="1400" dirty="0">
                <a:solidFill>
                  <a:schemeClr val="tx1">
                    <a:lumMod val="95000"/>
                    <a:lumOff val="5000"/>
                  </a:schemeClr>
                </a:solidFill>
              </a:rPr>
              <a:t>.</a:t>
            </a:r>
          </a:p>
          <a:p>
            <a:endParaRPr lang="en-US" sz="1400" dirty="0"/>
          </a:p>
        </p:txBody>
      </p:sp>
      <p:sp>
        <p:nvSpPr>
          <p:cNvPr id="4" name="Content Placeholder 3"/>
          <p:cNvSpPr>
            <a:spLocks noGrp="1"/>
          </p:cNvSpPr>
          <p:nvPr>
            <p:ph idx="10"/>
          </p:nvPr>
        </p:nvSpPr>
        <p:spPr>
          <a:xfrm>
            <a:off x="1979712" y="2355726"/>
            <a:ext cx="6912768" cy="2664296"/>
          </a:xfrm>
        </p:spPr>
        <p:txBody>
          <a:bodyPr/>
          <a:lstStyle/>
          <a:p>
            <a:r>
              <a:rPr lang="en-US" sz="2200" b="1" dirty="0" smtClean="0">
                <a:solidFill>
                  <a:schemeClr val="tx1">
                    <a:lumMod val="95000"/>
                    <a:lumOff val="5000"/>
                  </a:schemeClr>
                </a:solidFill>
                <a:latin typeface="Aparajita" panose="020B0604020202020204" pitchFamily="34" charset="0"/>
                <a:cs typeface="Aparajita" panose="020B0604020202020204" pitchFamily="34" charset="0"/>
              </a:rPr>
              <a:t>Marketing Analytics at Udaan –</a:t>
            </a:r>
            <a:endParaRPr lang="en-US" sz="1800" b="1" dirty="0">
              <a:solidFill>
                <a:schemeClr val="tx1">
                  <a:lumMod val="95000"/>
                  <a:lumOff val="5000"/>
                </a:schemeClr>
              </a:solidFill>
            </a:endParaRPr>
          </a:p>
          <a:p>
            <a:r>
              <a:rPr lang="en-US" sz="1800" dirty="0">
                <a:solidFill>
                  <a:schemeClr val="tx1">
                    <a:lumMod val="95000"/>
                    <a:lumOff val="5000"/>
                  </a:schemeClr>
                </a:solidFill>
                <a:latin typeface="Aparajita" panose="020B0604020202020204" pitchFamily="34" charset="0"/>
                <a:cs typeface="Aparajita" panose="020B0604020202020204" pitchFamily="34" charset="0"/>
              </a:rPr>
              <a:t>In the year 2016 they failed to achieve good revenue and also in 2017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again they </a:t>
            </a:r>
            <a:r>
              <a:rPr lang="en-US" sz="1800" dirty="0">
                <a:solidFill>
                  <a:schemeClr val="tx1">
                    <a:lumMod val="95000"/>
                    <a:lumOff val="5000"/>
                  </a:schemeClr>
                </a:solidFill>
                <a:latin typeface="Aparajita" panose="020B0604020202020204" pitchFamily="34" charset="0"/>
                <a:cs typeface="Aparajita" panose="020B0604020202020204" pitchFamily="34" charset="0"/>
              </a:rPr>
              <a:t>did not achieve their target so they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decided to hire </a:t>
            </a:r>
            <a:r>
              <a:rPr lang="en-US" sz="1800" dirty="0">
                <a:solidFill>
                  <a:schemeClr val="tx1">
                    <a:lumMod val="95000"/>
                    <a:lumOff val="5000"/>
                  </a:schemeClr>
                </a:solidFill>
                <a:latin typeface="Aparajita" panose="020B0604020202020204" pitchFamily="34" charset="0"/>
                <a:cs typeface="Aparajita" panose="020B0604020202020204" pitchFamily="34" charset="0"/>
              </a:rPr>
              <a:t>Mohit Jain &amp; Suvid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Bajaj, both were good in generate revenue so they apply some marketing analytics techniques: </a:t>
            </a:r>
            <a:endParaRPr lang="en-US" sz="1800" b="1" dirty="0" smtClean="0">
              <a:solidFill>
                <a:schemeClr val="tx1">
                  <a:lumMod val="95000"/>
                  <a:lumOff val="5000"/>
                </a:schemeClr>
              </a:solidFill>
              <a:latin typeface="Aparajita" panose="020B0604020202020204" pitchFamily="34" charset="0"/>
              <a:cs typeface="Aparajita" panose="020B0604020202020204" pitchFamily="34" charset="0"/>
            </a:endParaRPr>
          </a:p>
          <a:p>
            <a:endParaRPr lang="en-US" sz="1500" b="1" dirty="0" smtClean="0">
              <a:solidFill>
                <a:schemeClr val="tx1">
                  <a:lumMod val="95000"/>
                  <a:lumOff val="5000"/>
                </a:schemeClr>
              </a:solidFill>
              <a:latin typeface="Aparajita" panose="020B0604020202020204" pitchFamily="34" charset="0"/>
              <a:cs typeface="Aparajita" panose="020B0604020202020204" pitchFamily="34" charset="0"/>
            </a:endParaRPr>
          </a:p>
          <a:p>
            <a:pPr marL="285750" indent="-285750">
              <a:buFont typeface="Wingdings" panose="05000000000000000000" pitchFamily="2" charset="2"/>
              <a:buChar char="§"/>
            </a:pPr>
            <a:r>
              <a:rPr lang="en-US" sz="1600" b="1" dirty="0" smtClean="0">
                <a:solidFill>
                  <a:schemeClr val="tx1">
                    <a:lumMod val="95000"/>
                    <a:lumOff val="5000"/>
                  </a:schemeClr>
                </a:solidFill>
                <a:latin typeface="Aparajita" panose="020B0604020202020204" pitchFamily="34" charset="0"/>
                <a:cs typeface="Aparajita" panose="020B0604020202020204" pitchFamily="34" charset="0"/>
              </a:rPr>
              <a:t>Market Basket Analysis –</a:t>
            </a:r>
            <a:r>
              <a:rPr lang="en-US" sz="1900" b="1" dirty="0" smtClean="0">
                <a:solidFill>
                  <a:schemeClr val="tx1">
                    <a:lumMod val="95000"/>
                    <a:lumOff val="5000"/>
                  </a:schemeClr>
                </a:solidFill>
                <a:latin typeface="Aparajita" panose="020B0604020202020204" pitchFamily="34" charset="0"/>
                <a:cs typeface="Aparajita" panose="020B0604020202020204" pitchFamily="34" charset="0"/>
              </a:rPr>
              <a:t>  </a:t>
            </a:r>
            <a:r>
              <a:rPr lang="en-US" sz="1900" dirty="0" smtClean="0">
                <a:solidFill>
                  <a:schemeClr val="tx1">
                    <a:lumMod val="95000"/>
                    <a:lumOff val="5000"/>
                  </a:schemeClr>
                </a:solidFill>
                <a:latin typeface="Aparajita" panose="020B0604020202020204" pitchFamily="34" charset="0"/>
                <a:cs typeface="Aparajita" panose="020B0604020202020204" pitchFamily="34" charset="0"/>
              </a:rPr>
              <a:t>As we know this is a recommendation technique so they use market basket for recommending products with the help of existing patterns </a:t>
            </a:r>
            <a:endParaRPr lang="en-US" sz="1900" dirty="0">
              <a:solidFill>
                <a:schemeClr val="tx1">
                  <a:lumMod val="95000"/>
                  <a:lumOff val="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04723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979712" y="555526"/>
            <a:ext cx="6912768" cy="4320480"/>
          </a:xfrm>
        </p:spPr>
        <p:txBody>
          <a:bodyPr/>
          <a:lstStyle/>
          <a:p>
            <a:pPr marL="285750" indent="-285750">
              <a:buFont typeface="Wingdings" panose="05000000000000000000" pitchFamily="2" charset="2"/>
              <a:buChar char="§"/>
            </a:pPr>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Hypothesis Testing( Survey Analysis ) - </a:t>
            </a:r>
            <a:r>
              <a:rPr lang="en-US" sz="1900" b="1" dirty="0" smtClean="0">
                <a:solidFill>
                  <a:schemeClr val="tx1">
                    <a:lumMod val="95000"/>
                    <a:lumOff val="5000"/>
                  </a:schemeClr>
                </a:solidFill>
                <a:latin typeface="Aparajita" panose="020B0604020202020204" pitchFamily="34" charset="0"/>
                <a:cs typeface="Aparajita" panose="020B0604020202020204" pitchFamily="34" charset="0"/>
              </a:rPr>
              <a:t> </a:t>
            </a:r>
            <a:r>
              <a:rPr lang="en-US" sz="1900" dirty="0">
                <a:latin typeface="Aparajita" panose="020B0604020202020204" pitchFamily="34" charset="0"/>
                <a:cs typeface="Aparajita" panose="020B0604020202020204" pitchFamily="34" charset="0"/>
              </a:rPr>
              <a:t>B</a:t>
            </a:r>
            <a:r>
              <a:rPr lang="en-US" sz="1900" dirty="0" smtClean="0">
                <a:latin typeface="Aparajita" panose="020B0604020202020204" pitchFamily="34" charset="0"/>
                <a:cs typeface="Aparajita" panose="020B0604020202020204" pitchFamily="34" charset="0"/>
              </a:rPr>
              <a:t>efore </a:t>
            </a:r>
            <a:r>
              <a:rPr lang="en-US" sz="1900" dirty="0">
                <a:latin typeface="Aparajita" panose="020B0604020202020204" pitchFamily="34" charset="0"/>
                <a:cs typeface="Aparajita" panose="020B0604020202020204" pitchFamily="34" charset="0"/>
              </a:rPr>
              <a:t>comping up with the new feature or changing some </a:t>
            </a:r>
            <a:r>
              <a:rPr lang="en-US" sz="1900" dirty="0" smtClean="0">
                <a:latin typeface="Aparajita" panose="020B0604020202020204" pitchFamily="34" charset="0"/>
                <a:cs typeface="Aparajita" panose="020B0604020202020204" pitchFamily="34" charset="0"/>
              </a:rPr>
              <a:t>existing feature </a:t>
            </a:r>
            <a:r>
              <a:rPr lang="en-US" sz="1900" dirty="0">
                <a:latin typeface="Aparajita" panose="020B0604020202020204" pitchFamily="34" charset="0"/>
                <a:cs typeface="Aparajita" panose="020B0604020202020204" pitchFamily="34" charset="0"/>
              </a:rPr>
              <a:t>on their app </a:t>
            </a:r>
            <a:r>
              <a:rPr lang="en-US" sz="1900" dirty="0" smtClean="0">
                <a:latin typeface="Aparajita" panose="020B0604020202020204" pitchFamily="34" charset="0"/>
                <a:cs typeface="Aparajita" panose="020B0604020202020204" pitchFamily="34" charset="0"/>
              </a:rPr>
              <a:t>and also for brand awareness, they always take help of hypothesis testing</a:t>
            </a:r>
          </a:p>
          <a:p>
            <a:pPr marL="285750" indent="-285750">
              <a:buFont typeface="Wingdings" panose="05000000000000000000" pitchFamily="2" charset="2"/>
              <a:buChar char="§"/>
            </a:pPr>
            <a:endParaRPr lang="en-US" sz="1800" b="1" dirty="0" smtClean="0">
              <a:solidFill>
                <a:schemeClr val="tx1">
                  <a:lumMod val="95000"/>
                  <a:lumOff val="5000"/>
                </a:schemeClr>
              </a:solidFill>
              <a:latin typeface="Aparajita" panose="020B0604020202020204" pitchFamily="34" charset="0"/>
              <a:cs typeface="Aparajita" panose="020B0604020202020204" pitchFamily="34" charset="0"/>
            </a:endParaRPr>
          </a:p>
          <a:p>
            <a:pPr marL="285750" indent="-285750">
              <a:buFont typeface="Wingdings" panose="05000000000000000000" pitchFamily="2" charset="2"/>
              <a:buChar char="§"/>
            </a:pPr>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Customer Segmentation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  </a:t>
            </a:r>
            <a:r>
              <a:rPr lang="en-US" sz="1900" dirty="0" smtClean="0">
                <a:solidFill>
                  <a:schemeClr val="tx1">
                    <a:lumMod val="95000"/>
                    <a:lumOff val="5000"/>
                  </a:schemeClr>
                </a:solidFill>
                <a:latin typeface="Aparajita" panose="020B0604020202020204" pitchFamily="34" charset="0"/>
                <a:cs typeface="Aparajita" panose="020B0604020202020204" pitchFamily="34" charset="0"/>
              </a:rPr>
              <a:t>For targeting their customers they always use cluster analysis, for this they segment their customer on the basis of their spending score and for generating revenue they give them some offers so they spend more.</a:t>
            </a:r>
            <a:endParaRPr lang="en-US" sz="1900" dirty="0">
              <a:solidFill>
                <a:schemeClr val="tx1">
                  <a:lumMod val="95000"/>
                  <a:lumOff val="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07588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9144000" cy="884466"/>
          </a:xfrm>
        </p:spPr>
        <p:txBody>
          <a:bodyPr/>
          <a:lstStyle/>
          <a:p>
            <a:r>
              <a:rPr lang="en-US" dirty="0" smtClean="0"/>
              <a:t>				</a:t>
            </a:r>
            <a:r>
              <a:rPr lang="en-US" sz="4000" dirty="0" smtClean="0">
                <a:solidFill>
                  <a:schemeClr val="tx1">
                    <a:lumMod val="95000"/>
                    <a:lumOff val="5000"/>
                  </a:schemeClr>
                </a:solidFill>
                <a:latin typeface="Aparajita" panose="020B0604020202020204" pitchFamily="34" charset="0"/>
                <a:cs typeface="Aparajita" panose="020B0604020202020204" pitchFamily="34" charset="0"/>
              </a:rPr>
              <a:t>CRED</a:t>
            </a:r>
            <a:endParaRPr lang="en-US" sz="4000" dirty="0">
              <a:solidFill>
                <a:schemeClr val="tx1">
                  <a:lumMod val="95000"/>
                  <a:lumOff val="5000"/>
                </a:schemeClr>
              </a:solidFill>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539552" y="1350844"/>
            <a:ext cx="7997885" cy="460648"/>
          </a:xfrm>
        </p:spPr>
        <p:txBody>
          <a:bodyPr/>
          <a:lstStyle/>
          <a:p>
            <a:r>
              <a:rPr lang="en-US" sz="1600" b="1" dirty="0">
                <a:solidFill>
                  <a:schemeClr val="tx1">
                    <a:lumMod val="95000"/>
                    <a:lumOff val="5000"/>
                  </a:schemeClr>
                </a:solidFill>
                <a:latin typeface="Aparajita" panose="020B0604020202020204" pitchFamily="34" charset="0"/>
                <a:cs typeface="Aparajita" panose="020B0604020202020204" pitchFamily="34" charset="0"/>
              </a:rPr>
              <a:t>CRED is India’s first application that rewards its users for paying their credit card bills on time. It helps us to manage and pay all our credit cards in one place. It also reminds us about payments, offers on our credit card, and also monitors our spending’s. </a:t>
            </a:r>
          </a:p>
          <a:p>
            <a:endParaRPr lang="en-US" sz="1400" dirty="0"/>
          </a:p>
        </p:txBody>
      </p:sp>
      <p:sp>
        <p:nvSpPr>
          <p:cNvPr id="4" name="Content Placeholder 3"/>
          <p:cNvSpPr>
            <a:spLocks noGrp="1"/>
          </p:cNvSpPr>
          <p:nvPr>
            <p:ph idx="10"/>
          </p:nvPr>
        </p:nvSpPr>
        <p:spPr>
          <a:xfrm>
            <a:off x="1691680" y="1811492"/>
            <a:ext cx="7355160" cy="2995737"/>
          </a:xfrm>
        </p:spPr>
        <p:txBody>
          <a:bodyPr/>
          <a:lstStyle/>
          <a:p>
            <a:endParaRPr lang="en-US" sz="1800" b="1" dirty="0">
              <a:latin typeface="Aparajita" panose="020B0604020202020204" pitchFamily="34" charset="0"/>
              <a:cs typeface="Aparajita" panose="020B0604020202020204" pitchFamily="34" charset="0"/>
            </a:endParaRPr>
          </a:p>
          <a:p>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Marketing </a:t>
            </a:r>
            <a:r>
              <a:rPr lang="en-US" sz="1800" b="1" dirty="0">
                <a:solidFill>
                  <a:schemeClr val="tx1">
                    <a:lumMod val="95000"/>
                    <a:lumOff val="5000"/>
                  </a:schemeClr>
                </a:solidFill>
                <a:latin typeface="Aparajita" panose="020B0604020202020204" pitchFamily="34" charset="0"/>
                <a:cs typeface="Aparajita" panose="020B0604020202020204" pitchFamily="34" charset="0"/>
              </a:rPr>
              <a:t>Analytics at CRED –</a:t>
            </a:r>
          </a:p>
          <a:p>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As </a:t>
            </a:r>
            <a:r>
              <a:rPr lang="en-US" sz="1800" dirty="0">
                <a:solidFill>
                  <a:schemeClr val="tx1">
                    <a:lumMod val="95000"/>
                    <a:lumOff val="5000"/>
                  </a:schemeClr>
                </a:solidFill>
                <a:latin typeface="Aparajita" panose="020B0604020202020204" pitchFamily="34" charset="0"/>
                <a:cs typeface="Aparajita" panose="020B0604020202020204" pitchFamily="34" charset="0"/>
              </a:rPr>
              <a:t>they started in 2018 so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in their initial days </a:t>
            </a:r>
            <a:r>
              <a:rPr lang="en-US" sz="1800" dirty="0">
                <a:solidFill>
                  <a:schemeClr val="tx1">
                    <a:lumMod val="95000"/>
                    <a:lumOff val="5000"/>
                  </a:schemeClr>
                </a:solidFill>
                <a:latin typeface="Aparajita" panose="020B0604020202020204" pitchFamily="34" charset="0"/>
                <a:cs typeface="Aparajita" panose="020B0604020202020204" pitchFamily="34" charset="0"/>
              </a:rPr>
              <a:t>they didn’t focus on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their </a:t>
            </a:r>
            <a:r>
              <a:rPr lang="en-US" sz="1800" dirty="0">
                <a:solidFill>
                  <a:schemeClr val="tx1">
                    <a:lumMod val="95000"/>
                    <a:lumOff val="5000"/>
                  </a:schemeClr>
                </a:solidFill>
                <a:latin typeface="Aparajita" panose="020B0604020202020204" pitchFamily="34" charset="0"/>
                <a:cs typeface="Aparajita" panose="020B0604020202020204" pitchFamily="34" charset="0"/>
              </a:rPr>
              <a:t>revenue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but after they funded by some investors they started thinking about their revenue so for this they apply some marketing analytics techniques in their startup –</a:t>
            </a:r>
          </a:p>
          <a:p>
            <a:endParaRPr lang="en-US" sz="1700" dirty="0" smtClean="0">
              <a:solidFill>
                <a:schemeClr val="tx1">
                  <a:lumMod val="95000"/>
                  <a:lumOff val="5000"/>
                </a:schemeClr>
              </a:solidFill>
              <a:latin typeface="Aparajita" panose="020B0604020202020204" pitchFamily="34" charset="0"/>
              <a:cs typeface="Aparajita" panose="020B0604020202020204" pitchFamily="34" charset="0"/>
            </a:endParaRPr>
          </a:p>
          <a:p>
            <a:pPr marL="285750" indent="-285750">
              <a:buFont typeface="Wingdings" panose="05000000000000000000" pitchFamily="2" charset="2"/>
              <a:buChar char="§"/>
            </a:pPr>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Hypothesis Testing: </a:t>
            </a:r>
            <a:r>
              <a:rPr lang="en-US" sz="1800" dirty="0">
                <a:solidFill>
                  <a:schemeClr val="tx1">
                    <a:lumMod val="95000"/>
                    <a:lumOff val="5000"/>
                  </a:schemeClr>
                </a:solidFill>
                <a:latin typeface="Aparajita" panose="020B0604020202020204" pitchFamily="34" charset="0"/>
                <a:cs typeface="Aparajita" panose="020B0604020202020204" pitchFamily="34" charset="0"/>
              </a:rPr>
              <a:t>For giving best offers and add more users they also did comparison of their offers with the competitor’s offers using Hypothesis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Testing.</a:t>
            </a:r>
          </a:p>
          <a:p>
            <a:pPr marL="285750" indent="-285750">
              <a:buFont typeface="Wingdings" panose="05000000000000000000" pitchFamily="2" charset="2"/>
              <a:buChar char="§"/>
            </a:pPr>
            <a:endParaRPr lang="en-US" sz="1800" b="1" dirty="0">
              <a:solidFill>
                <a:schemeClr val="tx1">
                  <a:lumMod val="95000"/>
                  <a:lumOff val="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9411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95536" y="699542"/>
            <a:ext cx="7920880" cy="2923729"/>
          </a:xfrm>
        </p:spPr>
        <p:txBody>
          <a:bodyPr/>
          <a:lstStyle/>
          <a:p>
            <a:pPr marL="285750" indent="-285750">
              <a:buFont typeface="Wingdings" panose="05000000000000000000" pitchFamily="2" charset="2"/>
              <a:buChar char="§"/>
            </a:pPr>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Logistic Regression: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For detect and stop fraud detection they did use ML algorithm Logistic Regression </a:t>
            </a:r>
          </a:p>
          <a:p>
            <a:pPr marL="285750" indent="-285750">
              <a:buFont typeface="Wingdings" panose="05000000000000000000" pitchFamily="2" charset="2"/>
              <a:buChar char="§"/>
            </a:pPr>
            <a:endParaRPr lang="en-US" sz="1800" b="1" dirty="0">
              <a:solidFill>
                <a:schemeClr val="tx1">
                  <a:lumMod val="95000"/>
                  <a:lumOff val="5000"/>
                </a:schemeClr>
              </a:solidFill>
              <a:latin typeface="Aparajita" panose="020B0604020202020204" pitchFamily="34" charset="0"/>
              <a:cs typeface="Aparajita" panose="020B0604020202020204" pitchFamily="34" charset="0"/>
            </a:endParaRPr>
          </a:p>
          <a:p>
            <a:pPr marL="285750" indent="-285750">
              <a:buFont typeface="Wingdings" panose="05000000000000000000" pitchFamily="2" charset="2"/>
              <a:buChar char="§"/>
            </a:pPr>
            <a:r>
              <a:rPr lang="en-US" sz="1800" b="1" dirty="0" smtClean="0">
                <a:solidFill>
                  <a:schemeClr val="tx1">
                    <a:lumMod val="95000"/>
                    <a:lumOff val="5000"/>
                  </a:schemeClr>
                </a:solidFill>
                <a:latin typeface="Aparajita" panose="020B0604020202020204" pitchFamily="34" charset="0"/>
                <a:cs typeface="Aparajita" panose="020B0604020202020204" pitchFamily="34" charset="0"/>
              </a:rPr>
              <a:t>Cluster Analysis: </a:t>
            </a:r>
            <a:r>
              <a:rPr lang="en-US" sz="1800" dirty="0" smtClean="0">
                <a:solidFill>
                  <a:schemeClr val="tx1">
                    <a:lumMod val="95000"/>
                    <a:lumOff val="5000"/>
                  </a:schemeClr>
                </a:solidFill>
                <a:latin typeface="Aparajita" panose="020B0604020202020204" pitchFamily="34" charset="0"/>
                <a:cs typeface="Aparajita" panose="020B0604020202020204" pitchFamily="34" charset="0"/>
              </a:rPr>
              <a:t>For targeting their users they did use Cluster Analysis, with the help of this technique they divide their users on the basis of their credit card value &amp; spending score and then target by providing them offers and discounts.</a:t>
            </a:r>
            <a:endParaRPr lang="en-US" sz="1800" dirty="0">
              <a:solidFill>
                <a:schemeClr val="tx1">
                  <a:lumMod val="95000"/>
                  <a:lumOff val="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39581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419622"/>
            <a:ext cx="4752528" cy="2376264"/>
          </a:xfrm>
          <a:prstGeom prst="rect">
            <a:avLst/>
          </a:prstGeom>
          <a:ln>
            <a:noFill/>
          </a:ln>
          <a:effectLst>
            <a:softEdge rad="112500"/>
          </a:effectLst>
        </p:spPr>
      </p:pic>
    </p:spTree>
    <p:extLst>
      <p:ext uri="{BB962C8B-B14F-4D97-AF65-F5344CB8AC3E}">
        <p14:creationId xmlns:p14="http://schemas.microsoft.com/office/powerpoint/2010/main" val="303637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528</Words>
  <Application>Microsoft Office PowerPoint</Application>
  <PresentationFormat>On-screen Show (16:9)</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맑은 고딕</vt:lpstr>
      <vt:lpstr>Aparajita</vt:lpstr>
      <vt:lpstr>Arial</vt:lpstr>
      <vt:lpstr>Calibri</vt:lpstr>
      <vt:lpstr>Wingdings</vt:lpstr>
      <vt:lpstr>Office Theme</vt:lpstr>
      <vt:lpstr>Custom Design</vt:lpstr>
      <vt:lpstr>PowerPoint Presentation</vt:lpstr>
      <vt:lpstr>1)  Conjoint Analysis</vt:lpstr>
      <vt:lpstr> Results from my analysis:</vt:lpstr>
      <vt:lpstr>  2) Cluster Analysis</vt:lpstr>
      <vt:lpstr>                             UDAAN</vt:lpstr>
      <vt:lpstr>PowerPoint Presentation</vt:lpstr>
      <vt:lpstr>    CRED</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hemant</cp:lastModifiedBy>
  <cp:revision>50</cp:revision>
  <dcterms:created xsi:type="dcterms:W3CDTF">2014-04-01T16:27:38Z</dcterms:created>
  <dcterms:modified xsi:type="dcterms:W3CDTF">2021-01-26T16:29:39Z</dcterms:modified>
</cp:coreProperties>
</file>