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9" r:id="rId3"/>
    <p:sldId id="265" r:id="rId4"/>
    <p:sldId id="266" r:id="rId5"/>
    <p:sldId id="268" r:id="rId6"/>
    <p:sldId id="270" r:id="rId7"/>
    <p:sldId id="271" r:id="rId8"/>
    <p:sldId id="272" r:id="rId9"/>
    <p:sldId id="284" r:id="rId10"/>
    <p:sldId id="273" r:id="rId11"/>
    <p:sldId id="274" r:id="rId12"/>
    <p:sldId id="275" r:id="rId13"/>
    <p:sldId id="282"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AngsanaUPC" panose="02020603050405020304" pitchFamily="18" charset="-34"/>
      <p:regular r:id="rId20"/>
      <p:bold r:id="rId21"/>
      <p:italic r:id="rId22"/>
      <p:boldItalic r:id="rId23"/>
    </p:embeddedFont>
    <p:embeddedFont>
      <p:font typeface="Abel" panose="020B0604020202020204" charset="0"/>
      <p:regular r:id="rId24"/>
    </p:embeddedFont>
    <p:embeddedFont>
      <p:font typeface="Aldhabi" panose="01000000000000000000" pitchFamily="2" charset="-78"/>
      <p:regular r:id="rId25"/>
    </p:embeddedFont>
    <p:embeddedFont>
      <p:font typeface="Rubik Light" panose="020B0604020202020204" charset="-79"/>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D6F489-911F-4273-9A72-DFE3E3E7624A}">
  <a:tblStyle styleId="{62D6F489-911F-4273-9A72-DFE3E3E762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144517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9aea31311b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9aea31311b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1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9afacedb7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9afacedb7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69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9b0aa8567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9b0aa8567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99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83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328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a5542f15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a5542f15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53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afacedb7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afacedb7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25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9aea31311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9aea31311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938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9aea31311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9aea31311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51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9aea31311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9aea31311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320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aea31311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aea31311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98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chnological app">
  <p:cSld name="CUSTOM_4">
    <p:spTree>
      <p:nvGrpSpPr>
        <p:cNvPr id="1"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514338" flipH="1">
              <a:off x="8693921"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rot="-1514338" flipH="1">
              <a:off x="7655649"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rot="-1514338" flipH="1">
              <a:off x="7628768"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5930292">
              <a:off x="-2189566" y="-2389777"/>
              <a:ext cx="3378681" cy="36427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930292">
              <a:off x="-2495725" y="-2081314"/>
              <a:ext cx="3294613" cy="399471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2"/>
          <p:cNvSpPr txBox="1">
            <a:spLocks noGrp="1"/>
          </p:cNvSpPr>
          <p:nvPr>
            <p:ph type="subTitle" idx="1"/>
          </p:nvPr>
        </p:nvSpPr>
        <p:spPr>
          <a:xfrm>
            <a:off x="1116488" y="2036100"/>
            <a:ext cx="2727900" cy="1680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description">
  <p:cSld name="CUSTOM_5">
    <p:spTree>
      <p:nvGrpSpPr>
        <p:cNvPr id="1"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rot="-8385681">
              <a:off x="-1067073" y="2244669"/>
              <a:ext cx="3410414" cy="367697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rot="-8385681">
              <a:off x="-2188305" y="2234378"/>
              <a:ext cx="3325556" cy="403223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8385681">
              <a:off x="-2251408" y="2398451"/>
              <a:ext cx="3844216" cy="403559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430265">
              <a:off x="7551712" y="-42615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1430265">
              <a:off x="7971561" y="-14041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3"/>
          <p:cNvSpPr txBox="1">
            <a:spLocks noGrp="1"/>
          </p:cNvSpPr>
          <p:nvPr>
            <p:ph type="subTitle" idx="1"/>
          </p:nvPr>
        </p:nvSpPr>
        <p:spPr>
          <a:xfrm>
            <a:off x="3335425" y="1786125"/>
            <a:ext cx="2473200" cy="15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2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67"/>
        <p:cNvGrpSpPr/>
        <p:nvPr/>
      </p:nvGrpSpPr>
      <p:grpSpPr>
        <a:xfrm>
          <a:off x="0" y="0"/>
          <a:ext cx="0" cy="0"/>
          <a:chOff x="0" y="0"/>
          <a:chExt cx="0" cy="0"/>
        </a:xfrm>
      </p:grpSpPr>
      <p:sp>
        <p:nvSpPr>
          <p:cNvPr id="268" name="Google Shape;268;p24"/>
          <p:cNvSpPr txBox="1">
            <a:spLocks noGrp="1"/>
          </p:cNvSpPr>
          <p:nvPr>
            <p:ph type="subTitle" idx="1"/>
          </p:nvPr>
        </p:nvSpPr>
        <p:spPr>
          <a:xfrm>
            <a:off x="33974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9" name="Google Shape;269;p24"/>
          <p:cNvSpPr txBox="1">
            <a:spLocks noGrp="1"/>
          </p:cNvSpPr>
          <p:nvPr>
            <p:ph type="subTitle" idx="2"/>
          </p:nvPr>
        </p:nvSpPr>
        <p:spPr>
          <a:xfrm>
            <a:off x="33974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0" name="Google Shape;270;p24"/>
          <p:cNvSpPr txBox="1">
            <a:spLocks noGrp="1"/>
          </p:cNvSpPr>
          <p:nvPr>
            <p:ph type="subTitle" idx="3"/>
          </p:nvPr>
        </p:nvSpPr>
        <p:spPr>
          <a:xfrm>
            <a:off x="8198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1" name="Google Shape;271;p24"/>
          <p:cNvSpPr txBox="1">
            <a:spLocks noGrp="1"/>
          </p:cNvSpPr>
          <p:nvPr>
            <p:ph type="subTitle" idx="4"/>
          </p:nvPr>
        </p:nvSpPr>
        <p:spPr>
          <a:xfrm>
            <a:off x="8198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2" name="Google Shape;272;p24"/>
          <p:cNvSpPr txBox="1">
            <a:spLocks noGrp="1"/>
          </p:cNvSpPr>
          <p:nvPr>
            <p:ph type="subTitle" idx="5"/>
          </p:nvPr>
        </p:nvSpPr>
        <p:spPr>
          <a:xfrm>
            <a:off x="59750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3" name="Google Shape;273;p24"/>
          <p:cNvSpPr txBox="1">
            <a:spLocks noGrp="1"/>
          </p:cNvSpPr>
          <p:nvPr>
            <p:ph type="subTitle" idx="6"/>
          </p:nvPr>
        </p:nvSpPr>
        <p:spPr>
          <a:xfrm>
            <a:off x="59750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4" name="Google Shape;274;p24"/>
          <p:cNvSpPr txBox="1">
            <a:spLocks noGrp="1"/>
          </p:cNvSpPr>
          <p:nvPr>
            <p:ph type="subTitle" idx="7"/>
          </p:nvPr>
        </p:nvSpPr>
        <p:spPr>
          <a:xfrm>
            <a:off x="33974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5" name="Google Shape;275;p24"/>
          <p:cNvSpPr txBox="1">
            <a:spLocks noGrp="1"/>
          </p:cNvSpPr>
          <p:nvPr>
            <p:ph type="subTitle" idx="8"/>
          </p:nvPr>
        </p:nvSpPr>
        <p:spPr>
          <a:xfrm>
            <a:off x="33974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6" name="Google Shape;276;p24"/>
          <p:cNvSpPr txBox="1">
            <a:spLocks noGrp="1"/>
          </p:cNvSpPr>
          <p:nvPr>
            <p:ph type="subTitle" idx="9"/>
          </p:nvPr>
        </p:nvSpPr>
        <p:spPr>
          <a:xfrm>
            <a:off x="8198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7" name="Google Shape;277;p24"/>
          <p:cNvSpPr txBox="1">
            <a:spLocks noGrp="1"/>
          </p:cNvSpPr>
          <p:nvPr>
            <p:ph type="subTitle" idx="13"/>
          </p:nvPr>
        </p:nvSpPr>
        <p:spPr>
          <a:xfrm>
            <a:off x="8198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8" name="Google Shape;278;p24"/>
          <p:cNvSpPr txBox="1">
            <a:spLocks noGrp="1"/>
          </p:cNvSpPr>
          <p:nvPr>
            <p:ph type="subTitle" idx="14"/>
          </p:nvPr>
        </p:nvSpPr>
        <p:spPr>
          <a:xfrm>
            <a:off x="59750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9" name="Google Shape;279;p24"/>
          <p:cNvSpPr txBox="1">
            <a:spLocks noGrp="1"/>
          </p:cNvSpPr>
          <p:nvPr>
            <p:ph type="subTitle" idx="15"/>
          </p:nvPr>
        </p:nvSpPr>
        <p:spPr>
          <a:xfrm>
            <a:off x="59750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0" name="Google Shape;280;p2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rot="-1514522" flipH="1">
              <a:off x="-1358416" y="-1677542"/>
              <a:ext cx="2459868" cy="2582326"/>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rot="-1514455" flipH="1">
              <a:off x="8677413" y="4441916"/>
              <a:ext cx="1597641" cy="172251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rot="-1514455" flipH="1">
              <a:off x="8191049" y="4141902"/>
              <a:ext cx="1557889" cy="188893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rot="-1514455" flipH="1">
              <a:off x="8178446" y="4089912"/>
              <a:ext cx="1800860" cy="1890511"/>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rot="-1430168" flipH="1">
              <a:off x="-1303062" y="-1300746"/>
              <a:ext cx="2162115" cy="2331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rot="-1430168" flipH="1">
              <a:off x="-1517927" y="-1117903"/>
              <a:ext cx="2108318" cy="255633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rot="5400000">
              <a:off x="2555945" y="-1308801"/>
              <a:ext cx="4032129" cy="7761081"/>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5"/>
          <p:cNvSpPr txBox="1">
            <a:spLocks noGrp="1"/>
          </p:cNvSpPr>
          <p:nvPr>
            <p:ph type="title" hasCustomPrompt="1"/>
          </p:nvPr>
        </p:nvSpPr>
        <p:spPr>
          <a:xfrm>
            <a:off x="2822850" y="6919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99" name="Google Shape;299;p25"/>
          <p:cNvSpPr txBox="1">
            <a:spLocks noGrp="1"/>
          </p:cNvSpPr>
          <p:nvPr>
            <p:ph type="subTitle" idx="1"/>
          </p:nvPr>
        </p:nvSpPr>
        <p:spPr>
          <a:xfrm>
            <a:off x="2822975" y="14875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5"/>
          <p:cNvSpPr txBox="1">
            <a:spLocks noGrp="1"/>
          </p:cNvSpPr>
          <p:nvPr>
            <p:ph type="title" idx="2" hasCustomPrompt="1"/>
          </p:nvPr>
        </p:nvSpPr>
        <p:spPr>
          <a:xfrm>
            <a:off x="2822850" y="19627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1" name="Google Shape;301;p25"/>
          <p:cNvSpPr txBox="1">
            <a:spLocks noGrp="1"/>
          </p:cNvSpPr>
          <p:nvPr>
            <p:ph type="subTitle" idx="3"/>
          </p:nvPr>
        </p:nvSpPr>
        <p:spPr>
          <a:xfrm>
            <a:off x="2822975" y="27583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2" name="Google Shape;302;p25"/>
          <p:cNvSpPr txBox="1">
            <a:spLocks noGrp="1"/>
          </p:cNvSpPr>
          <p:nvPr>
            <p:ph type="title" idx="4" hasCustomPrompt="1"/>
          </p:nvPr>
        </p:nvSpPr>
        <p:spPr>
          <a:xfrm>
            <a:off x="2822850" y="32335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3" name="Google Shape;303;p25"/>
          <p:cNvSpPr txBox="1">
            <a:spLocks noGrp="1"/>
          </p:cNvSpPr>
          <p:nvPr>
            <p:ph type="subTitle" idx="5"/>
          </p:nvPr>
        </p:nvSpPr>
        <p:spPr>
          <a:xfrm>
            <a:off x="2822975" y="40291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304"/>
        <p:cNvGrpSpPr/>
        <p:nvPr/>
      </p:nvGrpSpPr>
      <p:grpSpPr>
        <a:xfrm>
          <a:off x="0" y="0"/>
          <a:ext cx="0" cy="0"/>
          <a:chOff x="0" y="0"/>
          <a:chExt cx="0" cy="0"/>
        </a:xfrm>
      </p:grpSpPr>
      <p:grpSp>
        <p:nvGrpSpPr>
          <p:cNvPr id="305" name="Google Shape;305;p26"/>
          <p:cNvGrpSpPr/>
          <p:nvPr/>
        </p:nvGrpSpPr>
        <p:grpSpPr>
          <a:xfrm>
            <a:off x="-2896958"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rot="9285662" flipH="1">
                <a:off x="5806126" y="2835956"/>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9285662" flipH="1">
                <a:off x="-2275832" y="-2073377"/>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9285662" flipH="1">
                <a:off x="-1152704" y="-1788187"/>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9285662" flipH="1">
                <a:off x="-1644474" y="-1680548"/>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rot="9369735" flipH="1">
                <a:off x="6184762" y="2639811"/>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rot="9369735" flipH="1">
                <a:off x="6604611" y="200212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rot="5400000">
                <a:off x="2406310" y="-1595591"/>
                <a:ext cx="4331324" cy="8334605"/>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6" name="Google Shape;316;p26"/>
          <p:cNvSpPr txBox="1">
            <a:spLocks noGrp="1"/>
          </p:cNvSpPr>
          <p:nvPr>
            <p:ph type="subTitle" idx="1"/>
          </p:nvPr>
        </p:nvSpPr>
        <p:spPr>
          <a:xfrm>
            <a:off x="2822913" y="1453572"/>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7" name="Google Shape;317;p26"/>
          <p:cNvSpPr txBox="1">
            <a:spLocks noGrp="1"/>
          </p:cNvSpPr>
          <p:nvPr>
            <p:ph type="subTitle" idx="2"/>
          </p:nvPr>
        </p:nvSpPr>
        <p:spPr>
          <a:xfrm>
            <a:off x="2822913" y="1947954"/>
            <a:ext cx="3498300" cy="7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8" name="Google Shape;318;p26"/>
          <p:cNvSpPr txBox="1"/>
          <p:nvPr/>
        </p:nvSpPr>
        <p:spPr>
          <a:xfrm>
            <a:off x="2785700" y="3454625"/>
            <a:ext cx="3572700" cy="8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endParaRPr>
              <a:solidFill>
                <a:schemeClr val="accent3"/>
              </a:solidFill>
              <a:latin typeface="Montserrat"/>
              <a:ea typeface="Montserrat"/>
              <a:cs typeface="Montserrat"/>
              <a:sym typeface="Montserrat"/>
            </a:endParaRPr>
          </a:p>
        </p:txBody>
      </p:sp>
      <p:sp>
        <p:nvSpPr>
          <p:cNvPr id="319" name="Google Shape;319;p26"/>
          <p:cNvSpPr txBox="1">
            <a:spLocks noGrp="1"/>
          </p:cNvSpPr>
          <p:nvPr>
            <p:ph type="title"/>
          </p:nvPr>
        </p:nvSpPr>
        <p:spPr>
          <a:xfrm>
            <a:off x="2710300" y="849375"/>
            <a:ext cx="3648000" cy="867600"/>
          </a:xfrm>
          <a:prstGeom prst="rect">
            <a:avLst/>
          </a:prstGeom>
        </p:spPr>
        <p:txBody>
          <a:bodyPr spcFirstLastPara="1" wrap="square" lIns="91425" tIns="91425" rIns="91425" bIns="91425" anchor="b" anchorCtr="0">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4"/>
        <p:cNvGrpSpPr/>
        <p:nvPr/>
      </p:nvGrpSpPr>
      <p:grpSpPr>
        <a:xfrm>
          <a:off x="0" y="0"/>
          <a:ext cx="0" cy="0"/>
          <a:chOff x="0" y="0"/>
          <a:chExt cx="0" cy="0"/>
        </a:xfrm>
      </p:grpSpPr>
      <p:grpSp>
        <p:nvGrpSpPr>
          <p:cNvPr id="45" name="Google Shape;45;p5"/>
          <p:cNvGrpSpPr/>
          <p:nvPr/>
        </p:nvGrpSpPr>
        <p:grpSpPr>
          <a:xfrm rot="10800000" flipH="1">
            <a:off x="-3157403" y="-2327776"/>
            <a:ext cx="14457596" cy="9492188"/>
            <a:chOff x="-3157403" y="-2327776"/>
            <a:chExt cx="14457596" cy="9492188"/>
          </a:xfrm>
        </p:grpSpPr>
        <p:sp>
          <p:nvSpPr>
            <p:cNvPr id="46" name="Google Shape;46;p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body" idx="1"/>
          </p:nvPr>
        </p:nvSpPr>
        <p:spPr>
          <a:xfrm>
            <a:off x="1572325"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3" name="Google Shape;53;p5"/>
          <p:cNvSpPr txBox="1">
            <a:spLocks noGrp="1"/>
          </p:cNvSpPr>
          <p:nvPr>
            <p:ph type="body" idx="2"/>
          </p:nvPr>
        </p:nvSpPr>
        <p:spPr>
          <a:xfrm>
            <a:off x="4972523"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4" name="Google Shape;54;p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5" name="Google Shape;55;p5"/>
          <p:cNvSpPr txBox="1">
            <a:spLocks noGrp="1"/>
          </p:cNvSpPr>
          <p:nvPr>
            <p:ph type="subTitle" idx="3"/>
          </p:nvPr>
        </p:nvSpPr>
        <p:spPr>
          <a:xfrm>
            <a:off x="1551500" y="2382475"/>
            <a:ext cx="2599200" cy="21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4972525" y="2382475"/>
            <a:ext cx="2599200" cy="21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solidFill>
                  <a:schemeClr val="accent5"/>
                </a:solidFill>
                <a:latin typeface="Abel"/>
                <a:ea typeface="Abel"/>
                <a:cs typeface="Abel"/>
                <a:sym typeface="Abe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6"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328529" y="1414130"/>
            <a:ext cx="4391247" cy="23923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latin typeface="Aldhabi" panose="01000000000000000000" pitchFamily="2" charset="-78"/>
                <a:cs typeface="Aldhabi" panose="01000000000000000000" pitchFamily="2" charset="-78"/>
              </a:rPr>
              <a:t>Supply Chain Management</a:t>
            </a:r>
            <a:br>
              <a:rPr lang="en" sz="4000" dirty="0" smtClean="0">
                <a:latin typeface="Aldhabi" panose="01000000000000000000" pitchFamily="2" charset="-78"/>
                <a:cs typeface="Aldhabi" panose="01000000000000000000" pitchFamily="2" charset="-78"/>
              </a:rPr>
            </a:br>
            <a:r>
              <a:rPr lang="en" sz="4000" dirty="0" smtClean="0">
                <a:latin typeface="Aldhabi" panose="01000000000000000000" pitchFamily="2" charset="-78"/>
                <a:cs typeface="Aldhabi" panose="01000000000000000000" pitchFamily="2" charset="-78"/>
              </a:rPr>
              <a:t>Presentation</a:t>
            </a:r>
            <a:br>
              <a:rPr lang="en" sz="4000" dirty="0" smtClean="0">
                <a:latin typeface="Aldhabi" panose="01000000000000000000" pitchFamily="2" charset="-78"/>
                <a:cs typeface="Aldhabi" panose="01000000000000000000" pitchFamily="2" charset="-78"/>
              </a:rPr>
            </a:br>
            <a:r>
              <a:rPr lang="en" sz="4400" dirty="0" smtClean="0">
                <a:latin typeface="Aldhabi" panose="01000000000000000000" pitchFamily="2" charset="-78"/>
                <a:cs typeface="Aldhabi" panose="01000000000000000000" pitchFamily="2" charset="-78"/>
              </a:rPr>
              <a:t>Of  ShopKirana</a:t>
            </a:r>
            <a:endParaRPr sz="4400" dirty="0">
              <a:latin typeface="Aldhabi" panose="01000000000000000000" pitchFamily="2" charset="-78"/>
              <a:cs typeface="Aldhabi" panose="01000000000000000000" pitchFamily="2" charset="-78"/>
            </a:endParaRPr>
          </a:p>
        </p:txBody>
      </p:sp>
      <p:sp>
        <p:nvSpPr>
          <p:cNvPr id="329" name="Google Shape;329;p29"/>
          <p:cNvSpPr txBox="1">
            <a:spLocks noGrp="1"/>
          </p:cNvSpPr>
          <p:nvPr>
            <p:ph type="subTitle" idx="1"/>
          </p:nvPr>
        </p:nvSpPr>
        <p:spPr>
          <a:xfrm>
            <a:off x="457200" y="3906550"/>
            <a:ext cx="8537944" cy="11545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smtClean="0">
                <a:solidFill>
                  <a:schemeClr val="accent5"/>
                </a:solidFill>
                <a:latin typeface="Aldhabi" panose="01000000000000000000" pitchFamily="2" charset="-78"/>
                <a:cs typeface="Aldhabi" panose="01000000000000000000" pitchFamily="2" charset="-78"/>
              </a:rPr>
              <a:t>Submitted To-                                                                              Submitted By-</a:t>
            </a:r>
          </a:p>
          <a:p>
            <a:pPr marL="0" lvl="0" indent="0" algn="ctr" rtl="0">
              <a:spcBef>
                <a:spcPts val="0"/>
              </a:spcBef>
              <a:spcAft>
                <a:spcPts val="0"/>
              </a:spcAft>
              <a:buNone/>
            </a:pPr>
            <a:r>
              <a:rPr lang="en-US" sz="3600" dirty="0" smtClean="0">
                <a:solidFill>
                  <a:schemeClr val="accent5"/>
                </a:solidFill>
                <a:latin typeface="Aldhabi" panose="01000000000000000000" pitchFamily="2" charset="-78"/>
                <a:cs typeface="Aldhabi" panose="01000000000000000000" pitchFamily="2" charset="-78"/>
              </a:rPr>
              <a:t>Mr.Susanta Mishra                                                                  Hemant Sethiya</a:t>
            </a:r>
            <a:endParaRPr sz="3600" dirty="0">
              <a:solidFill>
                <a:schemeClr val="accent5"/>
              </a:solidFill>
              <a:latin typeface="Aldhabi" panose="01000000000000000000" pitchFamily="2" charset="-78"/>
              <a:cs typeface="Aldhabi" panose="010000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3" name="Google Shape;613;p46"/>
          <p:cNvSpPr txBox="1">
            <a:spLocks noGrp="1"/>
          </p:cNvSpPr>
          <p:nvPr>
            <p:ph type="title"/>
          </p:nvPr>
        </p:nvSpPr>
        <p:spPr>
          <a:xfrm>
            <a:off x="2794052" y="442813"/>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smtClean="0"/>
              <a:t>Forecasting</a:t>
            </a:r>
            <a:endParaRPr sz="3200" dirty="0"/>
          </a:p>
        </p:txBody>
      </p:sp>
      <p:sp>
        <p:nvSpPr>
          <p:cNvPr id="614" name="Google Shape;614;p46"/>
          <p:cNvSpPr txBox="1">
            <a:spLocks noGrp="1"/>
          </p:cNvSpPr>
          <p:nvPr>
            <p:ph type="subTitle" idx="1"/>
          </p:nvPr>
        </p:nvSpPr>
        <p:spPr>
          <a:xfrm>
            <a:off x="3827721" y="874213"/>
            <a:ext cx="3338623" cy="3219322"/>
          </a:xfrm>
          <a:prstGeom prst="rect">
            <a:avLst/>
          </a:prstGeom>
        </p:spPr>
        <p:txBody>
          <a:bodyPr spcFirstLastPara="1" wrap="square" lIns="91425" tIns="91425" rIns="91425" bIns="91425" anchor="ctr" anchorCtr="0">
            <a:noAutofit/>
          </a:bodyPr>
          <a:lstStyle/>
          <a:p>
            <a:pPr marL="0" lvl="0" indent="0" algn="just"/>
            <a:r>
              <a:rPr lang="en-US" sz="1500" dirty="0" smtClean="0"/>
              <a:t>They does forecasting of all the departments.</a:t>
            </a:r>
          </a:p>
          <a:p>
            <a:pPr marL="0" lvl="0" indent="0" algn="just"/>
            <a:r>
              <a:rPr lang="en-US" sz="1500" dirty="0" smtClean="0"/>
              <a:t>For this </a:t>
            </a:r>
            <a:r>
              <a:rPr lang="en-US" sz="1500" dirty="0"/>
              <a:t>first </a:t>
            </a:r>
            <a:r>
              <a:rPr lang="en-US" sz="1500" dirty="0" smtClean="0"/>
              <a:t>they create </a:t>
            </a:r>
            <a:r>
              <a:rPr lang="en-US" sz="1500" dirty="0"/>
              <a:t>a rough plan &amp; if it is successfully work then they work on </a:t>
            </a:r>
            <a:r>
              <a:rPr lang="en-US" sz="1500" dirty="0" smtClean="0"/>
              <a:t>it. For an example they forecast the purchasing of product that means in how much quantity they have to buy raw materials .</a:t>
            </a:r>
            <a:endParaRPr sz="1500" dirty="0"/>
          </a:p>
        </p:txBody>
      </p:sp>
      <p:pic>
        <p:nvPicPr>
          <p:cNvPr id="615" name="Google Shape;615;p46"/>
          <p:cNvPicPr preferRelativeResize="0"/>
          <p:nvPr/>
        </p:nvPicPr>
        <p:blipFill rotWithShape="1">
          <a:blip r:embed="rId3">
            <a:alphaModFix/>
          </a:blip>
          <a:srcRect l="4224" r="-9"/>
          <a:stretch/>
        </p:blipFill>
        <p:spPr>
          <a:xfrm>
            <a:off x="150" y="1669738"/>
            <a:ext cx="2793902" cy="1804023"/>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 y="1194832"/>
            <a:ext cx="3466064" cy="25995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7"/>
          <p:cNvSpPr txBox="1">
            <a:spLocks noGrp="1"/>
          </p:cNvSpPr>
          <p:nvPr>
            <p:ph type="subTitle" idx="4"/>
          </p:nvPr>
        </p:nvSpPr>
        <p:spPr>
          <a:xfrm>
            <a:off x="711546" y="2161686"/>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a:t>
            </a:r>
            <a:r>
              <a:rPr lang="en-US" dirty="0" smtClean="0"/>
              <a:t>%</a:t>
            </a:r>
            <a:endParaRPr dirty="0"/>
          </a:p>
        </p:txBody>
      </p:sp>
      <p:sp>
        <p:nvSpPr>
          <p:cNvPr id="621" name="Google Shape;621;p4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Economics</a:t>
            </a:r>
            <a:endParaRPr sz="4000" dirty="0"/>
          </a:p>
        </p:txBody>
      </p:sp>
      <p:sp>
        <p:nvSpPr>
          <p:cNvPr id="622" name="Google Shape;622;p47"/>
          <p:cNvSpPr txBox="1">
            <a:spLocks noGrp="1"/>
          </p:cNvSpPr>
          <p:nvPr>
            <p:ph type="subTitle" idx="1"/>
          </p:nvPr>
        </p:nvSpPr>
        <p:spPr>
          <a:xfrm>
            <a:off x="3397475" y="1885271"/>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Digital Sales Cost</a:t>
            </a:r>
            <a:endParaRPr dirty="0"/>
          </a:p>
        </p:txBody>
      </p:sp>
      <p:sp>
        <p:nvSpPr>
          <p:cNvPr id="623" name="Google Shape;623;p47"/>
          <p:cNvSpPr txBox="1">
            <a:spLocks noGrp="1"/>
          </p:cNvSpPr>
          <p:nvPr>
            <p:ph type="subTitle" idx="2"/>
          </p:nvPr>
        </p:nvSpPr>
        <p:spPr>
          <a:xfrm>
            <a:off x="3397475" y="2078700"/>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0.5%</a:t>
            </a:r>
            <a:endParaRPr dirty="0"/>
          </a:p>
        </p:txBody>
      </p:sp>
      <p:sp>
        <p:nvSpPr>
          <p:cNvPr id="624" name="Google Shape;624;p47"/>
          <p:cNvSpPr txBox="1">
            <a:spLocks noGrp="1"/>
          </p:cNvSpPr>
          <p:nvPr>
            <p:ph type="subTitle" idx="3"/>
          </p:nvPr>
        </p:nvSpPr>
        <p:spPr>
          <a:xfrm>
            <a:off x="711546" y="1939047"/>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Sourcing Cost</a:t>
            </a:r>
            <a:endParaRPr dirty="0"/>
          </a:p>
        </p:txBody>
      </p:sp>
      <p:sp>
        <p:nvSpPr>
          <p:cNvPr id="625" name="Google Shape;625;p47"/>
          <p:cNvSpPr txBox="1">
            <a:spLocks noGrp="1"/>
          </p:cNvSpPr>
          <p:nvPr>
            <p:ph type="subTitle" idx="5"/>
          </p:nvPr>
        </p:nvSpPr>
        <p:spPr>
          <a:xfrm>
            <a:off x="5975075" y="1885271"/>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t>Purchase Cost</a:t>
            </a:r>
            <a:endParaRPr dirty="0"/>
          </a:p>
        </p:txBody>
      </p:sp>
      <p:sp>
        <p:nvSpPr>
          <p:cNvPr id="626" name="Google Shape;626;p47"/>
          <p:cNvSpPr txBox="1">
            <a:spLocks noGrp="1"/>
          </p:cNvSpPr>
          <p:nvPr>
            <p:ph type="subTitle" idx="6"/>
          </p:nvPr>
        </p:nvSpPr>
        <p:spPr>
          <a:xfrm>
            <a:off x="5975075" y="2078700"/>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0.48%</a:t>
            </a:r>
            <a:endParaRPr dirty="0"/>
          </a:p>
        </p:txBody>
      </p:sp>
      <p:sp>
        <p:nvSpPr>
          <p:cNvPr id="627" name="Google Shape;627;p47"/>
          <p:cNvSpPr txBox="1">
            <a:spLocks noGrp="1"/>
          </p:cNvSpPr>
          <p:nvPr>
            <p:ph type="subTitle" idx="7"/>
          </p:nvPr>
        </p:nvSpPr>
        <p:spPr>
          <a:xfrm>
            <a:off x="3397475" y="3436796"/>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t>Outbound Cost</a:t>
            </a:r>
            <a:endParaRPr dirty="0"/>
          </a:p>
        </p:txBody>
      </p:sp>
      <p:sp>
        <p:nvSpPr>
          <p:cNvPr id="628" name="Google Shape;628;p47"/>
          <p:cNvSpPr txBox="1">
            <a:spLocks noGrp="1"/>
          </p:cNvSpPr>
          <p:nvPr>
            <p:ph type="subTitle" idx="8"/>
          </p:nvPr>
        </p:nvSpPr>
        <p:spPr>
          <a:xfrm>
            <a:off x="3397475" y="3630225"/>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1.8%</a:t>
            </a:r>
            <a:endParaRPr dirty="0"/>
          </a:p>
        </p:txBody>
      </p:sp>
      <p:sp>
        <p:nvSpPr>
          <p:cNvPr id="629" name="Google Shape;629;p47"/>
          <p:cNvSpPr txBox="1">
            <a:spLocks noGrp="1"/>
          </p:cNvSpPr>
          <p:nvPr>
            <p:ph type="subTitle" idx="9"/>
          </p:nvPr>
        </p:nvSpPr>
        <p:spPr>
          <a:xfrm>
            <a:off x="819875" y="3436796"/>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t>Inbound Cost</a:t>
            </a:r>
            <a:endParaRPr dirty="0"/>
          </a:p>
        </p:txBody>
      </p:sp>
      <p:sp>
        <p:nvSpPr>
          <p:cNvPr id="630" name="Google Shape;630;p47"/>
          <p:cNvSpPr txBox="1">
            <a:spLocks noGrp="1"/>
          </p:cNvSpPr>
          <p:nvPr>
            <p:ph type="subTitle" idx="13"/>
          </p:nvPr>
        </p:nvSpPr>
        <p:spPr>
          <a:xfrm>
            <a:off x="819875" y="3630225"/>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1.5%</a:t>
            </a:r>
            <a:endParaRPr dirty="0"/>
          </a:p>
        </p:txBody>
      </p:sp>
      <p:sp>
        <p:nvSpPr>
          <p:cNvPr id="631" name="Google Shape;631;p47"/>
          <p:cNvSpPr txBox="1">
            <a:spLocks noGrp="1"/>
          </p:cNvSpPr>
          <p:nvPr>
            <p:ph type="subTitle" idx="14"/>
          </p:nvPr>
        </p:nvSpPr>
        <p:spPr>
          <a:xfrm>
            <a:off x="5975075" y="3436796"/>
            <a:ext cx="2349000" cy="35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t>Sales Cost</a:t>
            </a:r>
            <a:endParaRPr dirty="0"/>
          </a:p>
        </p:txBody>
      </p:sp>
      <p:sp>
        <p:nvSpPr>
          <p:cNvPr id="632" name="Google Shape;632;p47"/>
          <p:cNvSpPr txBox="1">
            <a:spLocks noGrp="1"/>
          </p:cNvSpPr>
          <p:nvPr>
            <p:ph type="subTitle" idx="15"/>
          </p:nvPr>
        </p:nvSpPr>
        <p:spPr>
          <a:xfrm>
            <a:off x="5975075" y="3630225"/>
            <a:ext cx="23490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a:t>
            </a:r>
            <a:endParaRPr dirty="0"/>
          </a:p>
        </p:txBody>
      </p:sp>
      <p:grpSp>
        <p:nvGrpSpPr>
          <p:cNvPr id="633" name="Google Shape;633;p47"/>
          <p:cNvGrpSpPr/>
          <p:nvPr/>
        </p:nvGrpSpPr>
        <p:grpSpPr>
          <a:xfrm>
            <a:off x="1623445" y="1543818"/>
            <a:ext cx="370930" cy="370549"/>
            <a:chOff x="2497275" y="2744159"/>
            <a:chExt cx="370930" cy="370549"/>
          </a:xfrm>
        </p:grpSpPr>
        <p:sp>
          <p:nvSpPr>
            <p:cNvPr id="634" name="Google Shape;634;p47"/>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7"/>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47"/>
          <p:cNvGrpSpPr/>
          <p:nvPr/>
        </p:nvGrpSpPr>
        <p:grpSpPr>
          <a:xfrm>
            <a:off x="1796353" y="2988089"/>
            <a:ext cx="332729" cy="372518"/>
            <a:chOff x="3079916" y="2744477"/>
            <a:chExt cx="332729" cy="372518"/>
          </a:xfrm>
        </p:grpSpPr>
        <p:sp>
          <p:nvSpPr>
            <p:cNvPr id="641" name="Google Shape;641;p47"/>
            <p:cNvSpPr/>
            <p:nvPr/>
          </p:nvSpPr>
          <p:spPr>
            <a:xfrm>
              <a:off x="3079916" y="2840504"/>
              <a:ext cx="313454" cy="276491"/>
            </a:xfrm>
            <a:custGeom>
              <a:avLst/>
              <a:gdLst/>
              <a:ahLst/>
              <a:cxnLst/>
              <a:rect l="l" t="t" r="r" b="b"/>
              <a:pathLst>
                <a:path w="9871" h="8707" extrusionOk="0">
                  <a:moveTo>
                    <a:pt x="2993" y="1"/>
                  </a:moveTo>
                  <a:cubicBezTo>
                    <a:pt x="2768" y="1"/>
                    <a:pt x="2560" y="25"/>
                    <a:pt x="2370" y="74"/>
                  </a:cubicBezTo>
                  <a:cubicBezTo>
                    <a:pt x="1739" y="241"/>
                    <a:pt x="1179" y="646"/>
                    <a:pt x="750" y="1205"/>
                  </a:cubicBezTo>
                  <a:cubicBezTo>
                    <a:pt x="250" y="1860"/>
                    <a:pt x="0" y="2694"/>
                    <a:pt x="0" y="3622"/>
                  </a:cubicBezTo>
                  <a:cubicBezTo>
                    <a:pt x="0" y="4575"/>
                    <a:pt x="429" y="5825"/>
                    <a:pt x="1120" y="6896"/>
                  </a:cubicBezTo>
                  <a:cubicBezTo>
                    <a:pt x="1882" y="8039"/>
                    <a:pt x="2751" y="8706"/>
                    <a:pt x="3525" y="8706"/>
                  </a:cubicBezTo>
                  <a:cubicBezTo>
                    <a:pt x="3846" y="8706"/>
                    <a:pt x="4156" y="8670"/>
                    <a:pt x="4441" y="8575"/>
                  </a:cubicBezTo>
                  <a:cubicBezTo>
                    <a:pt x="4596" y="8534"/>
                    <a:pt x="4760" y="8513"/>
                    <a:pt x="4924" y="8513"/>
                  </a:cubicBezTo>
                  <a:cubicBezTo>
                    <a:pt x="5087" y="8513"/>
                    <a:pt x="5251" y="8534"/>
                    <a:pt x="5406" y="8575"/>
                  </a:cubicBezTo>
                  <a:cubicBezTo>
                    <a:pt x="5703" y="8670"/>
                    <a:pt x="6013" y="8706"/>
                    <a:pt x="6311" y="8706"/>
                  </a:cubicBezTo>
                  <a:cubicBezTo>
                    <a:pt x="7085" y="8706"/>
                    <a:pt x="7978" y="8051"/>
                    <a:pt x="8728" y="6896"/>
                  </a:cubicBezTo>
                  <a:cubicBezTo>
                    <a:pt x="9418" y="5837"/>
                    <a:pt x="9835" y="4587"/>
                    <a:pt x="9835" y="3622"/>
                  </a:cubicBezTo>
                  <a:cubicBezTo>
                    <a:pt x="9871" y="2920"/>
                    <a:pt x="9716" y="2301"/>
                    <a:pt x="9454" y="1753"/>
                  </a:cubicBezTo>
                  <a:cubicBezTo>
                    <a:pt x="9420" y="1677"/>
                    <a:pt x="9351" y="1637"/>
                    <a:pt x="9275" y="1637"/>
                  </a:cubicBezTo>
                  <a:cubicBezTo>
                    <a:pt x="9244" y="1637"/>
                    <a:pt x="9211" y="1644"/>
                    <a:pt x="9180" y="1658"/>
                  </a:cubicBezTo>
                  <a:cubicBezTo>
                    <a:pt x="9085" y="1705"/>
                    <a:pt x="9049" y="1824"/>
                    <a:pt x="9097" y="1932"/>
                  </a:cubicBezTo>
                  <a:cubicBezTo>
                    <a:pt x="9347" y="2420"/>
                    <a:pt x="9466" y="3003"/>
                    <a:pt x="9466" y="3622"/>
                  </a:cubicBezTo>
                  <a:cubicBezTo>
                    <a:pt x="9466" y="4503"/>
                    <a:pt x="9061" y="5682"/>
                    <a:pt x="8406" y="6670"/>
                  </a:cubicBezTo>
                  <a:cubicBezTo>
                    <a:pt x="7739" y="7694"/>
                    <a:pt x="6966" y="8313"/>
                    <a:pt x="6323" y="8313"/>
                  </a:cubicBezTo>
                  <a:cubicBezTo>
                    <a:pt x="6061" y="8313"/>
                    <a:pt x="5775" y="8266"/>
                    <a:pt x="5525" y="8194"/>
                  </a:cubicBezTo>
                  <a:cubicBezTo>
                    <a:pt x="5328" y="8135"/>
                    <a:pt x="5126" y="8105"/>
                    <a:pt x="4925" y="8105"/>
                  </a:cubicBezTo>
                  <a:cubicBezTo>
                    <a:pt x="4724" y="8105"/>
                    <a:pt x="4525" y="8135"/>
                    <a:pt x="4334" y="8194"/>
                  </a:cubicBezTo>
                  <a:cubicBezTo>
                    <a:pt x="4084" y="8266"/>
                    <a:pt x="3798" y="8313"/>
                    <a:pt x="3525" y="8313"/>
                  </a:cubicBezTo>
                  <a:cubicBezTo>
                    <a:pt x="2894" y="8313"/>
                    <a:pt x="2120" y="7694"/>
                    <a:pt x="1441" y="6670"/>
                  </a:cubicBezTo>
                  <a:cubicBezTo>
                    <a:pt x="786" y="5682"/>
                    <a:pt x="393" y="4503"/>
                    <a:pt x="393" y="3622"/>
                  </a:cubicBezTo>
                  <a:cubicBezTo>
                    <a:pt x="393" y="2789"/>
                    <a:pt x="631" y="2039"/>
                    <a:pt x="1060" y="1443"/>
                  </a:cubicBezTo>
                  <a:cubicBezTo>
                    <a:pt x="1429" y="955"/>
                    <a:pt x="1941" y="598"/>
                    <a:pt x="2453" y="467"/>
                  </a:cubicBezTo>
                  <a:cubicBezTo>
                    <a:pt x="2608" y="425"/>
                    <a:pt x="2783" y="405"/>
                    <a:pt x="2975" y="405"/>
                  </a:cubicBezTo>
                  <a:cubicBezTo>
                    <a:pt x="3270" y="405"/>
                    <a:pt x="3605" y="452"/>
                    <a:pt x="3965" y="539"/>
                  </a:cubicBezTo>
                  <a:cubicBezTo>
                    <a:pt x="4025" y="550"/>
                    <a:pt x="4096" y="574"/>
                    <a:pt x="4156" y="586"/>
                  </a:cubicBezTo>
                  <a:cubicBezTo>
                    <a:pt x="4165" y="587"/>
                    <a:pt x="4174" y="588"/>
                    <a:pt x="4183" y="588"/>
                  </a:cubicBezTo>
                  <a:cubicBezTo>
                    <a:pt x="4278" y="588"/>
                    <a:pt x="4361" y="529"/>
                    <a:pt x="4394" y="431"/>
                  </a:cubicBezTo>
                  <a:cubicBezTo>
                    <a:pt x="4406" y="336"/>
                    <a:pt x="4346" y="229"/>
                    <a:pt x="4239" y="193"/>
                  </a:cubicBezTo>
                  <a:lnTo>
                    <a:pt x="4060" y="158"/>
                  </a:lnTo>
                  <a:cubicBezTo>
                    <a:pt x="3674" y="52"/>
                    <a:pt x="3316" y="1"/>
                    <a:pt x="2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7"/>
            <p:cNvSpPr/>
            <p:nvPr/>
          </p:nvSpPr>
          <p:spPr>
            <a:xfrm>
              <a:off x="3244375" y="2840250"/>
              <a:ext cx="124416" cy="45727"/>
            </a:xfrm>
            <a:custGeom>
              <a:avLst/>
              <a:gdLst/>
              <a:ahLst/>
              <a:cxnLst/>
              <a:rect l="l" t="t" r="r" b="b"/>
              <a:pathLst>
                <a:path w="3918" h="1440" extrusionOk="0">
                  <a:moveTo>
                    <a:pt x="1721" y="0"/>
                  </a:moveTo>
                  <a:cubicBezTo>
                    <a:pt x="1391" y="0"/>
                    <a:pt x="1027" y="53"/>
                    <a:pt x="632" y="154"/>
                  </a:cubicBezTo>
                  <a:cubicBezTo>
                    <a:pt x="477" y="189"/>
                    <a:pt x="334" y="213"/>
                    <a:pt x="191" y="237"/>
                  </a:cubicBezTo>
                  <a:cubicBezTo>
                    <a:pt x="96" y="249"/>
                    <a:pt x="1" y="356"/>
                    <a:pt x="12" y="463"/>
                  </a:cubicBezTo>
                  <a:cubicBezTo>
                    <a:pt x="35" y="563"/>
                    <a:pt x="120" y="643"/>
                    <a:pt x="218" y="643"/>
                  </a:cubicBezTo>
                  <a:cubicBezTo>
                    <a:pt x="225" y="643"/>
                    <a:pt x="232" y="643"/>
                    <a:pt x="239" y="642"/>
                  </a:cubicBezTo>
                  <a:cubicBezTo>
                    <a:pt x="405" y="630"/>
                    <a:pt x="572" y="582"/>
                    <a:pt x="727" y="547"/>
                  </a:cubicBezTo>
                  <a:cubicBezTo>
                    <a:pt x="1080" y="460"/>
                    <a:pt x="1412" y="413"/>
                    <a:pt x="1708" y="413"/>
                  </a:cubicBezTo>
                  <a:cubicBezTo>
                    <a:pt x="1901" y="413"/>
                    <a:pt x="2079" y="433"/>
                    <a:pt x="2239" y="475"/>
                  </a:cubicBezTo>
                  <a:cubicBezTo>
                    <a:pt x="2727" y="606"/>
                    <a:pt x="3203" y="928"/>
                    <a:pt x="3561" y="1368"/>
                  </a:cubicBezTo>
                  <a:cubicBezTo>
                    <a:pt x="3608" y="1416"/>
                    <a:pt x="3668" y="1439"/>
                    <a:pt x="3703" y="1439"/>
                  </a:cubicBezTo>
                  <a:cubicBezTo>
                    <a:pt x="3751" y="1439"/>
                    <a:pt x="3799" y="1428"/>
                    <a:pt x="3822" y="1404"/>
                  </a:cubicBezTo>
                  <a:cubicBezTo>
                    <a:pt x="3918" y="1309"/>
                    <a:pt x="3918" y="1189"/>
                    <a:pt x="3858" y="1106"/>
                  </a:cubicBezTo>
                  <a:cubicBezTo>
                    <a:pt x="3441" y="594"/>
                    <a:pt x="2894" y="225"/>
                    <a:pt x="2322" y="70"/>
                  </a:cubicBezTo>
                  <a:cubicBezTo>
                    <a:pt x="2138" y="23"/>
                    <a:pt x="1937" y="0"/>
                    <a:pt x="17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7"/>
            <p:cNvSpPr/>
            <p:nvPr/>
          </p:nvSpPr>
          <p:spPr>
            <a:xfrm>
              <a:off x="3198267" y="2744477"/>
              <a:ext cx="214378" cy="145279"/>
            </a:xfrm>
            <a:custGeom>
              <a:avLst/>
              <a:gdLst/>
              <a:ahLst/>
              <a:cxnLst/>
              <a:rect l="l" t="t" r="r" b="b"/>
              <a:pathLst>
                <a:path w="6751" h="4575" extrusionOk="0">
                  <a:moveTo>
                    <a:pt x="4113" y="1"/>
                  </a:moveTo>
                  <a:cubicBezTo>
                    <a:pt x="3977" y="1"/>
                    <a:pt x="3841" y="10"/>
                    <a:pt x="3703" y="26"/>
                  </a:cubicBezTo>
                  <a:cubicBezTo>
                    <a:pt x="3060" y="74"/>
                    <a:pt x="2500" y="407"/>
                    <a:pt x="2060" y="1026"/>
                  </a:cubicBezTo>
                  <a:cubicBezTo>
                    <a:pt x="1786" y="1407"/>
                    <a:pt x="1643" y="1777"/>
                    <a:pt x="1607" y="1884"/>
                  </a:cubicBezTo>
                  <a:lnTo>
                    <a:pt x="1083" y="2693"/>
                  </a:lnTo>
                  <a:cubicBezTo>
                    <a:pt x="929" y="2241"/>
                    <a:pt x="786" y="1955"/>
                    <a:pt x="774" y="1943"/>
                  </a:cubicBezTo>
                  <a:cubicBezTo>
                    <a:pt x="742" y="1871"/>
                    <a:pt x="666" y="1837"/>
                    <a:pt x="595" y="1837"/>
                  </a:cubicBezTo>
                  <a:cubicBezTo>
                    <a:pt x="560" y="1837"/>
                    <a:pt x="527" y="1844"/>
                    <a:pt x="500" y="1860"/>
                  </a:cubicBezTo>
                  <a:cubicBezTo>
                    <a:pt x="393" y="1896"/>
                    <a:pt x="369" y="2039"/>
                    <a:pt x="417" y="2122"/>
                  </a:cubicBezTo>
                  <a:cubicBezTo>
                    <a:pt x="417" y="2134"/>
                    <a:pt x="869" y="3015"/>
                    <a:pt x="964" y="4158"/>
                  </a:cubicBezTo>
                  <a:cubicBezTo>
                    <a:pt x="810" y="4146"/>
                    <a:pt x="667" y="4098"/>
                    <a:pt x="560" y="4063"/>
                  </a:cubicBezTo>
                  <a:cubicBezTo>
                    <a:pt x="429" y="4003"/>
                    <a:pt x="381" y="3944"/>
                    <a:pt x="381" y="3920"/>
                  </a:cubicBezTo>
                  <a:cubicBezTo>
                    <a:pt x="381" y="3824"/>
                    <a:pt x="286" y="3729"/>
                    <a:pt x="191" y="3729"/>
                  </a:cubicBezTo>
                  <a:cubicBezTo>
                    <a:pt x="83" y="3729"/>
                    <a:pt x="0" y="3824"/>
                    <a:pt x="0" y="3920"/>
                  </a:cubicBezTo>
                  <a:cubicBezTo>
                    <a:pt x="0" y="4039"/>
                    <a:pt x="60" y="4265"/>
                    <a:pt x="393" y="4432"/>
                  </a:cubicBezTo>
                  <a:cubicBezTo>
                    <a:pt x="607" y="4515"/>
                    <a:pt x="893" y="4575"/>
                    <a:pt x="1191" y="4575"/>
                  </a:cubicBezTo>
                  <a:cubicBezTo>
                    <a:pt x="1488" y="4575"/>
                    <a:pt x="1750" y="4515"/>
                    <a:pt x="1976" y="4432"/>
                  </a:cubicBezTo>
                  <a:cubicBezTo>
                    <a:pt x="2334" y="4265"/>
                    <a:pt x="2381" y="4039"/>
                    <a:pt x="2381" y="3920"/>
                  </a:cubicBezTo>
                  <a:cubicBezTo>
                    <a:pt x="2381" y="3824"/>
                    <a:pt x="2286" y="3729"/>
                    <a:pt x="2179" y="3729"/>
                  </a:cubicBezTo>
                  <a:cubicBezTo>
                    <a:pt x="2084" y="3729"/>
                    <a:pt x="1988" y="3824"/>
                    <a:pt x="1988" y="3920"/>
                  </a:cubicBezTo>
                  <a:cubicBezTo>
                    <a:pt x="1988" y="3944"/>
                    <a:pt x="1941" y="4003"/>
                    <a:pt x="1810" y="4063"/>
                  </a:cubicBezTo>
                  <a:cubicBezTo>
                    <a:pt x="1691" y="4122"/>
                    <a:pt x="1548" y="4146"/>
                    <a:pt x="1381" y="4158"/>
                  </a:cubicBezTo>
                  <a:cubicBezTo>
                    <a:pt x="1345" y="3801"/>
                    <a:pt x="1286" y="3479"/>
                    <a:pt x="1226" y="3193"/>
                  </a:cubicBezTo>
                  <a:lnTo>
                    <a:pt x="1917" y="2158"/>
                  </a:lnTo>
                  <a:cubicBezTo>
                    <a:pt x="1941" y="2158"/>
                    <a:pt x="1976" y="2169"/>
                    <a:pt x="2048" y="2181"/>
                  </a:cubicBezTo>
                  <a:cubicBezTo>
                    <a:pt x="2167" y="2229"/>
                    <a:pt x="2334" y="2312"/>
                    <a:pt x="2512" y="2420"/>
                  </a:cubicBezTo>
                  <a:cubicBezTo>
                    <a:pt x="2977" y="2693"/>
                    <a:pt x="3584" y="3027"/>
                    <a:pt x="4251" y="3027"/>
                  </a:cubicBezTo>
                  <a:cubicBezTo>
                    <a:pt x="4477" y="3027"/>
                    <a:pt x="4715" y="2991"/>
                    <a:pt x="4953" y="2896"/>
                  </a:cubicBezTo>
                  <a:cubicBezTo>
                    <a:pt x="6441" y="2312"/>
                    <a:pt x="6739" y="431"/>
                    <a:pt x="6739" y="348"/>
                  </a:cubicBezTo>
                  <a:cubicBezTo>
                    <a:pt x="6751" y="312"/>
                    <a:pt x="6727" y="229"/>
                    <a:pt x="6644" y="193"/>
                  </a:cubicBezTo>
                  <a:cubicBezTo>
                    <a:pt x="6614" y="169"/>
                    <a:pt x="6578" y="157"/>
                    <a:pt x="6541" y="157"/>
                  </a:cubicBezTo>
                  <a:cubicBezTo>
                    <a:pt x="6504" y="157"/>
                    <a:pt x="6465" y="169"/>
                    <a:pt x="6429" y="193"/>
                  </a:cubicBezTo>
                  <a:cubicBezTo>
                    <a:pt x="6298" y="275"/>
                    <a:pt x="6157" y="307"/>
                    <a:pt x="5995" y="307"/>
                  </a:cubicBezTo>
                  <a:cubicBezTo>
                    <a:pt x="5805" y="307"/>
                    <a:pt x="5586" y="263"/>
                    <a:pt x="5322" y="205"/>
                  </a:cubicBezTo>
                  <a:cubicBezTo>
                    <a:pt x="5274" y="193"/>
                    <a:pt x="5239" y="193"/>
                    <a:pt x="5191" y="169"/>
                  </a:cubicBezTo>
                  <a:cubicBezTo>
                    <a:pt x="5177" y="166"/>
                    <a:pt x="5163" y="165"/>
                    <a:pt x="5149" y="165"/>
                  </a:cubicBezTo>
                  <a:cubicBezTo>
                    <a:pt x="5057" y="165"/>
                    <a:pt x="4974" y="231"/>
                    <a:pt x="4953" y="324"/>
                  </a:cubicBezTo>
                  <a:cubicBezTo>
                    <a:pt x="4917" y="431"/>
                    <a:pt x="5001" y="526"/>
                    <a:pt x="5096" y="562"/>
                  </a:cubicBezTo>
                  <a:cubicBezTo>
                    <a:pt x="5144" y="574"/>
                    <a:pt x="5191" y="574"/>
                    <a:pt x="5239" y="586"/>
                  </a:cubicBezTo>
                  <a:cubicBezTo>
                    <a:pt x="5513" y="648"/>
                    <a:pt x="5761" y="703"/>
                    <a:pt x="6002" y="703"/>
                  </a:cubicBezTo>
                  <a:cubicBezTo>
                    <a:pt x="6085" y="703"/>
                    <a:pt x="6168" y="697"/>
                    <a:pt x="6251" y="681"/>
                  </a:cubicBezTo>
                  <a:lnTo>
                    <a:pt x="6251" y="681"/>
                  </a:lnTo>
                  <a:cubicBezTo>
                    <a:pt x="6096" y="1217"/>
                    <a:pt x="5691" y="2217"/>
                    <a:pt x="4786" y="2550"/>
                  </a:cubicBezTo>
                  <a:cubicBezTo>
                    <a:pt x="4600" y="2622"/>
                    <a:pt x="4417" y="2652"/>
                    <a:pt x="4237" y="2652"/>
                  </a:cubicBezTo>
                  <a:cubicBezTo>
                    <a:pt x="3671" y="2652"/>
                    <a:pt x="3146" y="2351"/>
                    <a:pt x="2703" y="2098"/>
                  </a:cubicBezTo>
                  <a:cubicBezTo>
                    <a:pt x="2465" y="1955"/>
                    <a:pt x="2262" y="1836"/>
                    <a:pt x="2084" y="1777"/>
                  </a:cubicBezTo>
                  <a:cubicBezTo>
                    <a:pt x="2286" y="1336"/>
                    <a:pt x="2810" y="503"/>
                    <a:pt x="3727" y="431"/>
                  </a:cubicBezTo>
                  <a:cubicBezTo>
                    <a:pt x="3850" y="420"/>
                    <a:pt x="3970" y="415"/>
                    <a:pt x="4092" y="415"/>
                  </a:cubicBezTo>
                  <a:cubicBezTo>
                    <a:pt x="4241" y="415"/>
                    <a:pt x="4391" y="423"/>
                    <a:pt x="4548" y="443"/>
                  </a:cubicBezTo>
                  <a:cubicBezTo>
                    <a:pt x="4556" y="444"/>
                    <a:pt x="4564" y="444"/>
                    <a:pt x="4571" y="444"/>
                  </a:cubicBezTo>
                  <a:cubicBezTo>
                    <a:pt x="4670" y="444"/>
                    <a:pt x="4763" y="375"/>
                    <a:pt x="4774" y="264"/>
                  </a:cubicBezTo>
                  <a:cubicBezTo>
                    <a:pt x="4786" y="157"/>
                    <a:pt x="4715" y="50"/>
                    <a:pt x="4596" y="38"/>
                  </a:cubicBezTo>
                  <a:cubicBezTo>
                    <a:pt x="4430" y="13"/>
                    <a:pt x="4271" y="1"/>
                    <a:pt x="4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7"/>
          <p:cNvGrpSpPr/>
          <p:nvPr/>
        </p:nvGrpSpPr>
        <p:grpSpPr>
          <a:xfrm>
            <a:off x="4381777" y="1442241"/>
            <a:ext cx="380393" cy="363118"/>
            <a:chOff x="4126815" y="2760704"/>
            <a:chExt cx="380393" cy="363118"/>
          </a:xfrm>
        </p:grpSpPr>
        <p:sp>
          <p:nvSpPr>
            <p:cNvPr id="645" name="Google Shape;645;p47"/>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7"/>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7"/>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7"/>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7"/>
          <p:cNvGrpSpPr/>
          <p:nvPr/>
        </p:nvGrpSpPr>
        <p:grpSpPr>
          <a:xfrm>
            <a:off x="6958911" y="1439484"/>
            <a:ext cx="381346" cy="368644"/>
            <a:chOff x="4675986" y="2745684"/>
            <a:chExt cx="381346" cy="368644"/>
          </a:xfrm>
        </p:grpSpPr>
        <p:sp>
          <p:nvSpPr>
            <p:cNvPr id="650" name="Google Shape;650;p47"/>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7"/>
          <p:cNvSpPr/>
          <p:nvPr/>
        </p:nvSpPr>
        <p:spPr>
          <a:xfrm>
            <a:off x="4373981" y="3002693"/>
            <a:ext cx="343335" cy="343303"/>
          </a:xfrm>
          <a:custGeom>
            <a:avLst/>
            <a:gdLst/>
            <a:ahLst/>
            <a:cxnLst/>
            <a:rect l="l" t="t" r="r" b="b"/>
            <a:pathLst>
              <a:path w="10812" h="10811" extrusionOk="0">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7"/>
          <p:cNvGrpSpPr/>
          <p:nvPr/>
        </p:nvGrpSpPr>
        <p:grpSpPr>
          <a:xfrm>
            <a:off x="6962213" y="2987341"/>
            <a:ext cx="374709" cy="374010"/>
            <a:chOff x="1421638" y="4125629"/>
            <a:chExt cx="374709" cy="374010"/>
          </a:xfrm>
        </p:grpSpPr>
        <p:sp>
          <p:nvSpPr>
            <p:cNvPr id="654" name="Google Shape;654;p47"/>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8"/>
          <p:cNvSpPr txBox="1">
            <a:spLocks noGrp="1"/>
          </p:cNvSpPr>
          <p:nvPr>
            <p:ph type="title"/>
          </p:nvPr>
        </p:nvSpPr>
        <p:spPr>
          <a:xfrm>
            <a:off x="3462392" y="691900"/>
            <a:ext cx="3498300" cy="10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Technology</a:t>
            </a:r>
            <a:endParaRPr sz="4000" dirty="0"/>
          </a:p>
        </p:txBody>
      </p:sp>
      <p:sp>
        <p:nvSpPr>
          <p:cNvPr id="661" name="Google Shape;661;p48"/>
          <p:cNvSpPr txBox="1">
            <a:spLocks noGrp="1"/>
          </p:cNvSpPr>
          <p:nvPr>
            <p:ph type="subTitle" idx="1"/>
          </p:nvPr>
        </p:nvSpPr>
        <p:spPr>
          <a:xfrm>
            <a:off x="3462392" y="1716100"/>
            <a:ext cx="4438435" cy="24963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They are startup so they use technology at every place from supply chain to retailers.</a:t>
            </a:r>
          </a:p>
          <a:p>
            <a:pPr marL="0" lvl="0" indent="0"/>
            <a:r>
              <a:rPr lang="en" dirty="0" smtClean="0"/>
              <a:t>(</a:t>
            </a:r>
            <a:r>
              <a:rPr lang="en-US" dirty="0"/>
              <a:t>Sales app, Delivery app, Agent app, Retailers app, Distributer app, Supplier </a:t>
            </a:r>
            <a:r>
              <a:rPr lang="en-US" dirty="0" smtClean="0"/>
              <a:t>app)</a:t>
            </a:r>
          </a:p>
          <a:p>
            <a:pPr marL="0" lvl="0" indent="0"/>
            <a:endParaRPr lang="en" dirty="0" smtClean="0"/>
          </a:p>
          <a:p>
            <a:pPr marL="0" lvl="0" indent="0" algn="ctr" rtl="0">
              <a:spcBef>
                <a:spcPts val="0"/>
              </a:spcBef>
              <a:spcAft>
                <a:spcPts val="0"/>
              </a:spcAft>
              <a:buNone/>
            </a:pPr>
            <a:r>
              <a:rPr lang="en" dirty="0" smtClean="0"/>
              <a:t>For backend they use .net, python, Al</a:t>
            </a:r>
          </a:p>
          <a:p>
            <a:pPr marL="0" lvl="0" indent="0" algn="ctr" rtl="0">
              <a:spcBef>
                <a:spcPts val="0"/>
              </a:spcBef>
              <a:spcAft>
                <a:spcPts val="0"/>
              </a:spcAft>
              <a:buNone/>
            </a:pPr>
            <a:r>
              <a:rPr lang="en" dirty="0" smtClean="0"/>
              <a:t>And their application is Andriod based</a:t>
            </a:r>
          </a:p>
          <a:p>
            <a:pPr marL="0" lvl="0" indent="0" algn="ctr"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15" y="866882"/>
            <a:ext cx="1881856" cy="33455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51" name="Google Shape;851;p55"/>
          <p:cNvSpPr txBox="1"/>
          <p:nvPr/>
        </p:nvSpPr>
        <p:spPr>
          <a:xfrm>
            <a:off x="2822912" y="3287555"/>
            <a:ext cx="3535387" cy="9654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sym typeface="Montserrat"/>
              </a:rPr>
              <a:t>Please keep this slide for attribution.</a:t>
            </a:r>
            <a:endParaRPr dirty="0">
              <a:solidFill>
                <a:schemeClr val="tx1"/>
              </a:solidFill>
              <a:sym typeface="Montserrat"/>
            </a:endParaRPr>
          </a:p>
        </p:txBody>
      </p:sp>
      <p:sp>
        <p:nvSpPr>
          <p:cNvPr id="863" name="Google Shape;863;p55"/>
          <p:cNvSpPr txBox="1">
            <a:spLocks noGrp="1"/>
          </p:cNvSpPr>
          <p:nvPr>
            <p:ph type="title"/>
          </p:nvPr>
        </p:nvSpPr>
        <p:spPr>
          <a:xfrm>
            <a:off x="2673213" y="75980"/>
            <a:ext cx="3648000" cy="86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3" name="Rectangle 2"/>
          <p:cNvSpPr/>
          <p:nvPr/>
        </p:nvSpPr>
        <p:spPr>
          <a:xfrm>
            <a:off x="2785826" y="2796364"/>
            <a:ext cx="3535387" cy="139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4"/>
                </a:solidFill>
                <a:latin typeface="Abel" panose="020B0604020202020204" charset="0"/>
              </a:rPr>
              <a:t>Credit</a:t>
            </a:r>
            <a:r>
              <a:rPr lang="en-US" sz="1800" dirty="0" smtClean="0"/>
              <a:t> </a:t>
            </a:r>
            <a:r>
              <a:rPr lang="en-US" dirty="0" smtClean="0"/>
              <a:t>:  Mr. Deepak Dhanotiya </a:t>
            </a:r>
          </a:p>
          <a:p>
            <a:pPr algn="ctr"/>
            <a:r>
              <a:rPr lang="en-US" dirty="0" smtClean="0"/>
              <a:t>(Head of ShopKirana Supply Chain)</a:t>
            </a:r>
            <a:endParaRPr lang="en-US" dirty="0">
              <a:latin typeface="Montserrat"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latin typeface="Aldhabi" panose="01000000000000000000" pitchFamily="2" charset="-78"/>
                <a:cs typeface="Aldhabi" panose="01000000000000000000" pitchFamily="2" charset="-78"/>
              </a:rPr>
              <a:t>ShopKirana</a:t>
            </a:r>
            <a:endParaRPr sz="5400" dirty="0">
              <a:latin typeface="Aldhabi" panose="01000000000000000000" pitchFamily="2" charset="-78"/>
              <a:cs typeface="Aldhabi" panose="01000000000000000000" pitchFamily="2" charset="-78"/>
            </a:endParaRPr>
          </a:p>
        </p:txBody>
      </p:sp>
      <p:sp>
        <p:nvSpPr>
          <p:cNvPr id="364" name="Google Shape;364;p32"/>
          <p:cNvSpPr txBox="1">
            <a:spLocks noGrp="1"/>
          </p:cNvSpPr>
          <p:nvPr>
            <p:ph type="body" idx="1"/>
          </p:nvPr>
        </p:nvSpPr>
        <p:spPr>
          <a:xfrm>
            <a:off x="1307804" y="1391520"/>
            <a:ext cx="4231758" cy="3488824"/>
          </a:xfrm>
          <a:prstGeom prst="rect">
            <a:avLst/>
          </a:prstGeom>
        </p:spPr>
        <p:txBody>
          <a:bodyPr spcFirstLastPara="1" wrap="square" lIns="91425" tIns="91425" rIns="91425" bIns="91425" anchor="ctr" anchorCtr="0">
            <a:noAutofit/>
          </a:bodyPr>
          <a:lstStyle/>
          <a:p>
            <a:pPr marL="0" lvl="0" indent="0">
              <a:buNone/>
            </a:pPr>
            <a:r>
              <a:rPr lang="en-US" sz="2100" dirty="0">
                <a:latin typeface="AngsanaUPC" panose="02020603050405020304" pitchFamily="18" charset="-34"/>
                <a:cs typeface="AngsanaUPC" panose="02020603050405020304" pitchFamily="18" charset="-34"/>
              </a:rPr>
              <a:t>ShopKirana connects individual retailers with suppliers via a B2B e-commerce platform, where they can place orders, get their products delivered and make payments. The startup works with various stakeholders in the groceries, fast moving consumer goods and supply chain sectors</a:t>
            </a:r>
            <a:r>
              <a:rPr lang="en-US" sz="2100" dirty="0" smtClean="0">
                <a:latin typeface="AngsanaUPC" panose="02020603050405020304" pitchFamily="18" charset="-34"/>
                <a:cs typeface="AngsanaUPC" panose="02020603050405020304" pitchFamily="18" charset="-34"/>
              </a:rPr>
              <a:t>. They </a:t>
            </a:r>
            <a:r>
              <a:rPr lang="en-US" sz="2100" dirty="0">
                <a:latin typeface="AngsanaUPC" panose="02020603050405020304" pitchFamily="18" charset="-34"/>
                <a:cs typeface="AngsanaUPC" panose="02020603050405020304" pitchFamily="18" charset="-34"/>
              </a:rPr>
              <a:t>connect retailers directly with brands with the help of technology &amp; supply chain innovation to source products within 48 hrs. </a:t>
            </a:r>
            <a:r>
              <a:rPr lang="en-US" sz="2100" dirty="0" smtClean="0">
                <a:latin typeface="AngsanaUPC" panose="02020603050405020304" pitchFamily="18" charset="-34"/>
                <a:cs typeface="AngsanaUPC" panose="02020603050405020304" pitchFamily="18" charset="-34"/>
              </a:rPr>
              <a:t>Their </a:t>
            </a:r>
            <a:r>
              <a:rPr lang="en-US" sz="2100" dirty="0">
                <a:latin typeface="AngsanaUPC" panose="02020603050405020304" pitchFamily="18" charset="-34"/>
                <a:cs typeface="AngsanaUPC" panose="02020603050405020304" pitchFamily="18" charset="-34"/>
              </a:rPr>
              <a:t>"execution on ideas" journey started in 2015... </a:t>
            </a:r>
            <a:r>
              <a:rPr lang="en-US" sz="2100" dirty="0" smtClean="0">
                <a:latin typeface="AngsanaUPC" panose="02020603050405020304" pitchFamily="18" charset="-34"/>
                <a:cs typeface="AngsanaUPC" panose="02020603050405020304" pitchFamily="18" charset="-34"/>
              </a:rPr>
              <a:t>They </a:t>
            </a:r>
            <a:r>
              <a:rPr lang="en-US" sz="2100" dirty="0">
                <a:latin typeface="AngsanaUPC" panose="02020603050405020304" pitchFamily="18" charset="-34"/>
                <a:cs typeface="AngsanaUPC" panose="02020603050405020304" pitchFamily="18" charset="-34"/>
              </a:rPr>
              <a:t>started very first fmcg/grocery b2b </a:t>
            </a:r>
            <a:r>
              <a:rPr lang="en-US" sz="2100" dirty="0" smtClean="0">
                <a:latin typeface="AngsanaUPC" panose="02020603050405020304" pitchFamily="18" charset="-34"/>
                <a:cs typeface="AngsanaUPC" panose="02020603050405020304" pitchFamily="18" charset="-34"/>
              </a:rPr>
              <a:t>multibrand</a:t>
            </a:r>
            <a:r>
              <a:rPr lang="en-US" sz="2100" dirty="0">
                <a:latin typeface="AngsanaUPC" panose="02020603050405020304" pitchFamily="18" charset="-34"/>
                <a:cs typeface="AngsanaUPC" panose="02020603050405020304" pitchFamily="18" charset="-34"/>
              </a:rPr>
              <a:t> platform for </a:t>
            </a:r>
            <a:r>
              <a:rPr lang="en-US" sz="2100" dirty="0" smtClean="0">
                <a:latin typeface="AngsanaUPC" panose="02020603050405020304" pitchFamily="18" charset="-34"/>
                <a:cs typeface="AngsanaUPC" panose="02020603050405020304" pitchFamily="18" charset="-34"/>
              </a:rPr>
              <a:t>unorganized</a:t>
            </a:r>
            <a:r>
              <a:rPr lang="en-US" sz="2100" dirty="0">
                <a:latin typeface="AngsanaUPC" panose="02020603050405020304" pitchFamily="18" charset="-34"/>
                <a:cs typeface="AngsanaUPC" panose="02020603050405020304" pitchFamily="18" charset="-34"/>
              </a:rPr>
              <a:t> Kirana stores in India.</a:t>
            </a:r>
            <a:endParaRPr sz="2100" dirty="0">
              <a:latin typeface="AngsanaUPC" panose="02020603050405020304" pitchFamily="18" charset="-34"/>
              <a:cs typeface="AngsanaUPC" panose="02020603050405020304" pitchFamily="18" charset="-3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576" y="2052083"/>
            <a:ext cx="2505410" cy="15842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59447" cy="136105"/>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389659" y="394023"/>
            <a:ext cx="3990416" cy="1125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Locations :</a:t>
            </a:r>
            <a:endParaRPr sz="4000" dirty="0"/>
          </a:p>
        </p:txBody>
      </p:sp>
      <p:sp>
        <p:nvSpPr>
          <p:cNvPr id="426" name="Google Shape;426;p38"/>
          <p:cNvSpPr txBox="1">
            <a:spLocks noGrp="1"/>
          </p:cNvSpPr>
          <p:nvPr>
            <p:ph type="subTitle" idx="1"/>
          </p:nvPr>
        </p:nvSpPr>
        <p:spPr>
          <a:xfrm>
            <a:off x="1389658" y="1226012"/>
            <a:ext cx="3692704" cy="24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dirty="0" smtClean="0"/>
          </a:p>
          <a:p>
            <a:pPr marL="0" lvl="0" indent="0" algn="ctr" rtl="0">
              <a:spcBef>
                <a:spcPts val="0"/>
              </a:spcBef>
              <a:spcAft>
                <a:spcPts val="0"/>
              </a:spcAft>
              <a:buNone/>
            </a:pPr>
            <a:r>
              <a:rPr lang="en-US" dirty="0" smtClean="0"/>
              <a:t>Currently they are operating in multiple cities in India :</a:t>
            </a:r>
          </a:p>
          <a:p>
            <a:pPr marL="0" lvl="0" indent="0" algn="ctr" rtl="0">
              <a:spcBef>
                <a:spcPts val="0"/>
              </a:spcBef>
              <a:spcAft>
                <a:spcPts val="0"/>
              </a:spcAft>
              <a:buNone/>
            </a:pPr>
            <a:r>
              <a:rPr lang="en-US" dirty="0" smtClean="0"/>
              <a:t>Indore</a:t>
            </a:r>
          </a:p>
          <a:p>
            <a:pPr marL="0" lvl="0" indent="0" algn="ctr" rtl="0">
              <a:spcBef>
                <a:spcPts val="0"/>
              </a:spcBef>
              <a:spcAft>
                <a:spcPts val="0"/>
              </a:spcAft>
              <a:buNone/>
            </a:pPr>
            <a:r>
              <a:rPr lang="en-US" dirty="0" smtClean="0"/>
              <a:t>Bhopal</a:t>
            </a:r>
          </a:p>
          <a:p>
            <a:pPr marL="0" lvl="0" indent="0" algn="ctr" rtl="0">
              <a:spcBef>
                <a:spcPts val="0"/>
              </a:spcBef>
              <a:spcAft>
                <a:spcPts val="0"/>
              </a:spcAft>
              <a:buNone/>
            </a:pPr>
            <a:r>
              <a:rPr lang="en-US" dirty="0" smtClean="0"/>
              <a:t>Agra</a:t>
            </a:r>
          </a:p>
          <a:p>
            <a:pPr marL="0" lvl="0" indent="0" algn="ctr" rtl="0">
              <a:spcBef>
                <a:spcPts val="0"/>
              </a:spcBef>
              <a:spcAft>
                <a:spcPts val="0"/>
              </a:spcAft>
              <a:buNone/>
            </a:pPr>
            <a:r>
              <a:rPr lang="en-US" dirty="0" smtClean="0"/>
              <a:t>Jaipur</a:t>
            </a:r>
          </a:p>
          <a:p>
            <a:pPr marL="0" lvl="0" indent="0" algn="ctr" rtl="0">
              <a:spcBef>
                <a:spcPts val="0"/>
              </a:spcBef>
              <a:spcAft>
                <a:spcPts val="0"/>
              </a:spcAft>
              <a:buNone/>
            </a:pPr>
            <a:r>
              <a:rPr lang="en-US" dirty="0" smtClean="0"/>
              <a:t>Meerut</a:t>
            </a:r>
          </a:p>
          <a:p>
            <a:pPr marL="0" lvl="0" indent="0" algn="ctr" rtl="0">
              <a:spcBef>
                <a:spcPts val="0"/>
              </a:spcBef>
              <a:spcAft>
                <a:spcPts val="0"/>
              </a:spcAft>
              <a:buNone/>
            </a:pPr>
            <a:r>
              <a:rPr lang="en-US" dirty="0" smtClean="0"/>
              <a:t>Lucknow</a:t>
            </a:r>
          </a:p>
          <a:p>
            <a:pPr marL="0" lvl="0" indent="0" algn="ctr" rtl="0">
              <a:spcBef>
                <a:spcPts val="0"/>
              </a:spcBef>
              <a:spcAft>
                <a:spcPts val="0"/>
              </a:spcAft>
              <a:buNone/>
            </a:pPr>
            <a:r>
              <a:rPr lang="en-US" dirty="0" smtClean="0"/>
              <a:t>Nagpur</a:t>
            </a:r>
          </a:p>
          <a:p>
            <a:pPr marL="0" lvl="0" indent="0" algn="ctr" rtl="0">
              <a:spcBef>
                <a:spcPts val="0"/>
              </a:spcBef>
              <a:spcAft>
                <a:spcPts val="0"/>
              </a:spcAft>
              <a:buNone/>
            </a:pPr>
            <a:r>
              <a:rPr lang="en-US" dirty="0" smtClean="0"/>
              <a:t>Raipur</a:t>
            </a:r>
          </a:p>
          <a:p>
            <a:pPr marL="0" lvl="0" indent="0" algn="ctr" rtl="0">
              <a:spcBef>
                <a:spcPts val="0"/>
              </a:spcBef>
              <a:spcAft>
                <a:spcPts val="0"/>
              </a:spcAft>
              <a:buNone/>
            </a:pPr>
            <a:endParaRPr lang="en-US" dirty="0" smtClean="0"/>
          </a:p>
          <a:p>
            <a:pPr marL="0" lvl="0" indent="0" algn="ctr" rtl="0">
              <a:spcBef>
                <a:spcPts val="0"/>
              </a:spcBef>
              <a:spcAft>
                <a:spcPts val="0"/>
              </a:spcAft>
              <a:buNone/>
            </a:pPr>
            <a:r>
              <a:rPr lang="en-US" dirty="0" smtClean="0"/>
              <a:t>In Indore their supply</a:t>
            </a:r>
          </a:p>
          <a:p>
            <a:pPr marL="0" lvl="0" indent="0" algn="ctr" rtl="0">
              <a:spcBef>
                <a:spcPts val="0"/>
              </a:spcBef>
              <a:spcAft>
                <a:spcPts val="0"/>
              </a:spcAft>
              <a:buNone/>
            </a:pPr>
            <a:r>
              <a:rPr lang="en-US" dirty="0" smtClean="0"/>
              <a:t> chain stores at : </a:t>
            </a:r>
          </a:p>
          <a:p>
            <a:pPr marL="0" lvl="0" indent="0" algn="ctr" rtl="0">
              <a:spcBef>
                <a:spcPts val="0"/>
              </a:spcBef>
              <a:spcAft>
                <a:spcPts val="0"/>
              </a:spcAft>
              <a:buNone/>
            </a:pPr>
            <a:r>
              <a:rPr lang="en-US" dirty="0" smtClean="0"/>
              <a:t>Dewas Naka &amp; Chota Bangda</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smtClean="0"/>
          </a:p>
          <a:p>
            <a:pPr marL="0" lvl="0" indent="0" algn="ctr" rtl="0">
              <a:spcBef>
                <a:spcPts val="0"/>
              </a:spcBef>
              <a:spcAft>
                <a:spcPts val="0"/>
              </a:spcAft>
              <a:buNone/>
            </a:pPr>
            <a:endParaRPr lang="en-US" dirty="0" smtClean="0"/>
          </a:p>
          <a:p>
            <a:pPr marL="0" lvl="0" indent="0" algn="ctr"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174" y="1988287"/>
            <a:ext cx="3865929" cy="28768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9"/>
          <p:cNvSpPr txBox="1">
            <a:spLocks noGrp="1"/>
          </p:cNvSpPr>
          <p:nvPr>
            <p:ph type="title"/>
          </p:nvPr>
        </p:nvSpPr>
        <p:spPr>
          <a:xfrm>
            <a:off x="1954364" y="898013"/>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t>Facilities : </a:t>
            </a:r>
            <a:endParaRPr sz="3600" dirty="0"/>
          </a:p>
        </p:txBody>
      </p:sp>
      <p:grpSp>
        <p:nvGrpSpPr>
          <p:cNvPr id="433" name="Google Shape;433;p39"/>
          <p:cNvGrpSpPr/>
          <p:nvPr/>
        </p:nvGrpSpPr>
        <p:grpSpPr>
          <a:xfrm>
            <a:off x="3422962" y="2003204"/>
            <a:ext cx="2298144" cy="2073488"/>
            <a:chOff x="3369400" y="1892672"/>
            <a:chExt cx="2405174" cy="2170056"/>
          </a:xfrm>
        </p:grpSpPr>
        <p:cxnSp>
          <p:nvCxnSpPr>
            <p:cNvPr id="434" name="Google Shape;434;p39"/>
            <p:cNvCxnSpPr/>
            <p:nvPr/>
          </p:nvCxnSpPr>
          <p:spPr>
            <a:xfrm>
              <a:off x="4578800" y="1892672"/>
              <a:ext cx="0" cy="187200"/>
            </a:xfrm>
            <a:prstGeom prst="straightConnector1">
              <a:avLst/>
            </a:prstGeom>
            <a:noFill/>
            <a:ln w="9525" cap="flat" cmpd="sng">
              <a:solidFill>
                <a:schemeClr val="accent6"/>
              </a:solidFill>
              <a:prstDash val="solid"/>
              <a:round/>
              <a:headEnd type="none" w="med" len="med"/>
              <a:tailEnd type="none" w="med" len="med"/>
            </a:ln>
          </p:spPr>
        </p:cxnSp>
        <p:cxnSp>
          <p:nvCxnSpPr>
            <p:cNvPr id="435" name="Google Shape;435;p39"/>
            <p:cNvCxnSpPr/>
            <p:nvPr/>
          </p:nvCxnSpPr>
          <p:spPr>
            <a:xfrm rot="10800000">
              <a:off x="3369573" y="4028800"/>
              <a:ext cx="613800" cy="0"/>
            </a:xfrm>
            <a:prstGeom prst="straightConnector1">
              <a:avLst/>
            </a:prstGeom>
            <a:noFill/>
            <a:ln w="9525" cap="flat" cmpd="sng">
              <a:solidFill>
                <a:schemeClr val="accent5"/>
              </a:solidFill>
              <a:prstDash val="solid"/>
              <a:round/>
              <a:headEnd type="none" w="med" len="med"/>
              <a:tailEnd type="none" w="med" len="med"/>
            </a:ln>
          </p:spPr>
        </p:cxnSp>
        <p:cxnSp>
          <p:nvCxnSpPr>
            <p:cNvPr id="436" name="Google Shape;436;p39"/>
            <p:cNvCxnSpPr/>
            <p:nvPr/>
          </p:nvCxnSpPr>
          <p:spPr>
            <a:xfrm rot="10800000">
              <a:off x="5182374" y="4022011"/>
              <a:ext cx="592200" cy="0"/>
            </a:xfrm>
            <a:prstGeom prst="straightConnector1">
              <a:avLst/>
            </a:prstGeom>
            <a:noFill/>
            <a:ln w="9525" cap="flat" cmpd="sng">
              <a:solidFill>
                <a:schemeClr val="accent5"/>
              </a:solidFill>
              <a:prstDash val="solid"/>
              <a:round/>
              <a:headEnd type="none" w="med" len="med"/>
              <a:tailEnd type="none" w="med" len="med"/>
            </a:ln>
          </p:spPr>
        </p:cxnSp>
        <p:cxnSp>
          <p:nvCxnSpPr>
            <p:cNvPr id="437" name="Google Shape;437;p39"/>
            <p:cNvCxnSpPr/>
            <p:nvPr/>
          </p:nvCxnSpPr>
          <p:spPr>
            <a:xfrm rot="10800000">
              <a:off x="3369400" y="2823378"/>
              <a:ext cx="186600" cy="0"/>
            </a:xfrm>
            <a:prstGeom prst="straightConnector1">
              <a:avLst/>
            </a:prstGeom>
            <a:noFill/>
            <a:ln w="9525" cap="flat" cmpd="sng">
              <a:solidFill>
                <a:schemeClr val="accent5"/>
              </a:solidFill>
              <a:prstDash val="solid"/>
              <a:round/>
              <a:headEnd type="none" w="med" len="med"/>
              <a:tailEnd type="none" w="med" len="med"/>
            </a:ln>
          </p:spPr>
        </p:cxnSp>
        <p:cxnSp>
          <p:nvCxnSpPr>
            <p:cNvPr id="438" name="Google Shape;438;p39"/>
            <p:cNvCxnSpPr/>
            <p:nvPr/>
          </p:nvCxnSpPr>
          <p:spPr>
            <a:xfrm rot="10800000">
              <a:off x="5600574" y="2813625"/>
              <a:ext cx="174000" cy="0"/>
            </a:xfrm>
            <a:prstGeom prst="straightConnector1">
              <a:avLst/>
            </a:prstGeom>
            <a:noFill/>
            <a:ln w="9525" cap="flat" cmpd="sng">
              <a:solidFill>
                <a:schemeClr val="accent5"/>
              </a:solidFill>
              <a:prstDash val="solid"/>
              <a:round/>
              <a:headEnd type="none" w="med" len="med"/>
              <a:tailEnd type="none" w="med" len="med"/>
            </a:ln>
          </p:spPr>
        </p:cxnSp>
        <p:grpSp>
          <p:nvGrpSpPr>
            <p:cNvPr id="439" name="Google Shape;439;p39"/>
            <p:cNvGrpSpPr/>
            <p:nvPr/>
          </p:nvGrpSpPr>
          <p:grpSpPr>
            <a:xfrm>
              <a:off x="3510587" y="2032575"/>
              <a:ext cx="2122825" cy="2030152"/>
              <a:chOff x="3510550" y="2194750"/>
              <a:chExt cx="2122825" cy="2030152"/>
            </a:xfrm>
          </p:grpSpPr>
          <p:sp>
            <p:nvSpPr>
              <p:cNvPr id="440" name="Google Shape;440;p39"/>
              <p:cNvSpPr/>
              <p:nvPr/>
            </p:nvSpPr>
            <p:spPr>
              <a:xfrm>
                <a:off x="3548947" y="2231730"/>
                <a:ext cx="2056824" cy="1955954"/>
              </a:xfrm>
              <a:custGeom>
                <a:avLst/>
                <a:gdLst/>
                <a:ahLst/>
                <a:cxnLst/>
                <a:rect l="l" t="t" r="r" b="b"/>
                <a:pathLst>
                  <a:path w="68248" h="64901" extrusionOk="0">
                    <a:moveTo>
                      <a:pt x="34041" y="167"/>
                    </a:moveTo>
                    <a:lnTo>
                      <a:pt x="29635" y="27789"/>
                    </a:lnTo>
                    <a:lnTo>
                      <a:pt x="191" y="24765"/>
                    </a:lnTo>
                    <a:lnTo>
                      <a:pt x="34041" y="167"/>
                    </a:lnTo>
                    <a:close/>
                    <a:moveTo>
                      <a:pt x="34160" y="143"/>
                    </a:moveTo>
                    <a:lnTo>
                      <a:pt x="41744" y="5655"/>
                    </a:lnTo>
                    <a:lnTo>
                      <a:pt x="68033" y="24753"/>
                    </a:lnTo>
                    <a:lnTo>
                      <a:pt x="29790" y="27789"/>
                    </a:lnTo>
                    <a:lnTo>
                      <a:pt x="34160" y="143"/>
                    </a:lnTo>
                    <a:close/>
                    <a:moveTo>
                      <a:pt x="310" y="24884"/>
                    </a:moveTo>
                    <a:lnTo>
                      <a:pt x="29659" y="27908"/>
                    </a:lnTo>
                    <a:lnTo>
                      <a:pt x="47161" y="49935"/>
                    </a:lnTo>
                    <a:lnTo>
                      <a:pt x="310" y="24884"/>
                    </a:lnTo>
                    <a:close/>
                    <a:moveTo>
                      <a:pt x="68069" y="24872"/>
                    </a:moveTo>
                    <a:lnTo>
                      <a:pt x="47399" y="50054"/>
                    </a:lnTo>
                    <a:lnTo>
                      <a:pt x="29790" y="27896"/>
                    </a:lnTo>
                    <a:lnTo>
                      <a:pt x="68069" y="24872"/>
                    </a:lnTo>
                    <a:close/>
                    <a:moveTo>
                      <a:pt x="68045" y="25063"/>
                    </a:moveTo>
                    <a:lnTo>
                      <a:pt x="55162" y="64722"/>
                    </a:lnTo>
                    <a:lnTo>
                      <a:pt x="47471" y="50149"/>
                    </a:lnTo>
                    <a:lnTo>
                      <a:pt x="68045" y="25063"/>
                    </a:lnTo>
                    <a:close/>
                    <a:moveTo>
                      <a:pt x="132" y="24920"/>
                    </a:moveTo>
                    <a:lnTo>
                      <a:pt x="47161" y="50078"/>
                    </a:lnTo>
                    <a:lnTo>
                      <a:pt x="13359" y="64663"/>
                    </a:lnTo>
                    <a:lnTo>
                      <a:pt x="13097" y="64782"/>
                    </a:lnTo>
                    <a:lnTo>
                      <a:pt x="132" y="24920"/>
                    </a:lnTo>
                    <a:close/>
                    <a:moveTo>
                      <a:pt x="47292" y="50137"/>
                    </a:moveTo>
                    <a:lnTo>
                      <a:pt x="55079" y="64806"/>
                    </a:lnTo>
                    <a:lnTo>
                      <a:pt x="13324" y="64806"/>
                    </a:lnTo>
                    <a:lnTo>
                      <a:pt x="47292" y="50137"/>
                    </a:lnTo>
                    <a:close/>
                    <a:moveTo>
                      <a:pt x="34100" y="0"/>
                    </a:moveTo>
                    <a:lnTo>
                      <a:pt x="13" y="24765"/>
                    </a:lnTo>
                    <a:cubicBezTo>
                      <a:pt x="13" y="24765"/>
                      <a:pt x="13" y="24765"/>
                      <a:pt x="1" y="24777"/>
                    </a:cubicBezTo>
                    <a:lnTo>
                      <a:pt x="1" y="24789"/>
                    </a:lnTo>
                    <a:cubicBezTo>
                      <a:pt x="1" y="24789"/>
                      <a:pt x="1" y="24801"/>
                      <a:pt x="1" y="24801"/>
                    </a:cubicBezTo>
                    <a:lnTo>
                      <a:pt x="1" y="24813"/>
                    </a:lnTo>
                    <a:lnTo>
                      <a:pt x="13014" y="64877"/>
                    </a:lnTo>
                    <a:cubicBezTo>
                      <a:pt x="13014" y="64889"/>
                      <a:pt x="13026" y="64889"/>
                      <a:pt x="13026" y="64901"/>
                    </a:cubicBezTo>
                    <a:lnTo>
                      <a:pt x="55198" y="64901"/>
                    </a:lnTo>
                    <a:lnTo>
                      <a:pt x="55198" y="64889"/>
                    </a:lnTo>
                    <a:lnTo>
                      <a:pt x="68212" y="24825"/>
                    </a:lnTo>
                    <a:lnTo>
                      <a:pt x="68247" y="24813"/>
                    </a:lnTo>
                    <a:cubicBezTo>
                      <a:pt x="68247" y="24813"/>
                      <a:pt x="68247" y="24801"/>
                      <a:pt x="68247" y="24789"/>
                    </a:cubicBezTo>
                    <a:cubicBezTo>
                      <a:pt x="68247" y="24789"/>
                      <a:pt x="68247" y="24789"/>
                      <a:pt x="68247" y="24777"/>
                    </a:cubicBezTo>
                    <a:cubicBezTo>
                      <a:pt x="68247" y="24777"/>
                      <a:pt x="68235" y="24765"/>
                      <a:pt x="68235" y="24765"/>
                    </a:cubicBezTo>
                    <a:lnTo>
                      <a:pt x="34148" y="0"/>
                    </a:ln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3802653" y="2469614"/>
                <a:ext cx="1556602" cy="1480203"/>
              </a:xfrm>
              <a:custGeom>
                <a:avLst/>
                <a:gdLst/>
                <a:ahLst/>
                <a:cxnLst/>
                <a:rect l="l" t="t" r="r" b="b"/>
                <a:pathLst>
                  <a:path w="51650" h="49115" extrusionOk="0">
                    <a:moveTo>
                      <a:pt x="25825" y="1"/>
                    </a:moveTo>
                    <a:lnTo>
                      <a:pt x="0" y="18765"/>
                    </a:lnTo>
                    <a:lnTo>
                      <a:pt x="9859" y="49114"/>
                    </a:lnTo>
                    <a:lnTo>
                      <a:pt x="41779" y="49114"/>
                    </a:lnTo>
                    <a:lnTo>
                      <a:pt x="51650" y="18765"/>
                    </a:lnTo>
                    <a:lnTo>
                      <a:pt x="25825" y="1"/>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4279535" y="3035164"/>
                <a:ext cx="1079736" cy="914673"/>
              </a:xfrm>
              <a:custGeom>
                <a:avLst/>
                <a:gdLst/>
                <a:ahLst/>
                <a:cxnLst/>
                <a:rect l="l" t="t" r="r" b="b"/>
                <a:pathLst>
                  <a:path w="35827" h="30350" extrusionOk="0">
                    <a:moveTo>
                      <a:pt x="35827" y="0"/>
                    </a:moveTo>
                    <a:lnTo>
                      <a:pt x="1" y="19145"/>
                    </a:lnTo>
                    <a:lnTo>
                      <a:pt x="25956" y="30349"/>
                    </a:lnTo>
                    <a:lnTo>
                      <a:pt x="35827"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4099759" y="3612167"/>
                <a:ext cx="962049" cy="337691"/>
              </a:xfrm>
              <a:custGeom>
                <a:avLst/>
                <a:gdLst/>
                <a:ahLst/>
                <a:cxnLst/>
                <a:rect l="l" t="t" r="r" b="b"/>
                <a:pathLst>
                  <a:path w="31922" h="11205" extrusionOk="0">
                    <a:moveTo>
                      <a:pt x="5966" y="0"/>
                    </a:moveTo>
                    <a:lnTo>
                      <a:pt x="1" y="11204"/>
                    </a:lnTo>
                    <a:lnTo>
                      <a:pt x="31921" y="11204"/>
                    </a:lnTo>
                    <a:lnTo>
                      <a:pt x="5966"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3802653" y="3035164"/>
                <a:ext cx="474756" cy="914673"/>
              </a:xfrm>
              <a:custGeom>
                <a:avLst/>
                <a:gdLst/>
                <a:ahLst/>
                <a:cxnLst/>
                <a:rect l="l" t="t" r="r" b="b"/>
                <a:pathLst>
                  <a:path w="15753" h="30350" extrusionOk="0">
                    <a:moveTo>
                      <a:pt x="0" y="0"/>
                    </a:moveTo>
                    <a:lnTo>
                      <a:pt x="9859" y="30349"/>
                    </a:lnTo>
                    <a:lnTo>
                      <a:pt x="15752" y="19205"/>
                    </a:lnTo>
                    <a:lnTo>
                      <a:pt x="0"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3802653" y="2469614"/>
                <a:ext cx="879503" cy="635148"/>
              </a:xfrm>
              <a:custGeom>
                <a:avLst/>
                <a:gdLst/>
                <a:ahLst/>
                <a:cxnLst/>
                <a:rect l="l" t="t" r="r" b="b"/>
                <a:pathLst>
                  <a:path w="29183" h="21075" extrusionOk="0">
                    <a:moveTo>
                      <a:pt x="25825" y="1"/>
                    </a:moveTo>
                    <a:lnTo>
                      <a:pt x="0" y="18765"/>
                    </a:lnTo>
                    <a:lnTo>
                      <a:pt x="29183" y="21075"/>
                    </a:lnTo>
                    <a:lnTo>
                      <a:pt x="25825" y="1"/>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4277396" y="3035164"/>
                <a:ext cx="1081876" cy="578791"/>
              </a:xfrm>
              <a:custGeom>
                <a:avLst/>
                <a:gdLst/>
                <a:ahLst/>
                <a:cxnLst/>
                <a:rect l="l" t="t" r="r" b="b"/>
                <a:pathLst>
                  <a:path w="35898" h="19205" extrusionOk="0">
                    <a:moveTo>
                      <a:pt x="35898" y="0"/>
                    </a:moveTo>
                    <a:lnTo>
                      <a:pt x="13431" y="2310"/>
                    </a:lnTo>
                    <a:lnTo>
                      <a:pt x="0" y="19205"/>
                    </a:lnTo>
                    <a:lnTo>
                      <a:pt x="35898"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4580951" y="2469614"/>
                <a:ext cx="778331" cy="635148"/>
              </a:xfrm>
              <a:custGeom>
                <a:avLst/>
                <a:gdLst/>
                <a:ahLst/>
                <a:cxnLst/>
                <a:rect l="l" t="t" r="r" b="b"/>
                <a:pathLst>
                  <a:path w="25826" h="21075" extrusionOk="0">
                    <a:moveTo>
                      <a:pt x="1" y="1"/>
                    </a:moveTo>
                    <a:lnTo>
                      <a:pt x="3132" y="21075"/>
                    </a:lnTo>
                    <a:lnTo>
                      <a:pt x="25826" y="187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510550" y="2194750"/>
                <a:ext cx="2122825" cy="2030152"/>
              </a:xfrm>
              <a:custGeom>
                <a:avLst/>
                <a:gdLst/>
                <a:ahLst/>
                <a:cxnLst/>
                <a:rect l="l" t="t" r="r" b="b"/>
                <a:pathLst>
                  <a:path w="70438" h="67363" extrusionOk="0">
                    <a:moveTo>
                      <a:pt x="36493" y="2072"/>
                    </a:moveTo>
                    <a:lnTo>
                      <a:pt x="59044" y="18455"/>
                    </a:lnTo>
                    <a:lnTo>
                      <a:pt x="68188" y="25099"/>
                    </a:lnTo>
                    <a:cubicBezTo>
                      <a:pt x="67997" y="25325"/>
                      <a:pt x="67890" y="25611"/>
                      <a:pt x="67890" y="25909"/>
                    </a:cubicBezTo>
                    <a:cubicBezTo>
                      <a:pt x="67890" y="25980"/>
                      <a:pt x="67902" y="26052"/>
                      <a:pt x="67914" y="26135"/>
                    </a:cubicBezTo>
                    <a:lnTo>
                      <a:pt x="41292" y="28861"/>
                    </a:lnTo>
                    <a:cubicBezTo>
                      <a:pt x="41303" y="28814"/>
                      <a:pt x="41303" y="28754"/>
                      <a:pt x="41303" y="28695"/>
                    </a:cubicBezTo>
                    <a:cubicBezTo>
                      <a:pt x="41303" y="27981"/>
                      <a:pt x="40721" y="27425"/>
                      <a:pt x="40045" y="27425"/>
                    </a:cubicBezTo>
                    <a:cubicBezTo>
                      <a:pt x="39954" y="27425"/>
                      <a:pt x="39861" y="27435"/>
                      <a:pt x="39768" y="27456"/>
                    </a:cubicBezTo>
                    <a:lnTo>
                      <a:pt x="35791" y="2513"/>
                    </a:lnTo>
                    <a:cubicBezTo>
                      <a:pt x="36065" y="2441"/>
                      <a:pt x="36315" y="2287"/>
                      <a:pt x="36493" y="2072"/>
                    </a:cubicBezTo>
                    <a:close/>
                    <a:moveTo>
                      <a:pt x="34529" y="2072"/>
                    </a:moveTo>
                    <a:cubicBezTo>
                      <a:pt x="34779" y="2370"/>
                      <a:pt x="35136" y="2537"/>
                      <a:pt x="35517" y="2537"/>
                    </a:cubicBezTo>
                    <a:lnTo>
                      <a:pt x="35636" y="2537"/>
                    </a:lnTo>
                    <a:lnTo>
                      <a:pt x="39589" y="27516"/>
                    </a:lnTo>
                    <a:cubicBezTo>
                      <a:pt x="39089" y="27706"/>
                      <a:pt x="38767" y="28171"/>
                      <a:pt x="38767" y="28707"/>
                    </a:cubicBezTo>
                    <a:cubicBezTo>
                      <a:pt x="38767" y="28778"/>
                      <a:pt x="38779" y="28849"/>
                      <a:pt x="38791" y="28921"/>
                    </a:cubicBezTo>
                    <a:lnTo>
                      <a:pt x="2739" y="26052"/>
                    </a:lnTo>
                    <a:cubicBezTo>
                      <a:pt x="2691" y="25813"/>
                      <a:pt x="2572" y="25587"/>
                      <a:pt x="2406" y="25409"/>
                    </a:cubicBezTo>
                    <a:lnTo>
                      <a:pt x="34529" y="2072"/>
                    </a:lnTo>
                    <a:close/>
                    <a:moveTo>
                      <a:pt x="2763" y="26206"/>
                    </a:moveTo>
                    <a:lnTo>
                      <a:pt x="38827" y="29064"/>
                    </a:lnTo>
                    <a:cubicBezTo>
                      <a:pt x="38910" y="29338"/>
                      <a:pt x="39089" y="29576"/>
                      <a:pt x="39327" y="29742"/>
                    </a:cubicBezTo>
                    <a:lnTo>
                      <a:pt x="23087" y="50174"/>
                    </a:lnTo>
                    <a:cubicBezTo>
                      <a:pt x="22856" y="49992"/>
                      <a:pt x="22580" y="49902"/>
                      <a:pt x="22305" y="49902"/>
                    </a:cubicBezTo>
                    <a:cubicBezTo>
                      <a:pt x="21983" y="49902"/>
                      <a:pt x="21664" y="50025"/>
                      <a:pt x="21420" y="50269"/>
                    </a:cubicBezTo>
                    <a:lnTo>
                      <a:pt x="2430" y="27123"/>
                    </a:lnTo>
                    <a:cubicBezTo>
                      <a:pt x="2644" y="26897"/>
                      <a:pt x="2751" y="26599"/>
                      <a:pt x="2763" y="26290"/>
                    </a:cubicBezTo>
                    <a:lnTo>
                      <a:pt x="2763" y="26206"/>
                    </a:lnTo>
                    <a:close/>
                    <a:moveTo>
                      <a:pt x="67950" y="26266"/>
                    </a:moveTo>
                    <a:cubicBezTo>
                      <a:pt x="67997" y="26433"/>
                      <a:pt x="68069" y="26575"/>
                      <a:pt x="68176" y="26694"/>
                    </a:cubicBezTo>
                    <a:lnTo>
                      <a:pt x="23444" y="50614"/>
                    </a:lnTo>
                    <a:cubicBezTo>
                      <a:pt x="23385" y="50483"/>
                      <a:pt x="23301" y="50364"/>
                      <a:pt x="23194" y="50269"/>
                    </a:cubicBezTo>
                    <a:lnTo>
                      <a:pt x="39446" y="29826"/>
                    </a:lnTo>
                    <a:cubicBezTo>
                      <a:pt x="39637" y="29909"/>
                      <a:pt x="39827" y="29969"/>
                      <a:pt x="40041" y="29969"/>
                    </a:cubicBezTo>
                    <a:cubicBezTo>
                      <a:pt x="40613" y="29969"/>
                      <a:pt x="41125" y="29576"/>
                      <a:pt x="41268" y="29016"/>
                    </a:cubicBezTo>
                    <a:lnTo>
                      <a:pt x="67950" y="26266"/>
                    </a:lnTo>
                    <a:close/>
                    <a:moveTo>
                      <a:pt x="2327" y="27236"/>
                    </a:moveTo>
                    <a:lnTo>
                      <a:pt x="21313" y="50376"/>
                    </a:lnTo>
                    <a:cubicBezTo>
                      <a:pt x="20837" y="50983"/>
                      <a:pt x="21003" y="51876"/>
                      <a:pt x="21670" y="52269"/>
                    </a:cubicBezTo>
                    <a:lnTo>
                      <a:pt x="14979" y="64937"/>
                    </a:lnTo>
                    <a:cubicBezTo>
                      <a:pt x="14811" y="64857"/>
                      <a:pt x="14635" y="64817"/>
                      <a:pt x="14458" y="64817"/>
                    </a:cubicBezTo>
                    <a:cubicBezTo>
                      <a:pt x="14345" y="64817"/>
                      <a:pt x="14233" y="64833"/>
                      <a:pt x="14121" y="64866"/>
                    </a:cubicBezTo>
                    <a:lnTo>
                      <a:pt x="1977" y="27456"/>
                    </a:lnTo>
                    <a:cubicBezTo>
                      <a:pt x="2105" y="27398"/>
                      <a:pt x="2222" y="27329"/>
                      <a:pt x="2327" y="27236"/>
                    </a:cubicBezTo>
                    <a:close/>
                    <a:moveTo>
                      <a:pt x="68283" y="26814"/>
                    </a:moveTo>
                    <a:cubicBezTo>
                      <a:pt x="68509" y="27040"/>
                      <a:pt x="68819" y="27171"/>
                      <a:pt x="69140" y="27171"/>
                    </a:cubicBezTo>
                    <a:lnTo>
                      <a:pt x="67640" y="31778"/>
                    </a:lnTo>
                    <a:lnTo>
                      <a:pt x="56960" y="64675"/>
                    </a:lnTo>
                    <a:cubicBezTo>
                      <a:pt x="56841" y="64640"/>
                      <a:pt x="56710" y="64628"/>
                      <a:pt x="56591" y="64628"/>
                    </a:cubicBezTo>
                    <a:cubicBezTo>
                      <a:pt x="56043" y="64628"/>
                      <a:pt x="55567" y="64973"/>
                      <a:pt x="55389" y="65497"/>
                    </a:cubicBezTo>
                    <a:lnTo>
                      <a:pt x="37362" y="57722"/>
                    </a:lnTo>
                    <a:lnTo>
                      <a:pt x="23456" y="51709"/>
                    </a:lnTo>
                    <a:cubicBezTo>
                      <a:pt x="23539" y="51543"/>
                      <a:pt x="23575" y="51352"/>
                      <a:pt x="23575" y="51174"/>
                    </a:cubicBezTo>
                    <a:cubicBezTo>
                      <a:pt x="23575" y="51031"/>
                      <a:pt x="23551" y="50900"/>
                      <a:pt x="23515" y="50769"/>
                    </a:cubicBezTo>
                    <a:lnTo>
                      <a:pt x="68283" y="26814"/>
                    </a:lnTo>
                    <a:close/>
                    <a:moveTo>
                      <a:pt x="23385" y="51852"/>
                    </a:moveTo>
                    <a:lnTo>
                      <a:pt x="43625" y="60591"/>
                    </a:lnTo>
                    <a:lnTo>
                      <a:pt x="55341" y="65652"/>
                    </a:lnTo>
                    <a:cubicBezTo>
                      <a:pt x="55329" y="65735"/>
                      <a:pt x="55317" y="65818"/>
                      <a:pt x="55317" y="65902"/>
                    </a:cubicBezTo>
                    <a:cubicBezTo>
                      <a:pt x="55317" y="65949"/>
                      <a:pt x="55317" y="65985"/>
                      <a:pt x="55317" y="66021"/>
                    </a:cubicBezTo>
                    <a:lnTo>
                      <a:pt x="15717" y="66021"/>
                    </a:lnTo>
                    <a:cubicBezTo>
                      <a:pt x="15693" y="65604"/>
                      <a:pt x="15467" y="65223"/>
                      <a:pt x="15122" y="65009"/>
                    </a:cubicBezTo>
                    <a:lnTo>
                      <a:pt x="21849" y="52352"/>
                    </a:lnTo>
                    <a:cubicBezTo>
                      <a:pt x="21991" y="52412"/>
                      <a:pt x="22146" y="52448"/>
                      <a:pt x="22313" y="52448"/>
                    </a:cubicBezTo>
                    <a:cubicBezTo>
                      <a:pt x="22753" y="52448"/>
                      <a:pt x="23158" y="52221"/>
                      <a:pt x="23385" y="51852"/>
                    </a:cubicBezTo>
                    <a:close/>
                    <a:moveTo>
                      <a:pt x="35517" y="1"/>
                    </a:moveTo>
                    <a:cubicBezTo>
                      <a:pt x="34517" y="1"/>
                      <a:pt x="33910" y="1108"/>
                      <a:pt x="34445" y="1953"/>
                    </a:cubicBezTo>
                    <a:lnTo>
                      <a:pt x="2299" y="25313"/>
                    </a:lnTo>
                    <a:cubicBezTo>
                      <a:pt x="2056" y="25109"/>
                      <a:pt x="1770" y="25014"/>
                      <a:pt x="1488" y="25014"/>
                    </a:cubicBezTo>
                    <a:cubicBezTo>
                      <a:pt x="981" y="25014"/>
                      <a:pt x="490" y="25321"/>
                      <a:pt x="298" y="25849"/>
                    </a:cubicBezTo>
                    <a:cubicBezTo>
                      <a:pt x="1" y="26683"/>
                      <a:pt x="608" y="27552"/>
                      <a:pt x="1489" y="27552"/>
                    </a:cubicBezTo>
                    <a:cubicBezTo>
                      <a:pt x="1608" y="27552"/>
                      <a:pt x="1727" y="27540"/>
                      <a:pt x="1834" y="27504"/>
                    </a:cubicBezTo>
                    <a:lnTo>
                      <a:pt x="13990" y="64913"/>
                    </a:lnTo>
                    <a:cubicBezTo>
                      <a:pt x="13062" y="65271"/>
                      <a:pt x="12895" y="66533"/>
                      <a:pt x="13705" y="67116"/>
                    </a:cubicBezTo>
                    <a:cubicBezTo>
                      <a:pt x="13935" y="67286"/>
                      <a:pt x="14194" y="67363"/>
                      <a:pt x="14447" y="67363"/>
                    </a:cubicBezTo>
                    <a:cubicBezTo>
                      <a:pt x="15083" y="67363"/>
                      <a:pt x="15683" y="66879"/>
                      <a:pt x="15717" y="66164"/>
                    </a:cubicBezTo>
                    <a:lnTo>
                      <a:pt x="55353" y="66164"/>
                    </a:lnTo>
                    <a:cubicBezTo>
                      <a:pt x="55489" y="66787"/>
                      <a:pt x="56032" y="67169"/>
                      <a:pt x="56598" y="67169"/>
                    </a:cubicBezTo>
                    <a:cubicBezTo>
                      <a:pt x="56876" y="67169"/>
                      <a:pt x="57158" y="67078"/>
                      <a:pt x="57401" y="66878"/>
                    </a:cubicBezTo>
                    <a:cubicBezTo>
                      <a:pt x="58139" y="66271"/>
                      <a:pt x="57972" y="65104"/>
                      <a:pt x="57091" y="64735"/>
                    </a:cubicBezTo>
                    <a:lnTo>
                      <a:pt x="69295" y="27159"/>
                    </a:lnTo>
                    <a:cubicBezTo>
                      <a:pt x="69950" y="27087"/>
                      <a:pt x="70438" y="26552"/>
                      <a:pt x="70438" y="25897"/>
                    </a:cubicBezTo>
                    <a:cubicBezTo>
                      <a:pt x="70438" y="25133"/>
                      <a:pt x="69811" y="24624"/>
                      <a:pt x="69156" y="24624"/>
                    </a:cubicBezTo>
                    <a:cubicBezTo>
                      <a:pt x="68851" y="24624"/>
                      <a:pt x="68540" y="24734"/>
                      <a:pt x="68283" y="24980"/>
                    </a:cubicBezTo>
                    <a:lnTo>
                      <a:pt x="36589" y="1953"/>
                    </a:lnTo>
                    <a:cubicBezTo>
                      <a:pt x="37124" y="1108"/>
                      <a:pt x="36517" y="1"/>
                      <a:pt x="35517" y="1"/>
                    </a:cubicBez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1" name="Google Shape;451;p39"/>
          <p:cNvSpPr txBox="1">
            <a:spLocks noGrp="1"/>
          </p:cNvSpPr>
          <p:nvPr>
            <p:ph type="subTitle" idx="4294967295"/>
          </p:nvPr>
        </p:nvSpPr>
        <p:spPr>
          <a:xfrm>
            <a:off x="987300" y="2468881"/>
            <a:ext cx="2389800" cy="34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smtClean="0">
                <a:solidFill>
                  <a:schemeClr val="accent5"/>
                </a:solidFill>
                <a:latin typeface="Abel"/>
                <a:ea typeface="Abel"/>
                <a:cs typeface="Abel"/>
                <a:sym typeface="Abel"/>
              </a:rPr>
              <a:t>Multi Brand</a:t>
            </a:r>
            <a:endParaRPr sz="1800" dirty="0">
              <a:solidFill>
                <a:schemeClr val="accent5"/>
              </a:solidFill>
              <a:latin typeface="Abel"/>
              <a:ea typeface="Abel"/>
              <a:cs typeface="Abel"/>
              <a:sym typeface="Abel"/>
            </a:endParaRPr>
          </a:p>
        </p:txBody>
      </p:sp>
      <p:sp>
        <p:nvSpPr>
          <p:cNvPr id="452" name="Google Shape;452;p39"/>
          <p:cNvSpPr txBox="1">
            <a:spLocks noGrp="1"/>
          </p:cNvSpPr>
          <p:nvPr>
            <p:ph type="subTitle" idx="4294967295"/>
          </p:nvPr>
        </p:nvSpPr>
        <p:spPr>
          <a:xfrm>
            <a:off x="393405" y="2688117"/>
            <a:ext cx="2983695" cy="581400"/>
          </a:xfrm>
          <a:prstGeom prst="rect">
            <a:avLst/>
          </a:prstGeom>
        </p:spPr>
        <p:txBody>
          <a:bodyPr spcFirstLastPara="1" wrap="square" lIns="91425" tIns="91425" rIns="91425" bIns="91425" anchor="t" anchorCtr="0">
            <a:noAutofit/>
          </a:bodyPr>
          <a:lstStyle/>
          <a:p>
            <a:pPr marL="0" lvl="0" indent="0" algn="r">
              <a:buNone/>
            </a:pPr>
            <a:r>
              <a:rPr lang="en-US" dirty="0"/>
              <a:t>Multi Brand in a single platform &amp; their own private level also( Kisan Kirana )</a:t>
            </a:r>
            <a:endParaRPr dirty="0"/>
          </a:p>
        </p:txBody>
      </p:sp>
      <p:sp>
        <p:nvSpPr>
          <p:cNvPr id="453" name="Google Shape;453;p39"/>
          <p:cNvSpPr txBox="1">
            <a:spLocks noGrp="1"/>
          </p:cNvSpPr>
          <p:nvPr>
            <p:ph type="subTitle" idx="4294967295"/>
          </p:nvPr>
        </p:nvSpPr>
        <p:spPr>
          <a:xfrm>
            <a:off x="5767000" y="2468881"/>
            <a:ext cx="2389800" cy="3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solidFill>
                  <a:schemeClr val="accent5"/>
                </a:solidFill>
                <a:latin typeface="Abel"/>
                <a:ea typeface="Abel"/>
                <a:cs typeface="Abel"/>
                <a:sym typeface="Abel"/>
              </a:rPr>
              <a:t>Delivery </a:t>
            </a:r>
            <a:endParaRPr sz="1800" dirty="0">
              <a:solidFill>
                <a:schemeClr val="accent5"/>
              </a:solidFill>
              <a:latin typeface="Abel"/>
              <a:ea typeface="Abel"/>
              <a:cs typeface="Abel"/>
              <a:sym typeface="Abel"/>
            </a:endParaRPr>
          </a:p>
        </p:txBody>
      </p:sp>
      <p:sp>
        <p:nvSpPr>
          <p:cNvPr id="454" name="Google Shape;454;p39"/>
          <p:cNvSpPr txBox="1">
            <a:spLocks noGrp="1"/>
          </p:cNvSpPr>
          <p:nvPr>
            <p:ph type="subTitle" idx="4294967295"/>
          </p:nvPr>
        </p:nvSpPr>
        <p:spPr>
          <a:xfrm>
            <a:off x="5766999" y="2688116"/>
            <a:ext cx="2664619" cy="703669"/>
          </a:xfrm>
          <a:prstGeom prst="rect">
            <a:avLst/>
          </a:prstGeom>
        </p:spPr>
        <p:txBody>
          <a:bodyPr spcFirstLastPara="1" wrap="square" lIns="91425" tIns="91425" rIns="91425" bIns="91425" anchor="t" anchorCtr="0">
            <a:noAutofit/>
          </a:bodyPr>
          <a:lstStyle/>
          <a:p>
            <a:pPr marL="0" indent="0">
              <a:buNone/>
            </a:pPr>
            <a:r>
              <a:rPr lang="en-US" dirty="0">
                <a:solidFill>
                  <a:schemeClr val="bg1">
                    <a:lumMod val="95000"/>
                  </a:schemeClr>
                </a:solidFill>
              </a:rPr>
              <a:t>They are commitment on 48 Hours delivery facility</a:t>
            </a:r>
          </a:p>
          <a:p>
            <a:pPr marL="0" lvl="0" indent="0" algn="l" rtl="0">
              <a:spcBef>
                <a:spcPts val="0"/>
              </a:spcBef>
              <a:spcAft>
                <a:spcPts val="0"/>
              </a:spcAft>
              <a:buNone/>
            </a:pPr>
            <a:endParaRPr dirty="0"/>
          </a:p>
        </p:txBody>
      </p:sp>
      <p:sp>
        <p:nvSpPr>
          <p:cNvPr id="455" name="Google Shape;455;p39"/>
          <p:cNvSpPr txBox="1">
            <a:spLocks noGrp="1"/>
          </p:cNvSpPr>
          <p:nvPr>
            <p:ph type="subTitle" idx="4294967295"/>
          </p:nvPr>
        </p:nvSpPr>
        <p:spPr>
          <a:xfrm>
            <a:off x="987300" y="3642168"/>
            <a:ext cx="2389800" cy="34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smtClean="0">
                <a:solidFill>
                  <a:schemeClr val="accent5"/>
                </a:solidFill>
                <a:latin typeface="Abel"/>
                <a:ea typeface="Abel"/>
                <a:cs typeface="Abel"/>
                <a:sym typeface="Abel"/>
              </a:rPr>
              <a:t>Daily Ordering</a:t>
            </a:r>
            <a:endParaRPr sz="1800" dirty="0">
              <a:solidFill>
                <a:schemeClr val="accent5"/>
              </a:solidFill>
              <a:latin typeface="Abel"/>
              <a:ea typeface="Abel"/>
              <a:cs typeface="Abel"/>
              <a:sym typeface="Abel"/>
            </a:endParaRPr>
          </a:p>
        </p:txBody>
      </p:sp>
      <p:sp>
        <p:nvSpPr>
          <p:cNvPr id="456" name="Google Shape;456;p39"/>
          <p:cNvSpPr txBox="1">
            <a:spLocks noGrp="1"/>
          </p:cNvSpPr>
          <p:nvPr>
            <p:ph type="subTitle" idx="4294967295"/>
          </p:nvPr>
        </p:nvSpPr>
        <p:spPr>
          <a:xfrm>
            <a:off x="531628" y="3861404"/>
            <a:ext cx="2845472" cy="58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They have daily ordering facility </a:t>
            </a:r>
            <a:endParaRPr dirty="0"/>
          </a:p>
        </p:txBody>
      </p:sp>
      <p:sp>
        <p:nvSpPr>
          <p:cNvPr id="457" name="Google Shape;457;p39"/>
          <p:cNvSpPr txBox="1">
            <a:spLocks noGrp="1"/>
          </p:cNvSpPr>
          <p:nvPr>
            <p:ph type="subTitle" idx="4294967295"/>
          </p:nvPr>
        </p:nvSpPr>
        <p:spPr>
          <a:xfrm>
            <a:off x="5767000" y="3642170"/>
            <a:ext cx="2389800" cy="3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solidFill>
                  <a:schemeClr val="accent5"/>
                </a:solidFill>
                <a:latin typeface="Abel"/>
                <a:ea typeface="Abel"/>
                <a:cs typeface="Abel"/>
                <a:sym typeface="Abel"/>
              </a:rPr>
              <a:t>Fastest</a:t>
            </a:r>
            <a:endParaRPr sz="1800" dirty="0">
              <a:solidFill>
                <a:schemeClr val="accent5"/>
              </a:solidFill>
              <a:latin typeface="Abel"/>
              <a:ea typeface="Abel"/>
              <a:cs typeface="Abel"/>
              <a:sym typeface="Abel"/>
            </a:endParaRPr>
          </a:p>
        </p:txBody>
      </p:sp>
      <p:sp>
        <p:nvSpPr>
          <p:cNvPr id="458" name="Google Shape;458;p39"/>
          <p:cNvSpPr txBox="1">
            <a:spLocks noGrp="1"/>
          </p:cNvSpPr>
          <p:nvPr>
            <p:ph type="subTitle" idx="4294967295"/>
          </p:nvPr>
        </p:nvSpPr>
        <p:spPr>
          <a:xfrm>
            <a:off x="5767000" y="3861406"/>
            <a:ext cx="2505130" cy="581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They are fastest Go-To channel market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en-US" sz="4000" dirty="0" smtClean="0"/>
              <a:t>Inventory</a:t>
            </a:r>
            <a:br>
              <a:rPr lang="en-US" sz="4000" dirty="0" smtClean="0"/>
            </a:br>
            <a:r>
              <a:rPr lang="en-US" sz="1400" dirty="0">
                <a:solidFill>
                  <a:schemeClr val="accent4">
                    <a:lumMod val="60000"/>
                    <a:lumOff val="40000"/>
                  </a:schemeClr>
                </a:solidFill>
                <a:latin typeface="Montserrat" panose="020B0604020202020204" charset="0"/>
              </a:rPr>
              <a:t>T</a:t>
            </a:r>
            <a:r>
              <a:rPr lang="en-US" sz="1400" dirty="0" smtClean="0">
                <a:solidFill>
                  <a:schemeClr val="accent4">
                    <a:lumMod val="60000"/>
                    <a:lumOff val="40000"/>
                  </a:schemeClr>
                </a:solidFill>
                <a:latin typeface="Montserrat" panose="020B0604020202020204" charset="0"/>
              </a:rPr>
              <a:t>hey </a:t>
            </a:r>
            <a:r>
              <a:rPr lang="en-US" sz="1400" dirty="0">
                <a:solidFill>
                  <a:schemeClr val="accent4">
                    <a:lumMod val="60000"/>
                    <a:lumOff val="40000"/>
                  </a:schemeClr>
                </a:solidFill>
                <a:latin typeface="Montserrat" panose="020B0604020202020204" charset="0"/>
              </a:rPr>
              <a:t>kept inventory with hygiene, dust free &amp; </a:t>
            </a:r>
            <a:r>
              <a:rPr lang="en-US" sz="1400" dirty="0" smtClean="0">
                <a:solidFill>
                  <a:schemeClr val="accent4">
                    <a:lumMod val="60000"/>
                    <a:lumOff val="40000"/>
                  </a:schemeClr>
                </a:solidFill>
                <a:latin typeface="Montserrat" panose="020B0604020202020204" charset="0"/>
              </a:rPr>
              <a:t>follow all fssai </a:t>
            </a:r>
            <a:r>
              <a:rPr lang="en-US" sz="1400" dirty="0">
                <a:solidFill>
                  <a:schemeClr val="accent4">
                    <a:lumMod val="60000"/>
                    <a:lumOff val="40000"/>
                  </a:schemeClr>
                </a:solidFill>
                <a:latin typeface="Montserrat" panose="020B0604020202020204" charset="0"/>
              </a:rPr>
              <a:t>norms</a:t>
            </a:r>
            <a:endParaRPr sz="1400" dirty="0">
              <a:solidFill>
                <a:schemeClr val="accent4">
                  <a:lumMod val="60000"/>
                  <a:lumOff val="40000"/>
                </a:schemeClr>
              </a:solidFill>
              <a:latin typeface="Montserrat" panose="020B0604020202020204" charset="0"/>
            </a:endParaRPr>
          </a:p>
        </p:txBody>
      </p:sp>
      <p:graphicFrame>
        <p:nvGraphicFramePr>
          <p:cNvPr id="527" name="Google Shape;527;p41"/>
          <p:cNvGraphicFramePr/>
          <p:nvPr>
            <p:extLst>
              <p:ext uri="{D42A27DB-BD31-4B8C-83A1-F6EECF244321}">
                <p14:modId xmlns:p14="http://schemas.microsoft.com/office/powerpoint/2010/main" val="1921827748"/>
              </p:ext>
            </p:extLst>
          </p:nvPr>
        </p:nvGraphicFramePr>
        <p:xfrm>
          <a:off x="1884575" y="2025073"/>
          <a:ext cx="5887826" cy="5255571"/>
        </p:xfrm>
        <a:graphic>
          <a:graphicData uri="http://schemas.openxmlformats.org/drawingml/2006/table">
            <a:tbl>
              <a:tblPr>
                <a:noFill/>
                <a:tableStyleId>{62D6F489-911F-4273-9A72-DFE3E3E7624A}</a:tableStyleId>
              </a:tblPr>
              <a:tblGrid>
                <a:gridCol w="5887826"/>
              </a:tblGrid>
              <a:tr h="3070475">
                <a:tc>
                  <a:txBody>
                    <a:bodyPr/>
                    <a:lstStyle/>
                    <a:p>
                      <a:r>
                        <a:rPr lang="en-US" sz="1600" b="0" i="0" u="none" strike="noStrike" cap="none" dirty="0" smtClean="0">
                          <a:solidFill>
                            <a:schemeClr val="bg1">
                              <a:lumMod val="85000"/>
                            </a:schemeClr>
                          </a:solidFill>
                          <a:effectLst/>
                          <a:latin typeface="Montserrat" panose="020B0604020202020204" charset="0"/>
                          <a:ea typeface="Arial"/>
                          <a:cs typeface="Arial"/>
                          <a:sym typeface="Arial"/>
                        </a:rPr>
                        <a:t>    They says that they are 0(zero) inventory model but kept difference of MOQ(minimum order quantity) items.</a:t>
                      </a:r>
                    </a:p>
                    <a:p>
                      <a:endParaRPr lang="en-US" sz="1600" b="0" i="0" u="none" strike="noStrike" cap="none" dirty="0" smtClean="0">
                        <a:solidFill>
                          <a:schemeClr val="bg1">
                            <a:lumMod val="85000"/>
                          </a:schemeClr>
                        </a:solidFill>
                        <a:effectLst/>
                        <a:latin typeface="Montserrat" panose="020B0604020202020204" charset="0"/>
                        <a:ea typeface="Arial"/>
                        <a:cs typeface="Arial"/>
                        <a:sym typeface="Arial"/>
                      </a:endParaRPr>
                    </a:p>
                    <a:p>
                      <a:r>
                        <a:rPr lang="en-US" sz="1600" b="0" i="0" u="none" strike="noStrike" cap="none" dirty="0" smtClean="0">
                          <a:solidFill>
                            <a:schemeClr val="bg1">
                              <a:lumMod val="85000"/>
                            </a:schemeClr>
                          </a:solidFill>
                          <a:effectLst/>
                          <a:latin typeface="Montserrat" panose="020B0604020202020204" charset="0"/>
                          <a:ea typeface="Arial"/>
                          <a:cs typeface="Arial"/>
                          <a:sym typeface="Arial"/>
                        </a:rPr>
                        <a:t>      How they Maintain : They divide</a:t>
                      </a:r>
                      <a:r>
                        <a:rPr lang="en-US" sz="1600" b="0" i="0" u="none" strike="noStrike" cap="none" baseline="0" dirty="0" smtClean="0">
                          <a:solidFill>
                            <a:schemeClr val="bg1">
                              <a:lumMod val="85000"/>
                            </a:schemeClr>
                          </a:solidFill>
                          <a:effectLst/>
                          <a:latin typeface="Montserrat" panose="020B0604020202020204" charset="0"/>
                          <a:ea typeface="Arial"/>
                          <a:cs typeface="Arial"/>
                          <a:sym typeface="Arial"/>
                        </a:rPr>
                        <a:t> their products</a:t>
                      </a:r>
                      <a:r>
                        <a:rPr lang="en-US" sz="1600" b="0" i="0" u="none" strike="noStrike" cap="none" dirty="0" smtClean="0">
                          <a:solidFill>
                            <a:schemeClr val="bg1">
                              <a:lumMod val="85000"/>
                            </a:schemeClr>
                          </a:solidFill>
                          <a:effectLst/>
                          <a:latin typeface="Montserrat" panose="020B0604020202020204" charset="0"/>
                          <a:ea typeface="Arial"/>
                          <a:cs typeface="Arial"/>
                          <a:sym typeface="Arial"/>
                        </a:rPr>
                        <a:t> code wise</a:t>
                      </a:r>
                      <a:r>
                        <a:rPr lang="en-US" sz="1600" b="0" i="0" u="none" strike="noStrike" cap="none" baseline="0" dirty="0" smtClean="0">
                          <a:solidFill>
                            <a:schemeClr val="bg1">
                              <a:lumMod val="85000"/>
                            </a:schemeClr>
                          </a:solidFill>
                          <a:effectLst/>
                          <a:latin typeface="Montserrat" panose="020B0604020202020204" charset="0"/>
                          <a:ea typeface="Arial"/>
                          <a:cs typeface="Arial"/>
                          <a:sym typeface="Arial"/>
                        </a:rPr>
                        <a:t> and </a:t>
                      </a:r>
                      <a:r>
                        <a:rPr lang="en-US" sz="1600" b="0" i="0" u="none" strike="noStrike" cap="none" dirty="0" smtClean="0">
                          <a:solidFill>
                            <a:schemeClr val="bg1">
                              <a:lumMod val="85000"/>
                            </a:schemeClr>
                          </a:solidFill>
                          <a:effectLst/>
                          <a:latin typeface="Montserrat" panose="020B0604020202020204" charset="0"/>
                          <a:ea typeface="Arial"/>
                          <a:cs typeface="Arial"/>
                          <a:sym typeface="Arial"/>
                        </a:rPr>
                        <a:t> when there is new product entered in their list they give a code name to those product which helps them to find easily. And they also divide products by their category like spices at one place, cosmetics at one place,</a:t>
                      </a:r>
                      <a:r>
                        <a:rPr lang="en-US" sz="1600" b="0" i="0" u="none" strike="noStrike" cap="none" baseline="0" dirty="0" smtClean="0">
                          <a:solidFill>
                            <a:schemeClr val="bg1">
                              <a:lumMod val="85000"/>
                            </a:schemeClr>
                          </a:solidFill>
                          <a:effectLst/>
                          <a:latin typeface="Montserrat" panose="020B0604020202020204" charset="0"/>
                          <a:ea typeface="Arial"/>
                          <a:cs typeface="Arial"/>
                          <a:sym typeface="Arial"/>
                        </a:rPr>
                        <a:t> in these way they handle inventory.</a:t>
                      </a:r>
                    </a:p>
                    <a:p>
                      <a:endParaRPr lang="en-US" sz="1600" b="0" i="0" u="none" strike="noStrike" cap="none" dirty="0" smtClean="0">
                        <a:solidFill>
                          <a:schemeClr val="bg1">
                            <a:lumMod val="85000"/>
                          </a:schemeClr>
                        </a:solidFill>
                        <a:effectLst/>
                        <a:latin typeface="Montserrat" panose="020B0604020202020204" charset="0"/>
                        <a:ea typeface="Arial"/>
                        <a:cs typeface="Arial"/>
                        <a:sym typeface="Arial"/>
                      </a:endParaRPr>
                    </a:p>
                    <a:p>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accent5"/>
                      </a:solidFill>
                      <a:prstDash val="solid"/>
                      <a:round/>
                      <a:headEnd type="none" w="sm" len="sm"/>
                      <a:tailEnd type="none" w="sm" len="sm"/>
                    </a:lnB>
                  </a:tcPr>
                </a:tc>
              </a:tr>
              <a:tr h="725707">
                <a:tc>
                  <a:txBody>
                    <a:bodyPr/>
                    <a:lstStyle/>
                    <a:p>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tcPr>
                </a:tc>
              </a:tr>
              <a:tr h="725707">
                <a:tc>
                  <a:txBody>
                    <a:bodyPr/>
                    <a:lstStyle/>
                    <a:p>
                      <a:endParaRPr lang="en-US"/>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lgn="ctr">
                      <a:solidFill>
                        <a:schemeClr val="accent5"/>
                      </a:solidFill>
                      <a:prstDash val="solid"/>
                      <a:round/>
                      <a:headEnd type="none" w="sm" len="sm"/>
                      <a:tailEnd type="none" w="sm" len="sm"/>
                    </a:lnB>
                  </a:tcPr>
                </a:tc>
              </a:tr>
              <a:tr h="725707">
                <a:tc>
                  <a:txBody>
                    <a:bodyPr/>
                    <a:lstStyle/>
                    <a:p>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5"/>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Logistic</a:t>
            </a:r>
            <a:endParaRPr sz="4000" dirty="0"/>
          </a:p>
        </p:txBody>
      </p:sp>
      <p:sp>
        <p:nvSpPr>
          <p:cNvPr id="555" name="Google Shape;555;p43"/>
          <p:cNvSpPr txBox="1">
            <a:spLocks noGrp="1"/>
          </p:cNvSpPr>
          <p:nvPr>
            <p:ph type="body" idx="1"/>
          </p:nvPr>
        </p:nvSpPr>
        <p:spPr>
          <a:xfrm>
            <a:off x="5794744" y="2660775"/>
            <a:ext cx="2413591" cy="1698574"/>
          </a:xfrm>
          <a:prstGeom prst="rect">
            <a:avLst/>
          </a:prstGeom>
        </p:spPr>
        <p:txBody>
          <a:bodyPr spcFirstLastPara="1" wrap="square" lIns="91425" tIns="91425" rIns="91425" bIns="91425" anchor="t" anchorCtr="0">
            <a:noAutofit/>
          </a:bodyPr>
          <a:lstStyle/>
          <a:p>
            <a:pPr marL="0" lvl="0" indent="0" algn="r">
              <a:buNone/>
            </a:pPr>
            <a:r>
              <a:rPr lang="en-US" dirty="0" smtClean="0"/>
              <a:t>For this they did deal with dealers, they use their own transports for moving products from their place to them. </a:t>
            </a:r>
            <a:endParaRPr dirty="0"/>
          </a:p>
        </p:txBody>
      </p:sp>
      <p:sp>
        <p:nvSpPr>
          <p:cNvPr id="556" name="Google Shape;556;p43"/>
          <p:cNvSpPr txBox="1">
            <a:spLocks noGrp="1"/>
          </p:cNvSpPr>
          <p:nvPr>
            <p:ph type="body" idx="2"/>
          </p:nvPr>
        </p:nvSpPr>
        <p:spPr>
          <a:xfrm>
            <a:off x="85061" y="2660774"/>
            <a:ext cx="2799877" cy="2346803"/>
          </a:xfrm>
          <a:prstGeom prst="rect">
            <a:avLst/>
          </a:prstGeom>
        </p:spPr>
        <p:txBody>
          <a:bodyPr spcFirstLastPara="1" wrap="square" lIns="91425" tIns="91425" rIns="91425" bIns="91425" anchor="t" anchorCtr="0">
            <a:noAutofit/>
          </a:bodyPr>
          <a:lstStyle/>
          <a:p>
            <a:pPr marL="0" lvl="0" indent="0" algn="l">
              <a:buNone/>
            </a:pPr>
            <a:r>
              <a:rPr lang="en-US" dirty="0"/>
              <a:t>I</a:t>
            </a:r>
            <a:r>
              <a:rPr lang="en-US" dirty="0" smtClean="0"/>
              <a:t>nbound </a:t>
            </a:r>
            <a:r>
              <a:rPr lang="en-US" dirty="0"/>
              <a:t>gives material to outbound for delivering products to the </a:t>
            </a:r>
            <a:r>
              <a:rPr lang="en-US" dirty="0" smtClean="0"/>
              <a:t>customers, for this </a:t>
            </a:r>
            <a:r>
              <a:rPr lang="en-US" dirty="0"/>
              <a:t>they have their own transporters and they divide cities cluster wise so it is easy to delivery products and collects money also and for all of these they have software.</a:t>
            </a:r>
            <a:endParaRPr dirty="0"/>
          </a:p>
        </p:txBody>
      </p:sp>
      <p:sp>
        <p:nvSpPr>
          <p:cNvPr id="568" name="Google Shape;568;p43"/>
          <p:cNvSpPr txBox="1">
            <a:spLocks noGrp="1"/>
          </p:cNvSpPr>
          <p:nvPr>
            <p:ph type="subTitle" idx="4"/>
          </p:nvPr>
        </p:nvSpPr>
        <p:spPr>
          <a:xfrm>
            <a:off x="5482884" y="2340727"/>
            <a:ext cx="25992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800" dirty="0" smtClean="0"/>
              <a:t>Inbound</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171" y="1153863"/>
            <a:ext cx="2135708" cy="1705837"/>
          </a:xfrm>
          <a:prstGeom prst="rect">
            <a:avLst/>
          </a:prstGeom>
        </p:spPr>
      </p:pic>
      <p:sp>
        <p:nvSpPr>
          <p:cNvPr id="3" name="Subtitle 2"/>
          <p:cNvSpPr>
            <a:spLocks noGrp="1"/>
          </p:cNvSpPr>
          <p:nvPr>
            <p:ph type="subTitle" idx="3"/>
          </p:nvPr>
        </p:nvSpPr>
        <p:spPr>
          <a:xfrm>
            <a:off x="-489006" y="2382475"/>
            <a:ext cx="2599200" cy="215400"/>
          </a:xfrm>
        </p:spPr>
        <p:txBody>
          <a:bodyPr/>
          <a:lstStyle/>
          <a:p>
            <a:r>
              <a:rPr lang="en-US" sz="2800" dirty="0" smtClean="0"/>
              <a:t>Outbound</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7" name="Google Shape;577;p44"/>
          <p:cNvSpPr txBox="1">
            <a:spLocks noGrp="1"/>
          </p:cNvSpPr>
          <p:nvPr>
            <p:ph type="title"/>
          </p:nvPr>
        </p:nvSpPr>
        <p:spPr>
          <a:xfrm>
            <a:off x="2528603" y="911639"/>
            <a:ext cx="5150100" cy="43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smtClean="0"/>
              <a:t>  Outsourcing</a:t>
            </a:r>
            <a:endParaRPr sz="4000" dirty="0"/>
          </a:p>
        </p:txBody>
      </p:sp>
      <p:sp>
        <p:nvSpPr>
          <p:cNvPr id="579" name="Google Shape;579;p44"/>
          <p:cNvSpPr txBox="1">
            <a:spLocks noGrp="1"/>
          </p:cNvSpPr>
          <p:nvPr>
            <p:ph type="subTitle" idx="4294967295"/>
          </p:nvPr>
        </p:nvSpPr>
        <p:spPr>
          <a:xfrm>
            <a:off x="4603898" y="1470629"/>
            <a:ext cx="3934046" cy="2548477"/>
          </a:xfrm>
          <a:prstGeom prst="rect">
            <a:avLst/>
          </a:prstGeom>
        </p:spPr>
        <p:txBody>
          <a:bodyPr spcFirstLastPara="1" wrap="square" lIns="91425" tIns="91425" rIns="91425" bIns="91425" anchor="ctr" anchorCtr="0">
            <a:noAutofit/>
          </a:bodyPr>
          <a:lstStyle/>
          <a:p>
            <a:pPr marL="0" lvl="0" indent="0" algn="ctr">
              <a:buNone/>
            </a:pPr>
            <a:r>
              <a:rPr lang="en" sz="1500" dirty="0" smtClean="0"/>
              <a:t>For their home brand(Kisan Kirana) they does outsourcing for this they tie-up with a third party they give them readymade products with their branding.</a:t>
            </a:r>
          </a:p>
          <a:p>
            <a:pPr marL="0" lvl="0" indent="0" algn="ctr">
              <a:buNone/>
            </a:pPr>
            <a:r>
              <a:rPr lang="en" sz="1500" dirty="0" smtClean="0"/>
              <a:t>They also does outsourcing for money collection.</a:t>
            </a:r>
            <a:endParaRPr sz="15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89" y="560764"/>
            <a:ext cx="3458341" cy="34583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4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smtClean="0"/>
              <a:t>Risk Management</a:t>
            </a:r>
            <a:endParaRPr sz="3200" dirty="0"/>
          </a:p>
        </p:txBody>
      </p:sp>
      <p:sp>
        <p:nvSpPr>
          <p:cNvPr id="604" name="Google Shape;604;p45"/>
          <p:cNvSpPr txBox="1">
            <a:spLocks noGrp="1"/>
          </p:cNvSpPr>
          <p:nvPr>
            <p:ph type="subTitle" idx="1"/>
          </p:nvPr>
        </p:nvSpPr>
        <p:spPr>
          <a:xfrm>
            <a:off x="1424832" y="1701209"/>
            <a:ext cx="4114731" cy="3221665"/>
          </a:xfrm>
          <a:prstGeom prst="rect">
            <a:avLst/>
          </a:prstGeom>
        </p:spPr>
        <p:txBody>
          <a:bodyPr spcFirstLastPara="1" wrap="square" lIns="91425" tIns="91425" rIns="91425" bIns="91425" anchor="ctr" anchorCtr="0">
            <a:noAutofit/>
          </a:bodyPr>
          <a:lstStyle/>
          <a:p>
            <a:pPr marL="0" lvl="0" indent="0"/>
            <a:r>
              <a:rPr lang="en-US" dirty="0" smtClean="0"/>
              <a:t>ShopKirana </a:t>
            </a:r>
            <a:r>
              <a:rPr lang="en-US" dirty="0"/>
              <a:t>has a problem of holding inventory as most of the </a:t>
            </a:r>
            <a:r>
              <a:rPr lang="en-US" dirty="0" smtClean="0"/>
              <a:t>dairy products </a:t>
            </a:r>
            <a:r>
              <a:rPr lang="en-US" dirty="0"/>
              <a:t>doesn’t get consumed the same day, which leads to </a:t>
            </a:r>
            <a:r>
              <a:rPr lang="en-US" dirty="0" smtClean="0"/>
              <a:t>wastage of products so to overcome this they hold the inventory of dairy products at low quantity. For this they have food management department.</a:t>
            </a:r>
          </a:p>
          <a:p>
            <a:pPr marL="0" lvl="0" indent="0"/>
            <a:endParaRPr lang="en-US" dirty="0"/>
          </a:p>
          <a:p>
            <a:pPr marL="0" lvl="0" indent="0"/>
            <a:r>
              <a:rPr lang="en-US" dirty="0" smtClean="0"/>
              <a:t>And for other risk’s they have </a:t>
            </a:r>
            <a:r>
              <a:rPr lang="en-US" dirty="0"/>
              <a:t>a</a:t>
            </a:r>
            <a:r>
              <a:rPr lang="en-US" dirty="0" smtClean="0"/>
              <a:t> department:</a:t>
            </a:r>
          </a:p>
          <a:p>
            <a:pPr marL="0" lvl="0" indent="0" algn="l" rtl="0">
              <a:spcBef>
                <a:spcPts val="0"/>
              </a:spcBef>
              <a:spcAft>
                <a:spcPts val="0"/>
              </a:spcAft>
              <a:buNone/>
            </a:pPr>
            <a:r>
              <a:rPr lang="en-US" dirty="0" smtClean="0"/>
              <a:t>LP( loss &amp; profit ) Department.</a:t>
            </a:r>
          </a:p>
          <a:p>
            <a:pPr marL="0" lvl="0" indent="0" algn="l" rtl="0">
              <a:spcBef>
                <a:spcPts val="0"/>
              </a:spcBef>
              <a:spcAft>
                <a:spcPts val="0"/>
              </a:spcAft>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54188" y="1562985"/>
            <a:ext cx="4414458" cy="3157870"/>
          </a:xfrm>
        </p:spPr>
        <p:txBody>
          <a:bodyPr/>
          <a:lstStyle/>
          <a:p>
            <a:pPr algn="just"/>
            <a:r>
              <a:rPr lang="en-US" dirty="0" smtClean="0"/>
              <a:t>For their own brand they have multiple suppliers like farmers, after getting raw material they have also packing partners, they prepare their product and supply at warehouse. </a:t>
            </a:r>
          </a:p>
          <a:p>
            <a:pPr algn="just"/>
            <a:r>
              <a:rPr lang="en-US" dirty="0" smtClean="0"/>
              <a:t>And for distribution of orders they have area wise distributers which helps them to distribute products.</a:t>
            </a:r>
            <a:endParaRPr lang="en-US" dirty="0"/>
          </a:p>
        </p:txBody>
      </p:sp>
      <p:sp>
        <p:nvSpPr>
          <p:cNvPr id="3" name="Title 2"/>
          <p:cNvSpPr>
            <a:spLocks noGrp="1"/>
          </p:cNvSpPr>
          <p:nvPr>
            <p:ph type="title"/>
          </p:nvPr>
        </p:nvSpPr>
        <p:spPr>
          <a:xfrm>
            <a:off x="827394" y="564632"/>
            <a:ext cx="5150100" cy="431400"/>
          </a:xfrm>
        </p:spPr>
        <p:txBody>
          <a:bodyPr/>
          <a:lstStyle/>
          <a:p>
            <a:r>
              <a:rPr lang="en-US" sz="3200" dirty="0" smtClean="0"/>
              <a:t>Supply &amp; Distribution</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46" y="83554"/>
            <a:ext cx="3783635" cy="1904734"/>
          </a:xfrm>
          <a:prstGeom prst="rect">
            <a:avLst/>
          </a:prstGeom>
        </p:spPr>
      </p:pic>
    </p:spTree>
    <p:extLst>
      <p:ext uri="{BB962C8B-B14F-4D97-AF65-F5344CB8AC3E}">
        <p14:creationId xmlns:p14="http://schemas.microsoft.com/office/powerpoint/2010/main" val="2761090829"/>
      </p:ext>
    </p:extLst>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570</Words>
  <Application>Microsoft Office PowerPoint</Application>
  <PresentationFormat>On-screen Show (16:9)</PresentationFormat>
  <Paragraphs>77</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Montserrat</vt:lpstr>
      <vt:lpstr>AngsanaUPC</vt:lpstr>
      <vt:lpstr>Abel</vt:lpstr>
      <vt:lpstr>Aldhabi</vt:lpstr>
      <vt:lpstr>Arial</vt:lpstr>
      <vt:lpstr>Rubik Light</vt:lpstr>
      <vt:lpstr>Custal Project Proposal by Slidesgo</vt:lpstr>
      <vt:lpstr>Supply Chain Management Presentation Of  ShopKirana</vt:lpstr>
      <vt:lpstr>ShopKirana</vt:lpstr>
      <vt:lpstr>Locations :</vt:lpstr>
      <vt:lpstr>Facilities : </vt:lpstr>
      <vt:lpstr>Inventory They kept inventory with hygiene, dust free &amp; follow all fssai norms</vt:lpstr>
      <vt:lpstr>Logistic</vt:lpstr>
      <vt:lpstr>  Outsourcing</vt:lpstr>
      <vt:lpstr>Risk Management</vt:lpstr>
      <vt:lpstr>Supply &amp; Distribution</vt:lpstr>
      <vt:lpstr>Forecasting</vt:lpstr>
      <vt:lpstr>Economics</vt:lpstr>
      <vt:lpstr>Technology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Presentation Of ShopKirana</dc:title>
  <dc:creator>hemant</dc:creator>
  <cp:lastModifiedBy>hemant</cp:lastModifiedBy>
  <cp:revision>35</cp:revision>
  <dcterms:modified xsi:type="dcterms:W3CDTF">2021-01-26T17:13:53Z</dcterms:modified>
</cp:coreProperties>
</file>