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5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54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14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328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555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39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046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992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95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10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14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20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90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7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0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9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66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7E3954-A5BE-4218-8A28-A78A1F330C6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916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4F619-992D-4819-B027-A4E812AA9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6382"/>
            <a:ext cx="12192000" cy="1136859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IN" sz="3000" cap="none" dirty="0">
                <a:solidFill>
                  <a:srgbClr val="FFFF00"/>
                </a:solidFill>
              </a:rPr>
              <a:t>Name : </a:t>
            </a:r>
            <a:r>
              <a:rPr lang="en-IN" sz="3000" cap="none" dirty="0"/>
              <a:t>Hemant </a:t>
            </a:r>
            <a:r>
              <a:rPr lang="en-IN" sz="3000" cap="none" dirty="0" err="1"/>
              <a:t>Pralhad</a:t>
            </a:r>
            <a:r>
              <a:rPr lang="en-IN" sz="3000" cap="none" dirty="0"/>
              <a:t> Tikare </a:t>
            </a:r>
          </a:p>
          <a:p>
            <a:pPr algn="ctr"/>
            <a:r>
              <a:rPr lang="en-IN" sz="3000" cap="none" dirty="0">
                <a:solidFill>
                  <a:srgbClr val="FFFF00"/>
                </a:solidFill>
              </a:rPr>
              <a:t>Email ID: </a:t>
            </a:r>
            <a:r>
              <a:rPr lang="en-IN" sz="3000" cap="none" dirty="0"/>
              <a:t>hemanttikare2@gmail.com</a:t>
            </a:r>
          </a:p>
          <a:p>
            <a:pPr algn="ctr"/>
            <a:r>
              <a:rPr lang="en-IN" sz="3000" cap="none" dirty="0">
                <a:solidFill>
                  <a:srgbClr val="FFFF00"/>
                </a:solidFill>
              </a:rPr>
              <a:t>Project 2: </a:t>
            </a:r>
            <a:r>
              <a:rPr lang="en-IN" sz="3000" cap="none" dirty="0"/>
              <a:t>Instagram User Analytics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4B2C5-6832-4A60-94BF-4F753AD36C29}"/>
              </a:ext>
            </a:extLst>
          </p:cNvPr>
          <p:cNvSpPr txBox="1"/>
          <p:nvPr/>
        </p:nvSpPr>
        <p:spPr>
          <a:xfrm>
            <a:off x="727045" y="1935759"/>
            <a:ext cx="10737909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This ppt is a exploration of Instagram User analytics based on analysis done on below points:-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sz="21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Part A : Marketing Analysis:-</a:t>
            </a:r>
          </a:p>
          <a:p>
            <a:pPr lvl="1"/>
            <a:r>
              <a:rPr lang="en-US" sz="21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1. Rewarding Loyal Users</a:t>
            </a:r>
          </a:p>
          <a:p>
            <a:pPr lvl="1"/>
            <a:r>
              <a:rPr lang="en-US" sz="21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2. Reminders for Inactive Users to Start Posting</a:t>
            </a:r>
          </a:p>
          <a:p>
            <a:pPr lvl="1"/>
            <a:r>
              <a:rPr lang="en-IN" sz="21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3. Contest Winners Declarations</a:t>
            </a:r>
          </a:p>
          <a:p>
            <a:pPr lvl="1"/>
            <a:r>
              <a:rPr lang="en-IN" sz="21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4. Hashtag Research</a:t>
            </a:r>
          </a:p>
          <a:p>
            <a:pPr lvl="1"/>
            <a:r>
              <a:rPr lang="en-IN" sz="21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5. Launch AD Campaign</a:t>
            </a:r>
          </a:p>
          <a:p>
            <a:pPr lvl="1"/>
            <a:endParaRPr lang="en-IN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sz="21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Part B : Investor Metrics:-</a:t>
            </a:r>
          </a:p>
          <a:p>
            <a:pPr lvl="1"/>
            <a:r>
              <a:rPr lang="en-IN" sz="21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1. User Engagement</a:t>
            </a:r>
          </a:p>
          <a:p>
            <a:pPr lvl="1"/>
            <a:r>
              <a:rPr lang="en-US" sz="21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2. Bots &amp; Fake Accounts</a:t>
            </a:r>
          </a:p>
          <a:p>
            <a:endParaRPr lang="en-IN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50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91D782-634B-4422-A300-13E87A0FA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4345" y="838898"/>
            <a:ext cx="8825659" cy="5268288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Launch AD Campaign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The Instagram team wants to know which day would be the best day to promote an AD for new launched MSI Gaming laptop.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To find the day of week on which most users register on Instagram: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1.First we define the columns of the desired output table using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select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dayname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(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created_at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) as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day_of_week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and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count(*) as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total_number_of_users_registered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from the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users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table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2.Then using the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group by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function we group the output table on the basis of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day_of_week</a:t>
            </a:r>
            <a:endParaRPr lang="en-US" sz="20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3.Then using the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order by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function we order/sort the output table on the basis of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total_number_of_users_registered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in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descending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order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BFEF6-6E6A-4543-B931-ACB8E24D3CE6}"/>
              </a:ext>
            </a:extLst>
          </p:cNvPr>
          <p:cNvSpPr txBox="1"/>
          <p:nvPr/>
        </p:nvSpPr>
        <p:spPr>
          <a:xfrm>
            <a:off x="0" y="26414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Part A : Marketing Analysis</a:t>
            </a:r>
            <a:endParaRPr lang="en-US" sz="1800" b="1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BFEF7E-D328-4ED3-8BE0-263169E14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083" y="3883482"/>
            <a:ext cx="5003517" cy="21971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74CEBCB-F5E2-478A-93D6-D8A710DC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059"/>
            <a:ext cx="12192000" cy="1133081"/>
          </a:xfrm>
        </p:spPr>
        <p:txBody>
          <a:bodyPr/>
          <a:lstStyle/>
          <a:p>
            <a:pPr algn="ctr"/>
            <a:r>
              <a:rPr lang="en-IN" sz="18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Part A : Marketing Analysis</a:t>
            </a:r>
            <a:br>
              <a:rPr lang="en-US" sz="18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IN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Launch AD Campaign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</a:t>
            </a:r>
            <a:b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&amp; Output:</a:t>
            </a:r>
            <a:b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Software used : MYSQL Workbench 8.0</a:t>
            </a:r>
            <a:endParaRPr lang="en-IN" sz="1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07A75-F7CA-4C1E-9741-F5CA6C5FB740}"/>
              </a:ext>
            </a:extLst>
          </p:cNvPr>
          <p:cNvSpPr txBox="1"/>
          <p:nvPr/>
        </p:nvSpPr>
        <p:spPr>
          <a:xfrm>
            <a:off x="973284" y="1360442"/>
            <a:ext cx="561884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SQL Query :</a:t>
            </a: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select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dayname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(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created_at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) as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day_of_week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,</a:t>
            </a:r>
            <a:endParaRPr lang="en-US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count(*) as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total_number_of_users_registered</a:t>
            </a:r>
            <a:endParaRPr lang="en-US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from users</a:t>
            </a:r>
            <a:endParaRPr lang="en-IN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group by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day_of_week</a:t>
            </a:r>
            <a:endParaRPr lang="en-US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order by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total_number_of_users_registered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DESC;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09D1B-15D1-4575-81EF-A66AF5F83E82}"/>
              </a:ext>
            </a:extLst>
          </p:cNvPr>
          <p:cNvSpPr txBox="1"/>
          <p:nvPr/>
        </p:nvSpPr>
        <p:spPr>
          <a:xfrm>
            <a:off x="973284" y="332984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Output: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6F723-B596-4FA3-9E6F-2781D2EBF1F2}"/>
              </a:ext>
            </a:extLst>
          </p:cNvPr>
          <p:cNvSpPr txBox="1"/>
          <p:nvPr/>
        </p:nvSpPr>
        <p:spPr>
          <a:xfrm>
            <a:off x="6805310" y="3883482"/>
            <a:ext cx="5301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Most of the users registered on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Thursday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and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Sunday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i.e.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16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and hence it would prove beneficial to start AD Campaign on these two days.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92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55B272A-B6BD-42E4-9A0E-CF8E07341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6290" y="696287"/>
            <a:ext cx="8825659" cy="6350464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User Engagement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Are users still as active and post on Instagram or they are making fewer posts. How many times does average user posts on Instagram?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Also, provide the total number of photos on Instagram/total number of users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unito" pitchFamily="2" charset="0"/>
              </a:rPr>
              <a:t>.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To find the how many times does average posts on Instagram: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1.First, we need to find first the count number of photos(posts) that are present in the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photos.id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column of the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photos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table i.e.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count(*) from photos</a:t>
            </a:r>
            <a:endParaRPr lang="en-US" sz="20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2.Similarly, we need to find the number of users that are present in the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users.id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column of the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users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table i.e.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count(*) from users</a:t>
            </a:r>
            <a:endParaRPr lang="en-US" sz="20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3.Next, we need to divide both the values i.e.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count(*) from photos/count(*) from users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and hence we would get the total number of photos / total number of users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4.To find how many times the users posts on Instagram we need to find the total occurrences of each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user_id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in photos table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495ED-B69B-4231-B0A9-B78F4D0673C4}"/>
              </a:ext>
            </a:extLst>
          </p:cNvPr>
          <p:cNvSpPr txBox="1"/>
          <p:nvPr/>
        </p:nvSpPr>
        <p:spPr>
          <a:xfrm>
            <a:off x="0" y="159284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Part B : Investor Metrics </a:t>
            </a:r>
          </a:p>
        </p:txBody>
      </p:sp>
    </p:spTree>
    <p:extLst>
      <p:ext uri="{BB962C8B-B14F-4D97-AF65-F5344CB8AC3E}">
        <p14:creationId xmlns:p14="http://schemas.microsoft.com/office/powerpoint/2010/main" val="133821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25008C-1A1D-4C1A-89B4-66E994173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730" y="3971519"/>
            <a:ext cx="5301115" cy="149066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3FB4695-8469-44CE-8A06-A030974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377"/>
            <a:ext cx="12192000" cy="1400175"/>
          </a:xfrm>
        </p:spPr>
        <p:txBody>
          <a:bodyPr/>
          <a:lstStyle/>
          <a:p>
            <a:pPr algn="ctr"/>
            <a:r>
              <a:rPr lang="en-IN" sz="20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Part B : Investor Metrics</a:t>
            </a:r>
            <a:b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User Engagement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&amp; Output: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Software used : MYSQL Workbench 8.0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5D070-EC95-4B88-8D20-7370FE550D86}"/>
              </a:ext>
            </a:extLst>
          </p:cNvPr>
          <p:cNvSpPr txBox="1"/>
          <p:nvPr/>
        </p:nvSpPr>
        <p:spPr>
          <a:xfrm>
            <a:off x="1103312" y="2101442"/>
            <a:ext cx="733197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SQL Query to find (total number of photos/total number of users):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select</a:t>
            </a:r>
            <a:endParaRPr lang="en-IN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(select count(*) from photos)/(select count(*) from users) as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total_photos_divide_total_photos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;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D7906-8FBA-425C-8E6B-9A4526C6FE46}"/>
              </a:ext>
            </a:extLst>
          </p:cNvPr>
          <p:cNvSpPr txBox="1"/>
          <p:nvPr/>
        </p:nvSpPr>
        <p:spPr>
          <a:xfrm>
            <a:off x="1103311" y="5759231"/>
            <a:ext cx="944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So, there are in total 257 photos in the photos table and 100 ids in the users table which makes the desired output to be 257/100= 2.57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F8A2F-A4DF-4315-8D9D-731CD4DF13A1}"/>
              </a:ext>
            </a:extLst>
          </p:cNvPr>
          <p:cNvSpPr txBox="1"/>
          <p:nvPr/>
        </p:nvSpPr>
        <p:spPr>
          <a:xfrm>
            <a:off x="1103312" y="3875313"/>
            <a:ext cx="1207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Output: </a:t>
            </a:r>
          </a:p>
        </p:txBody>
      </p:sp>
    </p:spTree>
    <p:extLst>
      <p:ext uri="{BB962C8B-B14F-4D97-AF65-F5344CB8AC3E}">
        <p14:creationId xmlns:p14="http://schemas.microsoft.com/office/powerpoint/2010/main" val="288395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99274B-FC1A-4543-B7E4-7A86EBF704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58646" y="3095536"/>
            <a:ext cx="2271994" cy="31418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DF5145D-FF8D-4E92-B0B5-55ECFFC1C6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87961" y="3086098"/>
            <a:ext cx="2271993" cy="3160713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FA19C4-7638-4A6A-8EFE-DFBF930D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87"/>
            <a:ext cx="12192000" cy="1210557"/>
          </a:xfrm>
        </p:spPr>
        <p:txBody>
          <a:bodyPr/>
          <a:lstStyle/>
          <a:p>
            <a:pPr algn="ctr"/>
            <a:r>
              <a:rPr lang="en-IN" sz="18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Part B : Investor Metrics</a:t>
            </a:r>
            <a:br>
              <a:rPr lang="en-US" sz="18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IN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User Engagement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</a:t>
            </a:r>
            <a:b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&amp; Output:</a:t>
            </a:r>
            <a:b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Software used : MYSQL Workbench 8.0</a:t>
            </a:r>
            <a:endParaRPr lang="en-IN" sz="1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960B2-E4F3-43D9-838A-F7C20879A587}"/>
              </a:ext>
            </a:extLst>
          </p:cNvPr>
          <p:cNvSpPr txBox="1"/>
          <p:nvPr/>
        </p:nvSpPr>
        <p:spPr>
          <a:xfrm>
            <a:off x="302732" y="1426676"/>
            <a:ext cx="7391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SQL Query to find the no. of times each user posts on Instagram :</a:t>
            </a: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select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user_id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, count(*) as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user_post_count</a:t>
            </a:r>
            <a:endParaRPr lang="en-US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from photos</a:t>
            </a:r>
            <a:endParaRPr lang="en-IN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group by </a:t>
            </a:r>
            <a:r>
              <a:rPr lang="en-IN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user_id</a:t>
            </a:r>
            <a:endParaRPr lang="en-IN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order by </a:t>
            </a:r>
            <a:r>
              <a:rPr lang="en-IN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user_id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;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930C9A-556F-4090-B587-6B099AF3B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7275" y="3090372"/>
            <a:ext cx="2271993" cy="3160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580C01-3E1C-4821-BE4C-33D9322BAB18}"/>
              </a:ext>
            </a:extLst>
          </p:cNvPr>
          <p:cNvSpPr txBox="1"/>
          <p:nvPr/>
        </p:nvSpPr>
        <p:spPr>
          <a:xfrm>
            <a:off x="302732" y="311231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Output: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61CED0-DA77-49FE-AF82-45A1B208AA6F}"/>
              </a:ext>
            </a:extLst>
          </p:cNvPr>
          <p:cNvSpPr txBox="1"/>
          <p:nvPr/>
        </p:nvSpPr>
        <p:spPr>
          <a:xfrm>
            <a:off x="668914" y="3481857"/>
            <a:ext cx="33297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So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user_id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along with the number of times each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user_id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has posted is provided.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5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4B17D23-55B2-48F8-92DD-499070DAAEB4}"/>
              </a:ext>
            </a:extLst>
          </p:cNvPr>
          <p:cNvSpPr txBox="1">
            <a:spLocks/>
          </p:cNvSpPr>
          <p:nvPr/>
        </p:nvSpPr>
        <p:spPr>
          <a:xfrm>
            <a:off x="1289178" y="780177"/>
            <a:ext cx="8825659" cy="63504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Bots &amp; Fake Accounts </a:t>
            </a:r>
            <a:r>
              <a:rPr lang="en-US" sz="24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The Instagram team is performing a sanity operation where they need to clean out the fake or dummy accounts which are being used to increase likes &amp; hashtags to gain popularity and to promote illegal content in community.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To find the bots and fake accounts, we need find users (bots) who have liked every single photo on the site : 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1.First, we select the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user_id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column from the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photos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table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2.Then we select the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username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column from the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users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table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3.Then, we select the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count(*)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function to count total number of likes from the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likes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table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4.Then we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inner join users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and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likes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table on the basis of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users.id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and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likes.user_id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, using the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clause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5.Then by using the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groupby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function we group the output table on the basis of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likes.user_id</a:t>
            </a:r>
            <a:endParaRPr lang="en-US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6.Then,we search the values from the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count(*) from photos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having equal values with the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total_likes_per_user</a:t>
            </a:r>
            <a:endParaRPr lang="en-US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48FEA-1AE3-4AE8-B4F6-3008FD7818B4}"/>
              </a:ext>
            </a:extLst>
          </p:cNvPr>
          <p:cNvSpPr txBox="1"/>
          <p:nvPr/>
        </p:nvSpPr>
        <p:spPr>
          <a:xfrm>
            <a:off x="0" y="192839"/>
            <a:ext cx="1219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dirty="0">
                <a:solidFill>
                  <a:srgbClr val="FFFF00"/>
                </a:solidFill>
              </a:rPr>
              <a:t>Part B : Investor Metrics </a:t>
            </a:r>
          </a:p>
        </p:txBody>
      </p:sp>
    </p:spTree>
    <p:extLst>
      <p:ext uri="{BB962C8B-B14F-4D97-AF65-F5344CB8AC3E}">
        <p14:creationId xmlns:p14="http://schemas.microsoft.com/office/powerpoint/2010/main" val="1435998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5664B1-A444-4586-9593-1D46AAD0D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0185" y="3429000"/>
            <a:ext cx="3528622" cy="334930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4DA5514-E180-4A66-A552-672D4FD8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298"/>
            <a:ext cx="12192000" cy="1099525"/>
          </a:xfrm>
        </p:spPr>
        <p:txBody>
          <a:bodyPr/>
          <a:lstStyle/>
          <a:p>
            <a:pPr algn="ctr"/>
            <a:r>
              <a:rPr lang="en-IN" sz="18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Part B : Investor Metrics</a:t>
            </a:r>
            <a:br>
              <a:rPr lang="en-US" sz="18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Bots &amp; Fake Accounts :</a:t>
            </a:r>
            <a:b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&amp; Output:</a:t>
            </a:r>
            <a:endParaRPr lang="en-IN" sz="1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076CB-C920-4C7D-8611-C5C05E48C781}"/>
              </a:ext>
            </a:extLst>
          </p:cNvPr>
          <p:cNvSpPr txBox="1"/>
          <p:nvPr/>
        </p:nvSpPr>
        <p:spPr>
          <a:xfrm>
            <a:off x="1346593" y="1126144"/>
            <a:ext cx="672491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SQL Query:</a:t>
            </a: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select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user_id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, username, count(*) as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total_likes_per_user</a:t>
            </a:r>
            <a:endParaRPr lang="en-US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from users</a:t>
            </a:r>
            <a:endParaRPr lang="en-IN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inner join likes</a:t>
            </a:r>
            <a:endParaRPr lang="en-IN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on users.id = </a:t>
            </a:r>
            <a:r>
              <a:rPr lang="en-IN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likes.user_id</a:t>
            </a:r>
            <a:endParaRPr lang="en-IN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group by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likes.user_id</a:t>
            </a:r>
            <a:endParaRPr lang="en-US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having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total_likes_per_user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= (select count(*) from photos);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3E2B8-CC87-4688-8F36-B8C1B6647A6F}"/>
              </a:ext>
            </a:extLst>
          </p:cNvPr>
          <p:cNvSpPr txBox="1"/>
          <p:nvPr/>
        </p:nvSpPr>
        <p:spPr>
          <a:xfrm>
            <a:off x="1346593" y="327799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Output: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3350A-8D0F-4933-BE12-6ED7236BFE89}"/>
              </a:ext>
            </a:extLst>
          </p:cNvPr>
          <p:cNvSpPr txBox="1"/>
          <p:nvPr/>
        </p:nvSpPr>
        <p:spPr>
          <a:xfrm>
            <a:off x="1540778" y="3737081"/>
            <a:ext cx="45552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So, the users along with their respective username,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user_id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and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total_likes_per_user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have been provided. This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user_ids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maybe bots or fake accounts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50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283C-0138-47DF-9CA4-8F1605DC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58" y="4814583"/>
            <a:ext cx="8825659" cy="1572490"/>
          </a:xfrm>
        </p:spPr>
        <p:txBody>
          <a:bodyPr/>
          <a:lstStyle/>
          <a:p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Query:</a:t>
            </a:r>
            <a:br>
              <a:rPr lang="en-IN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IN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select username, </a:t>
            </a:r>
            <a:r>
              <a:rPr lang="en-IN" sz="20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created_at</a:t>
            </a:r>
            <a:br>
              <a:rPr lang="en-IN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IN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from users</a:t>
            </a:r>
            <a:br>
              <a:rPr lang="en-IN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IN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order by </a:t>
            </a:r>
            <a:r>
              <a:rPr lang="en-IN" sz="20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created_at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ASC</a:t>
            </a:r>
            <a:br>
              <a:rPr lang="en-IN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IN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limit 10;</a:t>
            </a: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9E39C-C87A-4BD0-AC0D-1F2BCEBC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0258" y="1124125"/>
            <a:ext cx="8825659" cy="3505900"/>
          </a:xfrm>
        </p:spPr>
        <p:txBody>
          <a:bodyPr>
            <a:noAutofit/>
          </a:bodyPr>
          <a:lstStyle/>
          <a:p>
            <a:endParaRPr lang="en-US" sz="2000" b="1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Rewarding Loyal Users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unito" pitchFamily="2" charset="0"/>
              </a:rPr>
              <a:t>We will find 10 oldest Instagram user who have been using the platform since the beginning of the app launch.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To find the loyal users that is the top 10 oldest Instagram users :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1. We will be selecting the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username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and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created_at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columns from the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users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table.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2.Then by using the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order by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function we will sort the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created_at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column in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ascending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order.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3.Then by using the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limit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function we will pick top 10 rows of the sorted column and display the top 10 oldest Instagram users.</a:t>
            </a:r>
          </a:p>
          <a:p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64A2D-0B2A-4DA6-AF10-C5553B44781A}"/>
              </a:ext>
            </a:extLst>
          </p:cNvPr>
          <p:cNvSpPr txBox="1"/>
          <p:nvPr/>
        </p:nvSpPr>
        <p:spPr>
          <a:xfrm>
            <a:off x="0" y="28626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Part A : Marketing Analysis</a:t>
            </a:r>
            <a:endParaRPr lang="en-US" sz="1800" b="1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62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33A7-AF86-4EC9-ACD6-9DCA266A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549"/>
            <a:ext cx="12191999" cy="1400530"/>
          </a:xfrm>
        </p:spPr>
        <p:txBody>
          <a:bodyPr/>
          <a:lstStyle/>
          <a:p>
            <a:pPr algn="ctr"/>
            <a:r>
              <a:rPr lang="en-IN" sz="20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Part A : Marketing Analysis</a:t>
            </a:r>
            <a:br>
              <a:rPr lang="en-US" sz="44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Rewarding Loyal users: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Output: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Software used : MYSQL Workbench 8.0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7B4528-5D74-4F7F-8415-A89AD4A2D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1664" y="2094583"/>
            <a:ext cx="3408669" cy="4195762"/>
          </a:xfrm>
        </p:spPr>
      </p:pic>
    </p:spTree>
    <p:extLst>
      <p:ext uri="{BB962C8B-B14F-4D97-AF65-F5344CB8AC3E}">
        <p14:creationId xmlns:p14="http://schemas.microsoft.com/office/powerpoint/2010/main" val="216406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3D1B-5AEF-4F0A-883F-9097291C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512" y="4767362"/>
            <a:ext cx="8825659" cy="1780309"/>
          </a:xfrm>
        </p:spPr>
        <p:txBody>
          <a:bodyPr/>
          <a:lstStyle/>
          <a:p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Query:</a:t>
            </a:r>
            <a:br>
              <a:rPr lang="en-IN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select username, users.id as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user_id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IN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from users</a:t>
            </a:r>
            <a:br>
              <a:rPr lang="en-IN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IN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left join photos</a:t>
            </a:r>
            <a:r>
              <a:rPr lang="en-IN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fi-FI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on users.id = photos.user_id</a:t>
            </a:r>
            <a:br>
              <a:rPr lang="fi-FI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where photos.id IS NULL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IN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order by users.id;</a:t>
            </a:r>
            <a:endParaRPr lang="en-US" sz="20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5BBA7-7B77-474D-9711-3A6F27DA2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6512" y="763398"/>
            <a:ext cx="8825659" cy="40039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Reminders for Inactive Users to Start Posting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Nunito" pitchFamily="2" charset="0"/>
              </a:rPr>
              <a:t>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unito" pitchFamily="2" charset="0"/>
              </a:rPr>
              <a:t>Remind Inactive users to Start Posting(Users who never posted a single photo on Instagram)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To Find the inactive users i.e. the users who have never posted a single photo on Instagram: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1.We will first select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username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column from the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users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table.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2.Then we will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left join photos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table on the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users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table,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on users.id =  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photos.user_id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because, both the users.id and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photos.user_id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have common contents in them.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3.Then we will find rows from the users table where the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photos.id IS NULL</a:t>
            </a:r>
            <a:endParaRPr lang="en-US" sz="20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888F0-405E-4E0B-94E1-3FAE663F8CB6}"/>
              </a:ext>
            </a:extLst>
          </p:cNvPr>
          <p:cNvSpPr txBox="1"/>
          <p:nvPr/>
        </p:nvSpPr>
        <p:spPr>
          <a:xfrm>
            <a:off x="0" y="167672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Part A : Marketing Analysis</a:t>
            </a:r>
            <a:endParaRPr lang="en-US" sz="1800" b="1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9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BD31-D13B-4E26-815C-C8AE8BFF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0818"/>
            <a:ext cx="12191999" cy="1400530"/>
          </a:xfrm>
        </p:spPr>
        <p:txBody>
          <a:bodyPr/>
          <a:lstStyle/>
          <a:p>
            <a:pPr algn="ctr"/>
            <a:r>
              <a:rPr lang="en-IN" sz="20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Part A : Marketing Analysis</a:t>
            </a:r>
            <a:b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List of Inactive Users: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Output: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Software used : MYSQL Workbench 8.0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DE072-4F31-48C7-A1D6-70986F43D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2371420"/>
            <a:ext cx="3213775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F21A67-2361-4B51-9F24-E3E96604C7AC}"/>
              </a:ext>
            </a:extLst>
          </p:cNvPr>
          <p:cNvSpPr txBox="1"/>
          <p:nvPr/>
        </p:nvSpPr>
        <p:spPr>
          <a:xfrm>
            <a:off x="1973510" y="2371420"/>
            <a:ext cx="32137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So, there are in total 26 users of the 100 users who have never posted a single photo on Instagram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9371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8F213-9258-4C58-9CD6-3F2503DB6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22734" y="1031845"/>
            <a:ext cx="8825659" cy="5368956"/>
          </a:xfrm>
        </p:spPr>
        <p:txBody>
          <a:bodyPr>
            <a:normAutofit fontScale="85000" lnSpcReduction="10000"/>
          </a:bodyPr>
          <a:lstStyle/>
          <a:p>
            <a:r>
              <a:rPr lang="en-IN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Contest Winners Declarations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A new Mobile phone company who have collaborated with Instagram to marketize their newly launched mobile phone have started a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phone giveaway contest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and the top 5 users who gets the most likes on their photo will win the contest.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To Identify the winners of the contest and provide their details to the team.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1.First we will select the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users.username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, photos.id,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photos.image_url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240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and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count(*) as total</a:t>
            </a:r>
            <a:endParaRPr lang="en-US" sz="24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2.Then,we will inner join the three tables wiz : photos, likes and users, </a:t>
            </a:r>
            <a:r>
              <a:rPr lang="en-IN" sz="24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on </a:t>
            </a:r>
            <a:r>
              <a:rPr lang="en-IN" sz="24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likes.photo_id</a:t>
            </a:r>
            <a:r>
              <a:rPr lang="en-IN" sz="24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= photos.id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and </a:t>
            </a:r>
            <a:r>
              <a:rPr lang="en-IN" sz="24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photos.user_id</a:t>
            </a:r>
            <a:r>
              <a:rPr lang="en-IN" sz="24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= users.id</a:t>
            </a:r>
            <a:endParaRPr lang="en-IN" sz="24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3.Then, by using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group by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function we will group the output on the basis of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photos.id</a:t>
            </a:r>
            <a:endParaRPr lang="en-US" sz="24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4.Then,using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order by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function we will sorting the data on the basis of the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total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in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descending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order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5.Then, to find the most liked photo we will using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limit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function to view only the top liked photo’s information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10EB0-0F08-4176-B731-3691251BB30D}"/>
              </a:ext>
            </a:extLst>
          </p:cNvPr>
          <p:cNvSpPr txBox="1"/>
          <p:nvPr/>
        </p:nvSpPr>
        <p:spPr>
          <a:xfrm>
            <a:off x="0" y="25586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Part A : Marketing Analysis</a:t>
            </a:r>
            <a:endParaRPr lang="en-US" sz="1800" b="1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C8B0BA-2FE4-4A65-98FA-FACDDCE9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243"/>
            <a:ext cx="12192000" cy="956346"/>
          </a:xfrm>
        </p:spPr>
        <p:txBody>
          <a:bodyPr/>
          <a:lstStyle/>
          <a:p>
            <a:pPr algn="ctr"/>
            <a:r>
              <a:rPr lang="en-IN" sz="20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Part A : Marketing Analysis</a:t>
            </a:r>
            <a:b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Contest Winners </a:t>
            </a:r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Declarations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</a:t>
            </a:r>
            <a:b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&amp; Output: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Software used : MYSQL Workbench 8.0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6E4DD-1137-4EF4-8324-9638E4BE4095}"/>
              </a:ext>
            </a:extLst>
          </p:cNvPr>
          <p:cNvSpPr txBox="1"/>
          <p:nvPr/>
        </p:nvSpPr>
        <p:spPr>
          <a:xfrm>
            <a:off x="536895" y="1435824"/>
            <a:ext cx="11295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SQL Query:</a:t>
            </a: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select users.id as </a:t>
            </a:r>
            <a:r>
              <a:rPr lang="en-IN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user_id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en-IN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users.username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, photos.id as </a:t>
            </a:r>
            <a:r>
              <a:rPr lang="en-IN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photo_id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en-IN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photos.image_url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, count(*) as total</a:t>
            </a:r>
            <a:endParaRPr lang="en-IN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from photos</a:t>
            </a:r>
            <a:endParaRPr lang="en-IN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inner join likes</a:t>
            </a:r>
            <a:endParaRPr lang="en-IN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on </a:t>
            </a:r>
            <a:r>
              <a:rPr lang="en-IN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likes.photo_id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= photos.id</a:t>
            </a:r>
            <a:endParaRPr lang="en-IN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inner join users</a:t>
            </a:r>
            <a:endParaRPr lang="en-IN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on </a:t>
            </a:r>
            <a:r>
              <a:rPr lang="en-IN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photos.user_id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= users.id</a:t>
            </a:r>
            <a:endParaRPr lang="en-IN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group by photos.id</a:t>
            </a:r>
            <a:endParaRPr lang="en-IN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order by total DESC</a:t>
            </a:r>
            <a:endParaRPr lang="en-IN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limit 5;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581389-FE54-4B70-8730-493728848C0C}"/>
              </a:ext>
            </a:extLst>
          </p:cNvPr>
          <p:cNvSpPr txBox="1"/>
          <p:nvPr/>
        </p:nvSpPr>
        <p:spPr>
          <a:xfrm>
            <a:off x="637573" y="4459969"/>
            <a:ext cx="11492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Output: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6CF3A9-6CE7-4883-A437-9D561013D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65" y="4459969"/>
            <a:ext cx="5956184" cy="228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7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A16E7-0396-41EB-A5D4-61DA96865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9177" y="440423"/>
            <a:ext cx="8825659" cy="6417577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Hashtag Research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Lets consider Amazon is a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partner brand of Instagram and wants to know most commonly used hashtags to use in the post to promote the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Big </a:t>
            </a:r>
            <a:r>
              <a:rPr lang="en-U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B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illion </a:t>
            </a:r>
            <a:r>
              <a:rPr lang="en-U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D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ays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offer that most people on the platform use.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To find the top 10 most commonly used hashtags on Instagram: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1.We need to select the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tag_name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column from the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tag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table and the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count(*) as total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function so as to count the number of tags used individually.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2.Then,we need to </a:t>
            </a:r>
            <a:r>
              <a:rPr lang="en-IN" sz="20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jointags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table and </a:t>
            </a:r>
            <a:r>
              <a:rPr lang="en-IN" sz="20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photo_tags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table, 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on tags.id=</a:t>
            </a:r>
            <a:r>
              <a:rPr lang="en-IN" sz="20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photo_tags.tag_id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cause they contain the same content in them i.e.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tag_id</a:t>
            </a:r>
            <a:endParaRPr lang="en-IN" sz="20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3.Then using the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group by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function we need to group the desired output on the basis of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tags.tag_name</a:t>
            </a:r>
            <a:endParaRPr lang="en-US" sz="20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4.Then using the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order by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function we need to sort the output on the basis of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total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(total number of tags per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tag_name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) in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descending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order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5.Then,to find the top 10 most used tag names we will use the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limit 10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function.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C10A2-9D7C-4094-842E-47AD553106A8}"/>
              </a:ext>
            </a:extLst>
          </p:cNvPr>
          <p:cNvSpPr txBox="1"/>
          <p:nvPr/>
        </p:nvSpPr>
        <p:spPr>
          <a:xfrm>
            <a:off x="0" y="71091"/>
            <a:ext cx="1219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Part A : Marketing Analysis</a:t>
            </a:r>
            <a:endParaRPr lang="en-US" sz="1800" b="1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A5F537-1E47-4DCC-B653-F3F7D28AB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582" y="3734340"/>
            <a:ext cx="7550092" cy="301879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B59D84E-1CEA-44C6-95E6-FF1CADB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862"/>
            <a:ext cx="12192000" cy="1424774"/>
          </a:xfrm>
        </p:spPr>
        <p:txBody>
          <a:bodyPr/>
          <a:lstStyle/>
          <a:p>
            <a:pPr algn="ctr"/>
            <a:r>
              <a:rPr lang="en-IN" sz="20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Part A : Marketing Analysis</a:t>
            </a:r>
            <a:b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Hashtag Research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&amp; Output: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Software used : MYSQL Workbench 8.0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F40A3-C6EB-4F17-A914-5C5FAF7CD8D3}"/>
              </a:ext>
            </a:extLst>
          </p:cNvPr>
          <p:cNvSpPr txBox="1"/>
          <p:nvPr/>
        </p:nvSpPr>
        <p:spPr>
          <a:xfrm>
            <a:off x="875388" y="1496246"/>
            <a:ext cx="1010885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SQL Query: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select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tags.tag_name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, count(*) as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total_number_of_times_tag_used_individually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from tags</a:t>
            </a:r>
            <a:endParaRPr lang="en-US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join </a:t>
            </a:r>
            <a:r>
              <a:rPr lang="en-IN" sz="18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photo_tags</a:t>
            </a:r>
            <a:endParaRPr lang="en-IN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on tags.id = </a:t>
            </a:r>
            <a:r>
              <a:rPr lang="en-IN" sz="18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photo_tags.tag_id</a:t>
            </a:r>
            <a:endParaRPr lang="en-IN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group by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tags.tag_name</a:t>
            </a:r>
            <a:endParaRPr lang="en-US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order by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total_number_of_times_tag_used_individually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DESC</a:t>
            </a:r>
            <a:endParaRPr lang="en-US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limit 10;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E6398-613C-4F20-BCA6-A6D755BF28F6}"/>
              </a:ext>
            </a:extLst>
          </p:cNvPr>
          <p:cNvSpPr txBox="1"/>
          <p:nvPr/>
        </p:nvSpPr>
        <p:spPr>
          <a:xfrm>
            <a:off x="875388" y="3734340"/>
            <a:ext cx="1207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Output: </a:t>
            </a:r>
          </a:p>
        </p:txBody>
      </p:sp>
    </p:spTree>
    <p:extLst>
      <p:ext uri="{BB962C8B-B14F-4D97-AF65-F5344CB8AC3E}">
        <p14:creationId xmlns:p14="http://schemas.microsoft.com/office/powerpoint/2010/main" val="3202559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753</TotalTime>
  <Words>1986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Nunito</vt:lpstr>
      <vt:lpstr>Wingdings 3</vt:lpstr>
      <vt:lpstr>Ion</vt:lpstr>
      <vt:lpstr>PowerPoint Presentation</vt:lpstr>
      <vt:lpstr>SQL Query: select username, created_at from users order by created_at ASC limit 10;</vt:lpstr>
      <vt:lpstr>Part A : Marketing Analysis Rewarding Loyal users: SQL Query Output: Software used : MYSQL Workbench 8.0</vt:lpstr>
      <vt:lpstr>SQL Query: select username, users.id as user_id from users left join photos on users.id = photos.user_id where photos.id IS NULL order by users.id;</vt:lpstr>
      <vt:lpstr>Part A : Marketing Analysis List of Inactive Users: SQL Query Output: Software used : MYSQL Workbench 8.0</vt:lpstr>
      <vt:lpstr>PowerPoint Presentation</vt:lpstr>
      <vt:lpstr>Part A : Marketing Analysis Contest Winners Declarations : SQL Query &amp; Output: Software used : MYSQL Workbench 8.0</vt:lpstr>
      <vt:lpstr>PowerPoint Presentation</vt:lpstr>
      <vt:lpstr>Part A : Marketing Analysis Hashtag Research : SQL Query &amp; Output: Software used : MYSQL Workbench 8.0</vt:lpstr>
      <vt:lpstr>PowerPoint Presentation</vt:lpstr>
      <vt:lpstr>Part A : Marketing Analysis Launch AD Campaign : SQL Query &amp; Output: Software used : MYSQL Workbench 8.0</vt:lpstr>
      <vt:lpstr>PowerPoint Presentation</vt:lpstr>
      <vt:lpstr>Part B : Investor Metrics User Engagement : SQL Query &amp; Output: Software used : MYSQL Workbench 8.0</vt:lpstr>
      <vt:lpstr>Part B : Investor Metrics User Engagement : SQL Query &amp; Output: Software used : MYSQL Workbench 8.0</vt:lpstr>
      <vt:lpstr>PowerPoint Presentation</vt:lpstr>
      <vt:lpstr>Part B : Investor Metrics Bots &amp; Fake Accounts : SQL Query &amp; Output: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 Tikare</dc:creator>
  <cp:lastModifiedBy>Hemant Tikare</cp:lastModifiedBy>
  <cp:revision>33</cp:revision>
  <dcterms:created xsi:type="dcterms:W3CDTF">2023-07-29T09:19:32Z</dcterms:created>
  <dcterms:modified xsi:type="dcterms:W3CDTF">2023-07-31T17:25:02Z</dcterms:modified>
</cp:coreProperties>
</file>