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73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5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5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4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4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32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5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3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4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9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0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4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7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0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7E3954-A5BE-4218-8A28-A78A1F330C60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400A-08BD-48E8-AC52-BACDB88B5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1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7Wy2SZ-XFiB5pP8l9dGe_N_UHUt3wDI2/view?usp=drive_lin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ZnOSCuT7JG9Weadvu3vxx6plB5v7s2oA/view?usp=drive_lin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_CDFKz9PO_3rQ5xUYLnDYL5N1Ebv9_t/view?usp=drive_lin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4F619-992D-4819-B027-A4E812AA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41530"/>
            <a:ext cx="12192000" cy="113685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Name : </a:t>
            </a:r>
            <a:r>
              <a:rPr lang="en-IN" sz="3000" cap="none" dirty="0"/>
              <a:t>Hemant </a:t>
            </a:r>
            <a:r>
              <a:rPr lang="en-IN" sz="3000" cap="none" dirty="0" err="1"/>
              <a:t>Pralhad</a:t>
            </a:r>
            <a:r>
              <a:rPr lang="en-IN" sz="3000" cap="none" dirty="0"/>
              <a:t> Tikare </a:t>
            </a:r>
          </a:p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Email ID: </a:t>
            </a:r>
            <a:r>
              <a:rPr lang="en-IN" sz="3000" cap="none" dirty="0"/>
              <a:t>hemanttikare2@gmail.com</a:t>
            </a:r>
          </a:p>
          <a:p>
            <a:pPr algn="ctr"/>
            <a:r>
              <a:rPr lang="en-IN" sz="3000" cap="none" dirty="0">
                <a:solidFill>
                  <a:srgbClr val="FFFF00"/>
                </a:solidFill>
              </a:rPr>
              <a:t>Project 3: </a:t>
            </a:r>
            <a:r>
              <a:rPr lang="en-US" sz="3000" cap="none" dirty="0"/>
              <a:t>Operation Analytics and Investigating Metric Spike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4B2C5-6832-4A60-94BF-4F753AD36C29}"/>
              </a:ext>
            </a:extLst>
          </p:cNvPr>
          <p:cNvSpPr txBox="1"/>
          <p:nvPr/>
        </p:nvSpPr>
        <p:spPr>
          <a:xfrm>
            <a:off x="727043" y="1770218"/>
            <a:ext cx="107379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This ppt is a exploration of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Operation Analytics and Investigating Metric Spike </a:t>
            </a:r>
            <a:r>
              <a:rPr lang="en-IN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based on analysis done on below points:-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sz="21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Case Study 1 : Job Data:-</a:t>
            </a:r>
          </a:p>
          <a:p>
            <a:endParaRPr lang="en-IN" sz="21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1. Number of jobs reviewed : </a:t>
            </a:r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Amount of jobs reviewed over time.</a:t>
            </a:r>
          </a:p>
          <a:p>
            <a:pPr marL="914400" lvl="1" indent="-457200">
              <a:buAutoNum type="arabicPeriod"/>
            </a:pPr>
            <a:endParaRPr lang="en-US" sz="21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2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2. Throughput : </a:t>
            </a:r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It is the no. of events happening per second.</a:t>
            </a:r>
          </a:p>
          <a:p>
            <a:pPr lvl="1"/>
            <a:endParaRPr lang="en-US" sz="21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IN" sz="2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Language Share Analysis: </a:t>
            </a:r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Share of each language for different</a:t>
            </a:r>
          </a:p>
          <a:p>
            <a:pPr lvl="1"/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contents.</a:t>
            </a:r>
          </a:p>
          <a:p>
            <a:pPr lvl="1"/>
            <a:endParaRPr lang="en-IN" sz="21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IN" sz="2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4. Duplicate rows : </a:t>
            </a:r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Rows that have the same value present in them.</a:t>
            </a:r>
            <a:endParaRPr lang="en-IN" sz="21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endParaRPr lang="en-IN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IN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5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C8B0BA-2FE4-4A65-98FA-FACDDCE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242"/>
            <a:ext cx="12192000" cy="134033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Case Study 1 : Job Data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Percentage share of each language :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6E4DD-1137-4EF4-8324-9638E4BE4095}"/>
              </a:ext>
            </a:extLst>
          </p:cNvPr>
          <p:cNvSpPr txBox="1"/>
          <p:nvPr/>
        </p:nvSpPr>
        <p:spPr>
          <a:xfrm>
            <a:off x="878948" y="1646182"/>
            <a:ext cx="9874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Query:</a:t>
            </a:r>
          </a:p>
          <a:p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dirty="0"/>
              <a:t>select </a:t>
            </a:r>
            <a:r>
              <a:rPr lang="en-US" dirty="0" err="1"/>
              <a:t>job_data.language</a:t>
            </a:r>
            <a:r>
              <a:rPr lang="en-US" dirty="0"/>
              <a:t>, count(</a:t>
            </a:r>
            <a:r>
              <a:rPr lang="en-US" dirty="0" err="1"/>
              <a:t>job_data.language</a:t>
            </a:r>
            <a:r>
              <a:rPr lang="en-US" dirty="0"/>
              <a:t>) as </a:t>
            </a:r>
            <a:r>
              <a:rPr lang="en-US" dirty="0" err="1"/>
              <a:t>total_of_each_language</a:t>
            </a:r>
            <a:r>
              <a:rPr lang="en-US" dirty="0"/>
              <a:t>,</a:t>
            </a:r>
          </a:p>
          <a:p>
            <a:r>
              <a:rPr lang="en-US" dirty="0"/>
              <a:t>((count(</a:t>
            </a:r>
            <a:r>
              <a:rPr lang="en-US" dirty="0" err="1"/>
              <a:t>job_data.language</a:t>
            </a:r>
            <a:r>
              <a:rPr lang="en-US" dirty="0"/>
              <a:t>)/(select count(*) from </a:t>
            </a:r>
            <a:r>
              <a:rPr lang="en-US" dirty="0" err="1"/>
              <a:t>job_data</a:t>
            </a:r>
            <a:r>
              <a:rPr lang="en-US" dirty="0"/>
              <a:t>))*100) as </a:t>
            </a:r>
            <a:r>
              <a:rPr lang="en-US" dirty="0" err="1"/>
              <a:t>percentage_share_of_each_language</a:t>
            </a:r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job_data</a:t>
            </a:r>
            <a:endParaRPr lang="en-IN" dirty="0"/>
          </a:p>
          <a:p>
            <a:r>
              <a:rPr lang="en-US" dirty="0"/>
              <a:t>group by </a:t>
            </a:r>
            <a:r>
              <a:rPr lang="en-US" dirty="0" err="1"/>
              <a:t>job_data.language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81389-FE54-4B70-8730-493728848C0C}"/>
              </a:ext>
            </a:extLst>
          </p:cNvPr>
          <p:cNvSpPr txBox="1"/>
          <p:nvPr/>
        </p:nvSpPr>
        <p:spPr>
          <a:xfrm>
            <a:off x="878948" y="4319202"/>
            <a:ext cx="1149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F0F21-67D7-4A84-9740-3C8A29C6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59" y="4319202"/>
            <a:ext cx="7337281" cy="22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16E7-0396-41EB-A5D4-61DA9686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9733" y="963260"/>
            <a:ext cx="10272532" cy="556136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Duplicate rows 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Rows that have the same value present in them.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Let’s say you see some duplicate rows in the data. How will you display duplicates from the table?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view the duplicate rows having the same value we will:-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1.First decide in which do we need to find the duplicate row values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2.After deciding the column(parameter) we will use the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ROW_NUMBER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 to find the row numbers having the same value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3.Then we will portioning the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ROW_NUMBER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 over the column (parameter) that we decided i.e.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job_id</a:t>
            </a:r>
            <a:endParaRPr lang="en-US" sz="20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4.Then using the WHERE function we will find the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row_num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having value greater than 1 i.e.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row_num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1 based on the occurrence of the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job_id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 the table.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C10A2-9D7C-4094-842E-47AD553106A8}"/>
              </a:ext>
            </a:extLst>
          </p:cNvPr>
          <p:cNvSpPr txBox="1"/>
          <p:nvPr/>
        </p:nvSpPr>
        <p:spPr>
          <a:xfrm>
            <a:off x="0" y="362036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Case Study 1 : Job Data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59D84E-1CEA-44C6-95E6-FF1CADB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62"/>
            <a:ext cx="12192000" cy="1424774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Case Study 1 : Job Data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Duplicate rows 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F40A3-C6EB-4F17-A914-5C5FAF7CD8D3}"/>
              </a:ext>
            </a:extLst>
          </p:cNvPr>
          <p:cNvSpPr txBox="1"/>
          <p:nvPr/>
        </p:nvSpPr>
        <p:spPr>
          <a:xfrm>
            <a:off x="875388" y="1529636"/>
            <a:ext cx="104548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Query:</a:t>
            </a:r>
            <a:endParaRPr lang="en-IN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n-IN" dirty="0">
                <a:latin typeface="Century Gothic" panose="020B0502020202020204" pitchFamily="34" charset="0"/>
              </a:rPr>
              <a:t>SELECT * </a:t>
            </a:r>
          </a:p>
          <a:p>
            <a:r>
              <a:rPr lang="en-IN" dirty="0">
                <a:latin typeface="Century Gothic" panose="020B0502020202020204" pitchFamily="34" charset="0"/>
              </a:rPr>
              <a:t>FROM </a:t>
            </a:r>
          </a:p>
          <a:p>
            <a:r>
              <a:rPr lang="en-IN" dirty="0">
                <a:latin typeface="Century Gothic" panose="020B0502020202020204" pitchFamily="34" charset="0"/>
              </a:rPr>
              <a:t>(</a:t>
            </a:r>
            <a:r>
              <a:rPr lang="en-US" dirty="0">
                <a:latin typeface="Century Gothic" panose="020B0502020202020204" pitchFamily="34" charset="0"/>
              </a:rPr>
              <a:t>SELECT *, ROW_NUMBER()OVER(PARTITION BY </a:t>
            </a:r>
            <a:r>
              <a:rPr lang="en-US" dirty="0" err="1">
                <a:latin typeface="Century Gothic" panose="020B0502020202020204" pitchFamily="34" charset="0"/>
              </a:rPr>
              <a:t>job_id</a:t>
            </a:r>
            <a:r>
              <a:rPr lang="en-US" dirty="0">
                <a:latin typeface="Century Gothic" panose="020B0502020202020204" pitchFamily="34" charset="0"/>
              </a:rPr>
              <a:t>) AS </a:t>
            </a:r>
            <a:r>
              <a:rPr lang="en-US" dirty="0" err="1">
                <a:latin typeface="Century Gothic" panose="020B0502020202020204" pitchFamily="34" charset="0"/>
              </a:rPr>
              <a:t>row_num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IN" dirty="0">
                <a:latin typeface="Century Gothic" panose="020B0502020202020204" pitchFamily="34" charset="0"/>
              </a:rPr>
              <a:t>FROM </a:t>
            </a:r>
            <a:r>
              <a:rPr lang="en-IN" dirty="0" err="1">
                <a:latin typeface="Century Gothic" panose="020B0502020202020204" pitchFamily="34" charset="0"/>
              </a:rPr>
              <a:t>job_data</a:t>
            </a:r>
            <a:endParaRPr lang="en-IN" dirty="0">
              <a:latin typeface="Century Gothic" panose="020B0502020202020204" pitchFamily="34" charset="0"/>
            </a:endParaRPr>
          </a:p>
          <a:p>
            <a:r>
              <a:rPr lang="en-IN" dirty="0">
                <a:latin typeface="Century Gothic" panose="020B0502020202020204" pitchFamily="34" charset="0"/>
              </a:rPr>
              <a:t>) a </a:t>
            </a:r>
          </a:p>
          <a:p>
            <a:r>
              <a:rPr lang="en-IN" dirty="0">
                <a:latin typeface="Century Gothic" panose="020B0502020202020204" pitchFamily="34" charset="0"/>
              </a:rPr>
              <a:t>WHERE </a:t>
            </a:r>
            <a:r>
              <a:rPr lang="en-IN" dirty="0" err="1">
                <a:latin typeface="Century Gothic" panose="020B0502020202020204" pitchFamily="34" charset="0"/>
              </a:rPr>
              <a:t>row_num</a:t>
            </a:r>
            <a:r>
              <a:rPr lang="en-IN" dirty="0">
                <a:latin typeface="Century Gothic" panose="020B0502020202020204" pitchFamily="34" charset="0"/>
              </a:rPr>
              <a:t>&gt;1;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E6398-613C-4F20-BCA6-A6D755BF28F6}"/>
              </a:ext>
            </a:extLst>
          </p:cNvPr>
          <p:cNvSpPr txBox="1"/>
          <p:nvPr/>
        </p:nvSpPr>
        <p:spPr>
          <a:xfrm>
            <a:off x="875388" y="3734340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3A0E2-98E8-4266-B998-5FFCB2EE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12" y="3867378"/>
            <a:ext cx="7064857" cy="28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5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91D782-634B-4422-A300-13E87A0F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6114" y="1204658"/>
            <a:ext cx="9799771" cy="484700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User Engagement 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measure the activeness of a user. Measuring if the user finds quality in a product/service.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Your task: Calculate the weekly user engagement?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find the weekly user engagement:-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1.We will extract the week from the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occurred_at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column of the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events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table using the EXTRACT function and WEEK function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2.Then we will be counting the number of distinct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user_id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from the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events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table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3.Then we will use the GROUP BY function to group the output w.r.t week from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occurred_at</a:t>
            </a:r>
            <a:endParaRPr lang="en-US" sz="20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BFEF6-6E6A-4543-B931-ACB8E24D3CE6}"/>
              </a:ext>
            </a:extLst>
          </p:cNvPr>
          <p:cNvSpPr txBox="1"/>
          <p:nvPr/>
        </p:nvSpPr>
        <p:spPr>
          <a:xfrm>
            <a:off x="0" y="38148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Case Study 2 : Investigating metric spike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4CEBCB-F5E2-478A-93D6-D8A710DC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59"/>
            <a:ext cx="12192000" cy="1133081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User Engagement 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7A75-F7CA-4C1E-9741-F5CA6C5FB740}"/>
              </a:ext>
            </a:extLst>
          </p:cNvPr>
          <p:cNvSpPr txBox="1"/>
          <p:nvPr/>
        </p:nvSpPr>
        <p:spPr>
          <a:xfrm>
            <a:off x="738794" y="1298523"/>
            <a:ext cx="10714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 :</a:t>
            </a:r>
          </a:p>
          <a:p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SELECT EXTRACT(WEEK FROM </a:t>
            </a:r>
            <a:r>
              <a:rPr lang="en-US" dirty="0" err="1"/>
              <a:t>occured_at</a:t>
            </a:r>
            <a:r>
              <a:rPr lang="en-US" dirty="0"/>
              <a:t>) AS </a:t>
            </a:r>
            <a:r>
              <a:rPr lang="en-US" dirty="0" err="1"/>
              <a:t>week_number</a:t>
            </a:r>
            <a:r>
              <a:rPr lang="en-US" dirty="0"/>
              <a:t>, COUNT(DISTINCT </a:t>
            </a:r>
            <a:r>
              <a:rPr lang="en-US" dirty="0" err="1"/>
              <a:t>User_id</a:t>
            </a:r>
            <a:r>
              <a:rPr lang="en-US" dirty="0"/>
              <a:t>) AS </a:t>
            </a:r>
            <a:r>
              <a:rPr lang="en-US" dirty="0" err="1"/>
              <a:t>number_of_users</a:t>
            </a:r>
            <a:endParaRPr lang="en-US" dirty="0"/>
          </a:p>
          <a:p>
            <a:r>
              <a:rPr lang="en-US" dirty="0"/>
              <a:t>FROM events</a:t>
            </a:r>
          </a:p>
          <a:p>
            <a:r>
              <a:rPr lang="en-US" dirty="0"/>
              <a:t>GROUP BY EXTRACT(WEEK FROM </a:t>
            </a:r>
            <a:r>
              <a:rPr lang="en-US" dirty="0" err="1"/>
              <a:t>occured_at</a:t>
            </a:r>
            <a:r>
              <a:rPr lang="en-US" dirty="0"/>
              <a:t>)</a:t>
            </a:r>
          </a:p>
          <a:p>
            <a:r>
              <a:rPr lang="en-US" dirty="0"/>
              <a:t>ORDER BY </a:t>
            </a:r>
            <a:r>
              <a:rPr lang="en-US" dirty="0" err="1"/>
              <a:t>week_number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09D1B-15D1-4575-81EF-A66AF5F83E82}"/>
              </a:ext>
            </a:extLst>
          </p:cNvPr>
          <p:cNvSpPr txBox="1"/>
          <p:nvPr/>
        </p:nvSpPr>
        <p:spPr>
          <a:xfrm>
            <a:off x="738794" y="33298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717C7-ABBF-4CFA-A8EF-28A4D98B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67" y="3412192"/>
            <a:ext cx="4508431" cy="33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2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5B272A-B6BD-42E4-9A0E-CF8E0734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88" y="773083"/>
            <a:ext cx="9624823" cy="57760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User Growth:</a:t>
            </a:r>
            <a:r>
              <a:rPr lang="en-US" b="1" dirty="0"/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Amount of users growing over time for a product.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Your task: Calculate the user growth for product?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 Growth= Number of active users per week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find the user growth (number of active users per week):-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1.First we will the extract the year and week for the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occured_at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column of the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users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table using the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extract, year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week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functions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2.Then we will group the extracted week and year on the basis of year and week number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3.Then we ordered the result on the basis of year and week number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4.Then we will find the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cum_active_users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using the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SUM, OVER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ROW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between unbounded preceding and current row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495ED-B69B-4231-B0A9-B78F4D0673C4}"/>
              </a:ext>
            </a:extLst>
          </p:cNvPr>
          <p:cNvSpPr txBox="1"/>
          <p:nvPr/>
        </p:nvSpPr>
        <p:spPr>
          <a:xfrm>
            <a:off x="0" y="15928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Case Study 2 : Investigating metric spike</a:t>
            </a:r>
            <a:endParaRPr lang="en-IN" sz="18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821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FB4695-8469-44CE-8A06-A030974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77"/>
            <a:ext cx="12192000" cy="1400175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User Growth: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5D070-EC95-4B88-8D20-7370FE550D86}"/>
              </a:ext>
            </a:extLst>
          </p:cNvPr>
          <p:cNvSpPr txBox="1"/>
          <p:nvPr/>
        </p:nvSpPr>
        <p:spPr>
          <a:xfrm>
            <a:off x="357448" y="1574617"/>
            <a:ext cx="1128037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Query:</a:t>
            </a:r>
          </a:p>
          <a:p>
            <a:r>
              <a:rPr lang="en-IN" dirty="0"/>
              <a:t>select </a:t>
            </a:r>
            <a:r>
              <a:rPr lang="en-IN" dirty="0" err="1"/>
              <a:t>year_num</a:t>
            </a:r>
            <a:r>
              <a:rPr lang="en-IN" dirty="0"/>
              <a:t>, </a:t>
            </a:r>
            <a:r>
              <a:rPr lang="en-IN" dirty="0" err="1"/>
              <a:t>week_num</a:t>
            </a:r>
            <a:r>
              <a:rPr lang="en-IN" dirty="0"/>
              <a:t>, </a:t>
            </a:r>
            <a:r>
              <a:rPr lang="en-IN" dirty="0" err="1"/>
              <a:t>num_active_users</a:t>
            </a:r>
            <a:r>
              <a:rPr lang="en-IN" dirty="0"/>
              <a:t>,</a:t>
            </a:r>
          </a:p>
          <a:p>
            <a:r>
              <a:rPr lang="en-US" dirty="0"/>
              <a:t>SUM(</a:t>
            </a:r>
            <a:r>
              <a:rPr lang="en-US" dirty="0" err="1"/>
              <a:t>num_active_users</a:t>
            </a:r>
            <a:r>
              <a:rPr lang="en-US" dirty="0"/>
              <a:t>)OVER(ORDER BY </a:t>
            </a:r>
            <a:r>
              <a:rPr lang="en-US" dirty="0" err="1"/>
              <a:t>year_num</a:t>
            </a:r>
            <a:r>
              <a:rPr lang="en-US" dirty="0"/>
              <a:t>, </a:t>
            </a:r>
            <a:r>
              <a:rPr lang="en-US" dirty="0" err="1"/>
              <a:t>week_num</a:t>
            </a:r>
            <a:r>
              <a:rPr lang="en-US" dirty="0"/>
              <a:t> ROWS BETWEEN UNBOUNDED PRECEDING AND CURRENT ROW) AS </a:t>
            </a:r>
            <a:r>
              <a:rPr lang="en-US" dirty="0" err="1"/>
              <a:t>cum_active_users</a:t>
            </a:r>
            <a:endParaRPr lang="en-US" dirty="0"/>
          </a:p>
          <a:p>
            <a:r>
              <a:rPr lang="en-IN" dirty="0"/>
              <a:t>from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select </a:t>
            </a:r>
          </a:p>
          <a:p>
            <a:r>
              <a:rPr lang="en-US" dirty="0"/>
              <a:t>extract(year from </a:t>
            </a:r>
            <a:r>
              <a:rPr lang="en-US" dirty="0" err="1"/>
              <a:t>a.activated_at</a:t>
            </a:r>
            <a:r>
              <a:rPr lang="en-US" dirty="0"/>
              <a:t>) as </a:t>
            </a:r>
            <a:r>
              <a:rPr lang="en-US" dirty="0" err="1"/>
              <a:t>year_num</a:t>
            </a:r>
            <a:r>
              <a:rPr lang="en-US" dirty="0"/>
              <a:t>, </a:t>
            </a:r>
            <a:r>
              <a:rPr lang="en-US" dirty="0" err="1"/>
              <a:t>extrac</a:t>
            </a:r>
            <a:r>
              <a:rPr lang="en-US" dirty="0"/>
              <a:t> (week from </a:t>
            </a:r>
            <a:r>
              <a:rPr lang="en-US" dirty="0" err="1"/>
              <a:t>a.activated_at</a:t>
            </a:r>
            <a:r>
              <a:rPr lang="en-US" dirty="0"/>
              <a:t>) as </a:t>
            </a:r>
            <a:r>
              <a:rPr lang="en-US" dirty="0" err="1"/>
              <a:t>week_num</a:t>
            </a:r>
            <a:r>
              <a:rPr lang="en-US" dirty="0"/>
              <a:t>,</a:t>
            </a:r>
          </a:p>
          <a:p>
            <a:r>
              <a:rPr lang="en-US" dirty="0"/>
              <a:t>count(distinct </a:t>
            </a:r>
            <a:r>
              <a:rPr lang="en-US" dirty="0" err="1"/>
              <a:t>user_id</a:t>
            </a:r>
            <a:r>
              <a:rPr lang="en-US" dirty="0"/>
              <a:t>) as </a:t>
            </a:r>
            <a:r>
              <a:rPr lang="en-US" dirty="0" err="1"/>
              <a:t>num_active_users</a:t>
            </a:r>
            <a:endParaRPr lang="en-US" dirty="0"/>
          </a:p>
          <a:p>
            <a:r>
              <a:rPr lang="en-IN" dirty="0"/>
              <a:t>from users a </a:t>
            </a:r>
          </a:p>
          <a:p>
            <a:r>
              <a:rPr lang="en-IN" dirty="0"/>
              <a:t>WHERE state = 'active'</a:t>
            </a:r>
          </a:p>
          <a:p>
            <a:r>
              <a:rPr lang="en-US" dirty="0"/>
              <a:t>group by </a:t>
            </a:r>
            <a:r>
              <a:rPr lang="en-US" dirty="0" err="1"/>
              <a:t>year_num</a:t>
            </a:r>
            <a:r>
              <a:rPr lang="en-US" dirty="0"/>
              <a:t>, </a:t>
            </a:r>
            <a:r>
              <a:rPr lang="en-US" dirty="0" err="1"/>
              <a:t>week_num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year_num</a:t>
            </a:r>
            <a:r>
              <a:rPr lang="en-US" dirty="0"/>
              <a:t>, </a:t>
            </a:r>
            <a:r>
              <a:rPr lang="en-US" dirty="0" err="1"/>
              <a:t>week_num</a:t>
            </a:r>
            <a:endParaRPr lang="en-US" dirty="0"/>
          </a:p>
          <a:p>
            <a:r>
              <a:rPr lang="en-IN" dirty="0"/>
              <a:t>) a;</a:t>
            </a:r>
          </a:p>
        </p:txBody>
      </p:sp>
    </p:spTree>
    <p:extLst>
      <p:ext uri="{BB962C8B-B14F-4D97-AF65-F5344CB8AC3E}">
        <p14:creationId xmlns:p14="http://schemas.microsoft.com/office/powerpoint/2010/main" val="288395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FB4695-8469-44CE-8A06-A030974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77"/>
            <a:ext cx="12192000" cy="1400175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User Growth: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5D070-EC95-4B88-8D20-7370FE550D86}"/>
              </a:ext>
            </a:extLst>
          </p:cNvPr>
          <p:cNvSpPr txBox="1"/>
          <p:nvPr/>
        </p:nvSpPr>
        <p:spPr>
          <a:xfrm>
            <a:off x="357448" y="1574617"/>
            <a:ext cx="112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output: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E31A0-FE71-4152-AF7B-8C26E51D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4" y="2275913"/>
            <a:ext cx="2329861" cy="2831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674B59-11E8-48AF-8F64-680AFF7B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61" y="2275913"/>
            <a:ext cx="2390713" cy="2831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24CAA-E878-4E13-9F88-8D3308F16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5913"/>
            <a:ext cx="2297915" cy="2831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3F286-5127-483F-9553-69391632B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241" y="2275914"/>
            <a:ext cx="2257233" cy="28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8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FA19C4-7638-4A6A-8EFE-DFBF930D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87"/>
            <a:ext cx="12192000" cy="1210557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User Growth: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960B2-E4F3-43D9-838A-F7C20879A587}"/>
              </a:ext>
            </a:extLst>
          </p:cNvPr>
          <p:cNvSpPr txBox="1"/>
          <p:nvPr/>
        </p:nvSpPr>
        <p:spPr>
          <a:xfrm>
            <a:off x="985598" y="1493583"/>
            <a:ext cx="2987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 :</a:t>
            </a:r>
          </a:p>
          <a:p>
            <a:r>
              <a:rPr lang="en-US" dirty="0"/>
              <a:t>select count(*) </a:t>
            </a:r>
          </a:p>
          <a:p>
            <a:r>
              <a:rPr lang="en-US" dirty="0"/>
              <a:t>from users</a:t>
            </a:r>
          </a:p>
          <a:p>
            <a:r>
              <a:rPr lang="en-IN" dirty="0"/>
              <a:t>where state = 'active';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80C01-3E1C-4821-BE4C-33D9322BAB18}"/>
              </a:ext>
            </a:extLst>
          </p:cNvPr>
          <p:cNvSpPr txBox="1"/>
          <p:nvPr/>
        </p:nvSpPr>
        <p:spPr>
          <a:xfrm>
            <a:off x="973428" y="3118608"/>
            <a:ext cx="119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8DD58-50EF-4D50-B0C4-08455BAE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25" y="3118608"/>
            <a:ext cx="63150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B17D23-55B2-48F8-92DD-499070DAAEB4}"/>
              </a:ext>
            </a:extLst>
          </p:cNvPr>
          <p:cNvSpPr txBox="1">
            <a:spLocks/>
          </p:cNvSpPr>
          <p:nvPr/>
        </p:nvSpPr>
        <p:spPr>
          <a:xfrm>
            <a:off x="625532" y="1205380"/>
            <a:ext cx="10940935" cy="48878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Weekly Retention: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Users getting retained weekly after signing up for a product.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Task: Calculate the weekly retention of users sign up cohort?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weekly retention of users sign up cohort can be calculated by two means i.e. either by specifying the week number (18 to 35) or for the entire column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occured_at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of the events table.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Firstly we will extract the week from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occured_at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column using the extract, week functions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Then, we will select out those rows in which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event_type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‘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signup_flow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’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event_name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‘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complete_signup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If finding for a specific week we will specify the week number using the extract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 Then using the left join we will join the two tables on the basis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User_id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where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event_type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'engagement’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5. Then we will use the Group By function to group the output table on the basis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User_id</a:t>
            </a:r>
            <a:endParaRPr lang="en-US" sz="1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6. Then we will use the Order By function to order the result table on the basis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User_id</a:t>
            </a:r>
            <a:endParaRPr lang="en-IN" sz="1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48FEA-1AE3-4AE8-B4F6-3008FD7818B4}"/>
              </a:ext>
            </a:extLst>
          </p:cNvPr>
          <p:cNvSpPr txBox="1"/>
          <p:nvPr/>
        </p:nvSpPr>
        <p:spPr>
          <a:xfrm>
            <a:off x="0" y="192839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Case Study 2 :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143599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EDB09-01A8-4211-ADB7-F939B55BFE59}"/>
              </a:ext>
            </a:extLst>
          </p:cNvPr>
          <p:cNvSpPr txBox="1"/>
          <p:nvPr/>
        </p:nvSpPr>
        <p:spPr>
          <a:xfrm>
            <a:off x="727045" y="1288199"/>
            <a:ext cx="107379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rgbClr val="FFFF00"/>
                </a:solidFill>
              </a:rPr>
              <a:t>Case Study 2 : Investigating metric spike:-</a:t>
            </a:r>
          </a:p>
          <a:p>
            <a:endParaRPr lang="en-IN" sz="2100" dirty="0">
              <a:solidFill>
                <a:srgbClr val="FFFF00"/>
              </a:solidFill>
            </a:endParaRPr>
          </a:p>
          <a:p>
            <a:pPr lvl="1"/>
            <a:r>
              <a:rPr lang="en-IN" sz="2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1. User Engagement : </a:t>
            </a:r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measure the activeness of a user. Measuring if the user finds quality in a product/service.</a:t>
            </a:r>
          </a:p>
          <a:p>
            <a:pPr marL="914400" lvl="1" indent="-457200">
              <a:buAutoNum type="arabicPeriod"/>
            </a:pPr>
            <a:endParaRPr lang="en-IN" sz="2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2. User Growth: </a:t>
            </a:r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Amount of users growing over time for a product.</a:t>
            </a:r>
          </a:p>
          <a:p>
            <a:pPr lvl="1"/>
            <a:endParaRPr lang="en-US" sz="2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3. Weekly Retention: </a:t>
            </a:r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Users getting retained weekly after signing up for a product.</a:t>
            </a:r>
          </a:p>
          <a:p>
            <a:pPr lvl="1"/>
            <a:endParaRPr lang="en-US" sz="2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4. Weekly Engagement: </a:t>
            </a:r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measure the activeness of a user. Measuring if the user finds quality in a product/service weekly.</a:t>
            </a:r>
          </a:p>
          <a:p>
            <a:pPr lvl="1"/>
            <a:endParaRPr lang="en-US" sz="2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5. Email Engagement: </a:t>
            </a:r>
            <a:r>
              <a:rPr lang="en-US" sz="2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Users engaging with the email service.</a:t>
            </a:r>
          </a:p>
        </p:txBody>
      </p:sp>
    </p:spTree>
    <p:extLst>
      <p:ext uri="{BB962C8B-B14F-4D97-AF65-F5344CB8AC3E}">
        <p14:creationId xmlns:p14="http://schemas.microsoft.com/office/powerpoint/2010/main" val="333105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A5514-E180-4A66-A552-672D4FD8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298"/>
            <a:ext cx="12192000" cy="1099525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Weekly Retention: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076CB-C920-4C7D-8611-C5C05E48C781}"/>
              </a:ext>
            </a:extLst>
          </p:cNvPr>
          <p:cNvSpPr txBox="1"/>
          <p:nvPr/>
        </p:nvSpPr>
        <p:spPr>
          <a:xfrm>
            <a:off x="535022" y="1200724"/>
            <a:ext cx="1114119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(Without Specifying the week number)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r>
              <a:rPr lang="en-IN" sz="1600" dirty="0"/>
              <a:t>SELECT</a:t>
            </a:r>
          </a:p>
          <a:p>
            <a:r>
              <a:rPr lang="en-IN" sz="1600" dirty="0"/>
              <a:t>distinct </a:t>
            </a:r>
            <a:r>
              <a:rPr lang="en-IN" sz="1600" dirty="0" err="1"/>
              <a:t>User_id</a:t>
            </a:r>
            <a:r>
              <a:rPr lang="en-IN" sz="1600" dirty="0"/>
              <a:t>, COUNT(</a:t>
            </a:r>
            <a:r>
              <a:rPr lang="en-IN" sz="1600" dirty="0" err="1"/>
              <a:t>User_id</a:t>
            </a:r>
            <a:r>
              <a:rPr lang="en-IN" sz="1600" dirty="0"/>
              <a:t>), </a:t>
            </a:r>
            <a:r>
              <a:rPr lang="en-US" sz="1600" dirty="0"/>
              <a:t>SUM(CASE WHEN </a:t>
            </a:r>
            <a:r>
              <a:rPr lang="en-US" sz="1600" dirty="0" err="1"/>
              <a:t>retention_week</a:t>
            </a:r>
            <a:r>
              <a:rPr lang="en-US" sz="1600" dirty="0"/>
              <a:t>= 1 Then 1 Else 0 END) as </a:t>
            </a:r>
            <a:r>
              <a:rPr lang="en-US" sz="1600" dirty="0" err="1"/>
              <a:t>per_week_retention</a:t>
            </a:r>
            <a:endParaRPr lang="en-US" sz="1600" dirty="0"/>
          </a:p>
          <a:p>
            <a:r>
              <a:rPr lang="en-IN" sz="1600" dirty="0"/>
              <a:t>FROM </a:t>
            </a:r>
          </a:p>
          <a:p>
            <a:r>
              <a:rPr lang="en-IN" sz="1600" dirty="0"/>
              <a:t>(SELECT 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a.user_id</a:t>
            </a:r>
            <a:r>
              <a:rPr lang="en-IN" sz="1600" dirty="0"/>
              <a:t>, </a:t>
            </a:r>
            <a:r>
              <a:rPr lang="en-IN" sz="1600" dirty="0" err="1"/>
              <a:t>a.signup_week</a:t>
            </a:r>
            <a:r>
              <a:rPr lang="en-IN" sz="1600" dirty="0"/>
              <a:t>, </a:t>
            </a:r>
            <a:r>
              <a:rPr lang="en-IN" sz="1600" dirty="0" err="1"/>
              <a:t>b.engagement_week</a:t>
            </a:r>
            <a:r>
              <a:rPr lang="en-IN" sz="1600" dirty="0"/>
              <a:t>, </a:t>
            </a:r>
            <a:r>
              <a:rPr lang="en-US" sz="1600" dirty="0" err="1"/>
              <a:t>b.engagement_week-a.signup_week</a:t>
            </a:r>
            <a:r>
              <a:rPr lang="en-US" sz="1600" dirty="0"/>
              <a:t> as </a:t>
            </a:r>
            <a:r>
              <a:rPr lang="en-US" sz="1600" dirty="0" err="1"/>
              <a:t>retention_week</a:t>
            </a:r>
            <a:endParaRPr lang="en-US" sz="1600" dirty="0"/>
          </a:p>
          <a:p>
            <a:r>
              <a:rPr lang="en-IN" sz="1600" dirty="0"/>
              <a:t> FROM </a:t>
            </a:r>
          </a:p>
          <a:p>
            <a:r>
              <a:rPr lang="en-IN" sz="1600" dirty="0"/>
              <a:t>	(</a:t>
            </a:r>
            <a:r>
              <a:rPr lang="en-US" sz="1600" dirty="0"/>
              <a:t>(SELECT distinct </a:t>
            </a:r>
            <a:r>
              <a:rPr lang="en-US" sz="1600" dirty="0" err="1"/>
              <a:t>User_id</a:t>
            </a:r>
            <a:r>
              <a:rPr lang="en-US" sz="1600" dirty="0"/>
              <a:t>, extract(week from </a:t>
            </a:r>
            <a:r>
              <a:rPr lang="en-US" sz="1600" dirty="0" err="1"/>
              <a:t>occured_at</a:t>
            </a:r>
            <a:r>
              <a:rPr lang="en-US" sz="1600" dirty="0"/>
              <a:t>) as </a:t>
            </a:r>
            <a:r>
              <a:rPr lang="en-US" sz="1600" dirty="0" err="1"/>
              <a:t>signup_week</a:t>
            </a:r>
            <a:endParaRPr lang="en-US" sz="1600" dirty="0"/>
          </a:p>
          <a:p>
            <a:r>
              <a:rPr lang="en-US" sz="1600" dirty="0"/>
              <a:t> 	   FROM events</a:t>
            </a:r>
          </a:p>
          <a:p>
            <a:r>
              <a:rPr lang="en-US" sz="1600" dirty="0"/>
              <a:t>	   WHERE </a:t>
            </a:r>
            <a:r>
              <a:rPr lang="en-US" sz="1600" dirty="0" err="1"/>
              <a:t>event_type</a:t>
            </a:r>
            <a:r>
              <a:rPr lang="en-US" sz="1600" dirty="0"/>
              <a:t>= ‘</a:t>
            </a:r>
            <a:r>
              <a:rPr lang="en-US" sz="1600" dirty="0" err="1"/>
              <a:t>signup_flow</a:t>
            </a:r>
            <a:r>
              <a:rPr lang="en-US" sz="1600" dirty="0"/>
              <a:t>’ and </a:t>
            </a:r>
            <a:r>
              <a:rPr lang="en-US" sz="1600" dirty="0" err="1"/>
              <a:t>event_name</a:t>
            </a:r>
            <a:r>
              <a:rPr lang="en-US" sz="1600" dirty="0"/>
              <a:t>= ‘</a:t>
            </a:r>
            <a:r>
              <a:rPr lang="en-US" sz="1600" dirty="0" err="1"/>
              <a:t>complete_signup</a:t>
            </a:r>
            <a:r>
              <a:rPr lang="en-US" sz="1600" dirty="0"/>
              <a:t>’</a:t>
            </a:r>
          </a:p>
          <a:p>
            <a:r>
              <a:rPr lang="en-IN" sz="1600" dirty="0"/>
              <a:t>	  )a </a:t>
            </a:r>
          </a:p>
          <a:p>
            <a:r>
              <a:rPr lang="en-IN" sz="1600" dirty="0"/>
              <a:t> 	  LEFT JOIN</a:t>
            </a:r>
          </a:p>
          <a:p>
            <a:r>
              <a:rPr lang="en-US" sz="1600" dirty="0"/>
              <a:t>		(SELECT distinct </a:t>
            </a:r>
            <a:r>
              <a:rPr lang="en-US" sz="1600" dirty="0" err="1"/>
              <a:t>user_id</a:t>
            </a:r>
            <a:r>
              <a:rPr lang="en-US" sz="1600" dirty="0"/>
              <a:t>, extract(week from </a:t>
            </a:r>
            <a:r>
              <a:rPr lang="en-US" sz="1600" dirty="0" err="1"/>
              <a:t>occured_at</a:t>
            </a:r>
            <a:r>
              <a:rPr lang="en-US" sz="1600" dirty="0"/>
              <a:t>) as </a:t>
            </a:r>
            <a:r>
              <a:rPr lang="en-US" sz="1600" dirty="0" err="1"/>
              <a:t>engagement_week</a:t>
            </a:r>
            <a:endParaRPr lang="en-US" sz="1600" dirty="0"/>
          </a:p>
          <a:p>
            <a:r>
              <a:rPr lang="en-US" sz="1600" dirty="0"/>
              <a:t>		 FROM events</a:t>
            </a:r>
          </a:p>
          <a:p>
            <a:r>
              <a:rPr lang="en-IN" sz="1600" dirty="0"/>
              <a:t>	 	 where </a:t>
            </a:r>
            <a:r>
              <a:rPr lang="en-IN" sz="1600" dirty="0" err="1"/>
              <a:t>event_type</a:t>
            </a:r>
            <a:r>
              <a:rPr lang="en-IN" sz="1600" dirty="0"/>
              <a:t>= ‘engagement’</a:t>
            </a:r>
          </a:p>
          <a:p>
            <a:r>
              <a:rPr lang="en-IN" sz="1600" dirty="0"/>
              <a:t>		)b </a:t>
            </a:r>
          </a:p>
          <a:p>
            <a:r>
              <a:rPr lang="nb-NO" sz="1600" dirty="0"/>
              <a:t> 	  on a.User_id= b.User_id</a:t>
            </a:r>
          </a:p>
          <a:p>
            <a:r>
              <a:rPr lang="en-IN" sz="1600" dirty="0"/>
              <a:t>       )</a:t>
            </a:r>
          </a:p>
          <a:p>
            <a:r>
              <a:rPr lang="en-IN" sz="1600" dirty="0"/>
              <a:t>)d </a:t>
            </a:r>
          </a:p>
          <a:p>
            <a:r>
              <a:rPr lang="en-IN" sz="1600" dirty="0"/>
              <a:t>group by </a:t>
            </a:r>
            <a:r>
              <a:rPr lang="en-IN" sz="1600" dirty="0" err="1"/>
              <a:t>User_id</a:t>
            </a:r>
            <a:endParaRPr lang="en-IN" sz="1600" dirty="0"/>
          </a:p>
          <a:p>
            <a:r>
              <a:rPr lang="en-IN" sz="1600" dirty="0"/>
              <a:t>order by </a:t>
            </a:r>
            <a:r>
              <a:rPr lang="en-IN" sz="1600" dirty="0" err="1"/>
              <a:t>User_id</a:t>
            </a:r>
            <a:r>
              <a:rPr lang="en-IN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550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A5514-E180-4A66-A552-672D4FD8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298"/>
            <a:ext cx="12192000" cy="1099525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Weekly Retention: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3E2B8-CC87-4688-8F36-B8C1B6647A6F}"/>
              </a:ext>
            </a:extLst>
          </p:cNvPr>
          <p:cNvSpPr txBox="1"/>
          <p:nvPr/>
        </p:nvSpPr>
        <p:spPr>
          <a:xfrm>
            <a:off x="1296715" y="1673270"/>
            <a:ext cx="829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Output(Without Specifying week Number) :  </a:t>
            </a:r>
          </a:p>
          <a:p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Click Link for result:- 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Weekly retention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568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A5514-E180-4A66-A552-672D4FD8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298"/>
            <a:ext cx="12192000" cy="1099525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Weekly Retention: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076CB-C920-4C7D-8611-C5C05E48C781}"/>
              </a:ext>
            </a:extLst>
          </p:cNvPr>
          <p:cNvSpPr txBox="1"/>
          <p:nvPr/>
        </p:nvSpPr>
        <p:spPr>
          <a:xfrm>
            <a:off x="0" y="1216823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(Specifying the week number as 18) :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1600" dirty="0"/>
              <a:t>SELECT</a:t>
            </a:r>
          </a:p>
          <a:p>
            <a:r>
              <a:rPr lang="en-IN" sz="1600" dirty="0"/>
              <a:t>distinct </a:t>
            </a:r>
            <a:r>
              <a:rPr lang="en-IN" sz="1600" dirty="0" err="1"/>
              <a:t>User_id</a:t>
            </a:r>
            <a:r>
              <a:rPr lang="en-IN" sz="1600" dirty="0"/>
              <a:t>, COUNT(</a:t>
            </a:r>
            <a:r>
              <a:rPr lang="en-IN" sz="1600" dirty="0" err="1"/>
              <a:t>User_id</a:t>
            </a:r>
            <a:r>
              <a:rPr lang="en-IN" sz="1600" dirty="0"/>
              <a:t>), </a:t>
            </a:r>
            <a:r>
              <a:rPr lang="en-US" sz="1600" dirty="0"/>
              <a:t>SUM(CASE WHEN </a:t>
            </a:r>
            <a:r>
              <a:rPr lang="en-US" sz="1600" dirty="0" err="1"/>
              <a:t>retention_week</a:t>
            </a:r>
            <a:r>
              <a:rPr lang="en-US" sz="1600" dirty="0"/>
              <a:t>= 1 Then 1 Else 0 END) as </a:t>
            </a:r>
            <a:r>
              <a:rPr lang="en-US" sz="1600" dirty="0" err="1"/>
              <a:t>per_week_retention</a:t>
            </a:r>
            <a:endParaRPr lang="en-US" sz="1600" dirty="0"/>
          </a:p>
          <a:p>
            <a:r>
              <a:rPr lang="en-IN" sz="1600" dirty="0"/>
              <a:t>FROM </a:t>
            </a:r>
          </a:p>
          <a:p>
            <a:r>
              <a:rPr lang="en-IN" sz="1600" dirty="0"/>
              <a:t>    (SELECT</a:t>
            </a:r>
          </a:p>
          <a:p>
            <a:r>
              <a:rPr lang="en-IN" sz="1600" dirty="0"/>
              <a:t>     </a:t>
            </a:r>
            <a:r>
              <a:rPr lang="en-IN" sz="1600" dirty="0" err="1"/>
              <a:t>a.User_id</a:t>
            </a:r>
            <a:r>
              <a:rPr lang="en-IN" sz="1600" dirty="0"/>
              <a:t>, </a:t>
            </a:r>
            <a:r>
              <a:rPr lang="en-IN" sz="1600" dirty="0" err="1"/>
              <a:t>a.signup_week</a:t>
            </a:r>
            <a:r>
              <a:rPr lang="en-IN" sz="1600" dirty="0"/>
              <a:t>, </a:t>
            </a:r>
            <a:r>
              <a:rPr lang="en-IN" sz="1600" dirty="0" err="1"/>
              <a:t>b.engagement_week</a:t>
            </a:r>
            <a:r>
              <a:rPr lang="en-IN" sz="1600" dirty="0"/>
              <a:t>, </a:t>
            </a:r>
            <a:r>
              <a:rPr lang="en-US" sz="1600" dirty="0" err="1"/>
              <a:t>b.engagement_week-a.signup_week</a:t>
            </a:r>
            <a:r>
              <a:rPr lang="en-US" sz="1600" dirty="0"/>
              <a:t> as </a:t>
            </a:r>
            <a:r>
              <a:rPr lang="en-US" sz="1600" dirty="0" err="1"/>
              <a:t>retention_week</a:t>
            </a:r>
            <a:endParaRPr lang="en-US" sz="1600" dirty="0"/>
          </a:p>
          <a:p>
            <a:r>
              <a:rPr lang="en-IN" sz="1600" dirty="0"/>
              <a:t>     FROM </a:t>
            </a:r>
          </a:p>
          <a:p>
            <a:r>
              <a:rPr lang="en-IN" sz="1600" dirty="0"/>
              <a:t>	 (</a:t>
            </a:r>
            <a:r>
              <a:rPr lang="en-US" sz="1600" dirty="0"/>
              <a:t>(SELECT distinct </a:t>
            </a:r>
            <a:r>
              <a:rPr lang="en-US" sz="1600" dirty="0" err="1"/>
              <a:t>User_id</a:t>
            </a:r>
            <a:r>
              <a:rPr lang="en-US" sz="1600" dirty="0"/>
              <a:t>, extract(week from </a:t>
            </a:r>
            <a:r>
              <a:rPr lang="en-US" sz="1600" dirty="0" err="1"/>
              <a:t>occured_at</a:t>
            </a:r>
            <a:r>
              <a:rPr lang="en-US" sz="1600" dirty="0"/>
              <a:t>) as </a:t>
            </a:r>
            <a:r>
              <a:rPr lang="en-US" sz="1600" dirty="0" err="1"/>
              <a:t>signup_week</a:t>
            </a:r>
            <a:endParaRPr lang="en-US" sz="1600" dirty="0"/>
          </a:p>
          <a:p>
            <a:r>
              <a:rPr lang="en-US" sz="1600" dirty="0"/>
              <a:t>      	    From events</a:t>
            </a:r>
          </a:p>
          <a:p>
            <a:r>
              <a:rPr lang="en-US" sz="1600" dirty="0"/>
              <a:t>	    WHERE </a:t>
            </a:r>
            <a:r>
              <a:rPr lang="en-US" sz="1600" dirty="0" err="1"/>
              <a:t>event_type</a:t>
            </a:r>
            <a:r>
              <a:rPr lang="en-US" sz="1600" dirty="0"/>
              <a:t>= '</a:t>
            </a:r>
            <a:r>
              <a:rPr lang="en-US" sz="1600" dirty="0" err="1"/>
              <a:t>signup_flow</a:t>
            </a:r>
            <a:r>
              <a:rPr lang="en-US" sz="1600" dirty="0"/>
              <a:t>’ and </a:t>
            </a:r>
            <a:r>
              <a:rPr lang="en-US" sz="1600" dirty="0" err="1"/>
              <a:t>event_name</a:t>
            </a:r>
            <a:r>
              <a:rPr lang="en-US" sz="1600" dirty="0"/>
              <a:t>= '</a:t>
            </a:r>
            <a:r>
              <a:rPr lang="en-US" sz="1600" dirty="0" err="1"/>
              <a:t>complete_signup</a:t>
            </a:r>
            <a:r>
              <a:rPr lang="en-US" sz="1600" dirty="0"/>
              <a:t>’ and extract(week from </a:t>
            </a:r>
            <a:r>
              <a:rPr lang="en-US" sz="1600" dirty="0" err="1"/>
              <a:t>occured_at</a:t>
            </a:r>
            <a:r>
              <a:rPr lang="en-US" sz="1600" dirty="0"/>
              <a:t>) = 18</a:t>
            </a:r>
          </a:p>
          <a:p>
            <a:r>
              <a:rPr lang="en-IN" sz="1600" dirty="0"/>
              <a:t>	 )a </a:t>
            </a:r>
          </a:p>
          <a:p>
            <a:r>
              <a:rPr lang="en-IN" sz="1600" dirty="0"/>
              <a:t>	 LEFT JOIN</a:t>
            </a:r>
          </a:p>
          <a:p>
            <a:r>
              <a:rPr lang="en-US" sz="1600" dirty="0"/>
              <a:t>		(SELECT distinct </a:t>
            </a:r>
            <a:r>
              <a:rPr lang="en-US" sz="1600" dirty="0" err="1"/>
              <a:t>User_id</a:t>
            </a:r>
            <a:r>
              <a:rPr lang="en-US" sz="1600" dirty="0"/>
              <a:t>, extract (week from </a:t>
            </a:r>
            <a:r>
              <a:rPr lang="en-US" sz="1600" dirty="0" err="1"/>
              <a:t>occured_at</a:t>
            </a:r>
            <a:r>
              <a:rPr lang="en-US" sz="1600" dirty="0"/>
              <a:t>) as </a:t>
            </a:r>
            <a:r>
              <a:rPr lang="en-US" sz="1600" dirty="0" err="1"/>
              <a:t>engagement_week</a:t>
            </a:r>
            <a:endParaRPr lang="en-US" sz="1600" dirty="0"/>
          </a:p>
          <a:p>
            <a:r>
              <a:rPr lang="en-US" sz="1600" dirty="0"/>
              <a:t> 	   	 FROM events</a:t>
            </a:r>
          </a:p>
          <a:p>
            <a:r>
              <a:rPr lang="en-IN" sz="1600" dirty="0"/>
              <a:t>	         where </a:t>
            </a:r>
            <a:r>
              <a:rPr lang="en-IN" sz="1600" dirty="0" err="1"/>
              <a:t>event_type</a:t>
            </a:r>
            <a:r>
              <a:rPr lang="en-IN" sz="1600" dirty="0"/>
              <a:t>= 'engagement’</a:t>
            </a:r>
          </a:p>
          <a:p>
            <a:r>
              <a:rPr lang="en-IN" sz="1600" dirty="0"/>
              <a:t>		)b </a:t>
            </a:r>
          </a:p>
          <a:p>
            <a:r>
              <a:rPr lang="nb-NO" sz="1600" dirty="0"/>
              <a:t>		on a.User_id= b.User_id</a:t>
            </a:r>
          </a:p>
          <a:p>
            <a:r>
              <a:rPr lang="en-IN" sz="1600" dirty="0"/>
              <a:t>	 )</a:t>
            </a:r>
          </a:p>
          <a:p>
            <a:r>
              <a:rPr lang="en-IN" sz="1600" dirty="0"/>
              <a:t>   )d </a:t>
            </a:r>
          </a:p>
          <a:p>
            <a:r>
              <a:rPr lang="en-IN" sz="1600" dirty="0"/>
              <a:t>group by </a:t>
            </a:r>
            <a:r>
              <a:rPr lang="en-IN" sz="1600" dirty="0" err="1"/>
              <a:t>User_id</a:t>
            </a:r>
            <a:endParaRPr lang="en-IN" sz="1600" dirty="0"/>
          </a:p>
          <a:p>
            <a:r>
              <a:rPr lang="en-IN" sz="1600" dirty="0"/>
              <a:t>order by </a:t>
            </a:r>
            <a:r>
              <a:rPr lang="en-IN" sz="1600" dirty="0" err="1"/>
              <a:t>User_id</a:t>
            </a:r>
            <a:r>
              <a:rPr lang="en-IN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226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A5514-E180-4A66-A552-672D4FD8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298"/>
            <a:ext cx="12192000" cy="1099525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Weekly Retention: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3E2B8-CC87-4688-8F36-B8C1B6647A6F}"/>
              </a:ext>
            </a:extLst>
          </p:cNvPr>
          <p:cNvSpPr txBox="1"/>
          <p:nvPr/>
        </p:nvSpPr>
        <p:spPr>
          <a:xfrm>
            <a:off x="1628110" y="1780303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(Specifying the week number as 18)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Click Link for result:-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Weekly Retention2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286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B17D23-55B2-48F8-92DD-499070DAAEB4}"/>
              </a:ext>
            </a:extLst>
          </p:cNvPr>
          <p:cNvSpPr txBox="1">
            <a:spLocks/>
          </p:cNvSpPr>
          <p:nvPr/>
        </p:nvSpPr>
        <p:spPr>
          <a:xfrm>
            <a:off x="465166" y="1662579"/>
            <a:ext cx="11261668" cy="40815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Weekly Engagement: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measure the activeness of a user. Measuring if the user finds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quality in a product/service weekly.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Task: Calculate the weekly engagement per device?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find the weekly user engagement per device: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Firstly we will extract the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year_num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week_num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from the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occurred_at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column of the events table using the extract, year and week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Then we will select those rows where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event_type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'engagement’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using the WHERE clause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Then by using the Group By and Order By function we will group and order the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 on the basis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year_num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,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week_num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device</a:t>
            </a:r>
            <a:endParaRPr lang="en-IN" sz="1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48FEA-1AE3-4AE8-B4F6-3008FD7818B4}"/>
              </a:ext>
            </a:extLst>
          </p:cNvPr>
          <p:cNvSpPr txBox="1"/>
          <p:nvPr/>
        </p:nvSpPr>
        <p:spPr>
          <a:xfrm>
            <a:off x="0" y="392344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Case Study 2 :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41085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A5514-E180-4A66-A552-672D4FD8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298"/>
            <a:ext cx="12192000" cy="1099525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Weekly Engagement: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076CB-C920-4C7D-8611-C5C05E48C781}"/>
              </a:ext>
            </a:extLst>
          </p:cNvPr>
          <p:cNvSpPr txBox="1"/>
          <p:nvPr/>
        </p:nvSpPr>
        <p:spPr>
          <a:xfrm>
            <a:off x="523702" y="1126144"/>
            <a:ext cx="1088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Query:</a:t>
            </a:r>
          </a:p>
          <a:p>
            <a:r>
              <a:rPr lang="en-IN" dirty="0"/>
              <a:t>SELECT </a:t>
            </a:r>
          </a:p>
          <a:p>
            <a:r>
              <a:rPr lang="en-US" dirty="0"/>
              <a:t>extract(year from </a:t>
            </a:r>
            <a:r>
              <a:rPr lang="en-US" dirty="0" err="1"/>
              <a:t>occured_at</a:t>
            </a:r>
            <a:r>
              <a:rPr lang="en-US" dirty="0"/>
              <a:t>) as </a:t>
            </a:r>
            <a:r>
              <a:rPr lang="en-US" dirty="0" err="1"/>
              <a:t>year_num</a:t>
            </a:r>
            <a:r>
              <a:rPr lang="en-US" dirty="0"/>
              <a:t>, extract(week from </a:t>
            </a:r>
            <a:r>
              <a:rPr lang="en-US" dirty="0" err="1"/>
              <a:t>occured_at</a:t>
            </a:r>
            <a:r>
              <a:rPr lang="en-US" dirty="0"/>
              <a:t>) as </a:t>
            </a:r>
            <a:r>
              <a:rPr lang="en-US" dirty="0" err="1"/>
              <a:t>week_num</a:t>
            </a:r>
            <a:r>
              <a:rPr lang="en-US" dirty="0"/>
              <a:t>,</a:t>
            </a:r>
          </a:p>
          <a:p>
            <a:r>
              <a:rPr lang="en-IN" dirty="0"/>
              <a:t>device, </a:t>
            </a:r>
            <a:r>
              <a:rPr lang="en-US" dirty="0"/>
              <a:t>COUNT(distinct </a:t>
            </a:r>
            <a:r>
              <a:rPr lang="en-US" dirty="0" err="1"/>
              <a:t>User_id</a:t>
            </a:r>
            <a:r>
              <a:rPr lang="en-US" dirty="0"/>
              <a:t>) as </a:t>
            </a:r>
            <a:r>
              <a:rPr lang="en-US" dirty="0" err="1"/>
              <a:t>no_of_users</a:t>
            </a:r>
            <a:endParaRPr lang="en-US" dirty="0"/>
          </a:p>
          <a:p>
            <a:r>
              <a:rPr lang="en-IN" dirty="0"/>
              <a:t>FROM events</a:t>
            </a:r>
          </a:p>
          <a:p>
            <a:r>
              <a:rPr lang="en-IN" dirty="0"/>
              <a:t>where </a:t>
            </a:r>
            <a:r>
              <a:rPr lang="en-IN" dirty="0" err="1"/>
              <a:t>event_type</a:t>
            </a:r>
            <a:r>
              <a:rPr lang="en-IN" dirty="0"/>
              <a:t>= 'engagement'</a:t>
            </a:r>
          </a:p>
          <a:p>
            <a:r>
              <a:rPr lang="en-IN" dirty="0"/>
              <a:t>GROUP by 1,2,3</a:t>
            </a:r>
          </a:p>
          <a:p>
            <a:r>
              <a:rPr lang="en-IN" dirty="0"/>
              <a:t>order by 1,2,3;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3E2B8-CC87-4688-8F36-B8C1B6647A6F}"/>
              </a:ext>
            </a:extLst>
          </p:cNvPr>
          <p:cNvSpPr txBox="1"/>
          <p:nvPr/>
        </p:nvSpPr>
        <p:spPr>
          <a:xfrm>
            <a:off x="523702" y="3719946"/>
            <a:ext cx="117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350A-8D0F-4933-BE12-6ED7236BFE89}"/>
              </a:ext>
            </a:extLst>
          </p:cNvPr>
          <p:cNvSpPr txBox="1"/>
          <p:nvPr/>
        </p:nvSpPr>
        <p:spPr>
          <a:xfrm>
            <a:off x="1598966" y="3719946"/>
            <a:ext cx="5566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Click Link for result:-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hlinkClick r:id="rId2"/>
              </a:rPr>
              <a:t>Weekly Engagement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59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B17D23-55B2-48F8-92DD-499070DAAEB4}"/>
              </a:ext>
            </a:extLst>
          </p:cNvPr>
          <p:cNvSpPr txBox="1">
            <a:spLocks/>
          </p:cNvSpPr>
          <p:nvPr/>
        </p:nvSpPr>
        <p:spPr>
          <a:xfrm>
            <a:off x="465166" y="1180441"/>
            <a:ext cx="11261668" cy="49294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Email Engagement: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Users engaging with the email service.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Your task: Calculate the email engagement metrics?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find the email engagement metrics(rate) of users: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We will first categorize the action on the basis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email_sent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,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email_opened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email_clicked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using the CASE, WHEN, THEN functions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Then we select the sum of category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email_opened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divide by the sum of the category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email_sent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multiply the result by 100.0 and name is as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email_opening_rate</a:t>
            </a:r>
            <a:endParaRPr lang="en-US" sz="1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Then we select the sum of category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email_clicked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divide by the sum of the category of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email_sent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multiply the result by 100.0 and name is as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email_clicking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_rate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email_sent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(‘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sent_weekly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_ </a:t>
            </a:r>
            <a:r>
              <a:rPr lang="en-US" sz="1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sent_reengagement_email</a:t>
            </a:r>
            <a:r>
              <a:rPr lang="en-US" sz="1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5. e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mail_opened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email_open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6. e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mail_clicked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email_clickthrough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48FEA-1AE3-4AE8-B4F6-3008FD7818B4}"/>
              </a:ext>
            </a:extLst>
          </p:cNvPr>
          <p:cNvSpPr txBox="1"/>
          <p:nvPr/>
        </p:nvSpPr>
        <p:spPr>
          <a:xfrm>
            <a:off x="0" y="392344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Case Study 2 :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402434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A5514-E180-4A66-A552-672D4FD8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298"/>
            <a:ext cx="12192000" cy="1099525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Email Engagement: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076CB-C920-4C7D-8611-C5C05E48C781}"/>
              </a:ext>
            </a:extLst>
          </p:cNvPr>
          <p:cNvSpPr txBox="1"/>
          <p:nvPr/>
        </p:nvSpPr>
        <p:spPr>
          <a:xfrm>
            <a:off x="285404" y="1108391"/>
            <a:ext cx="11621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SQL Query:</a:t>
            </a:r>
          </a:p>
          <a:p>
            <a:r>
              <a:rPr lang="en-IN" dirty="0"/>
              <a:t>SELECT</a:t>
            </a:r>
          </a:p>
          <a:p>
            <a:r>
              <a:rPr lang="en-US" dirty="0"/>
              <a:t>100.0*SUM(CASE when </a:t>
            </a:r>
            <a:r>
              <a:rPr lang="en-US" dirty="0" err="1"/>
              <a:t>email_cat</a:t>
            </a:r>
            <a:r>
              <a:rPr lang="en-US" dirty="0"/>
              <a:t>= '</a:t>
            </a:r>
            <a:r>
              <a:rPr lang="en-US" dirty="0" err="1"/>
              <a:t>email_opened</a:t>
            </a:r>
            <a:r>
              <a:rPr lang="en-US" dirty="0"/>
              <a:t>' then 1 else 0 end)/SUM(CASE when </a:t>
            </a:r>
            <a:r>
              <a:rPr lang="en-US" dirty="0" err="1"/>
              <a:t>email_cat</a:t>
            </a:r>
            <a:r>
              <a:rPr lang="en-US" dirty="0"/>
              <a:t>= '</a:t>
            </a:r>
            <a:r>
              <a:rPr lang="en-US" dirty="0" err="1"/>
              <a:t>email_sent</a:t>
            </a:r>
            <a:r>
              <a:rPr lang="en-US" dirty="0"/>
              <a:t>' then 1 else 0 end) as </a:t>
            </a:r>
            <a:r>
              <a:rPr lang="en-US" dirty="0" err="1"/>
              <a:t>email_opening_rate</a:t>
            </a:r>
            <a:r>
              <a:rPr lang="en-US" dirty="0"/>
              <a:t>,</a:t>
            </a:r>
          </a:p>
          <a:p>
            <a:r>
              <a:rPr lang="en-US" dirty="0"/>
              <a:t>100.0*SUM(CASE when </a:t>
            </a:r>
            <a:r>
              <a:rPr lang="en-US" dirty="0" err="1"/>
              <a:t>email_cat</a:t>
            </a:r>
            <a:r>
              <a:rPr lang="en-US" dirty="0"/>
              <a:t>= '</a:t>
            </a:r>
            <a:r>
              <a:rPr lang="en-US" dirty="0" err="1"/>
              <a:t>email_clicked</a:t>
            </a:r>
            <a:r>
              <a:rPr lang="en-US" dirty="0"/>
              <a:t>' then 1 else 0 end)/SUM(CASE when </a:t>
            </a:r>
            <a:r>
              <a:rPr lang="en-US" dirty="0" err="1"/>
              <a:t>email_cat</a:t>
            </a:r>
            <a:r>
              <a:rPr lang="en-US" dirty="0"/>
              <a:t>= '</a:t>
            </a:r>
            <a:r>
              <a:rPr lang="en-US" dirty="0" err="1"/>
              <a:t>email_sent</a:t>
            </a:r>
            <a:r>
              <a:rPr lang="en-US" dirty="0"/>
              <a:t>' then 1 else 0 end) as </a:t>
            </a:r>
            <a:r>
              <a:rPr lang="en-US" dirty="0" err="1"/>
              <a:t>email_clicking_rate</a:t>
            </a:r>
            <a:endParaRPr lang="en-US" dirty="0"/>
          </a:p>
          <a:p>
            <a:r>
              <a:rPr lang="en-IN" dirty="0"/>
              <a:t>FROM </a:t>
            </a:r>
          </a:p>
          <a:p>
            <a:r>
              <a:rPr lang="en-IN" dirty="0"/>
              <a:t>(SELECT *,</a:t>
            </a:r>
          </a:p>
          <a:p>
            <a:r>
              <a:rPr lang="en-IN" dirty="0"/>
              <a:t>CASE </a:t>
            </a:r>
          </a:p>
          <a:p>
            <a:r>
              <a:rPr lang="en-US" dirty="0"/>
              <a:t>WHEN action in ('sent_weekly_digest','</a:t>
            </a:r>
            <a:r>
              <a:rPr lang="en-US" dirty="0" err="1"/>
              <a:t>sent_reengagement_email</a:t>
            </a:r>
            <a:r>
              <a:rPr lang="en-US" dirty="0"/>
              <a:t>')</a:t>
            </a:r>
          </a:p>
          <a:p>
            <a:r>
              <a:rPr lang="en-IN" dirty="0"/>
              <a:t>then '</a:t>
            </a:r>
            <a:r>
              <a:rPr lang="en-IN" dirty="0" err="1"/>
              <a:t>email_sent</a:t>
            </a:r>
            <a:r>
              <a:rPr lang="en-IN" dirty="0"/>
              <a:t>'</a:t>
            </a:r>
          </a:p>
          <a:p>
            <a:r>
              <a:rPr lang="en-US" dirty="0"/>
              <a:t>WHEN action in ('</a:t>
            </a:r>
            <a:r>
              <a:rPr lang="en-US" dirty="0" err="1"/>
              <a:t>email_open</a:t>
            </a:r>
            <a:r>
              <a:rPr lang="en-US" dirty="0"/>
              <a:t>')</a:t>
            </a:r>
          </a:p>
          <a:p>
            <a:r>
              <a:rPr lang="en-IN" dirty="0"/>
              <a:t>then '</a:t>
            </a:r>
            <a:r>
              <a:rPr lang="en-IN" dirty="0" err="1"/>
              <a:t>email_opened</a:t>
            </a:r>
            <a:r>
              <a:rPr lang="en-IN" dirty="0"/>
              <a:t>'</a:t>
            </a:r>
          </a:p>
          <a:p>
            <a:r>
              <a:rPr lang="en-US" dirty="0"/>
              <a:t>WHEN action in ('</a:t>
            </a:r>
            <a:r>
              <a:rPr lang="en-US" dirty="0" err="1"/>
              <a:t>email_clickthrough</a:t>
            </a:r>
            <a:r>
              <a:rPr lang="en-US" dirty="0"/>
              <a:t>')</a:t>
            </a:r>
          </a:p>
          <a:p>
            <a:r>
              <a:rPr lang="en-IN" dirty="0"/>
              <a:t>then '</a:t>
            </a:r>
            <a:r>
              <a:rPr lang="en-IN" dirty="0" err="1"/>
              <a:t>email_clicked</a:t>
            </a:r>
            <a:r>
              <a:rPr lang="en-IN" dirty="0"/>
              <a:t>'</a:t>
            </a:r>
          </a:p>
          <a:p>
            <a:r>
              <a:rPr lang="en-IN" dirty="0"/>
              <a:t>end as </a:t>
            </a:r>
            <a:r>
              <a:rPr lang="en-IN" dirty="0" err="1"/>
              <a:t>email_cat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email_events</a:t>
            </a:r>
            <a:endParaRPr lang="en-IN" dirty="0"/>
          </a:p>
          <a:p>
            <a:r>
              <a:rPr lang="en-IN" dirty="0"/>
              <a:t>) a;</a:t>
            </a:r>
          </a:p>
        </p:txBody>
      </p:sp>
    </p:spTree>
    <p:extLst>
      <p:ext uri="{BB962C8B-B14F-4D97-AF65-F5344CB8AC3E}">
        <p14:creationId xmlns:p14="http://schemas.microsoft.com/office/powerpoint/2010/main" val="2775339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A5514-E180-4A66-A552-672D4FD8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298"/>
            <a:ext cx="12192000" cy="1099525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FFFF00"/>
                </a:solidFill>
              </a:rPr>
              <a:t>Case Study 2 : Investigating metric spike</a:t>
            </a:r>
            <a:br>
              <a:rPr lang="en-U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Email Engagement:</a:t>
            </a:r>
            <a:b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endParaRPr lang="en-IN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3E2B8-CC87-4688-8F36-B8C1B6647A6F}"/>
              </a:ext>
            </a:extLst>
          </p:cNvPr>
          <p:cNvSpPr txBox="1"/>
          <p:nvPr/>
        </p:nvSpPr>
        <p:spPr>
          <a:xfrm>
            <a:off x="990510" y="1583574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0959C-73F2-45BF-B5B1-150CD9F6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75" y="2086967"/>
            <a:ext cx="8079475" cy="42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E39C-C87A-4BD0-AC0D-1F2BCEBC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9985" y="1643973"/>
            <a:ext cx="9086509" cy="387567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Number of jobs reviewed :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Amount of jobs reviewed over time.</a:t>
            </a:r>
          </a:p>
          <a:p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Calculate the number of jobs reviewed per hour per day for November 2020?</a:t>
            </a:r>
          </a:p>
          <a:p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find the number of jobs reviewed per hour per day of November 2020: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We will use the data from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job_id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columns of the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job_data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table.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Then we will divide the total count of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job_id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(distinct and non distinct) by (30 days * 24 hours)for finding the number of jobs reviewed per day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64A2D-0B2A-4DA6-AF10-C5553B44781A}"/>
              </a:ext>
            </a:extLst>
          </p:cNvPr>
          <p:cNvSpPr txBox="1"/>
          <p:nvPr/>
        </p:nvSpPr>
        <p:spPr>
          <a:xfrm>
            <a:off x="0" y="28626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Case Study 1 : Job Data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2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33A7-AF86-4EC9-ACD6-9DCA266A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549"/>
            <a:ext cx="12191999" cy="140053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Case Study 1 : Job Data</a:t>
            </a:r>
            <a:br>
              <a:rPr lang="en-US" sz="44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Number of jobs reviewed 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ED3013-D58B-4B02-8531-A17670A65248}"/>
              </a:ext>
            </a:extLst>
          </p:cNvPr>
          <p:cNvSpPr txBox="1">
            <a:spLocks/>
          </p:cNvSpPr>
          <p:nvPr/>
        </p:nvSpPr>
        <p:spPr>
          <a:xfrm>
            <a:off x="326620" y="1728851"/>
            <a:ext cx="7338775" cy="1572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non_distinct_job_id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br>
              <a:rPr lang="en-IN" sz="20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dirty="0"/>
              <a:t>select </a:t>
            </a:r>
            <a:br>
              <a:rPr lang="en-IN" sz="2000" dirty="0"/>
            </a:br>
            <a:r>
              <a:rPr lang="en-US" sz="2000" dirty="0"/>
              <a:t>count(</a:t>
            </a:r>
            <a:r>
              <a:rPr lang="en-US" sz="2000" dirty="0" err="1"/>
              <a:t>job_id</a:t>
            </a:r>
            <a:r>
              <a:rPr lang="en-US" sz="2000" dirty="0"/>
              <a:t>)/(30*24) as </a:t>
            </a:r>
            <a:r>
              <a:rPr lang="en-US" sz="2000" dirty="0" err="1"/>
              <a:t>number_of_jobs_reviewed_per_day_non_distinct</a:t>
            </a:r>
            <a:br>
              <a:rPr lang="en-US" sz="2000" dirty="0"/>
            </a:br>
            <a:r>
              <a:rPr lang="en-IN" sz="2000" dirty="0"/>
              <a:t>from </a:t>
            </a:r>
            <a:r>
              <a:rPr lang="en-IN" sz="2000" dirty="0" err="1"/>
              <a:t>job_data</a:t>
            </a:r>
            <a:r>
              <a:rPr lang="en-IN" sz="2000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69653-56EA-4FA8-9F25-6576F683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75" y="3511942"/>
            <a:ext cx="6452356" cy="32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6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BCF1FA-3755-4526-B8CB-1CA354293182}"/>
              </a:ext>
            </a:extLst>
          </p:cNvPr>
          <p:cNvSpPr txBox="1">
            <a:spLocks/>
          </p:cNvSpPr>
          <p:nvPr/>
        </p:nvSpPr>
        <p:spPr>
          <a:xfrm>
            <a:off x="0" y="276549"/>
            <a:ext cx="1219199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</a:rPr>
              <a:t>Case Study 1 : Job Data</a:t>
            </a:r>
            <a:br>
              <a:rPr lang="en-US" sz="4400" b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Number of jobs reviewed 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65E4A3-BCC8-4ECC-9B7E-DCA79A6923D3}"/>
              </a:ext>
            </a:extLst>
          </p:cNvPr>
          <p:cNvSpPr txBox="1">
            <a:spLocks/>
          </p:cNvSpPr>
          <p:nvPr/>
        </p:nvSpPr>
        <p:spPr>
          <a:xfrm>
            <a:off x="326620" y="1728851"/>
            <a:ext cx="8551373" cy="1572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distinct_job_id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br>
              <a:rPr lang="en-IN" sz="20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IN" sz="2000" dirty="0"/>
              <a:t>select </a:t>
            </a:r>
            <a:br>
              <a:rPr lang="en-IN" sz="2000" dirty="0"/>
            </a:br>
            <a:r>
              <a:rPr lang="en-US" sz="2000" dirty="0"/>
              <a:t>count(distinct </a:t>
            </a:r>
            <a:r>
              <a:rPr lang="en-US" sz="2000" dirty="0" err="1"/>
              <a:t>job_id</a:t>
            </a:r>
            <a:r>
              <a:rPr lang="en-US" sz="2000" dirty="0"/>
              <a:t>)/(30*24) as </a:t>
            </a:r>
            <a:r>
              <a:rPr lang="en-US" sz="2000" dirty="0" err="1"/>
              <a:t>number_of_jobs_reviewed_per_day_non_distinct</a:t>
            </a:r>
            <a:br>
              <a:rPr lang="en-US" sz="2000" dirty="0"/>
            </a:br>
            <a:r>
              <a:rPr lang="en-IN" sz="2000" dirty="0"/>
              <a:t>from </a:t>
            </a:r>
            <a:r>
              <a:rPr lang="en-IN" sz="2000" dirty="0" err="1"/>
              <a:t>job_data</a:t>
            </a:r>
            <a:r>
              <a:rPr lang="en-IN" sz="2000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CF094-1ED9-4F33-B329-B6DEFDD0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97" y="3822086"/>
            <a:ext cx="8216349" cy="22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BBA7-7B77-474D-9711-3A6F27DA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6843" y="1132729"/>
            <a:ext cx="10418314" cy="471469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Throughput :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It is the no. of events happening per second.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For calculating the throughput we will be using the 7-day rolling because 7-day rolling gives us the average for all the days right from day 1 to day 7 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Where as daily metric gives us average for only that particular day itself.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For calculating the 7-day rolling daily metric average of throughput:-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We will be first taking the count of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job_id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(distinct and non-distinct) and ordering them w.r.t ds (date of interview)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Then by using the ROW function we will be considering the rows between 6 preceding rows and the current row</a:t>
            </a:r>
          </a:p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Then we will be taking the average of the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jobs_reviewed</a:t>
            </a:r>
            <a:endParaRPr lang="en-US" sz="20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888F0-405E-4E0B-94E1-3FAE663F8CB6}"/>
              </a:ext>
            </a:extLst>
          </p:cNvPr>
          <p:cNvSpPr txBox="1"/>
          <p:nvPr/>
        </p:nvSpPr>
        <p:spPr>
          <a:xfrm>
            <a:off x="0" y="16767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Case Study 1 : Job Data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9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D31-D13B-4E26-815C-C8AE8BFF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818"/>
            <a:ext cx="12191999" cy="140053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Case Study 1 : Job Data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Throughput 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B3D47A-6AB7-423F-8705-CCDA5FF27A6D}"/>
              </a:ext>
            </a:extLst>
          </p:cNvPr>
          <p:cNvSpPr txBox="1">
            <a:spLocks/>
          </p:cNvSpPr>
          <p:nvPr/>
        </p:nvSpPr>
        <p:spPr>
          <a:xfrm>
            <a:off x="264385" y="1691348"/>
            <a:ext cx="11663228" cy="25315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Query:</a:t>
            </a:r>
            <a:br>
              <a:rPr lang="en-IN" sz="20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/>
              <a:t>SELECT ds as </a:t>
            </a:r>
            <a:r>
              <a:rPr lang="en-US" sz="2000" dirty="0" err="1"/>
              <a:t>date_of_review</a:t>
            </a:r>
            <a:r>
              <a:rPr lang="en-US" sz="2000" dirty="0"/>
              <a:t>, </a:t>
            </a:r>
            <a:r>
              <a:rPr lang="en-US" sz="2000" dirty="0" err="1"/>
              <a:t>jobs_reviewed</a:t>
            </a:r>
            <a:r>
              <a:rPr lang="en-US" sz="2000" dirty="0"/>
              <a:t>, AVG(</a:t>
            </a:r>
            <a:r>
              <a:rPr lang="en-US" sz="2000" dirty="0" err="1"/>
              <a:t>jobs_reviewed</a:t>
            </a:r>
            <a:r>
              <a:rPr lang="en-US" sz="2000" dirty="0"/>
              <a:t>) OVER(ORDER BY ds ROWS BETWEEN 6 PRECEDING AND CURRENT ROW) AS throughput_7_rolling_average</a:t>
            </a:r>
          </a:p>
          <a:p>
            <a:r>
              <a:rPr lang="en-IN" sz="2000" dirty="0"/>
              <a:t>FROM (</a:t>
            </a:r>
            <a:r>
              <a:rPr lang="en-US" sz="2000" dirty="0"/>
              <a:t>SELECT ds, COUNT( DISTINCT </a:t>
            </a:r>
            <a:r>
              <a:rPr lang="en-US" sz="2000" dirty="0" err="1"/>
              <a:t>job_id</a:t>
            </a:r>
            <a:r>
              <a:rPr lang="en-US" sz="2000" dirty="0"/>
              <a:t>) AS </a:t>
            </a:r>
            <a:r>
              <a:rPr lang="en-US" sz="2000" dirty="0" err="1"/>
              <a:t>jobs_reviewed</a:t>
            </a:r>
            <a:endParaRPr lang="en-US" sz="2000" dirty="0"/>
          </a:p>
          <a:p>
            <a:r>
              <a:rPr lang="en-IN" sz="2000" dirty="0"/>
              <a:t>		FROM </a:t>
            </a:r>
            <a:r>
              <a:rPr lang="en-IN" sz="2000" dirty="0" err="1"/>
              <a:t>job_data</a:t>
            </a:r>
            <a:endParaRPr lang="en-IN" sz="2000" dirty="0"/>
          </a:p>
          <a:p>
            <a:r>
              <a:rPr lang="en-US" sz="2000" dirty="0"/>
              <a:t>		GROUP BY ds ORDER BY ds </a:t>
            </a:r>
          </a:p>
          <a:p>
            <a:r>
              <a:rPr lang="en-IN" sz="2000" dirty="0"/>
              <a:t>	     ) a;</a:t>
            </a: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7366A-6B59-4E9A-971F-6852381B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48" y="4523109"/>
            <a:ext cx="8411862" cy="2237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9B2A3-20CC-4FED-85D3-BC60929A50C0}"/>
              </a:ext>
            </a:extLst>
          </p:cNvPr>
          <p:cNvSpPr txBox="1"/>
          <p:nvPr/>
        </p:nvSpPr>
        <p:spPr>
          <a:xfrm>
            <a:off x="317090" y="4523109"/>
            <a:ext cx="1149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371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D31-D13B-4E26-815C-C8AE8BFF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5"/>
            <a:ext cx="12191999" cy="140053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Case Study 1 : Job Data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Throughput 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 &amp; Output:</a:t>
            </a:r>
            <a:b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used : MYSQL Workbench 8.0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B3D47A-6AB7-423F-8705-CCDA5FF27A6D}"/>
              </a:ext>
            </a:extLst>
          </p:cNvPr>
          <p:cNvSpPr txBox="1">
            <a:spLocks/>
          </p:cNvSpPr>
          <p:nvPr/>
        </p:nvSpPr>
        <p:spPr>
          <a:xfrm>
            <a:off x="0" y="1497807"/>
            <a:ext cx="12042843" cy="2907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 Query:</a:t>
            </a:r>
            <a:br>
              <a:rPr lang="en-IN" sz="2000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en-US" sz="2000" dirty="0"/>
              <a:t>SELECT ds as </a:t>
            </a:r>
            <a:r>
              <a:rPr lang="en-US" sz="2000" dirty="0" err="1"/>
              <a:t>date_of_review</a:t>
            </a:r>
            <a:r>
              <a:rPr lang="en-US" sz="2000" dirty="0"/>
              <a:t>, </a:t>
            </a:r>
            <a:r>
              <a:rPr lang="en-US" sz="2000" dirty="0" err="1"/>
              <a:t>jobs_reviewed</a:t>
            </a:r>
            <a:r>
              <a:rPr lang="en-US" sz="2000" dirty="0"/>
              <a:t>, AVG(</a:t>
            </a:r>
            <a:r>
              <a:rPr lang="en-US" sz="2000" dirty="0" err="1"/>
              <a:t>jobs_reviewed</a:t>
            </a:r>
            <a:r>
              <a:rPr lang="en-US" sz="2000" dirty="0"/>
              <a:t>) OVER(ORDER BY ds ROWS BETWEEN 6 PRECEDING AND CURRENT ROW) AS throughput_7_rolling_averagethroughput_7_rolling_average_non_distinct_job_id</a:t>
            </a:r>
          </a:p>
          <a:p>
            <a:endParaRPr lang="en-US" sz="2000" dirty="0"/>
          </a:p>
          <a:p>
            <a:r>
              <a:rPr lang="en-IN" sz="2000" dirty="0"/>
              <a:t>FROM ( </a:t>
            </a:r>
            <a:r>
              <a:rPr lang="en-US" sz="2000" dirty="0"/>
              <a:t>SELECT ds, COUNT(</a:t>
            </a:r>
            <a:r>
              <a:rPr lang="en-US" sz="2000" dirty="0" err="1"/>
              <a:t>job_id</a:t>
            </a:r>
            <a:r>
              <a:rPr lang="en-US" sz="2000" dirty="0"/>
              <a:t>) AS </a:t>
            </a:r>
            <a:r>
              <a:rPr lang="en-US" sz="2000" dirty="0" err="1"/>
              <a:t>jobs_reviewed</a:t>
            </a:r>
            <a:endParaRPr lang="en-US" sz="2000" dirty="0"/>
          </a:p>
          <a:p>
            <a:r>
              <a:rPr lang="en-IN" sz="2000" dirty="0"/>
              <a:t>		 FROM </a:t>
            </a:r>
            <a:r>
              <a:rPr lang="en-IN" sz="2000" dirty="0" err="1"/>
              <a:t>job_data</a:t>
            </a:r>
            <a:endParaRPr lang="en-IN" sz="2000" dirty="0"/>
          </a:p>
          <a:p>
            <a:r>
              <a:rPr lang="en-US" sz="2000" dirty="0"/>
              <a:t>		GROUP BY ds ORDER BY ds </a:t>
            </a:r>
          </a:p>
          <a:p>
            <a:r>
              <a:rPr lang="en-IN" sz="2000" dirty="0"/>
              <a:t>	      ) a;</a:t>
            </a: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7FC1C-D11B-43B4-9577-84DBB3FEA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30" y="4405745"/>
            <a:ext cx="8116229" cy="2347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02CB7-2FED-4587-98CC-2019EC89B6AE}"/>
              </a:ext>
            </a:extLst>
          </p:cNvPr>
          <p:cNvSpPr txBox="1"/>
          <p:nvPr/>
        </p:nvSpPr>
        <p:spPr>
          <a:xfrm>
            <a:off x="80925" y="4472247"/>
            <a:ext cx="1149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Output: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426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F213-9258-4C58-9CD6-3F2503DB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3065" y="1073944"/>
            <a:ext cx="9685869" cy="51855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Language Share Analysis: </a:t>
            </a: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Share of each language for different contents.</a:t>
            </a:r>
          </a:p>
          <a:p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Task : Calculate the percentage share of each language?</a:t>
            </a:r>
          </a:p>
          <a:p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calculate the percentage share of each language (distinct and non-distinct):-</a:t>
            </a:r>
          </a:p>
          <a:p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1.We will first divide the total number of languages (distinct/non-distinct) by the total number of rows presents in the table</a:t>
            </a:r>
          </a:p>
          <a:p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2.Then we will do the grouping based on the languages.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10EB0-0F08-4176-B731-3691251BB30D}"/>
              </a:ext>
            </a:extLst>
          </p:cNvPr>
          <p:cNvSpPr txBox="1"/>
          <p:nvPr/>
        </p:nvSpPr>
        <p:spPr>
          <a:xfrm>
            <a:off x="0" y="51538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Case Study 1 : Job Data</a:t>
            </a:r>
            <a:endParaRPr lang="en-US" sz="1800" b="1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6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3218</TotalTime>
  <Words>3097</Words>
  <Application>Microsoft Office PowerPoint</Application>
  <PresentationFormat>Widescreen</PresentationFormat>
  <Paragraphs>250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Nunito</vt:lpstr>
      <vt:lpstr>Wingdings 3</vt:lpstr>
      <vt:lpstr>Ion</vt:lpstr>
      <vt:lpstr>PowerPoint Presentation</vt:lpstr>
      <vt:lpstr>PowerPoint Presentation</vt:lpstr>
      <vt:lpstr>PowerPoint Presentation</vt:lpstr>
      <vt:lpstr>Case Study 1 : Job Data Number of jobs reviewed : SQL Query &amp; Output: Software used : MYSQL Workbench 8.0</vt:lpstr>
      <vt:lpstr>PowerPoint Presentation</vt:lpstr>
      <vt:lpstr>PowerPoint Presentation</vt:lpstr>
      <vt:lpstr>Case Study 1 : Job Data Throughput : SQL Query &amp; Output: Software used : MYSQL Workbench 8.0</vt:lpstr>
      <vt:lpstr>Case Study 1 : Job Data Throughput : SQL Query &amp; Output: Software used : MYSQL Workbench 8.0</vt:lpstr>
      <vt:lpstr>PowerPoint Presentation</vt:lpstr>
      <vt:lpstr>Case Study 1 : Job Data Percentage share of each language : SQL Query &amp; Output: Software used : MYSQL Workbench 8.0</vt:lpstr>
      <vt:lpstr>PowerPoint Presentation</vt:lpstr>
      <vt:lpstr>Case Study 1 : Job Data Duplicate rows : SQL Query &amp; Output: Software used : MYSQL Workbench 8.0</vt:lpstr>
      <vt:lpstr>PowerPoint Presentation</vt:lpstr>
      <vt:lpstr>Case Study 2 : Investigating metric spike User Engagement : SQL Query &amp; Output: Software used : MYSQL Workbench 8.0</vt:lpstr>
      <vt:lpstr>PowerPoint Presentation</vt:lpstr>
      <vt:lpstr>Case Study 2 : Investigating metric spike User Growth: SQL Query &amp; Output: Software used : MYSQL Workbench 8.0</vt:lpstr>
      <vt:lpstr>Case Study 2 : Investigating metric spike User Growth: SQL Query &amp; Output: Software used : MYSQL Workbench 8.0</vt:lpstr>
      <vt:lpstr>Case Study 2 : Investigating metric spike User Growth: SQL Query &amp; Output: Software used : MYSQL Workbench 8.0</vt:lpstr>
      <vt:lpstr>PowerPoint Presentation</vt:lpstr>
      <vt:lpstr>Case Study 2 : Investigating metric spike Weekly Retention: SQL Query &amp; Output:</vt:lpstr>
      <vt:lpstr>Case Study 2 : Investigating metric spike Weekly Retention: SQL Query &amp; Output:</vt:lpstr>
      <vt:lpstr>Case Study 2 : Investigating metric spike Weekly Retention: SQL Query &amp; Output:</vt:lpstr>
      <vt:lpstr>Case Study 2 : Investigating metric spike Weekly Retention: SQL Query &amp; Output:</vt:lpstr>
      <vt:lpstr>PowerPoint Presentation</vt:lpstr>
      <vt:lpstr>Case Study 2 : Investigating metric spike Weekly Engagement: SQL Query &amp; Output:</vt:lpstr>
      <vt:lpstr>PowerPoint Presentation</vt:lpstr>
      <vt:lpstr>Case Study 2 : Investigating metric spike Email Engagement: SQL Query &amp; Output:</vt:lpstr>
      <vt:lpstr>Case Study 2 : Investigating metric spike Email Engagement: SQL Query &amp; 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Tikare</dc:creator>
  <cp:lastModifiedBy>Hemant Tikare</cp:lastModifiedBy>
  <cp:revision>76</cp:revision>
  <dcterms:created xsi:type="dcterms:W3CDTF">2023-07-29T09:19:32Z</dcterms:created>
  <dcterms:modified xsi:type="dcterms:W3CDTF">2023-08-15T15:53:37Z</dcterms:modified>
</cp:coreProperties>
</file>