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8" r:id="rId3"/>
    <p:sldId id="320" r:id="rId4"/>
    <p:sldId id="319" r:id="rId5"/>
    <p:sldId id="257" r:id="rId6"/>
    <p:sldId id="261" r:id="rId7"/>
    <p:sldId id="284" r:id="rId8"/>
    <p:sldId id="263" r:id="rId9"/>
    <p:sldId id="285" r:id="rId10"/>
    <p:sldId id="265" r:id="rId11"/>
    <p:sldId id="286" r:id="rId12"/>
    <p:sldId id="287"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varScale="1">
        <p:scale>
          <a:sx n="89" d="100"/>
          <a:sy n="89" d="100"/>
        </p:scale>
        <p:origin x="5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ni\OneDrive\Desktop\Project%208\Call_Volume_Trend_Analysis_Project_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ni\OneDrive\Desktop\Project%208\Call_Volume_Trend_Analysis_Project_9.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'Q3'!$H$22</c:f>
              <c:strCache>
                <c:ptCount val="1"/>
                <c:pt idx="0">
                  <c:v>Abandon Percentage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'Q3'!$A$23:$A$34</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'Q3'!$H$23:$H$34</c:f>
              <c:numCache>
                <c:formatCode>0.0%</c:formatCode>
                <c:ptCount val="12"/>
                <c:pt idx="0">
                  <c:v>0.520445816703065</c:v>
                </c:pt>
                <c:pt idx="1">
                  <c:v>0.41321634219906772</c:v>
                </c:pt>
                <c:pt idx="2">
                  <c:v>0.24574170331867254</c:v>
                </c:pt>
                <c:pt idx="3">
                  <c:v>0.22863882579066921</c:v>
                </c:pt>
                <c:pt idx="4">
                  <c:v>0.23686477174849269</c:v>
                </c:pt>
                <c:pt idx="5">
                  <c:v>0.13527969690216179</c:v>
                </c:pt>
                <c:pt idx="6">
                  <c:v>8.6870566344923836E-2</c:v>
                </c:pt>
                <c:pt idx="7">
                  <c:v>9.3392175572519068E-2</c:v>
                </c:pt>
                <c:pt idx="8">
                  <c:v>0.13080050469648116</c:v>
                </c:pt>
                <c:pt idx="9">
                  <c:v>0.28758169934640521</c:v>
                </c:pt>
                <c:pt idx="10">
                  <c:v>0.47770700636942676</c:v>
                </c:pt>
                <c:pt idx="11">
                  <c:v>0.53764226793359093</c:v>
                </c:pt>
              </c:numCache>
            </c:numRef>
          </c:val>
          <c:extLst>
            <c:ext xmlns:c16="http://schemas.microsoft.com/office/drawing/2014/chart" uri="{C3380CC4-5D6E-409C-BE32-E72D297353CC}">
              <c16:uniqueId val="{00000000-0B0A-4703-AE63-484F0B22D43C}"/>
            </c:ext>
          </c:extLst>
        </c:ser>
        <c:dLbls>
          <c:dLblPos val="outEnd"/>
          <c:showLegendKey val="0"/>
          <c:showVal val="1"/>
          <c:showCatName val="0"/>
          <c:showSerName val="0"/>
          <c:showPercent val="0"/>
          <c:showBubbleSize val="0"/>
        </c:dLbls>
        <c:gapWidth val="65"/>
        <c:axId val="2089551327"/>
        <c:axId val="891844399"/>
      </c:barChart>
      <c:catAx>
        <c:axId val="208955132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891844399"/>
        <c:crosses val="autoZero"/>
        <c:auto val="1"/>
        <c:lblAlgn val="ctr"/>
        <c:lblOffset val="100"/>
        <c:noMultiLvlLbl val="0"/>
      </c:catAx>
      <c:valAx>
        <c:axId val="89184439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 sourceLinked="1"/>
        <c:majorTickMark val="none"/>
        <c:minorTickMark val="none"/>
        <c:tickLblPos val="nextTo"/>
        <c:crossAx val="2089551327"/>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'Q4'!$B$26</c:f>
              <c:strCache>
                <c:ptCount val="1"/>
                <c:pt idx="0">
                  <c:v>No. of Agents needed to Answer updated Target</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'Q4'!$A$27:$A$50</c:f>
              <c:strCache>
                <c:ptCount val="24"/>
                <c:pt idx="0">
                  <c:v>09_10</c:v>
                </c:pt>
                <c:pt idx="1">
                  <c:v>10_11</c:v>
                </c:pt>
                <c:pt idx="2">
                  <c:v>11_12</c:v>
                </c:pt>
                <c:pt idx="3">
                  <c:v>12_13</c:v>
                </c:pt>
                <c:pt idx="4">
                  <c:v>13_14</c:v>
                </c:pt>
                <c:pt idx="5">
                  <c:v>14_15</c:v>
                </c:pt>
                <c:pt idx="6">
                  <c:v>15_16</c:v>
                </c:pt>
                <c:pt idx="7">
                  <c:v>16_17</c:v>
                </c:pt>
                <c:pt idx="8">
                  <c:v>17_18</c:v>
                </c:pt>
                <c:pt idx="9">
                  <c:v>18_19</c:v>
                </c:pt>
                <c:pt idx="10">
                  <c:v>19_20</c:v>
                </c:pt>
                <c:pt idx="11">
                  <c:v>20_21</c:v>
                </c:pt>
                <c:pt idx="12">
                  <c:v>21_22</c:v>
                </c:pt>
                <c:pt idx="13">
                  <c:v>22_23</c:v>
                </c:pt>
                <c:pt idx="14">
                  <c:v>23_24</c:v>
                </c:pt>
                <c:pt idx="15">
                  <c:v>24_01</c:v>
                </c:pt>
                <c:pt idx="16">
                  <c:v>01_02</c:v>
                </c:pt>
                <c:pt idx="17">
                  <c:v>02_03</c:v>
                </c:pt>
                <c:pt idx="18">
                  <c:v>03_04</c:v>
                </c:pt>
                <c:pt idx="19">
                  <c:v>04_05</c:v>
                </c:pt>
                <c:pt idx="20">
                  <c:v>05_06</c:v>
                </c:pt>
                <c:pt idx="21">
                  <c:v>06_07</c:v>
                </c:pt>
                <c:pt idx="22">
                  <c:v>07_08</c:v>
                </c:pt>
                <c:pt idx="23">
                  <c:v>08_09</c:v>
                </c:pt>
              </c:strCache>
            </c:strRef>
          </c:cat>
          <c:val>
            <c:numRef>
              <c:f>'Q4'!$B$27:$B$50</c:f>
              <c:numCache>
                <c:formatCode>0</c:formatCode>
                <c:ptCount val="24"/>
                <c:pt idx="0">
                  <c:v>20.819565217391304</c:v>
                </c:pt>
                <c:pt idx="1">
                  <c:v>28.86739130434783</c:v>
                </c:pt>
                <c:pt idx="2">
                  <c:v>31.713043478260868</c:v>
                </c:pt>
                <c:pt idx="3">
                  <c:v>27.184782608695649</c:v>
                </c:pt>
                <c:pt idx="4">
                  <c:v>24.882608695652173</c:v>
                </c:pt>
                <c:pt idx="5">
                  <c:v>22.715217391304346</c:v>
                </c:pt>
                <c:pt idx="6">
                  <c:v>19.508695652173913</c:v>
                </c:pt>
                <c:pt idx="7">
                  <c:v>18.693478260869565</c:v>
                </c:pt>
                <c:pt idx="8">
                  <c:v>18.22608695652174</c:v>
                </c:pt>
                <c:pt idx="9">
                  <c:v>15.506521739130436</c:v>
                </c:pt>
                <c:pt idx="10">
                  <c:v>13.969565217391303</c:v>
                </c:pt>
                <c:pt idx="11">
                  <c:v>11.945652173913043</c:v>
                </c:pt>
                <c:pt idx="12">
                  <c:v>7.6209782608695651</c:v>
                </c:pt>
                <c:pt idx="13">
                  <c:v>7.6209782608695651</c:v>
                </c:pt>
                <c:pt idx="14">
                  <c:v>5.0806521739130428</c:v>
                </c:pt>
                <c:pt idx="15">
                  <c:v>5.0806521739130428</c:v>
                </c:pt>
                <c:pt idx="16">
                  <c:v>2.5403260869565214</c:v>
                </c:pt>
                <c:pt idx="17">
                  <c:v>2.5403260869565214</c:v>
                </c:pt>
                <c:pt idx="18">
                  <c:v>2.5403260869565214</c:v>
                </c:pt>
                <c:pt idx="19">
                  <c:v>2.5403260869565214</c:v>
                </c:pt>
                <c:pt idx="20">
                  <c:v>7.6209782608695651</c:v>
                </c:pt>
                <c:pt idx="21">
                  <c:v>10.161304347826086</c:v>
                </c:pt>
                <c:pt idx="22">
                  <c:v>10.161304347826086</c:v>
                </c:pt>
                <c:pt idx="23">
                  <c:v>12.701630434782608</c:v>
                </c:pt>
              </c:numCache>
            </c:numRef>
          </c:val>
          <c:smooth val="0"/>
          <c:extLst>
            <c:ext xmlns:c16="http://schemas.microsoft.com/office/drawing/2014/chart" uri="{C3380CC4-5D6E-409C-BE32-E72D297353CC}">
              <c16:uniqueId val="{00000000-3DFE-4784-A44B-38722AF83935}"/>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71438048"/>
        <c:axId val="171436800"/>
      </c:lineChart>
      <c:catAx>
        <c:axId val="17143804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71436800"/>
        <c:crosses val="autoZero"/>
        <c:auto val="1"/>
        <c:lblAlgn val="ctr"/>
        <c:lblOffset val="100"/>
        <c:noMultiLvlLbl val="0"/>
      </c:catAx>
      <c:valAx>
        <c:axId val="17143680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71438048"/>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241255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E3954-A5BE-4218-8A28-A78A1F330C60}"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332654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89814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8328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1485555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1045639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4124046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1472992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426295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424010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2106144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E3954-A5BE-4218-8A28-A78A1F330C60}"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297020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E3954-A5BE-4218-8A28-A78A1F330C60}"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221390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413337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172510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77E3954-A5BE-4218-8A28-A78A1F330C60}" type="datetimeFigureOut">
              <a:rPr lang="en-IN" smtClean="0"/>
              <a:t>20-10-2023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6469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E3954-A5BE-4218-8A28-A78A1F330C60}"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4400A-08BD-48E8-AC52-BACDB88B504D}" type="slidenum">
              <a:rPr lang="en-IN" smtClean="0"/>
              <a:t>‹#›</a:t>
            </a:fld>
            <a:endParaRPr lang="en-IN"/>
          </a:p>
        </p:txBody>
      </p:sp>
    </p:spTree>
    <p:extLst>
      <p:ext uri="{BB962C8B-B14F-4D97-AF65-F5344CB8AC3E}">
        <p14:creationId xmlns:p14="http://schemas.microsoft.com/office/powerpoint/2010/main" val="425166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7E3954-A5BE-4218-8A28-A78A1F330C60}" type="datetimeFigureOut">
              <a:rPr lang="en-IN" smtClean="0"/>
              <a:t>20-10-2023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64400A-08BD-48E8-AC52-BACDB88B504D}" type="slidenum">
              <a:rPr lang="en-IN" smtClean="0"/>
              <a:t>‹#›</a:t>
            </a:fld>
            <a:endParaRPr lang="en-IN"/>
          </a:p>
        </p:txBody>
      </p:sp>
    </p:spTree>
    <p:extLst>
      <p:ext uri="{BB962C8B-B14F-4D97-AF65-F5344CB8AC3E}">
        <p14:creationId xmlns:p14="http://schemas.microsoft.com/office/powerpoint/2010/main" val="38629160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F4F619-992D-4819-B027-A4E812AA98F1}"/>
              </a:ext>
            </a:extLst>
          </p:cNvPr>
          <p:cNvSpPr>
            <a:spLocks noGrp="1"/>
          </p:cNvSpPr>
          <p:nvPr>
            <p:ph type="subTitle" idx="1"/>
          </p:nvPr>
        </p:nvSpPr>
        <p:spPr>
          <a:xfrm>
            <a:off x="0" y="95711"/>
            <a:ext cx="12192000" cy="1136859"/>
          </a:xfrm>
        </p:spPr>
        <p:txBody>
          <a:bodyPr>
            <a:normAutofit fontScale="70000" lnSpcReduction="20000"/>
          </a:bodyPr>
          <a:lstStyle/>
          <a:p>
            <a:pPr algn="ctr"/>
            <a:r>
              <a:rPr lang="en-IN" sz="3000" cap="none" dirty="0">
                <a:solidFill>
                  <a:srgbClr val="FFFF00"/>
                </a:solidFill>
              </a:rPr>
              <a:t>Name : </a:t>
            </a:r>
            <a:r>
              <a:rPr lang="en-IN" sz="3000" cap="none" dirty="0"/>
              <a:t>Hemant </a:t>
            </a:r>
            <a:r>
              <a:rPr lang="en-IN" sz="3000" cap="none" dirty="0" err="1"/>
              <a:t>Pralhad</a:t>
            </a:r>
            <a:r>
              <a:rPr lang="en-IN" sz="3000" cap="none" dirty="0"/>
              <a:t> Tikare </a:t>
            </a:r>
          </a:p>
          <a:p>
            <a:pPr algn="ctr"/>
            <a:r>
              <a:rPr lang="en-IN" sz="3000" cap="none" dirty="0">
                <a:solidFill>
                  <a:srgbClr val="FFFF00"/>
                </a:solidFill>
              </a:rPr>
              <a:t>Email ID: </a:t>
            </a:r>
            <a:r>
              <a:rPr lang="en-IN" sz="3000" cap="none" dirty="0"/>
              <a:t>hemanttikare2@gmail.com</a:t>
            </a:r>
          </a:p>
          <a:p>
            <a:pPr algn="ctr"/>
            <a:r>
              <a:rPr lang="en-IN" sz="3000" cap="none" dirty="0">
                <a:solidFill>
                  <a:srgbClr val="FFFF00"/>
                </a:solidFill>
              </a:rPr>
              <a:t>Project 6: </a:t>
            </a:r>
            <a:r>
              <a:rPr lang="en-US" sz="3000" cap="none" dirty="0"/>
              <a:t>ABC Call Volume Trend Analysis</a:t>
            </a:r>
            <a:endParaRPr lang="en-IN" dirty="0"/>
          </a:p>
        </p:txBody>
      </p:sp>
      <p:sp>
        <p:nvSpPr>
          <p:cNvPr id="4" name="TextBox 3">
            <a:extLst>
              <a:ext uri="{FF2B5EF4-FFF2-40B4-BE49-F238E27FC236}">
                <a16:creationId xmlns:a16="http://schemas.microsoft.com/office/drawing/2014/main" id="{FEE4B2C5-6832-4A60-94BF-4F753AD36C29}"/>
              </a:ext>
            </a:extLst>
          </p:cNvPr>
          <p:cNvSpPr txBox="1"/>
          <p:nvPr/>
        </p:nvSpPr>
        <p:spPr>
          <a:xfrm>
            <a:off x="0" y="1777019"/>
            <a:ext cx="12191999" cy="4524315"/>
          </a:xfrm>
          <a:prstGeom prst="rect">
            <a:avLst/>
          </a:prstGeom>
          <a:noFill/>
        </p:spPr>
        <p:txBody>
          <a:bodyPr wrap="square" rtlCol="0">
            <a:spAutoFit/>
          </a:bodyPr>
          <a:lstStyle/>
          <a:p>
            <a:r>
              <a:rPr lang="en-IN" sz="1200" dirty="0">
                <a:solidFill>
                  <a:schemeClr val="accent3">
                    <a:lumMod val="60000"/>
                    <a:lumOff val="40000"/>
                  </a:schemeClr>
                </a:solidFill>
                <a:latin typeface="+mj-lt"/>
                <a:ea typeface="+mj-ea"/>
                <a:cs typeface="+mj-cs"/>
              </a:rPr>
              <a:t>Project Description:</a:t>
            </a:r>
          </a:p>
          <a:p>
            <a:endParaRPr lang="en-IN" sz="1200" dirty="0">
              <a:solidFill>
                <a:srgbClr val="FFFF00"/>
              </a:solidFill>
              <a:latin typeface="+mj-lt"/>
              <a:ea typeface="+mj-ea"/>
              <a:cs typeface="+mj-cs"/>
            </a:endParaRPr>
          </a:p>
          <a:p>
            <a:pPr marL="299085" marR="5080" indent="-287020" algn="just">
              <a:lnSpc>
                <a:spcPct val="100000"/>
              </a:lnSpc>
              <a:buFont typeface="Arial" panose="020B0604020202020204"/>
              <a:buChar char="•"/>
              <a:tabLst>
                <a:tab pos="299720" algn="l"/>
              </a:tabLst>
            </a:pPr>
            <a:r>
              <a:rPr lang="en-US" sz="1200" dirty="0">
                <a:solidFill>
                  <a:schemeClr val="bg2">
                    <a:lumMod val="40000"/>
                    <a:lumOff val="60000"/>
                  </a:schemeClr>
                </a:solidFill>
                <a:latin typeface="+mj-lt"/>
                <a:ea typeface="+mj-ea"/>
                <a:cs typeface="+mj-cs"/>
              </a:rPr>
              <a:t>The attached dataset is of Inbound calls of an ABC company from the insurance category consists of a Customer Experience (CX) Inbound calling team for 23 days. Data includes </a:t>
            </a:r>
            <a:r>
              <a:rPr lang="en-US" sz="1200" dirty="0" err="1">
                <a:solidFill>
                  <a:schemeClr val="bg2">
                    <a:lumMod val="40000"/>
                    <a:lumOff val="60000"/>
                  </a:schemeClr>
                </a:solidFill>
                <a:latin typeface="+mj-lt"/>
                <a:ea typeface="+mj-ea"/>
                <a:cs typeface="+mj-cs"/>
              </a:rPr>
              <a:t>Agent_Name</a:t>
            </a:r>
            <a:r>
              <a:rPr lang="en-US" sz="1200" dirty="0">
                <a:solidFill>
                  <a:schemeClr val="bg2">
                    <a:lumMod val="40000"/>
                    <a:lumOff val="60000"/>
                  </a:schemeClr>
                </a:solidFill>
                <a:latin typeface="+mj-lt"/>
                <a:ea typeface="+mj-ea"/>
                <a:cs typeface="+mj-cs"/>
              </a:rPr>
              <a:t>, </a:t>
            </a:r>
            <a:r>
              <a:rPr lang="en-US" sz="1200" dirty="0" err="1">
                <a:solidFill>
                  <a:schemeClr val="bg2">
                    <a:lumMod val="40000"/>
                    <a:lumOff val="60000"/>
                  </a:schemeClr>
                </a:solidFill>
                <a:latin typeface="+mj-lt"/>
                <a:ea typeface="+mj-ea"/>
                <a:cs typeface="+mj-cs"/>
              </a:rPr>
              <a:t>Agent_ID</a:t>
            </a:r>
            <a:r>
              <a:rPr lang="en-US" sz="1200" dirty="0">
                <a:solidFill>
                  <a:schemeClr val="bg2">
                    <a:lumMod val="40000"/>
                    <a:lumOff val="60000"/>
                  </a:schemeClr>
                </a:solidFill>
                <a:latin typeface="+mj-lt"/>
                <a:ea typeface="+mj-ea"/>
                <a:cs typeface="+mj-cs"/>
              </a:rPr>
              <a:t>, </a:t>
            </a:r>
            <a:r>
              <a:rPr lang="en-US" sz="1200" dirty="0" err="1">
                <a:solidFill>
                  <a:schemeClr val="bg2">
                    <a:lumMod val="40000"/>
                    <a:lumOff val="60000"/>
                  </a:schemeClr>
                </a:solidFill>
                <a:latin typeface="+mj-lt"/>
                <a:ea typeface="+mj-ea"/>
                <a:cs typeface="+mj-cs"/>
              </a:rPr>
              <a:t>Queue_Time</a:t>
            </a:r>
            <a:r>
              <a:rPr lang="en-US" sz="1200" dirty="0">
                <a:solidFill>
                  <a:schemeClr val="bg2">
                    <a:lumMod val="40000"/>
                    <a:lumOff val="60000"/>
                  </a:schemeClr>
                </a:solidFill>
                <a:latin typeface="+mj-lt"/>
                <a:ea typeface="+mj-ea"/>
                <a:cs typeface="+mj-cs"/>
              </a:rPr>
              <a:t> [duration for which customer have to wait before they get connected to an agent], Time [time at which call was made by customer in a day], </a:t>
            </a:r>
            <a:r>
              <a:rPr lang="en-US" sz="1200" dirty="0" err="1">
                <a:solidFill>
                  <a:schemeClr val="bg2">
                    <a:lumMod val="40000"/>
                    <a:lumOff val="60000"/>
                  </a:schemeClr>
                </a:solidFill>
                <a:latin typeface="+mj-lt"/>
                <a:ea typeface="+mj-ea"/>
                <a:cs typeface="+mj-cs"/>
              </a:rPr>
              <a:t>Time_Bucket</a:t>
            </a:r>
            <a:r>
              <a:rPr lang="en-US" sz="1200" dirty="0">
                <a:solidFill>
                  <a:schemeClr val="bg2">
                    <a:lumMod val="40000"/>
                    <a:lumOff val="60000"/>
                  </a:schemeClr>
                </a:solidFill>
                <a:latin typeface="+mj-lt"/>
                <a:ea typeface="+mj-ea"/>
                <a:cs typeface="+mj-cs"/>
              </a:rPr>
              <a:t> [for easiness we have also provided you with the time bucket], Duration [duration for which a customer and executives are on call, </a:t>
            </a:r>
            <a:r>
              <a:rPr lang="en-US" sz="1200" dirty="0" err="1">
                <a:solidFill>
                  <a:schemeClr val="bg2">
                    <a:lumMod val="40000"/>
                    <a:lumOff val="60000"/>
                  </a:schemeClr>
                </a:solidFill>
                <a:latin typeface="+mj-lt"/>
                <a:ea typeface="+mj-ea"/>
                <a:cs typeface="+mj-cs"/>
              </a:rPr>
              <a:t>Call_Seconds</a:t>
            </a:r>
            <a:r>
              <a:rPr lang="en-US" sz="1200" dirty="0">
                <a:solidFill>
                  <a:schemeClr val="bg2">
                    <a:lumMod val="40000"/>
                    <a:lumOff val="60000"/>
                  </a:schemeClr>
                </a:solidFill>
                <a:latin typeface="+mj-lt"/>
                <a:ea typeface="+mj-ea"/>
                <a:cs typeface="+mj-cs"/>
              </a:rPr>
              <a:t> [for simplicity we have also converted those time into seconds], call status (Abandon, answered, transferred).</a:t>
            </a:r>
          </a:p>
          <a:p>
            <a:pPr>
              <a:lnSpc>
                <a:spcPct val="100000"/>
              </a:lnSpc>
              <a:spcBef>
                <a:spcPts val="25"/>
              </a:spcBef>
              <a:buFont typeface="Arial" panose="020B0604020202020204"/>
              <a:buChar char="•"/>
            </a:pPr>
            <a:endParaRPr lang="en-US" sz="1200" dirty="0">
              <a:latin typeface="Calibri" panose="020F0502020204030204"/>
              <a:cs typeface="Calibri" panose="020F0502020204030204"/>
            </a:endParaRPr>
          </a:p>
          <a:p>
            <a:pPr marL="299085" marR="5080" indent="-287020" algn="just">
              <a:lnSpc>
                <a:spcPct val="100000"/>
              </a:lnSpc>
              <a:buFont typeface="Arial" panose="020B0604020202020204"/>
              <a:buChar char="•"/>
              <a:tabLst>
                <a:tab pos="299720" algn="l"/>
              </a:tabLst>
            </a:pPr>
            <a:r>
              <a:rPr lang="en-US" sz="1200" dirty="0">
                <a:solidFill>
                  <a:schemeClr val="bg2">
                    <a:lumMod val="40000"/>
                    <a:lumOff val="60000"/>
                  </a:schemeClr>
                </a:solidFill>
                <a:latin typeface="+mj-lt"/>
                <a:ea typeface="+mj-ea"/>
                <a:cs typeface="+mj-cs"/>
              </a:rPr>
              <a:t>A customer experience (CX) team consists of professionals who analyze customer feedback and data, and share insights with the rest of the organization. Typically, these teams fulfil various roles and responsibilities such as: Customer  experience  programs  (CX  programs),  Digital  customer  experience,  Design  and  processes,  Internal communications, Voice of the customer (</a:t>
            </a:r>
            <a:r>
              <a:rPr lang="en-US" sz="1200" dirty="0" err="1">
                <a:solidFill>
                  <a:schemeClr val="bg2">
                    <a:lumMod val="40000"/>
                    <a:lumOff val="60000"/>
                  </a:schemeClr>
                </a:solidFill>
                <a:latin typeface="+mj-lt"/>
                <a:ea typeface="+mj-ea"/>
                <a:cs typeface="+mj-cs"/>
              </a:rPr>
              <a:t>VoC</a:t>
            </a:r>
            <a:r>
              <a:rPr lang="en-US" sz="1200" dirty="0">
                <a:solidFill>
                  <a:schemeClr val="bg2">
                    <a:lumMod val="40000"/>
                    <a:lumOff val="60000"/>
                  </a:schemeClr>
                </a:solidFill>
                <a:latin typeface="+mj-lt"/>
                <a:ea typeface="+mj-ea"/>
                <a:cs typeface="+mj-cs"/>
              </a:rPr>
              <a:t>), User experiences, Customer experience management, Journey mapping, Nurturing customer interactions, Customer success, Customer support, Handling customer data, Learning about the customer journey.</a:t>
            </a:r>
          </a:p>
          <a:p>
            <a:pPr>
              <a:lnSpc>
                <a:spcPct val="100000"/>
              </a:lnSpc>
              <a:spcBef>
                <a:spcPts val="25"/>
              </a:spcBef>
            </a:pPr>
            <a:endParaRPr lang="en-US" sz="1200" dirty="0">
              <a:solidFill>
                <a:schemeClr val="bg2">
                  <a:lumMod val="40000"/>
                  <a:lumOff val="60000"/>
                </a:schemeClr>
              </a:solidFill>
              <a:latin typeface="+mj-lt"/>
              <a:ea typeface="+mj-ea"/>
              <a:cs typeface="+mj-cs"/>
            </a:endParaRPr>
          </a:p>
          <a:p>
            <a:pPr marL="299085" marR="8255" indent="-287020" algn="just">
              <a:lnSpc>
                <a:spcPct val="100000"/>
              </a:lnSpc>
              <a:spcBef>
                <a:spcPts val="5"/>
              </a:spcBef>
              <a:buFont typeface="Arial" panose="020B0604020202020204"/>
              <a:buChar char="•"/>
              <a:tabLst>
                <a:tab pos="299720" algn="l"/>
              </a:tabLst>
            </a:pPr>
            <a:r>
              <a:rPr lang="en-US" sz="1200" dirty="0">
                <a:solidFill>
                  <a:schemeClr val="bg2">
                    <a:lumMod val="40000"/>
                    <a:lumOff val="60000"/>
                  </a:schemeClr>
                </a:solidFill>
                <a:latin typeface="+mj-lt"/>
                <a:ea typeface="+mj-ea"/>
                <a:cs typeface="+mj-cs"/>
              </a:rPr>
              <a:t>Interactive Voice Response (IVR), Robotic Process Automation (RPA), Predictive Analytics, Intelligent Routing are some of the most impactful AI-empowered customer experience tools we can use in this project.</a:t>
            </a:r>
          </a:p>
          <a:p>
            <a:pPr marL="342900" indent="-342900">
              <a:buFont typeface="Arial" panose="020B0604020202020204" pitchFamily="34" charset="0"/>
              <a:buChar char="•"/>
            </a:pPr>
            <a:endParaRPr lang="en-US" sz="1200" dirty="0">
              <a:solidFill>
                <a:schemeClr val="bg2">
                  <a:lumMod val="40000"/>
                  <a:lumOff val="60000"/>
                </a:schemeClr>
              </a:solidFill>
            </a:endParaRPr>
          </a:p>
          <a:p>
            <a:pPr marL="342900" indent="-342900">
              <a:buFont typeface="Arial" panose="020B0604020202020204" pitchFamily="34" charset="0"/>
              <a:buChar char="•"/>
            </a:pPr>
            <a:r>
              <a:rPr lang="en-US" sz="1200" dirty="0">
                <a:solidFill>
                  <a:schemeClr val="bg2">
                    <a:lumMod val="40000"/>
                    <a:lumOff val="60000"/>
                  </a:schemeClr>
                </a:solidFill>
              </a:rPr>
              <a:t>In a Customer Experience team there is a huge employment opportunities for Customer service representatives A.k.a. call center agents, customer service agents. Some of the roles for them include Email support, Inbound support, Outbound support, social media support.</a:t>
            </a:r>
          </a:p>
          <a:p>
            <a:endParaRPr lang="en-US" sz="1200" dirty="0">
              <a:solidFill>
                <a:schemeClr val="bg2">
                  <a:lumMod val="40000"/>
                  <a:lumOff val="60000"/>
                </a:schemeClr>
              </a:solidFill>
            </a:endParaRPr>
          </a:p>
          <a:p>
            <a:pPr marL="342900" indent="-342900">
              <a:buFont typeface="Arial" panose="020B0604020202020204" pitchFamily="34" charset="0"/>
              <a:buChar char="•"/>
            </a:pPr>
            <a:r>
              <a:rPr lang="en-US" sz="1200" dirty="0">
                <a:solidFill>
                  <a:schemeClr val="bg2">
                    <a:lumMod val="40000"/>
                    <a:lumOff val="60000"/>
                  </a:schemeClr>
                </a:solidFill>
              </a:rPr>
              <a:t>Inbound customer support is defined as the call center which is responsible for handling inbound calls of customers. Inbound calls are the incoming voice calls of the existing customers or prospective customers for our business which are attended by customer care representatives. Inbound customer service is the methodology of attracting, engaging, and delighting our customers to turn them into our business' loyal advocates. By solving our customers' problems and helping them achieve success using our product or service, we can delight our customers and turn them into a growth engine for our business</a:t>
            </a:r>
          </a:p>
          <a:p>
            <a:pPr marL="299085" marR="8255" indent="-287020" algn="just">
              <a:lnSpc>
                <a:spcPct val="100000"/>
              </a:lnSpc>
              <a:spcBef>
                <a:spcPts val="5"/>
              </a:spcBef>
              <a:buFont typeface="Arial" panose="020B0604020202020204"/>
              <a:buChar char="•"/>
              <a:tabLst>
                <a:tab pos="299720" algn="l"/>
              </a:tabLst>
            </a:pPr>
            <a:endParaRPr lang="en-US" sz="1200" dirty="0">
              <a:solidFill>
                <a:schemeClr val="bg2">
                  <a:lumMod val="40000"/>
                  <a:lumOff val="60000"/>
                </a:schemeClr>
              </a:solidFill>
              <a:latin typeface="+mj-lt"/>
              <a:ea typeface="+mj-ea"/>
              <a:cs typeface="+mj-cs"/>
            </a:endParaRPr>
          </a:p>
        </p:txBody>
      </p:sp>
    </p:spTree>
    <p:extLst>
      <p:ext uri="{BB962C8B-B14F-4D97-AF65-F5344CB8AC3E}">
        <p14:creationId xmlns:p14="http://schemas.microsoft.com/office/powerpoint/2010/main" val="162950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C91D782-634B-4422-A300-13E87A0FA65D}"/>
              </a:ext>
            </a:extLst>
          </p:cNvPr>
          <p:cNvSpPr>
            <a:spLocks noGrp="1"/>
          </p:cNvSpPr>
          <p:nvPr>
            <p:ph type="body" sz="half" idx="2"/>
          </p:nvPr>
        </p:nvSpPr>
        <p:spPr>
          <a:xfrm>
            <a:off x="124336" y="138092"/>
            <a:ext cx="8059315" cy="715923"/>
          </a:xfrm>
        </p:spPr>
        <p:txBody>
          <a:bodyPr>
            <a:normAutofit/>
          </a:bodyPr>
          <a:lstStyle/>
          <a:p>
            <a:r>
              <a:rPr lang="en-US" sz="2000" dirty="0">
                <a:solidFill>
                  <a:schemeClr val="bg2">
                    <a:lumMod val="40000"/>
                    <a:lumOff val="60000"/>
                  </a:schemeClr>
                </a:solidFill>
              </a:rPr>
              <a:t>Manpower Plan for the Day :</a:t>
            </a:r>
            <a:endParaRPr lang="en-IN" sz="2000" dirty="0">
              <a:solidFill>
                <a:schemeClr val="bg2">
                  <a:lumMod val="40000"/>
                  <a:lumOff val="60000"/>
                </a:schemeClr>
              </a:solidFill>
            </a:endParaRPr>
          </a:p>
        </p:txBody>
      </p:sp>
      <p:sp>
        <p:nvSpPr>
          <p:cNvPr id="8" name="TextBox 7">
            <a:extLst>
              <a:ext uri="{FF2B5EF4-FFF2-40B4-BE49-F238E27FC236}">
                <a16:creationId xmlns:a16="http://schemas.microsoft.com/office/drawing/2014/main" id="{C3A838D3-27CB-D85E-7A86-DA34F0FB6C5C}"/>
              </a:ext>
            </a:extLst>
          </p:cNvPr>
          <p:cNvSpPr txBox="1"/>
          <p:nvPr/>
        </p:nvSpPr>
        <p:spPr>
          <a:xfrm>
            <a:off x="124336" y="5004607"/>
            <a:ext cx="5663988" cy="1323439"/>
          </a:xfrm>
          <a:prstGeom prst="rect">
            <a:avLst/>
          </a:prstGeom>
        </p:spPr>
        <p:txBody>
          <a:bodyPr wrap="square" rtlCol="0">
            <a:spAutoFit/>
          </a:bodyPr>
          <a:lstStyle/>
          <a:p>
            <a:pPr marL="0" indent="0">
              <a:lnSpc>
                <a:spcPct val="100000"/>
              </a:lnSpc>
              <a:spcBef>
                <a:spcPts val="0"/>
              </a:spcBef>
              <a:buFontTx/>
              <a:buNone/>
            </a:pPr>
            <a:r>
              <a:rPr lang="en-US" sz="1600" dirty="0">
                <a:solidFill>
                  <a:schemeClr val="bg2">
                    <a:lumMod val="40000"/>
                    <a:lumOff val="60000"/>
                  </a:schemeClr>
                </a:solidFill>
                <a:latin typeface="+mj-lt"/>
                <a:ea typeface="+mj-ea"/>
                <a:cs typeface="+mj-cs"/>
              </a:rPr>
              <a:t>In the table above, we see the comparison of current calls Vs the updated call numbers per day for each time bucket as per the new Abandon Rate. Based on which we’d be calculating the number of Agents needed in each time bucket. </a:t>
            </a:r>
            <a:endParaRPr lang="en-IN" sz="1600" dirty="0">
              <a:solidFill>
                <a:schemeClr val="bg2">
                  <a:lumMod val="40000"/>
                  <a:lumOff val="60000"/>
                </a:schemeClr>
              </a:solidFill>
              <a:latin typeface="+mj-lt"/>
              <a:ea typeface="+mj-ea"/>
              <a:cs typeface="+mj-cs"/>
            </a:endParaRPr>
          </a:p>
        </p:txBody>
      </p:sp>
      <p:pic>
        <p:nvPicPr>
          <p:cNvPr id="11" name="Picture 10">
            <a:extLst>
              <a:ext uri="{FF2B5EF4-FFF2-40B4-BE49-F238E27FC236}">
                <a16:creationId xmlns:a16="http://schemas.microsoft.com/office/drawing/2014/main" id="{4A136399-3158-7EE2-5F9C-9794A3C084A1}"/>
              </a:ext>
            </a:extLst>
          </p:cNvPr>
          <p:cNvPicPr>
            <a:picLocks noChangeAspect="1"/>
          </p:cNvPicPr>
          <p:nvPr/>
        </p:nvPicPr>
        <p:blipFill>
          <a:blip r:embed="rId2"/>
          <a:stretch>
            <a:fillRect/>
          </a:stretch>
        </p:blipFill>
        <p:spPr>
          <a:xfrm>
            <a:off x="124336" y="1216090"/>
            <a:ext cx="5049188" cy="2708929"/>
          </a:xfrm>
          <a:prstGeom prst="rect">
            <a:avLst/>
          </a:prstGeom>
        </p:spPr>
      </p:pic>
      <p:pic>
        <p:nvPicPr>
          <p:cNvPr id="14" name="Picture 13">
            <a:extLst>
              <a:ext uri="{FF2B5EF4-FFF2-40B4-BE49-F238E27FC236}">
                <a16:creationId xmlns:a16="http://schemas.microsoft.com/office/drawing/2014/main" id="{8B44605E-054D-91F3-0477-923834B7F17B}"/>
              </a:ext>
            </a:extLst>
          </p:cNvPr>
          <p:cNvPicPr>
            <a:picLocks noChangeAspect="1"/>
          </p:cNvPicPr>
          <p:nvPr/>
        </p:nvPicPr>
        <p:blipFill>
          <a:blip r:embed="rId3"/>
          <a:stretch>
            <a:fillRect/>
          </a:stretch>
        </p:blipFill>
        <p:spPr>
          <a:xfrm>
            <a:off x="5684808" y="1128005"/>
            <a:ext cx="6230357" cy="4384273"/>
          </a:xfrm>
          <a:prstGeom prst="rect">
            <a:avLst/>
          </a:prstGeom>
        </p:spPr>
      </p:pic>
    </p:spTree>
    <p:extLst>
      <p:ext uri="{BB962C8B-B14F-4D97-AF65-F5344CB8AC3E}">
        <p14:creationId xmlns:p14="http://schemas.microsoft.com/office/powerpoint/2010/main" val="3534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C91D782-634B-4422-A300-13E87A0FA65D}"/>
              </a:ext>
            </a:extLst>
          </p:cNvPr>
          <p:cNvSpPr>
            <a:spLocks noGrp="1"/>
          </p:cNvSpPr>
          <p:nvPr>
            <p:ph type="body" sz="half" idx="2"/>
          </p:nvPr>
        </p:nvSpPr>
        <p:spPr>
          <a:xfrm>
            <a:off x="0" y="77637"/>
            <a:ext cx="10660370" cy="1166513"/>
          </a:xfrm>
        </p:spPr>
        <p:txBody>
          <a:bodyPr>
            <a:normAutofit/>
          </a:bodyPr>
          <a:lstStyle/>
          <a:p>
            <a:r>
              <a:rPr lang="en-US" sz="1600" dirty="0">
                <a:solidFill>
                  <a:schemeClr val="bg2">
                    <a:lumMod val="40000"/>
                    <a:lumOff val="60000"/>
                  </a:schemeClr>
                </a:solidFill>
              </a:rPr>
              <a:t>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a:t>
            </a:r>
            <a:endParaRPr lang="en-IN" sz="1600" dirty="0"/>
          </a:p>
        </p:txBody>
      </p:sp>
      <p:pic>
        <p:nvPicPr>
          <p:cNvPr id="3074" name="Picture 2">
            <a:extLst>
              <a:ext uri="{FF2B5EF4-FFF2-40B4-BE49-F238E27FC236}">
                <a16:creationId xmlns:a16="http://schemas.microsoft.com/office/drawing/2014/main" id="{B11A615F-9AA0-8701-8DBA-474D6BB3B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283" y="1427183"/>
            <a:ext cx="6450366" cy="5870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1D162B-4C85-21C9-67BA-EFC6108E7B38}"/>
              </a:ext>
            </a:extLst>
          </p:cNvPr>
          <p:cNvSpPr txBox="1"/>
          <p:nvPr/>
        </p:nvSpPr>
        <p:spPr>
          <a:xfrm>
            <a:off x="1769982" y="2197300"/>
            <a:ext cx="6381667" cy="523220"/>
          </a:xfrm>
          <a:prstGeom prst="rect">
            <a:avLst/>
          </a:prstGeom>
        </p:spPr>
        <p:txBody>
          <a:bodyPr wrap="square" rtlCol="0">
            <a:spAutoFit/>
          </a:bodyPr>
          <a:lstStyle/>
          <a:p>
            <a:pPr marL="0" indent="0">
              <a:lnSpc>
                <a:spcPct val="100000"/>
              </a:lnSpc>
              <a:spcBef>
                <a:spcPts val="0"/>
              </a:spcBef>
              <a:buFontTx/>
              <a:buNone/>
            </a:pPr>
            <a:r>
              <a:rPr lang="en-US" sz="1400" dirty="0">
                <a:solidFill>
                  <a:schemeClr val="bg2">
                    <a:lumMod val="40000"/>
                    <a:lumOff val="60000"/>
                  </a:schemeClr>
                </a:solidFill>
                <a:latin typeface="+mj-lt"/>
                <a:ea typeface="+mj-ea"/>
                <a:cs typeface="+mj-cs"/>
              </a:rPr>
              <a:t>Now propose a manpower plan required during each time bucket in a day. Maximum Abandon rate assumption would be same 10%.</a:t>
            </a:r>
            <a:endParaRPr lang="en-IN" sz="1400" dirty="0">
              <a:solidFill>
                <a:schemeClr val="bg2">
                  <a:lumMod val="40000"/>
                  <a:lumOff val="60000"/>
                </a:schemeClr>
              </a:solidFill>
              <a:latin typeface="+mj-lt"/>
              <a:ea typeface="+mj-ea"/>
              <a:cs typeface="+mj-cs"/>
            </a:endParaRPr>
          </a:p>
        </p:txBody>
      </p:sp>
      <p:pic>
        <p:nvPicPr>
          <p:cNvPr id="8" name="Picture 7">
            <a:extLst>
              <a:ext uri="{FF2B5EF4-FFF2-40B4-BE49-F238E27FC236}">
                <a16:creationId xmlns:a16="http://schemas.microsoft.com/office/drawing/2014/main" id="{0FB5ABA7-527D-FC5A-DA74-E85DEF541D6E}"/>
              </a:ext>
            </a:extLst>
          </p:cNvPr>
          <p:cNvPicPr>
            <a:picLocks noChangeAspect="1"/>
          </p:cNvPicPr>
          <p:nvPr/>
        </p:nvPicPr>
        <p:blipFill>
          <a:blip r:embed="rId3"/>
          <a:stretch>
            <a:fillRect/>
          </a:stretch>
        </p:blipFill>
        <p:spPr>
          <a:xfrm>
            <a:off x="2691441" y="2967258"/>
            <a:ext cx="4945631" cy="3754222"/>
          </a:xfrm>
          <a:prstGeom prst="rect">
            <a:avLst/>
          </a:prstGeom>
        </p:spPr>
      </p:pic>
    </p:spTree>
    <p:extLst>
      <p:ext uri="{BB962C8B-B14F-4D97-AF65-F5344CB8AC3E}">
        <p14:creationId xmlns:p14="http://schemas.microsoft.com/office/powerpoint/2010/main" val="28691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C91D782-634B-4422-A300-13E87A0FA65D}"/>
              </a:ext>
            </a:extLst>
          </p:cNvPr>
          <p:cNvSpPr>
            <a:spLocks noGrp="1"/>
          </p:cNvSpPr>
          <p:nvPr>
            <p:ph type="body" sz="half" idx="2"/>
          </p:nvPr>
        </p:nvSpPr>
        <p:spPr>
          <a:xfrm>
            <a:off x="174325" y="1673524"/>
            <a:ext cx="5634128" cy="4270076"/>
          </a:xfrm>
        </p:spPr>
        <p:txBody>
          <a:bodyPr>
            <a:noAutofit/>
          </a:bodyPr>
          <a:lstStyle/>
          <a:p>
            <a:pPr>
              <a:lnSpc>
                <a:spcPct val="120000"/>
              </a:lnSpc>
            </a:pPr>
            <a:r>
              <a:rPr lang="en-US" sz="1200" dirty="0">
                <a:solidFill>
                  <a:schemeClr val="bg2">
                    <a:lumMod val="40000"/>
                    <a:lumOff val="60000"/>
                  </a:schemeClr>
                </a:solidFill>
              </a:rPr>
              <a:t>Calculations :</a:t>
            </a:r>
          </a:p>
          <a:p>
            <a:pPr>
              <a:lnSpc>
                <a:spcPct val="120000"/>
              </a:lnSpc>
            </a:pPr>
            <a:endParaRPr lang="en-US" sz="1200" dirty="0">
              <a:solidFill>
                <a:schemeClr val="bg2">
                  <a:lumMod val="40000"/>
                  <a:lumOff val="60000"/>
                </a:schemeClr>
              </a:solidFill>
            </a:endParaRPr>
          </a:p>
          <a:p>
            <a:pPr>
              <a:lnSpc>
                <a:spcPct val="120000"/>
              </a:lnSpc>
            </a:pPr>
            <a:r>
              <a:rPr lang="en-US" sz="1200" dirty="0">
                <a:solidFill>
                  <a:schemeClr val="bg2">
                    <a:lumMod val="40000"/>
                    <a:lumOff val="60000"/>
                  </a:schemeClr>
                </a:solidFill>
              </a:rPr>
              <a:t>Total Calls answered with 10% abandon rate on an average/day : </a:t>
            </a:r>
            <a:r>
              <a:rPr lang="en-US" sz="1200" b="1" dirty="0">
                <a:solidFill>
                  <a:schemeClr val="accent3">
                    <a:lumMod val="60000"/>
                    <a:lumOff val="40000"/>
                  </a:schemeClr>
                </a:solidFill>
              </a:rPr>
              <a:t>4573</a:t>
            </a:r>
          </a:p>
          <a:p>
            <a:pPr>
              <a:lnSpc>
                <a:spcPct val="120000"/>
              </a:lnSpc>
            </a:pPr>
            <a:endParaRPr lang="en-US" sz="1200" dirty="0">
              <a:solidFill>
                <a:schemeClr val="bg2">
                  <a:lumMod val="40000"/>
                  <a:lumOff val="60000"/>
                </a:schemeClr>
              </a:solidFill>
            </a:endParaRPr>
          </a:p>
          <a:p>
            <a:pPr>
              <a:lnSpc>
                <a:spcPct val="120000"/>
              </a:lnSpc>
            </a:pPr>
            <a:r>
              <a:rPr lang="en-US" sz="1200" dirty="0">
                <a:solidFill>
                  <a:schemeClr val="bg2">
                    <a:lumMod val="40000"/>
                    <a:lumOff val="60000"/>
                  </a:schemeClr>
                </a:solidFill>
              </a:rPr>
              <a:t>We know 30% of calls received during the day are received during Night Hence calculating the expected calls during night</a:t>
            </a:r>
          </a:p>
          <a:p>
            <a:pPr>
              <a:lnSpc>
                <a:spcPct val="120000"/>
              </a:lnSpc>
            </a:pPr>
            <a:endParaRPr lang="en-US" sz="1200" dirty="0">
              <a:solidFill>
                <a:schemeClr val="bg2">
                  <a:lumMod val="40000"/>
                  <a:lumOff val="60000"/>
                </a:schemeClr>
              </a:solidFill>
            </a:endParaRPr>
          </a:p>
          <a:p>
            <a:pPr>
              <a:lnSpc>
                <a:spcPct val="120000"/>
              </a:lnSpc>
            </a:pPr>
            <a:r>
              <a:rPr lang="en-US" sz="1200" dirty="0">
                <a:solidFill>
                  <a:schemeClr val="bg2">
                    <a:lumMod val="40000"/>
                    <a:lumOff val="60000"/>
                  </a:schemeClr>
                </a:solidFill>
              </a:rPr>
              <a:t>Total Calls answered on an average/night : </a:t>
            </a:r>
            <a:r>
              <a:rPr lang="en-US" sz="1200" b="1" dirty="0">
                <a:solidFill>
                  <a:schemeClr val="accent3">
                    <a:lumMod val="60000"/>
                    <a:lumOff val="40000"/>
                  </a:schemeClr>
                </a:solidFill>
              </a:rPr>
              <a:t>4573*0.3 = 1372</a:t>
            </a:r>
          </a:p>
          <a:p>
            <a:pPr>
              <a:lnSpc>
                <a:spcPct val="120000"/>
              </a:lnSpc>
            </a:pPr>
            <a:endParaRPr lang="en-US" sz="1200" dirty="0">
              <a:solidFill>
                <a:schemeClr val="bg2">
                  <a:lumMod val="40000"/>
                  <a:lumOff val="60000"/>
                </a:schemeClr>
              </a:solidFill>
            </a:endParaRPr>
          </a:p>
          <a:p>
            <a:pPr>
              <a:lnSpc>
                <a:spcPct val="120000"/>
              </a:lnSpc>
            </a:pPr>
            <a:r>
              <a:rPr lang="en-US" sz="1200" dirty="0">
                <a:solidFill>
                  <a:schemeClr val="bg2">
                    <a:lumMod val="40000"/>
                    <a:lumOff val="60000"/>
                  </a:schemeClr>
                </a:solidFill>
              </a:rPr>
              <a:t>Multiplying the Total Calls with percentage distribution, we get the total calls expected/time slot. </a:t>
            </a:r>
          </a:p>
          <a:p>
            <a:pPr>
              <a:lnSpc>
                <a:spcPct val="120000"/>
              </a:lnSpc>
            </a:pPr>
            <a:endParaRPr lang="en-US" sz="1200" spc="-150" dirty="0">
              <a:solidFill>
                <a:schemeClr val="bg2">
                  <a:lumMod val="40000"/>
                  <a:lumOff val="60000"/>
                </a:schemeClr>
              </a:solidFill>
            </a:endParaRPr>
          </a:p>
          <a:p>
            <a:pPr>
              <a:lnSpc>
                <a:spcPct val="120000"/>
              </a:lnSpc>
            </a:pPr>
            <a:r>
              <a:rPr lang="en-US" sz="1200" dirty="0">
                <a:solidFill>
                  <a:schemeClr val="bg2">
                    <a:lumMod val="40000"/>
                    <a:lumOff val="60000"/>
                  </a:schemeClr>
                </a:solidFill>
              </a:rPr>
              <a:t>As we know the number of calls an Agent can answer/hr. is 18, dividing the No. of Calls by 18, we get the number of agents required. </a:t>
            </a:r>
          </a:p>
        </p:txBody>
      </p:sp>
      <p:pic>
        <p:nvPicPr>
          <p:cNvPr id="8" name="Picture 7">
            <a:extLst>
              <a:ext uri="{FF2B5EF4-FFF2-40B4-BE49-F238E27FC236}">
                <a16:creationId xmlns:a16="http://schemas.microsoft.com/office/drawing/2014/main" id="{2B6DB73C-0900-3F27-E530-D2B03FB7515E}"/>
              </a:ext>
            </a:extLst>
          </p:cNvPr>
          <p:cNvPicPr>
            <a:picLocks noChangeAspect="1"/>
          </p:cNvPicPr>
          <p:nvPr/>
        </p:nvPicPr>
        <p:blipFill>
          <a:blip r:embed="rId2"/>
          <a:stretch>
            <a:fillRect/>
          </a:stretch>
        </p:blipFill>
        <p:spPr>
          <a:xfrm>
            <a:off x="5900468" y="1673524"/>
            <a:ext cx="6203471" cy="3787468"/>
          </a:xfrm>
          <a:prstGeom prst="rect">
            <a:avLst/>
          </a:prstGeom>
        </p:spPr>
      </p:pic>
      <p:sp>
        <p:nvSpPr>
          <p:cNvPr id="9" name="Text Placeholder 2">
            <a:extLst>
              <a:ext uri="{FF2B5EF4-FFF2-40B4-BE49-F238E27FC236}">
                <a16:creationId xmlns:a16="http://schemas.microsoft.com/office/drawing/2014/main" id="{0BFD7E09-861A-B0A2-C3D6-0652669C1174}"/>
              </a:ext>
            </a:extLst>
          </p:cNvPr>
          <p:cNvSpPr txBox="1">
            <a:spLocks/>
          </p:cNvSpPr>
          <p:nvPr/>
        </p:nvSpPr>
        <p:spPr>
          <a:xfrm>
            <a:off x="2122098" y="240851"/>
            <a:ext cx="6880105" cy="837451"/>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US" sz="2000" dirty="0">
                <a:solidFill>
                  <a:schemeClr val="bg2">
                    <a:lumMod val="40000"/>
                    <a:lumOff val="60000"/>
                  </a:schemeClr>
                </a:solidFill>
              </a:rPr>
              <a:t>Manpower Plan for an Night :</a:t>
            </a:r>
            <a:endParaRPr lang="en-IN" sz="2000" dirty="0"/>
          </a:p>
        </p:txBody>
      </p:sp>
    </p:spTree>
    <p:extLst>
      <p:ext uri="{BB962C8B-B14F-4D97-AF65-F5344CB8AC3E}">
        <p14:creationId xmlns:p14="http://schemas.microsoft.com/office/powerpoint/2010/main" val="277429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C91D782-634B-4422-A300-13E87A0FA65D}"/>
              </a:ext>
            </a:extLst>
          </p:cNvPr>
          <p:cNvSpPr>
            <a:spLocks noGrp="1"/>
          </p:cNvSpPr>
          <p:nvPr>
            <p:ph type="body" sz="half" idx="2"/>
          </p:nvPr>
        </p:nvSpPr>
        <p:spPr>
          <a:xfrm>
            <a:off x="2137996" y="681258"/>
            <a:ext cx="7361039" cy="1156157"/>
          </a:xfrm>
        </p:spPr>
        <p:txBody>
          <a:bodyPr>
            <a:normAutofit/>
          </a:bodyPr>
          <a:lstStyle/>
          <a:p>
            <a:pPr algn="ctr"/>
            <a:r>
              <a:rPr lang="en-US" sz="2000" dirty="0">
                <a:solidFill>
                  <a:schemeClr val="bg2">
                    <a:lumMod val="40000"/>
                    <a:lumOff val="60000"/>
                  </a:schemeClr>
                </a:solidFill>
              </a:rPr>
              <a:t>Manpower Plan for an Entire Day :</a:t>
            </a:r>
            <a:endParaRPr lang="en-IN" sz="2000" dirty="0"/>
          </a:p>
        </p:txBody>
      </p:sp>
      <p:graphicFrame>
        <p:nvGraphicFramePr>
          <p:cNvPr id="2" name="Chart 1">
            <a:extLst>
              <a:ext uri="{FF2B5EF4-FFF2-40B4-BE49-F238E27FC236}">
                <a16:creationId xmlns:a16="http://schemas.microsoft.com/office/drawing/2014/main" id="{F9F99BB1-767E-4E86-B749-916DD64CF204}"/>
              </a:ext>
            </a:extLst>
          </p:cNvPr>
          <p:cNvGraphicFramePr>
            <a:graphicFrameLocks/>
          </p:cNvGraphicFramePr>
          <p:nvPr>
            <p:extLst>
              <p:ext uri="{D42A27DB-BD31-4B8C-83A1-F6EECF244321}">
                <p14:modId xmlns:p14="http://schemas.microsoft.com/office/powerpoint/2010/main" val="3201081956"/>
              </p:ext>
            </p:extLst>
          </p:nvPr>
        </p:nvGraphicFramePr>
        <p:xfrm>
          <a:off x="1509623" y="2424023"/>
          <a:ext cx="8773063" cy="38991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615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F5BBA7-7B77-474D-9711-3A6F27DA287F}"/>
              </a:ext>
            </a:extLst>
          </p:cNvPr>
          <p:cNvSpPr>
            <a:spLocks noGrp="1"/>
          </p:cNvSpPr>
          <p:nvPr>
            <p:ph type="body" sz="half" idx="2"/>
          </p:nvPr>
        </p:nvSpPr>
        <p:spPr>
          <a:xfrm>
            <a:off x="0" y="1797582"/>
            <a:ext cx="6016777" cy="3059090"/>
          </a:xfrm>
        </p:spPr>
        <p:txBody>
          <a:bodyPr>
            <a:normAutofit/>
          </a:bodyPr>
          <a:lstStyle/>
          <a:p>
            <a:pPr marL="285750" indent="-285750">
              <a:buFont typeface="Arial" panose="020B0604020202020204" pitchFamily="34" charset="0"/>
              <a:buChar char="•"/>
            </a:pPr>
            <a:r>
              <a:rPr lang="en-US" sz="1300" dirty="0">
                <a:solidFill>
                  <a:schemeClr val="bg2">
                    <a:lumMod val="40000"/>
                    <a:lumOff val="60000"/>
                  </a:schemeClr>
                </a:solidFill>
              </a:rPr>
              <a:t>We see that we have N/A in the Agent Name and Agent ID Columns. These N/A’s are not abnormal values these are for the calls which were Abandon. Since the calls were abandon &amp; had no call duration, hence they were not transferred to any agent and hence they do not have any Agent ID or Agent Name. </a:t>
            </a:r>
          </a:p>
          <a:p>
            <a:endParaRPr lang="en-US" sz="1300" dirty="0">
              <a:solidFill>
                <a:schemeClr val="bg2">
                  <a:lumMod val="40000"/>
                  <a:lumOff val="60000"/>
                </a:schemeClr>
              </a:solidFill>
            </a:endParaRPr>
          </a:p>
          <a:p>
            <a:pPr marL="285750" indent="-285750">
              <a:buFont typeface="Arial" panose="020B0604020202020204" pitchFamily="34" charset="0"/>
              <a:buChar char="•"/>
            </a:pPr>
            <a:r>
              <a:rPr lang="en-US" sz="1300" dirty="0">
                <a:solidFill>
                  <a:schemeClr val="bg2">
                    <a:lumMod val="40000"/>
                    <a:lumOff val="60000"/>
                  </a:schemeClr>
                </a:solidFill>
              </a:rPr>
              <a:t>We then analyze Null values in Wrapped By column. As we can see in the chart, all the abandon calls are Nulls, these were replaced by Abandoned Call. The Nulls in answered &amp; transfer category were replaced by Mode (Agent).</a:t>
            </a:r>
          </a:p>
        </p:txBody>
      </p:sp>
      <p:sp>
        <p:nvSpPr>
          <p:cNvPr id="4" name="Title 5">
            <a:extLst>
              <a:ext uri="{FF2B5EF4-FFF2-40B4-BE49-F238E27FC236}">
                <a16:creationId xmlns:a16="http://schemas.microsoft.com/office/drawing/2014/main" id="{0BE7C9F1-4901-99B9-4BEF-656991F69E7E}"/>
              </a:ext>
            </a:extLst>
          </p:cNvPr>
          <p:cNvSpPr>
            <a:spLocks noGrp="1"/>
          </p:cNvSpPr>
          <p:nvPr>
            <p:ph type="title"/>
          </p:nvPr>
        </p:nvSpPr>
        <p:spPr>
          <a:xfrm>
            <a:off x="449807" y="635923"/>
            <a:ext cx="5117162" cy="778810"/>
          </a:xfrm>
        </p:spPr>
        <p:txBody>
          <a:bodyPr anchor="ctr">
            <a:normAutofit/>
          </a:bodyPr>
          <a:lstStyle/>
          <a:p>
            <a:r>
              <a:rPr lang="en-US" sz="2800" dirty="0">
                <a:solidFill>
                  <a:schemeClr val="accent3">
                    <a:lumMod val="60000"/>
                    <a:lumOff val="40000"/>
                  </a:schemeClr>
                </a:solidFill>
              </a:rPr>
              <a:t>DATA CLEANING</a:t>
            </a:r>
            <a:endParaRPr lang="en-IN" sz="2800" dirty="0">
              <a:solidFill>
                <a:schemeClr val="accent3">
                  <a:lumMod val="60000"/>
                  <a:lumOff val="40000"/>
                </a:schemeClr>
              </a:solidFill>
            </a:endParaRPr>
          </a:p>
        </p:txBody>
      </p:sp>
      <p:pic>
        <p:nvPicPr>
          <p:cNvPr id="8" name="Picture 7">
            <a:extLst>
              <a:ext uri="{FF2B5EF4-FFF2-40B4-BE49-F238E27FC236}">
                <a16:creationId xmlns:a16="http://schemas.microsoft.com/office/drawing/2014/main" id="{49E11D38-932D-AB68-BFAD-C9716A946866}"/>
              </a:ext>
            </a:extLst>
          </p:cNvPr>
          <p:cNvPicPr>
            <a:picLocks noChangeAspect="1"/>
          </p:cNvPicPr>
          <p:nvPr/>
        </p:nvPicPr>
        <p:blipFill>
          <a:blip r:embed="rId2"/>
          <a:stretch>
            <a:fillRect/>
          </a:stretch>
        </p:blipFill>
        <p:spPr>
          <a:xfrm>
            <a:off x="6029128" y="1654826"/>
            <a:ext cx="6047853" cy="4142126"/>
          </a:xfrm>
          <a:prstGeom prst="rect">
            <a:avLst/>
          </a:prstGeom>
        </p:spPr>
      </p:pic>
    </p:spTree>
    <p:extLst>
      <p:ext uri="{BB962C8B-B14F-4D97-AF65-F5344CB8AC3E}">
        <p14:creationId xmlns:p14="http://schemas.microsoft.com/office/powerpoint/2010/main" val="61976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F5BBA7-7B77-474D-9711-3A6F27DA287F}"/>
              </a:ext>
            </a:extLst>
          </p:cNvPr>
          <p:cNvSpPr>
            <a:spLocks noGrp="1"/>
          </p:cNvSpPr>
          <p:nvPr>
            <p:ph type="body" sz="half" idx="2"/>
          </p:nvPr>
        </p:nvSpPr>
        <p:spPr>
          <a:xfrm>
            <a:off x="251749" y="904633"/>
            <a:ext cx="11075438" cy="1005678"/>
          </a:xfrm>
        </p:spPr>
        <p:txBody>
          <a:bodyPr>
            <a:normAutofit/>
          </a:bodyPr>
          <a:lstStyle/>
          <a:p>
            <a:r>
              <a:rPr lang="en-US" dirty="0">
                <a:solidFill>
                  <a:schemeClr val="bg2">
                    <a:lumMod val="40000"/>
                    <a:lumOff val="60000"/>
                  </a:schemeClr>
                </a:solidFill>
              </a:rPr>
              <a:t>A. Calculate the average call time duration for all incoming calls received by agents (in each </a:t>
            </a:r>
            <a:r>
              <a:rPr lang="en-US" dirty="0" err="1">
                <a:solidFill>
                  <a:schemeClr val="bg2">
                    <a:lumMod val="40000"/>
                    <a:lumOff val="60000"/>
                  </a:schemeClr>
                </a:solidFill>
              </a:rPr>
              <a:t>Time_Bucket</a:t>
            </a:r>
            <a:r>
              <a:rPr lang="en-US" dirty="0">
                <a:solidFill>
                  <a:schemeClr val="bg2">
                    <a:lumMod val="40000"/>
                    <a:lumOff val="60000"/>
                  </a:schemeClr>
                </a:solidFill>
              </a:rPr>
              <a:t>).</a:t>
            </a:r>
          </a:p>
        </p:txBody>
      </p:sp>
      <p:pic>
        <p:nvPicPr>
          <p:cNvPr id="8" name="Picture 7">
            <a:extLst>
              <a:ext uri="{FF2B5EF4-FFF2-40B4-BE49-F238E27FC236}">
                <a16:creationId xmlns:a16="http://schemas.microsoft.com/office/drawing/2014/main" id="{C3A6392A-9AB0-81D3-24C1-42593B31CD02}"/>
              </a:ext>
            </a:extLst>
          </p:cNvPr>
          <p:cNvPicPr>
            <a:picLocks noChangeAspect="1"/>
          </p:cNvPicPr>
          <p:nvPr/>
        </p:nvPicPr>
        <p:blipFill>
          <a:blip r:embed="rId2"/>
          <a:stretch>
            <a:fillRect/>
          </a:stretch>
        </p:blipFill>
        <p:spPr>
          <a:xfrm>
            <a:off x="2527540" y="2262409"/>
            <a:ext cx="6776931" cy="4191622"/>
          </a:xfrm>
          <a:prstGeom prst="rect">
            <a:avLst/>
          </a:prstGeom>
        </p:spPr>
      </p:pic>
    </p:spTree>
    <p:extLst>
      <p:ext uri="{BB962C8B-B14F-4D97-AF65-F5344CB8AC3E}">
        <p14:creationId xmlns:p14="http://schemas.microsoft.com/office/powerpoint/2010/main" val="309625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F5BBA7-7B77-474D-9711-3A6F27DA287F}"/>
              </a:ext>
            </a:extLst>
          </p:cNvPr>
          <p:cNvSpPr>
            <a:spLocks noGrp="1"/>
          </p:cNvSpPr>
          <p:nvPr>
            <p:ph type="body" sz="half" idx="2"/>
          </p:nvPr>
        </p:nvSpPr>
        <p:spPr>
          <a:xfrm>
            <a:off x="570928" y="844249"/>
            <a:ext cx="9942736" cy="4728416"/>
          </a:xfrm>
        </p:spPr>
        <p:txBody>
          <a:bodyPr>
            <a:normAutofit fontScale="77500" lnSpcReduction="20000"/>
          </a:bodyPr>
          <a:lstStyle/>
          <a:p>
            <a:r>
              <a:rPr lang="en-US" sz="1900" dirty="0">
                <a:solidFill>
                  <a:schemeClr val="accent3">
                    <a:lumMod val="60000"/>
                    <a:lumOff val="40000"/>
                  </a:schemeClr>
                </a:solidFill>
              </a:rPr>
              <a:t>Insights:</a:t>
            </a:r>
          </a:p>
          <a:p>
            <a:pPr marL="342900" indent="-342900">
              <a:buFont typeface="Arial" panose="020B0604020202020204" pitchFamily="34" charset="0"/>
              <a:buChar char="•"/>
            </a:pPr>
            <a:r>
              <a:rPr lang="en-US" sz="2000" dirty="0">
                <a:solidFill>
                  <a:schemeClr val="bg2">
                    <a:lumMod val="40000"/>
                    <a:lumOff val="60000"/>
                  </a:schemeClr>
                </a:solidFill>
              </a:rPr>
              <a:t>In the given data analysis scenario, the </a:t>
            </a:r>
            <a:r>
              <a:rPr lang="en-US" sz="2000" dirty="0" err="1">
                <a:solidFill>
                  <a:schemeClr val="bg2">
                    <a:lumMod val="40000"/>
                    <a:lumOff val="60000"/>
                  </a:schemeClr>
                </a:solidFill>
              </a:rPr>
              <a:t>Time_Bucket</a:t>
            </a:r>
            <a:r>
              <a:rPr lang="en-US" sz="2000" dirty="0">
                <a:solidFill>
                  <a:schemeClr val="bg2">
                    <a:lumMod val="40000"/>
                    <a:lumOff val="60000"/>
                  </a:schemeClr>
                </a:solidFill>
              </a:rPr>
              <a:t> is measured in the Rows, the average of </a:t>
            </a:r>
            <a:r>
              <a:rPr lang="en-US" sz="2000" dirty="0" err="1">
                <a:solidFill>
                  <a:schemeClr val="bg2">
                    <a:lumMod val="40000"/>
                    <a:lumOff val="60000"/>
                  </a:schemeClr>
                </a:solidFill>
              </a:rPr>
              <a:t>Call_Seconds</a:t>
            </a:r>
            <a:r>
              <a:rPr lang="en-US" sz="2000" dirty="0">
                <a:solidFill>
                  <a:schemeClr val="bg2">
                    <a:lumMod val="40000"/>
                    <a:lumOff val="60000"/>
                  </a:schemeClr>
                </a:solidFill>
              </a:rPr>
              <a:t> is measured in the Values section, and the </a:t>
            </a:r>
            <a:r>
              <a:rPr lang="en-US" sz="2000" dirty="0" err="1">
                <a:solidFill>
                  <a:schemeClr val="bg2">
                    <a:lumMod val="40000"/>
                    <a:lumOff val="60000"/>
                  </a:schemeClr>
                </a:solidFill>
              </a:rPr>
              <a:t>Call_Status</a:t>
            </a:r>
            <a:r>
              <a:rPr lang="en-US" sz="2000" dirty="0">
                <a:solidFill>
                  <a:schemeClr val="bg2">
                    <a:lumMod val="40000"/>
                    <a:lumOff val="60000"/>
                  </a:schemeClr>
                </a:solidFill>
              </a:rPr>
              <a:t> is placed in the Filters section.</a:t>
            </a:r>
          </a:p>
          <a:p>
            <a:pPr marL="342900" indent="-342900">
              <a:buFont typeface="Arial" panose="020B0604020202020204" pitchFamily="34" charset="0"/>
              <a:buChar char="•"/>
            </a:pPr>
            <a:endParaRPr lang="en-US" sz="2000" dirty="0">
              <a:solidFill>
                <a:schemeClr val="bg2">
                  <a:lumMod val="40000"/>
                  <a:lumOff val="60000"/>
                </a:schemeClr>
              </a:solidFill>
            </a:endParaRPr>
          </a:p>
          <a:p>
            <a:pPr marL="342900" indent="-342900">
              <a:buFont typeface="Arial" panose="020B0604020202020204" pitchFamily="34" charset="0"/>
              <a:buChar char="•"/>
            </a:pPr>
            <a:r>
              <a:rPr lang="en-US" sz="2000" dirty="0">
                <a:solidFill>
                  <a:schemeClr val="bg2">
                    <a:lumMod val="40000"/>
                    <a:lumOff val="60000"/>
                  </a:schemeClr>
                </a:solidFill>
              </a:rPr>
              <a:t>Throughout the data, the total average call time duration for calls answered by the agents is calculated to be </a:t>
            </a:r>
            <a:r>
              <a:rPr lang="en-US" sz="2000" dirty="0">
                <a:solidFill>
                  <a:schemeClr val="accent3">
                    <a:lumMod val="60000"/>
                    <a:lumOff val="40000"/>
                  </a:schemeClr>
                </a:solidFill>
              </a:rPr>
              <a:t>198.6</a:t>
            </a:r>
            <a:r>
              <a:rPr lang="en-US" sz="2000" dirty="0">
                <a:solidFill>
                  <a:schemeClr val="bg2">
                    <a:lumMod val="40000"/>
                    <a:lumOff val="60000"/>
                  </a:schemeClr>
                </a:solidFill>
              </a:rPr>
              <a:t> seconds.</a:t>
            </a:r>
          </a:p>
          <a:p>
            <a:pPr marL="342900" indent="-342900">
              <a:buFont typeface="Arial" panose="020B0604020202020204" pitchFamily="34" charset="0"/>
              <a:buChar char="•"/>
            </a:pPr>
            <a:endParaRPr lang="en-US" sz="2000" dirty="0">
              <a:solidFill>
                <a:schemeClr val="bg2">
                  <a:lumMod val="40000"/>
                  <a:lumOff val="60000"/>
                </a:schemeClr>
              </a:solidFill>
            </a:endParaRPr>
          </a:p>
          <a:p>
            <a:pPr marL="342900" indent="-342900">
              <a:buFont typeface="Arial" panose="020B0604020202020204" pitchFamily="34" charset="0"/>
              <a:buChar char="•"/>
            </a:pPr>
            <a:r>
              <a:rPr lang="en-US" sz="2000" dirty="0">
                <a:solidFill>
                  <a:schemeClr val="bg2">
                    <a:lumMod val="40000"/>
                    <a:lumOff val="60000"/>
                  </a:schemeClr>
                </a:solidFill>
              </a:rPr>
              <a:t>Further analysis reveals that the average call time duration for incoming calls received by agents is highest between 10 am to 11 am and from 7 pm to 8 pm.</a:t>
            </a:r>
          </a:p>
          <a:p>
            <a:pPr marL="342900" indent="-342900">
              <a:buFont typeface="Arial" panose="020B0604020202020204" pitchFamily="34" charset="0"/>
              <a:buChar char="•"/>
            </a:pPr>
            <a:endParaRPr lang="en-US" sz="2000" dirty="0">
              <a:solidFill>
                <a:schemeClr val="bg2">
                  <a:lumMod val="40000"/>
                  <a:lumOff val="60000"/>
                </a:schemeClr>
              </a:solidFill>
            </a:endParaRPr>
          </a:p>
          <a:p>
            <a:pPr marL="342900" indent="-342900">
              <a:buFont typeface="Arial" panose="020B0604020202020204" pitchFamily="34" charset="0"/>
              <a:buChar char="•"/>
            </a:pPr>
            <a:r>
              <a:rPr lang="en-US" sz="2000" dirty="0">
                <a:solidFill>
                  <a:schemeClr val="bg2">
                    <a:lumMod val="40000"/>
                    <a:lumOff val="60000"/>
                  </a:schemeClr>
                </a:solidFill>
              </a:rPr>
              <a:t>Conversely, the average call time duration for incoming calls received by agents is found to be the least between 12 noon to 1 pm.</a:t>
            </a:r>
          </a:p>
          <a:p>
            <a:pPr marL="342900" indent="-342900">
              <a:buFont typeface="Arial" panose="020B0604020202020204" pitchFamily="34" charset="0"/>
              <a:buChar char="•"/>
            </a:pPr>
            <a:endParaRPr lang="en-US" sz="2000" dirty="0">
              <a:solidFill>
                <a:schemeClr val="bg2">
                  <a:lumMod val="40000"/>
                  <a:lumOff val="60000"/>
                </a:schemeClr>
              </a:solidFill>
            </a:endParaRPr>
          </a:p>
          <a:p>
            <a:pPr marL="342900" indent="-342900">
              <a:buFont typeface="Arial" panose="020B0604020202020204" pitchFamily="34" charset="0"/>
              <a:buChar char="•"/>
            </a:pPr>
            <a:r>
              <a:rPr lang="en-US" sz="2000" dirty="0">
                <a:solidFill>
                  <a:schemeClr val="bg2">
                    <a:lumMod val="40000"/>
                    <a:lumOff val="60000"/>
                  </a:schemeClr>
                </a:solidFill>
              </a:rPr>
              <a:t>These insights provide valuable information about the distribution of call durations throughout the day, helping to identify peak and off-peak periods in terms of call handling.</a:t>
            </a:r>
          </a:p>
        </p:txBody>
      </p:sp>
    </p:spTree>
    <p:extLst>
      <p:ext uri="{BB962C8B-B14F-4D97-AF65-F5344CB8AC3E}">
        <p14:creationId xmlns:p14="http://schemas.microsoft.com/office/powerpoint/2010/main" val="29791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B9E39C-C87A-4BD0-AC0D-1F2BCEBC424B}"/>
              </a:ext>
            </a:extLst>
          </p:cNvPr>
          <p:cNvSpPr>
            <a:spLocks noGrp="1"/>
          </p:cNvSpPr>
          <p:nvPr>
            <p:ph type="body" sz="half" idx="2"/>
          </p:nvPr>
        </p:nvSpPr>
        <p:spPr>
          <a:xfrm>
            <a:off x="168495" y="948907"/>
            <a:ext cx="10994087" cy="1023804"/>
          </a:xfrm>
        </p:spPr>
        <p:txBody>
          <a:bodyPr>
            <a:noAutofit/>
          </a:bodyPr>
          <a:lstStyle/>
          <a:p>
            <a:r>
              <a:rPr lang="en-US" dirty="0">
                <a:solidFill>
                  <a:schemeClr val="bg2">
                    <a:lumMod val="40000"/>
                    <a:lumOff val="60000"/>
                  </a:schemeClr>
                </a:solidFill>
              </a:rPr>
              <a:t>B. Show the total volume/ number of calls coming in via charts/ graphs [Number of calls v/s Time]. You can select time in a bucket form (i.e., 1-2, 2-3, …..)</a:t>
            </a:r>
          </a:p>
        </p:txBody>
      </p:sp>
      <p:pic>
        <p:nvPicPr>
          <p:cNvPr id="10" name="Picture 9">
            <a:extLst>
              <a:ext uri="{FF2B5EF4-FFF2-40B4-BE49-F238E27FC236}">
                <a16:creationId xmlns:a16="http://schemas.microsoft.com/office/drawing/2014/main" id="{C89C392A-F5A0-9728-D7D1-5014CF3A7E24}"/>
              </a:ext>
            </a:extLst>
          </p:cNvPr>
          <p:cNvPicPr>
            <a:picLocks noChangeAspect="1"/>
          </p:cNvPicPr>
          <p:nvPr/>
        </p:nvPicPr>
        <p:blipFill>
          <a:blip r:embed="rId2"/>
          <a:stretch>
            <a:fillRect/>
          </a:stretch>
        </p:blipFill>
        <p:spPr>
          <a:xfrm>
            <a:off x="2078966" y="2326033"/>
            <a:ext cx="7672108" cy="4188953"/>
          </a:xfrm>
          <a:prstGeom prst="rect">
            <a:avLst/>
          </a:prstGeom>
        </p:spPr>
      </p:pic>
    </p:spTree>
    <p:extLst>
      <p:ext uri="{BB962C8B-B14F-4D97-AF65-F5344CB8AC3E}">
        <p14:creationId xmlns:p14="http://schemas.microsoft.com/office/powerpoint/2010/main" val="417862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68F213-9258-4C58-9CD6-3F2503DB6A06}"/>
              </a:ext>
            </a:extLst>
          </p:cNvPr>
          <p:cNvSpPr>
            <a:spLocks noGrp="1"/>
          </p:cNvSpPr>
          <p:nvPr>
            <p:ph type="body" sz="half" idx="2"/>
          </p:nvPr>
        </p:nvSpPr>
        <p:spPr>
          <a:xfrm>
            <a:off x="213195" y="931405"/>
            <a:ext cx="10705669" cy="4261697"/>
          </a:xfrm>
        </p:spPr>
        <p:txBody>
          <a:bodyPr>
            <a:normAutofit fontScale="85000" lnSpcReduction="20000"/>
          </a:bodyPr>
          <a:lstStyle/>
          <a:p>
            <a:r>
              <a:rPr lang="en-US" sz="1900" dirty="0">
                <a:solidFill>
                  <a:schemeClr val="accent3">
                    <a:lumMod val="60000"/>
                    <a:lumOff val="40000"/>
                  </a:schemeClr>
                </a:solidFill>
              </a:rPr>
              <a:t>Insights:</a:t>
            </a:r>
          </a:p>
          <a:p>
            <a:pPr marL="342900" indent="-342900">
              <a:buFont typeface="Arial" panose="020B0604020202020204" pitchFamily="34" charset="0"/>
              <a:buChar char="•"/>
            </a:pPr>
            <a:r>
              <a:rPr lang="en-US" sz="2000" dirty="0">
                <a:solidFill>
                  <a:schemeClr val="bg2">
                    <a:lumMod val="40000"/>
                    <a:lumOff val="60000"/>
                  </a:schemeClr>
                </a:solidFill>
              </a:rPr>
              <a:t>In the given data analysis scenario, we plotted the </a:t>
            </a:r>
            <a:r>
              <a:rPr lang="en-US" sz="2000" dirty="0" err="1">
                <a:solidFill>
                  <a:schemeClr val="bg2">
                    <a:lumMod val="40000"/>
                    <a:lumOff val="60000"/>
                  </a:schemeClr>
                </a:solidFill>
              </a:rPr>
              <a:t>Time_Bucket</a:t>
            </a:r>
            <a:r>
              <a:rPr lang="en-US" sz="2000" dirty="0">
                <a:solidFill>
                  <a:schemeClr val="bg2">
                    <a:lumMod val="40000"/>
                    <a:lumOff val="60000"/>
                  </a:schemeClr>
                </a:solidFill>
              </a:rPr>
              <a:t> in the rows and measured the count of </a:t>
            </a:r>
            <a:r>
              <a:rPr lang="en-US" sz="2000" dirty="0" err="1">
                <a:solidFill>
                  <a:schemeClr val="bg2">
                    <a:lumMod val="40000"/>
                    <a:lumOff val="60000"/>
                  </a:schemeClr>
                </a:solidFill>
              </a:rPr>
              <a:t>Customer_Phone_No</a:t>
            </a:r>
            <a:r>
              <a:rPr lang="en-US" sz="2000" dirty="0">
                <a:solidFill>
                  <a:schemeClr val="bg2">
                    <a:lumMod val="40000"/>
                    <a:lumOff val="60000"/>
                  </a:schemeClr>
                </a:solidFill>
              </a:rPr>
              <a:t> and count of Time in the Values section. We expressed the count of Time as a percentage of the column total.</a:t>
            </a:r>
          </a:p>
          <a:p>
            <a:pPr marL="342900" indent="-342900">
              <a:buFont typeface="Arial" panose="020B0604020202020204" pitchFamily="34" charset="0"/>
              <a:buChar char="•"/>
            </a:pPr>
            <a:endParaRPr lang="en-US" sz="2000" dirty="0">
              <a:solidFill>
                <a:schemeClr val="bg2">
                  <a:lumMod val="40000"/>
                  <a:lumOff val="60000"/>
                </a:schemeClr>
              </a:solidFill>
            </a:endParaRPr>
          </a:p>
          <a:p>
            <a:pPr marL="342900" indent="-342900">
              <a:buFont typeface="Arial" panose="020B0604020202020204" pitchFamily="34" charset="0"/>
              <a:buChar char="•"/>
            </a:pPr>
            <a:r>
              <a:rPr lang="en-US" sz="2000" dirty="0">
                <a:solidFill>
                  <a:schemeClr val="bg2">
                    <a:lumMod val="40000"/>
                    <a:lumOff val="60000"/>
                  </a:schemeClr>
                </a:solidFill>
              </a:rPr>
              <a:t>Based on the analysis, it was observed that customers make the highest number of calls between 11 am to 12 noon. This time period sees the highest customer engagement and interaction.</a:t>
            </a:r>
          </a:p>
          <a:p>
            <a:pPr marL="342900" indent="-342900">
              <a:buFont typeface="Arial" panose="020B0604020202020204" pitchFamily="34" charset="0"/>
              <a:buChar char="•"/>
            </a:pPr>
            <a:endParaRPr lang="en-US" sz="2000" dirty="0">
              <a:solidFill>
                <a:schemeClr val="bg2">
                  <a:lumMod val="40000"/>
                  <a:lumOff val="60000"/>
                </a:schemeClr>
              </a:solidFill>
            </a:endParaRPr>
          </a:p>
          <a:p>
            <a:pPr marL="342900" indent="-342900">
              <a:buFont typeface="Arial" panose="020B0604020202020204" pitchFamily="34" charset="0"/>
              <a:buChar char="•"/>
            </a:pPr>
            <a:r>
              <a:rPr lang="en-US" sz="2000" dirty="0">
                <a:solidFill>
                  <a:schemeClr val="bg2">
                    <a:lumMod val="40000"/>
                    <a:lumOff val="60000"/>
                  </a:schemeClr>
                </a:solidFill>
              </a:rPr>
              <a:t>On the other hand, the analysis also revealed that customers make the least number of calls between 8 pm to 9 pm. During this time, there is a decrease in customer call activity, possibly due to various factors such as dinner time or reduced availability of customer service.</a:t>
            </a:r>
          </a:p>
          <a:p>
            <a:pPr marL="342900" indent="-342900">
              <a:buFont typeface="Arial" panose="020B0604020202020204" pitchFamily="34" charset="0"/>
              <a:buChar char="•"/>
            </a:pPr>
            <a:endParaRPr lang="en-US" sz="2000" dirty="0">
              <a:solidFill>
                <a:schemeClr val="bg2">
                  <a:lumMod val="40000"/>
                  <a:lumOff val="60000"/>
                </a:schemeClr>
              </a:solidFill>
            </a:endParaRPr>
          </a:p>
          <a:p>
            <a:pPr marL="342900" indent="-342900">
              <a:buFont typeface="Arial" panose="020B0604020202020204" pitchFamily="34" charset="0"/>
              <a:buChar char="•"/>
            </a:pPr>
            <a:r>
              <a:rPr lang="en-US" sz="2000" dirty="0">
                <a:solidFill>
                  <a:schemeClr val="bg2">
                    <a:lumMod val="40000"/>
                    <a:lumOff val="60000"/>
                  </a:schemeClr>
                </a:solidFill>
              </a:rPr>
              <a:t>These insights provide valuable information about customer call patterns throughout the day, highlighting peak and low activity periods. This information can be used to optimize staffing and resources to ensure efficient customer service and satisfaction.</a:t>
            </a:r>
          </a:p>
        </p:txBody>
      </p:sp>
    </p:spTree>
    <p:extLst>
      <p:ext uri="{BB962C8B-B14F-4D97-AF65-F5344CB8AC3E}">
        <p14:creationId xmlns:p14="http://schemas.microsoft.com/office/powerpoint/2010/main" val="12209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68F213-9258-4C58-9CD6-3F2503DB6A06}"/>
              </a:ext>
            </a:extLst>
          </p:cNvPr>
          <p:cNvSpPr>
            <a:spLocks noGrp="1"/>
          </p:cNvSpPr>
          <p:nvPr>
            <p:ph type="body" sz="half" idx="2"/>
          </p:nvPr>
        </p:nvSpPr>
        <p:spPr>
          <a:xfrm>
            <a:off x="599921" y="345738"/>
            <a:ext cx="9685869" cy="1828120"/>
          </a:xfrm>
        </p:spPr>
        <p:txBody>
          <a:bodyPr>
            <a:normAutofit/>
          </a:bodyPr>
          <a:lstStyle/>
          <a:p>
            <a:pPr marL="12700">
              <a:lnSpc>
                <a:spcPct val="100000"/>
              </a:lnSpc>
              <a:spcBef>
                <a:spcPts val="100"/>
              </a:spcBef>
            </a:pPr>
            <a:r>
              <a:rPr lang="en-US" sz="1700" dirty="0">
                <a:solidFill>
                  <a:schemeClr val="bg2">
                    <a:lumMod val="40000"/>
                    <a:lumOff val="60000"/>
                  </a:schemeClr>
                </a:solidFill>
              </a:rPr>
              <a:t>C. As we can see current abandon rate is approximately 30%. Propose a manpower plan required during each time bucket [between 9am to 9pm] to reduce the abandon rate to 10%. (i.e., We must calculate minimum number of agents required in each time bucket so that at least 90 calls should be answered out of 100.)</a:t>
            </a:r>
          </a:p>
        </p:txBody>
      </p:sp>
      <p:graphicFrame>
        <p:nvGraphicFramePr>
          <p:cNvPr id="2" name="Table 1">
            <a:extLst>
              <a:ext uri="{FF2B5EF4-FFF2-40B4-BE49-F238E27FC236}">
                <a16:creationId xmlns:a16="http://schemas.microsoft.com/office/drawing/2014/main" id="{FD0E7222-EE79-7CCB-63F8-DA49F0EED077}"/>
              </a:ext>
            </a:extLst>
          </p:cNvPr>
          <p:cNvGraphicFramePr>
            <a:graphicFrameLocks noGrp="1"/>
          </p:cNvGraphicFramePr>
          <p:nvPr>
            <p:extLst>
              <p:ext uri="{D42A27DB-BD31-4B8C-83A1-F6EECF244321}">
                <p14:modId xmlns:p14="http://schemas.microsoft.com/office/powerpoint/2010/main" val="2171400595"/>
              </p:ext>
            </p:extLst>
          </p:nvPr>
        </p:nvGraphicFramePr>
        <p:xfrm>
          <a:off x="2461530" y="3311862"/>
          <a:ext cx="5962650" cy="3200400"/>
        </p:xfrm>
        <a:graphic>
          <a:graphicData uri="http://schemas.openxmlformats.org/drawingml/2006/table">
            <a:tbl>
              <a:tblPr>
                <a:tableStyleId>{5C22544A-7EE6-4342-B048-85BDC9FD1C3A}</a:tableStyleId>
              </a:tblPr>
              <a:tblGrid>
                <a:gridCol w="3909005">
                  <a:extLst>
                    <a:ext uri="{9D8B030D-6E8A-4147-A177-3AD203B41FA5}">
                      <a16:colId xmlns:a16="http://schemas.microsoft.com/office/drawing/2014/main" val="566365671"/>
                    </a:ext>
                  </a:extLst>
                </a:gridCol>
                <a:gridCol w="2053645">
                  <a:extLst>
                    <a:ext uri="{9D8B030D-6E8A-4147-A177-3AD203B41FA5}">
                      <a16:colId xmlns:a16="http://schemas.microsoft.com/office/drawing/2014/main" val="3501805955"/>
                    </a:ext>
                  </a:extLst>
                </a:gridCol>
              </a:tblGrid>
              <a:tr h="400050">
                <a:tc>
                  <a:txBody>
                    <a:bodyPr/>
                    <a:lstStyle/>
                    <a:p>
                      <a:pPr algn="ctr" fontAlgn="b"/>
                      <a:r>
                        <a:rPr lang="en-IN" sz="1200" u="none" strike="noStrike" dirty="0">
                          <a:effectLst/>
                        </a:rPr>
                        <a:t>Work Hours : </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1358348086"/>
                  </a:ext>
                </a:extLst>
              </a:tr>
              <a:tr h="400050">
                <a:tc>
                  <a:txBody>
                    <a:bodyPr/>
                    <a:lstStyle/>
                    <a:p>
                      <a:pPr algn="ctr" fontAlgn="b"/>
                      <a:r>
                        <a:rPr lang="en-IN" sz="1200" u="none" strike="noStrike" dirty="0">
                          <a:effectLst/>
                        </a:rPr>
                        <a:t>Break :</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a:effectLst/>
                        </a:rPr>
                        <a:t>1.5</a:t>
                      </a:r>
                      <a:endParaRPr lang="en-IN" sz="1200" b="0" i="0" u="none" strike="noStrike">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3951506640"/>
                  </a:ext>
                </a:extLst>
              </a:tr>
              <a:tr h="400050">
                <a:tc>
                  <a:txBody>
                    <a:bodyPr/>
                    <a:lstStyle/>
                    <a:p>
                      <a:pPr algn="ctr" fontAlgn="b"/>
                      <a:r>
                        <a:rPr lang="en-IN" sz="1200" u="none" strike="noStrike" dirty="0">
                          <a:effectLst/>
                        </a:rPr>
                        <a:t>Actual Working Hours :</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7.5</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2535378514"/>
                  </a:ext>
                </a:extLst>
              </a:tr>
              <a:tr h="400050">
                <a:tc>
                  <a:txBody>
                    <a:bodyPr/>
                    <a:lstStyle/>
                    <a:p>
                      <a:pPr algn="ctr" fontAlgn="b"/>
                      <a:r>
                        <a:rPr lang="en-IN" sz="1200" u="none" strike="noStrike" dirty="0">
                          <a:effectLst/>
                        </a:rPr>
                        <a:t>Occupancy :</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60%</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244237641"/>
                  </a:ext>
                </a:extLst>
              </a:tr>
              <a:tr h="400050">
                <a:tc>
                  <a:txBody>
                    <a:bodyPr/>
                    <a:lstStyle/>
                    <a:p>
                      <a:pPr algn="ctr" fontAlgn="b"/>
                      <a:r>
                        <a:rPr lang="en-IN" sz="1200" u="none" strike="noStrike" dirty="0">
                          <a:effectLst/>
                        </a:rPr>
                        <a:t>Total Working Seconds as per Occupancy:</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16200</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2104572714"/>
                  </a:ext>
                </a:extLst>
              </a:tr>
              <a:tr h="400050">
                <a:tc>
                  <a:txBody>
                    <a:bodyPr/>
                    <a:lstStyle/>
                    <a:p>
                      <a:pPr algn="ctr" fontAlgn="b"/>
                      <a:r>
                        <a:rPr lang="en-IN" sz="1200" u="none" strike="noStrike">
                          <a:effectLst/>
                        </a:rPr>
                        <a:t>Average Call Time/Agent :</a:t>
                      </a:r>
                      <a:endParaRPr lang="en-IN" sz="1200" b="0" i="0" u="none" strike="noStrike">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199</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1969589471"/>
                  </a:ext>
                </a:extLst>
              </a:tr>
              <a:tr h="400050">
                <a:tc>
                  <a:txBody>
                    <a:bodyPr/>
                    <a:lstStyle/>
                    <a:p>
                      <a:pPr algn="ctr" fontAlgn="b"/>
                      <a:r>
                        <a:rPr lang="en-US" sz="1200" u="none" strike="noStrike">
                          <a:effectLst/>
                        </a:rPr>
                        <a:t>Call Capacity of an Agent/day : </a:t>
                      </a:r>
                      <a:endParaRPr lang="en-US" sz="1200" b="0" i="0" u="none" strike="noStrike">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81</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891877501"/>
                  </a:ext>
                </a:extLst>
              </a:tr>
              <a:tr h="400050">
                <a:tc>
                  <a:txBody>
                    <a:bodyPr/>
                    <a:lstStyle/>
                    <a:p>
                      <a:pPr algn="ctr" fontAlgn="b"/>
                      <a:r>
                        <a:rPr lang="en-US" sz="1200" u="none" strike="noStrike" dirty="0">
                          <a:effectLst/>
                        </a:rPr>
                        <a:t>Call Capacity of an Agent/Hour : </a:t>
                      </a:r>
                      <a:endParaRPr lang="en-US"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18</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765111223"/>
                  </a:ext>
                </a:extLst>
              </a:tr>
            </a:tbl>
          </a:graphicData>
        </a:graphic>
      </p:graphicFrame>
      <p:sp>
        <p:nvSpPr>
          <p:cNvPr id="5" name="Text Placeholder 2">
            <a:extLst>
              <a:ext uri="{FF2B5EF4-FFF2-40B4-BE49-F238E27FC236}">
                <a16:creationId xmlns:a16="http://schemas.microsoft.com/office/drawing/2014/main" id="{A65D33BF-DB44-9713-B55A-AE220B24928A}"/>
              </a:ext>
            </a:extLst>
          </p:cNvPr>
          <p:cNvSpPr txBox="1">
            <a:spLocks/>
          </p:cNvSpPr>
          <p:nvPr/>
        </p:nvSpPr>
        <p:spPr>
          <a:xfrm>
            <a:off x="450397" y="1697210"/>
            <a:ext cx="9685869" cy="182812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12700">
              <a:spcBef>
                <a:spcPts val="100"/>
              </a:spcBef>
            </a:pPr>
            <a:endParaRPr lang="en-US" sz="1700" dirty="0">
              <a:solidFill>
                <a:schemeClr val="bg2">
                  <a:lumMod val="40000"/>
                  <a:lumOff val="60000"/>
                </a:schemeClr>
              </a:solidFill>
            </a:endParaRPr>
          </a:p>
        </p:txBody>
      </p:sp>
      <p:sp>
        <p:nvSpPr>
          <p:cNvPr id="7" name="TextBox 6">
            <a:extLst>
              <a:ext uri="{FF2B5EF4-FFF2-40B4-BE49-F238E27FC236}">
                <a16:creationId xmlns:a16="http://schemas.microsoft.com/office/drawing/2014/main" id="{FA35FF64-B095-8E6A-5582-157452A00BA4}"/>
              </a:ext>
            </a:extLst>
          </p:cNvPr>
          <p:cNvSpPr txBox="1"/>
          <p:nvPr/>
        </p:nvSpPr>
        <p:spPr>
          <a:xfrm>
            <a:off x="2395574" y="2551511"/>
            <a:ext cx="6094562" cy="353943"/>
          </a:xfrm>
          <a:prstGeom prst="rect">
            <a:avLst/>
          </a:prstGeom>
          <a:noFill/>
        </p:spPr>
        <p:txBody>
          <a:bodyPr wrap="square">
            <a:spAutoFit/>
          </a:bodyPr>
          <a:lstStyle/>
          <a:p>
            <a:pPr marL="0" indent="0" algn="ctr">
              <a:lnSpc>
                <a:spcPct val="100000"/>
              </a:lnSpc>
              <a:spcBef>
                <a:spcPts val="0"/>
              </a:spcBef>
              <a:buFontTx/>
              <a:buNone/>
            </a:pPr>
            <a:r>
              <a:rPr lang="en-US" sz="1700" dirty="0">
                <a:solidFill>
                  <a:schemeClr val="bg2">
                    <a:lumMod val="40000"/>
                    <a:lumOff val="60000"/>
                  </a:schemeClr>
                </a:solidFill>
                <a:latin typeface="+mj-lt"/>
                <a:ea typeface="+mj-ea"/>
                <a:cs typeface="+mj-cs"/>
              </a:rPr>
              <a:t>Assumptions &amp; Calculations :</a:t>
            </a:r>
            <a:endParaRPr lang="en-IN" sz="1700" dirty="0">
              <a:solidFill>
                <a:schemeClr val="bg2">
                  <a:lumMod val="40000"/>
                  <a:lumOff val="60000"/>
                </a:schemeClr>
              </a:solidFill>
              <a:latin typeface="+mj-lt"/>
              <a:ea typeface="+mj-ea"/>
              <a:cs typeface="+mj-cs"/>
            </a:endParaRPr>
          </a:p>
        </p:txBody>
      </p:sp>
    </p:spTree>
    <p:extLst>
      <p:ext uri="{BB962C8B-B14F-4D97-AF65-F5344CB8AC3E}">
        <p14:creationId xmlns:p14="http://schemas.microsoft.com/office/powerpoint/2010/main" val="100775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7A16E7-0396-41EB-A5D4-61DA9686560A}"/>
              </a:ext>
            </a:extLst>
          </p:cNvPr>
          <p:cNvSpPr>
            <a:spLocks noGrp="1"/>
          </p:cNvSpPr>
          <p:nvPr>
            <p:ph type="body" sz="half" idx="2"/>
          </p:nvPr>
        </p:nvSpPr>
        <p:spPr>
          <a:xfrm>
            <a:off x="336061" y="919131"/>
            <a:ext cx="10179170" cy="1108076"/>
          </a:xfrm>
        </p:spPr>
        <p:txBody>
          <a:bodyPr>
            <a:normAutofit fontScale="92500" lnSpcReduction="20000"/>
          </a:bodyPr>
          <a:lstStyle/>
          <a:p>
            <a:pPr marL="12700">
              <a:lnSpc>
                <a:spcPct val="100000"/>
              </a:lnSpc>
              <a:spcBef>
                <a:spcPts val="100"/>
              </a:spcBef>
            </a:pPr>
            <a:r>
              <a:rPr lang="en-US" sz="2000" dirty="0">
                <a:solidFill>
                  <a:schemeClr val="bg2">
                    <a:lumMod val="40000"/>
                    <a:lumOff val="60000"/>
                  </a:schemeClr>
                </a:solidFill>
              </a:rPr>
              <a:t>C. As we can see current abandon rate is approximately 30%. Propose a manpower plan required during each time bucket [between 9am to 9pm] to reduce the abandon rate to 10%. (i.e., We must calculate minimum number of agents required in each time bucket so that at least 90 calls should be answered out of 100.)</a:t>
            </a:r>
          </a:p>
        </p:txBody>
      </p:sp>
      <p:sp>
        <p:nvSpPr>
          <p:cNvPr id="11" name="Text Placeholder 2">
            <a:extLst>
              <a:ext uri="{FF2B5EF4-FFF2-40B4-BE49-F238E27FC236}">
                <a16:creationId xmlns:a16="http://schemas.microsoft.com/office/drawing/2014/main" id="{B4AD7974-4C00-DD65-FA33-EEBEA1759BC9}"/>
              </a:ext>
            </a:extLst>
          </p:cNvPr>
          <p:cNvSpPr txBox="1">
            <a:spLocks/>
          </p:cNvSpPr>
          <p:nvPr/>
        </p:nvSpPr>
        <p:spPr>
          <a:xfrm>
            <a:off x="245668" y="2903278"/>
            <a:ext cx="4999192" cy="2419220"/>
          </a:xfrm>
          <a:prstGeom prst="rect">
            <a:avLst/>
          </a:prstGeom>
        </p:spPr>
        <p:txBody>
          <a:bodyPr vert="horz" lIns="91440" tIns="45720" rIns="91440" bIns="45720" rtlCol="0" anchor="ctr">
            <a:normAutofit fontScale="92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sz="2000" dirty="0">
                <a:solidFill>
                  <a:schemeClr val="bg2">
                    <a:lumMod val="40000"/>
                    <a:lumOff val="60000"/>
                  </a:schemeClr>
                </a:solidFill>
              </a:rPr>
              <a:t>The graph represents the abandon percentage of the calls according to the time bucket, and an interesting trend is that the abandon percentage of the calls between 12- 8 PM is almost half that of other time buckets. The management has to take a good look as to why the abandon percentage is so high during the other time buckets.</a:t>
            </a:r>
          </a:p>
        </p:txBody>
      </p:sp>
      <p:graphicFrame>
        <p:nvGraphicFramePr>
          <p:cNvPr id="2" name="Chart 1">
            <a:extLst>
              <a:ext uri="{FF2B5EF4-FFF2-40B4-BE49-F238E27FC236}">
                <a16:creationId xmlns:a16="http://schemas.microsoft.com/office/drawing/2014/main" id="{798C34C1-CD1A-F9FA-F004-64B7A28BB2FA}"/>
              </a:ext>
            </a:extLst>
          </p:cNvPr>
          <p:cNvGraphicFramePr>
            <a:graphicFrameLocks/>
          </p:cNvGraphicFramePr>
          <p:nvPr>
            <p:extLst>
              <p:ext uri="{D42A27DB-BD31-4B8C-83A1-F6EECF244321}">
                <p14:modId xmlns:p14="http://schemas.microsoft.com/office/powerpoint/2010/main" val="3207725534"/>
              </p:ext>
            </p:extLst>
          </p:nvPr>
        </p:nvGraphicFramePr>
        <p:xfrm>
          <a:off x="5828582" y="2514599"/>
          <a:ext cx="5894716" cy="3290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29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7A16E7-0396-41EB-A5D4-61DA9686560A}"/>
              </a:ext>
            </a:extLst>
          </p:cNvPr>
          <p:cNvSpPr>
            <a:spLocks noGrp="1"/>
          </p:cNvSpPr>
          <p:nvPr>
            <p:ph type="body" sz="half" idx="2"/>
          </p:nvPr>
        </p:nvSpPr>
        <p:spPr>
          <a:xfrm>
            <a:off x="377885" y="629228"/>
            <a:ext cx="10491398" cy="1276209"/>
          </a:xfrm>
        </p:spPr>
        <p:txBody>
          <a:bodyPr>
            <a:normAutofit/>
          </a:bodyPr>
          <a:lstStyle/>
          <a:p>
            <a:pPr marL="12700">
              <a:lnSpc>
                <a:spcPct val="100000"/>
              </a:lnSpc>
              <a:spcBef>
                <a:spcPts val="100"/>
              </a:spcBef>
            </a:pPr>
            <a:r>
              <a:rPr lang="en-US" sz="1600" dirty="0">
                <a:solidFill>
                  <a:schemeClr val="bg2">
                    <a:lumMod val="40000"/>
                    <a:lumOff val="60000"/>
                  </a:schemeClr>
                </a:solidFill>
              </a:rPr>
              <a:t>C. As we can see current abandon rate is approximately 30%. Propose a manpower plan required during each time bucket [between 9am to 9pm] to reduce the abandon rate to 10%. (i.e., We must calculate minimum number of agents required in each time bucket so that at least 90 calls should be answered out of 100.)</a:t>
            </a:r>
          </a:p>
        </p:txBody>
      </p:sp>
      <p:pic>
        <p:nvPicPr>
          <p:cNvPr id="7" name="Picture 6">
            <a:extLst>
              <a:ext uri="{FF2B5EF4-FFF2-40B4-BE49-F238E27FC236}">
                <a16:creationId xmlns:a16="http://schemas.microsoft.com/office/drawing/2014/main" id="{A43FB5BD-A639-4E1D-57BB-B592154CE297}"/>
              </a:ext>
            </a:extLst>
          </p:cNvPr>
          <p:cNvPicPr>
            <a:picLocks noChangeAspect="1"/>
          </p:cNvPicPr>
          <p:nvPr/>
        </p:nvPicPr>
        <p:blipFill>
          <a:blip r:embed="rId2"/>
          <a:stretch>
            <a:fillRect/>
          </a:stretch>
        </p:blipFill>
        <p:spPr>
          <a:xfrm>
            <a:off x="308873" y="2002398"/>
            <a:ext cx="5007403" cy="2950166"/>
          </a:xfrm>
          <a:prstGeom prst="rect">
            <a:avLst/>
          </a:prstGeom>
        </p:spPr>
      </p:pic>
      <p:pic>
        <p:nvPicPr>
          <p:cNvPr id="10" name="Picture 9">
            <a:extLst>
              <a:ext uri="{FF2B5EF4-FFF2-40B4-BE49-F238E27FC236}">
                <a16:creationId xmlns:a16="http://schemas.microsoft.com/office/drawing/2014/main" id="{6EA21AC2-D24B-6773-51D1-C57E249C9CFD}"/>
              </a:ext>
            </a:extLst>
          </p:cNvPr>
          <p:cNvPicPr>
            <a:picLocks noChangeAspect="1"/>
          </p:cNvPicPr>
          <p:nvPr/>
        </p:nvPicPr>
        <p:blipFill>
          <a:blip r:embed="rId3"/>
          <a:stretch>
            <a:fillRect/>
          </a:stretch>
        </p:blipFill>
        <p:spPr>
          <a:xfrm>
            <a:off x="5727101" y="2093356"/>
            <a:ext cx="6216410" cy="3695126"/>
          </a:xfrm>
          <a:prstGeom prst="rect">
            <a:avLst/>
          </a:prstGeom>
        </p:spPr>
      </p:pic>
      <p:sp>
        <p:nvSpPr>
          <p:cNvPr id="11" name="TextBox 10">
            <a:extLst>
              <a:ext uri="{FF2B5EF4-FFF2-40B4-BE49-F238E27FC236}">
                <a16:creationId xmlns:a16="http://schemas.microsoft.com/office/drawing/2014/main" id="{5B20A3BF-B9B0-041C-CEDB-8BC9BE111289}"/>
              </a:ext>
            </a:extLst>
          </p:cNvPr>
          <p:cNvSpPr txBox="1"/>
          <p:nvPr/>
        </p:nvSpPr>
        <p:spPr>
          <a:xfrm>
            <a:off x="248489" y="5256950"/>
            <a:ext cx="5272417" cy="1169551"/>
          </a:xfrm>
          <a:prstGeom prst="rect">
            <a:avLst/>
          </a:prstGeom>
        </p:spPr>
        <p:txBody>
          <a:bodyPr wrap="square" rtlCol="0">
            <a:spAutoFit/>
          </a:bodyPr>
          <a:lstStyle/>
          <a:p>
            <a:pPr marL="0" indent="0">
              <a:lnSpc>
                <a:spcPct val="100000"/>
              </a:lnSpc>
              <a:spcBef>
                <a:spcPts val="0"/>
              </a:spcBef>
              <a:buFontTx/>
              <a:buNone/>
            </a:pPr>
            <a:r>
              <a:rPr lang="en-US" sz="1400" dirty="0">
                <a:solidFill>
                  <a:schemeClr val="bg2">
                    <a:lumMod val="40000"/>
                    <a:lumOff val="60000"/>
                  </a:schemeClr>
                </a:solidFill>
                <a:latin typeface="+mj-lt"/>
                <a:ea typeface="+mj-ea"/>
                <a:cs typeface="+mj-cs"/>
              </a:rPr>
              <a:t>In the table above, we see the comparison of current calls Vs the updated call numbers per day for each time bucket as per the new Abandon Rate. Based on which we’d be calculating the number of Agents needed in each time bucket. </a:t>
            </a:r>
            <a:endParaRPr lang="en-IN" sz="1400" dirty="0">
              <a:solidFill>
                <a:schemeClr val="bg2">
                  <a:lumMod val="40000"/>
                  <a:lumOff val="60000"/>
                </a:schemeClr>
              </a:solidFill>
              <a:latin typeface="+mj-lt"/>
              <a:ea typeface="+mj-ea"/>
              <a:cs typeface="+mj-cs"/>
            </a:endParaRPr>
          </a:p>
        </p:txBody>
      </p:sp>
    </p:spTree>
    <p:extLst>
      <p:ext uri="{BB962C8B-B14F-4D97-AF65-F5344CB8AC3E}">
        <p14:creationId xmlns:p14="http://schemas.microsoft.com/office/powerpoint/2010/main" val="1321764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6075</TotalTime>
  <Words>1570</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PowerPoint Presentation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Tikare</dc:creator>
  <cp:lastModifiedBy>Pranita Tikare</cp:lastModifiedBy>
  <cp:revision>108</cp:revision>
  <dcterms:created xsi:type="dcterms:W3CDTF">2023-07-29T09:19:32Z</dcterms:created>
  <dcterms:modified xsi:type="dcterms:W3CDTF">2023-10-20T17:27:24Z</dcterms:modified>
</cp:coreProperties>
</file>