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Slab"/>
      <p:regular r:id="rId33"/>
      <p:bold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Slab-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SourceSansPro-regular.fntdata"/><Relationship Id="rId12" Type="http://schemas.openxmlformats.org/officeDocument/2006/relationships/slide" Target="slides/slide8.xml"/><Relationship Id="rId34" Type="http://schemas.openxmlformats.org/officeDocument/2006/relationships/font" Target="fonts/RobotoSlab-bold.fntdata"/><Relationship Id="rId15" Type="http://schemas.openxmlformats.org/officeDocument/2006/relationships/slide" Target="slides/slide11.xml"/><Relationship Id="rId37" Type="http://schemas.openxmlformats.org/officeDocument/2006/relationships/font" Target="fonts/SourceSansPro-italic.fntdata"/><Relationship Id="rId14" Type="http://schemas.openxmlformats.org/officeDocument/2006/relationships/slide" Target="slides/slide10.xml"/><Relationship Id="rId36" Type="http://schemas.openxmlformats.org/officeDocument/2006/relationships/font" Target="fonts/SourceSansPr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SourceSansPr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81d74cb6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681d74cb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681d74cb6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681d74cb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681d74cb6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681d74cb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681d74cb6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681d74c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681d74cb6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681d74cb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681d74cb6_0_8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681d74cb6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6a6e75a99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6a6e75a9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681d74cb6_0_9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681d74cb6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81d74cb6_0_9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81d74cb6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681d74cb6_0_9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681d74cb6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681d74cb6_0_9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681d74cb6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49de28cb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749de28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749de28c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749de28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298eb4f7f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298eb4f7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6a6e75a99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6a6e75a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681d74cb6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681d74c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681d74cb6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681d74c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298eb4f7f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298eb4f7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a6e75a9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a6e75a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urbansounddataset.weebly.com/urbansound8k.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rb.gy/fa1l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nalyticsindiamag.com/convolutional-neural-network-image-classification-overview/" TargetMode="Externa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docs.google.com/spreadsheets/d/1Kyc_-6LTIV5riZd_fBsVqJ1H0XL6PuhTaAJOCquvn1g/edit#gid=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docs.google.com/spreadsheets/d/1Kyc_-6LTIV5riZd_fBsVqJ1H0XL6PuhTaAJOCquvn1g/edit#gid=0" TargetMode="Externa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https://colab.research.google.com/github/timsainb/noisereduce/blob/master/notebooks/1.0-test-noise-reduction.ipynb#scrollTo=_vDS0QWpnjf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hyperlink" Target="http://www.cs.columbia.edu/cg/listen_to_the_silence/paper.pdf" TargetMode="External"/><Relationship Id="rId10" Type="http://schemas.openxmlformats.org/officeDocument/2006/relationships/hyperlink" Target="https://ijirt.org/master/publishedpaper/IJIRT151807_PAPER.pdf" TargetMode="External"/><Relationship Id="rId13" Type="http://schemas.openxmlformats.org/officeDocument/2006/relationships/hyperlink" Target="https://arxiv.org/pdf/1910.12626.pdf" TargetMode="External"/><Relationship Id="rId12" Type="http://schemas.openxmlformats.org/officeDocument/2006/relationships/hyperlink" Target="https://sci-hub.hkvisa.net/10.1007/978-3-319-53547-0_25" TargetMode="External"/><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s://github.com/facebookresearch/VisualVoice" TargetMode="External"/><Relationship Id="rId4" Type="http://schemas.openxmlformats.org/officeDocument/2006/relationships/hyperlink" Target="https://cs230.stanford.edu/projects_fall_2019/reports/26261998.pdf" TargetMode="External"/><Relationship Id="rId9" Type="http://schemas.openxmlformats.org/officeDocument/2006/relationships/hyperlink" Target="https://immohann.github.io/Portfolio/Denoiser.pdf" TargetMode="External"/><Relationship Id="rId14" Type="http://schemas.openxmlformats.org/officeDocument/2006/relationships/hyperlink" Target="https://www.researchgate.net/publication/319971531_Audio_Classification_Method_Based_on_Machine_Learning" TargetMode="External"/><Relationship Id="rId5" Type="http://schemas.openxmlformats.org/officeDocument/2006/relationships/hyperlink" Target="https://www.simplilearn.com/tutorials/deep-learning-tutorial/convolutional-neural-network" TargetMode="External"/><Relationship Id="rId6" Type="http://schemas.openxmlformats.org/officeDocument/2006/relationships/hyperlink" Target="https://github.com/jonnor/machinehearing/blob/master/europython2019/presentation.md" TargetMode="External"/><Relationship Id="rId7" Type="http://schemas.openxmlformats.org/officeDocument/2006/relationships/hyperlink" Target="https://www.ijarcce.com/upload/2016/si/SITES-16/IJARCCE-SITES%206.pdf" TargetMode="External"/><Relationship Id="rId8" Type="http://schemas.openxmlformats.org/officeDocument/2006/relationships/hyperlink" Target="https://arxiv.org/ftp/arxiv/papers/1904/1904.12069.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immohann.github.io/Portfolio/Denoiser.pdf"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74" y="1991850"/>
            <a:ext cx="6626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Noise</a:t>
            </a:r>
            <a:r>
              <a:rPr lang="en"/>
              <a:t> </a:t>
            </a:r>
            <a:r>
              <a:rPr lang="en"/>
              <a:t>Classification &amp;</a:t>
            </a:r>
            <a:endParaRPr/>
          </a:p>
          <a:p>
            <a:pPr indent="0" lvl="0" marL="0" rtl="0" algn="l">
              <a:spcBef>
                <a:spcPts val="0"/>
              </a:spcBef>
              <a:spcAft>
                <a:spcPts val="0"/>
              </a:spcAft>
              <a:buNone/>
            </a:pPr>
            <a:r>
              <a:rPr lang="en"/>
              <a:t>Reduction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86150" y="79525"/>
            <a:ext cx="3117900" cy="702600"/>
          </a:xfrm>
          <a:prstGeom prst="rect">
            <a:avLst/>
          </a:prstGeom>
        </p:spPr>
        <p:txBody>
          <a:bodyPr anchorCtr="0" anchor="b" bIns="91425" lIns="91425" spcFirstLastPara="1" rIns="91425" wrap="square" tIns="91425">
            <a:noAutofit/>
          </a:bodyPr>
          <a:lstStyle/>
          <a:p>
            <a:pPr indent="-400050" lvl="0" marL="457200" rtl="0" algn="l">
              <a:spcBef>
                <a:spcPts val="0"/>
              </a:spcBef>
              <a:spcAft>
                <a:spcPts val="0"/>
              </a:spcAft>
              <a:buSzPts val="2700"/>
              <a:buAutoNum type="arabicPeriod"/>
            </a:pPr>
            <a:r>
              <a:rPr lang="en" sz="2700"/>
              <a:t>About Dataset:</a:t>
            </a:r>
            <a:endParaRPr sz="2700"/>
          </a:p>
        </p:txBody>
      </p:sp>
      <p:sp>
        <p:nvSpPr>
          <p:cNvPr id="149" name="Google Shape;149;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1"/>
          <p:cNvSpPr txBox="1"/>
          <p:nvPr/>
        </p:nvSpPr>
        <p:spPr>
          <a:xfrm>
            <a:off x="-1586425" y="-13632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51" name="Google Shape;151;p21"/>
          <p:cNvSpPr txBox="1"/>
          <p:nvPr/>
        </p:nvSpPr>
        <p:spPr>
          <a:xfrm>
            <a:off x="495750" y="823625"/>
            <a:ext cx="7250400" cy="892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200"/>
              </a:spcBef>
              <a:spcAft>
                <a:spcPts val="0"/>
              </a:spcAft>
              <a:buNone/>
            </a:pPr>
            <a:r>
              <a:t/>
            </a:r>
            <a:endParaRPr sz="1200">
              <a:solidFill>
                <a:schemeClr val="dk1"/>
              </a:solidFill>
              <a:highlight>
                <a:schemeClr val="lt1"/>
              </a:highlight>
            </a:endParaRPr>
          </a:p>
          <a:p>
            <a:pPr indent="0" lvl="0" marL="0" rtl="0" algn="l">
              <a:lnSpc>
                <a:spcPct val="115000"/>
              </a:lnSpc>
              <a:spcBef>
                <a:spcPts val="1200"/>
              </a:spcBef>
              <a:spcAft>
                <a:spcPts val="1200"/>
              </a:spcAft>
              <a:buNone/>
            </a:pPr>
            <a:r>
              <a:rPr lang="en" sz="1200">
                <a:solidFill>
                  <a:schemeClr val="dk1"/>
                </a:solidFill>
                <a:highlight>
                  <a:schemeClr val="lt1"/>
                </a:highlight>
              </a:rPr>
              <a:t> 			</a:t>
            </a:r>
            <a:endParaRPr sz="1500">
              <a:solidFill>
                <a:schemeClr val="dk1"/>
              </a:solidFill>
              <a:highlight>
                <a:schemeClr val="lt1"/>
              </a:highlight>
              <a:latin typeface="Source Sans Pro"/>
              <a:ea typeface="Source Sans Pro"/>
              <a:cs typeface="Source Sans Pro"/>
              <a:sym typeface="Source Sans Pro"/>
            </a:endParaRPr>
          </a:p>
        </p:txBody>
      </p:sp>
      <p:sp>
        <p:nvSpPr>
          <p:cNvPr id="152" name="Google Shape;152;p21"/>
          <p:cNvSpPr txBox="1"/>
          <p:nvPr/>
        </p:nvSpPr>
        <p:spPr>
          <a:xfrm>
            <a:off x="630175" y="866050"/>
            <a:ext cx="741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Source Sans Pro"/>
                <a:ea typeface="Source Sans Pro"/>
                <a:cs typeface="Source Sans Pro"/>
                <a:sym typeface="Source Sans Pro"/>
              </a:rPr>
              <a:t>Our dataset contains 8732 Audio Files of different labels </a:t>
            </a:r>
            <a:endParaRPr sz="1700">
              <a:latin typeface="Source Sans Pro"/>
              <a:ea typeface="Source Sans Pro"/>
              <a:cs typeface="Source Sans Pro"/>
              <a:sym typeface="Source Sans Pro"/>
            </a:endParaRPr>
          </a:p>
        </p:txBody>
      </p:sp>
      <p:sp>
        <p:nvSpPr>
          <p:cNvPr id="153" name="Google Shape;153;p21"/>
          <p:cNvSpPr txBox="1"/>
          <p:nvPr/>
        </p:nvSpPr>
        <p:spPr>
          <a:xfrm>
            <a:off x="742025" y="1452425"/>
            <a:ext cx="2481900" cy="18471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1200"/>
              </a:spcBef>
              <a:spcAft>
                <a:spcPts val="0"/>
              </a:spcAft>
              <a:buClr>
                <a:schemeClr val="dk1"/>
              </a:buClr>
              <a:buSzPts val="1200"/>
              <a:buChar char="●"/>
            </a:pPr>
            <a:r>
              <a:rPr lang="en" sz="1200">
                <a:solidFill>
                  <a:schemeClr val="dk1"/>
                </a:solidFill>
                <a:highlight>
                  <a:schemeClr val="lt1"/>
                </a:highlight>
              </a:rPr>
              <a:t>A</a:t>
            </a:r>
            <a:r>
              <a:rPr lang="en" sz="1200">
                <a:solidFill>
                  <a:schemeClr val="dk1"/>
                </a:solidFill>
                <a:highlight>
                  <a:schemeClr val="lt1"/>
                </a:highlight>
              </a:rPr>
              <a:t>ir conditioner  </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Car Horn </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Children Playing</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Dog Bark  </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Drilling </a:t>
            </a:r>
            <a:endParaRPr>
              <a:latin typeface="Source Sans Pro"/>
              <a:ea typeface="Source Sans Pro"/>
              <a:cs typeface="Source Sans Pro"/>
              <a:sym typeface="Source Sans Pro"/>
            </a:endParaRPr>
          </a:p>
        </p:txBody>
      </p:sp>
      <p:sp>
        <p:nvSpPr>
          <p:cNvPr id="154" name="Google Shape;154;p21"/>
          <p:cNvSpPr txBox="1"/>
          <p:nvPr/>
        </p:nvSpPr>
        <p:spPr>
          <a:xfrm>
            <a:off x="1382250" y="3893625"/>
            <a:ext cx="6707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1"/>
                </a:solidFill>
                <a:highlight>
                  <a:schemeClr val="lt1"/>
                </a:highlight>
              </a:rPr>
              <a:t>LINK :- </a:t>
            </a:r>
            <a:r>
              <a:rPr lang="en" sz="1200" u="sng">
                <a:solidFill>
                  <a:schemeClr val="dk1"/>
                </a:solidFill>
                <a:highlight>
                  <a:schemeClr val="lt1"/>
                </a:highlight>
                <a:hlinkClick r:id="rId3">
                  <a:extLst>
                    <a:ext uri="{A12FA001-AC4F-418D-AE19-62706E023703}">
                      <ahyp:hlinkClr val="tx"/>
                    </a:ext>
                  </a:extLst>
                </a:hlinkClick>
              </a:rPr>
              <a:t>https://urbansounddataset.weebly.com/urbansound8k.html</a:t>
            </a:r>
            <a:endParaRPr>
              <a:latin typeface="Source Sans Pro"/>
              <a:ea typeface="Source Sans Pro"/>
              <a:cs typeface="Source Sans Pro"/>
              <a:sym typeface="Source Sans Pro"/>
            </a:endParaRPr>
          </a:p>
        </p:txBody>
      </p:sp>
      <p:sp>
        <p:nvSpPr>
          <p:cNvPr id="155" name="Google Shape;155;p21"/>
          <p:cNvSpPr txBox="1"/>
          <p:nvPr/>
        </p:nvSpPr>
        <p:spPr>
          <a:xfrm>
            <a:off x="4278375" y="1412075"/>
            <a:ext cx="2260200" cy="18471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1200"/>
              </a:spcBef>
              <a:spcAft>
                <a:spcPts val="0"/>
              </a:spcAft>
              <a:buClr>
                <a:schemeClr val="dk1"/>
              </a:buClr>
              <a:buSzPts val="1200"/>
              <a:buChar char="●"/>
            </a:pPr>
            <a:r>
              <a:rPr lang="en" sz="1200">
                <a:solidFill>
                  <a:schemeClr val="dk1"/>
                </a:solidFill>
                <a:highlight>
                  <a:schemeClr val="lt1"/>
                </a:highlight>
              </a:rPr>
              <a:t>E</a:t>
            </a:r>
            <a:r>
              <a:rPr lang="en" sz="1200">
                <a:solidFill>
                  <a:schemeClr val="dk1"/>
                </a:solidFill>
                <a:highlight>
                  <a:schemeClr val="lt1"/>
                </a:highlight>
              </a:rPr>
              <a:t>ngine </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Gun Shot</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Jackhammer</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Siren </a:t>
            </a:r>
            <a:endParaRPr sz="1200">
              <a:solidFill>
                <a:schemeClr val="dk1"/>
              </a:solidFill>
              <a:highlight>
                <a:schemeClr val="lt1"/>
              </a:highlight>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highlight>
                  <a:schemeClr val="lt1"/>
                </a:highlight>
              </a:rPr>
              <a:t>Street Music.</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2"/>
          <p:cNvSpPr txBox="1"/>
          <p:nvPr>
            <p:ph type="title"/>
          </p:nvPr>
        </p:nvSpPr>
        <p:spPr>
          <a:xfrm>
            <a:off x="585325" y="514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2.   </a:t>
            </a:r>
            <a:r>
              <a:rPr lang="en" sz="2100"/>
              <a:t>FEATURES</a:t>
            </a:r>
            <a:endParaRPr sz="2100"/>
          </a:p>
        </p:txBody>
      </p:sp>
      <p:sp>
        <p:nvSpPr>
          <p:cNvPr id="161" name="Google Shape;161;p22"/>
          <p:cNvSpPr txBox="1"/>
          <p:nvPr/>
        </p:nvSpPr>
        <p:spPr>
          <a:xfrm>
            <a:off x="1048775" y="895200"/>
            <a:ext cx="3514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AutoNum type="arabicPeriod"/>
            </a:pPr>
            <a:r>
              <a:rPr b="1" lang="en">
                <a:latin typeface="Source Sans Pro"/>
                <a:ea typeface="Source Sans Pro"/>
                <a:cs typeface="Source Sans Pro"/>
                <a:sym typeface="Source Sans Pro"/>
              </a:rPr>
              <a:t> MFCC  (</a:t>
            </a:r>
            <a:r>
              <a:rPr b="1" lang="en" sz="1050">
                <a:solidFill>
                  <a:srgbClr val="4D5156"/>
                </a:solidFill>
                <a:highlight>
                  <a:schemeClr val="lt1"/>
                </a:highlight>
                <a:latin typeface="Source Sans Pro"/>
                <a:ea typeface="Source Sans Pro"/>
                <a:cs typeface="Source Sans Pro"/>
                <a:sym typeface="Source Sans Pro"/>
              </a:rPr>
              <a:t>Mel-frequency cepstral coefficients )</a:t>
            </a:r>
            <a:endParaRPr b="1">
              <a:latin typeface="Source Sans Pro"/>
              <a:ea typeface="Source Sans Pro"/>
              <a:cs typeface="Source Sans Pro"/>
              <a:sym typeface="Source Sans Pro"/>
            </a:endParaRPr>
          </a:p>
        </p:txBody>
      </p:sp>
      <p:sp>
        <p:nvSpPr>
          <p:cNvPr id="162" name="Google Shape;162;p22"/>
          <p:cNvSpPr txBox="1"/>
          <p:nvPr/>
        </p:nvSpPr>
        <p:spPr>
          <a:xfrm>
            <a:off x="1628950" y="1154300"/>
            <a:ext cx="702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Here coefficients to be fed to the model are taken. Here waveform are </a:t>
            </a:r>
            <a:r>
              <a:rPr lang="en">
                <a:latin typeface="Source Sans Pro"/>
                <a:ea typeface="Source Sans Pro"/>
                <a:cs typeface="Source Sans Pro"/>
                <a:sym typeface="Source Sans Pro"/>
              </a:rPr>
              <a:t>transformed to get information about frequency part also . then logarithmic of it. Later inversion is done to get coefficients.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
        <p:nvSpPr>
          <p:cNvPr id="163" name="Google Shape;163;p22"/>
          <p:cNvSpPr txBox="1"/>
          <p:nvPr/>
        </p:nvSpPr>
        <p:spPr>
          <a:xfrm>
            <a:off x="1126875" y="1985600"/>
            <a:ext cx="393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2.      </a:t>
            </a:r>
            <a:r>
              <a:rPr b="1" lang="en">
                <a:latin typeface="Source Sans Pro"/>
                <a:ea typeface="Source Sans Pro"/>
                <a:cs typeface="Source Sans Pro"/>
                <a:sym typeface="Source Sans Pro"/>
              </a:rPr>
              <a:t>Mel spectrogram</a:t>
            </a:r>
            <a:endParaRPr b="1">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64" name="Google Shape;164;p22"/>
          <p:cNvSpPr txBox="1"/>
          <p:nvPr/>
        </p:nvSpPr>
        <p:spPr>
          <a:xfrm>
            <a:off x="1628950" y="2361325"/>
            <a:ext cx="66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92929"/>
                </a:solidFill>
                <a:highlight>
                  <a:schemeClr val="lt1"/>
                </a:highlight>
                <a:latin typeface="Source Sans Pro"/>
                <a:ea typeface="Source Sans Pro"/>
                <a:cs typeface="Source Sans Pro"/>
                <a:sym typeface="Source Sans Pro"/>
              </a:rPr>
              <a:t>Conversion of the spectrogram y-axis (frequency) to a log scale and the color dimension (amplitude) to decibels to form the mel spectrogram.</a:t>
            </a:r>
            <a:endParaRPr>
              <a:solidFill>
                <a:srgbClr val="292929"/>
              </a:solidFill>
              <a:highlight>
                <a:schemeClr val="lt1"/>
              </a:highlight>
              <a:latin typeface="Source Sans Pro"/>
              <a:ea typeface="Source Sans Pro"/>
              <a:cs typeface="Source Sans Pro"/>
              <a:sym typeface="Source Sans Pro"/>
            </a:endParaRPr>
          </a:p>
        </p:txBody>
      </p:sp>
      <p:sp>
        <p:nvSpPr>
          <p:cNvPr id="165" name="Google Shape;165;p22"/>
          <p:cNvSpPr txBox="1"/>
          <p:nvPr/>
        </p:nvSpPr>
        <p:spPr>
          <a:xfrm>
            <a:off x="1126875" y="2952613"/>
            <a:ext cx="21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3.      Croma and stft</a:t>
            </a:r>
            <a:endParaRPr b="1">
              <a:latin typeface="Source Sans Pro"/>
              <a:ea typeface="Source Sans Pro"/>
              <a:cs typeface="Source Sans Pro"/>
              <a:sym typeface="Source Sans Pro"/>
            </a:endParaRPr>
          </a:p>
        </p:txBody>
      </p:sp>
      <p:sp>
        <p:nvSpPr>
          <p:cNvPr id="166" name="Google Shape;166;p22"/>
          <p:cNvSpPr txBox="1"/>
          <p:nvPr/>
        </p:nvSpPr>
        <p:spPr>
          <a:xfrm>
            <a:off x="1628950" y="3291400"/>
            <a:ext cx="70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On croma to get feature, stft is applied.</a:t>
            </a:r>
            <a:endParaRPr>
              <a:latin typeface="Source Sans Pro"/>
              <a:ea typeface="Source Sans Pro"/>
              <a:cs typeface="Source Sans Pro"/>
              <a:sym typeface="Source Sans Pro"/>
            </a:endParaRPr>
          </a:p>
        </p:txBody>
      </p:sp>
      <p:sp>
        <p:nvSpPr>
          <p:cNvPr id="167" name="Google Shape;167;p22"/>
          <p:cNvSpPr txBox="1"/>
          <p:nvPr/>
        </p:nvSpPr>
        <p:spPr>
          <a:xfrm>
            <a:off x="1126875" y="3592675"/>
            <a:ext cx="486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4</a:t>
            </a:r>
            <a:r>
              <a:rPr b="1" lang="en">
                <a:latin typeface="Source Sans Pro"/>
                <a:ea typeface="Source Sans Pro"/>
                <a:cs typeface="Source Sans Pro"/>
                <a:sym typeface="Source Sans Pro"/>
              </a:rPr>
              <a:t>.      Croma and CQT</a:t>
            </a:r>
            <a:endParaRPr b="1">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Here difference is to use contrast Q transform.</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68" name="Google Shape;168;p22"/>
          <p:cNvSpPr txBox="1"/>
          <p:nvPr/>
        </p:nvSpPr>
        <p:spPr>
          <a:xfrm>
            <a:off x="1126875" y="4215750"/>
            <a:ext cx="409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5</a:t>
            </a:r>
            <a:r>
              <a:rPr b="1" lang="en">
                <a:latin typeface="Source Sans Pro"/>
                <a:ea typeface="Source Sans Pro"/>
                <a:cs typeface="Source Sans Pro"/>
                <a:sym typeface="Source Sans Pro"/>
              </a:rPr>
              <a:t>.      Croma and CENS</a:t>
            </a:r>
            <a:endParaRPr b="1">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Cens is croma energy normalised</a:t>
            </a:r>
            <a:endParaRPr>
              <a:latin typeface="Source Sans Pro"/>
              <a:ea typeface="Source Sans Pro"/>
              <a:cs typeface="Source Sans Pro"/>
              <a:sym typeface="Source Sans Pro"/>
            </a:endParaRPr>
          </a:p>
        </p:txBody>
      </p:sp>
      <p:sp>
        <p:nvSpPr>
          <p:cNvPr id="169" name="Google Shape;169;p22"/>
          <p:cNvSpPr txBox="1"/>
          <p:nvPr/>
        </p:nvSpPr>
        <p:spPr>
          <a:xfrm>
            <a:off x="6609450" y="1646650"/>
            <a:ext cx="28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LINK -: </a:t>
            </a:r>
            <a:r>
              <a:rPr lang="en" u="sng">
                <a:solidFill>
                  <a:schemeClr val="hlink"/>
                </a:solidFill>
                <a:latin typeface="Source Sans Pro"/>
                <a:ea typeface="Source Sans Pro"/>
                <a:cs typeface="Source Sans Pro"/>
                <a:sym typeface="Source Sans Pro"/>
                <a:hlinkClick r:id="rId4"/>
              </a:rPr>
              <a:t>https://rb.gy/fa1lle</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p:nvPr/>
        </p:nvSpPr>
        <p:spPr>
          <a:xfrm>
            <a:off x="4738600" y="16683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ph idx="1" type="body"/>
          </p:nvPr>
        </p:nvSpPr>
        <p:spPr>
          <a:xfrm>
            <a:off x="641525" y="176950"/>
            <a:ext cx="3651000" cy="349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2200"/>
              <a:t>CNN is used to reduce dimensions of the data matrix which is quite helpful in further operations.</a:t>
            </a:r>
            <a:endParaRPr sz="2200"/>
          </a:p>
        </p:txBody>
      </p:sp>
      <p:pic>
        <p:nvPicPr>
          <p:cNvPr id="176" name="Google Shape;176;p23"/>
          <p:cNvPicPr preferRelativeResize="0"/>
          <p:nvPr/>
        </p:nvPicPr>
        <p:blipFill>
          <a:blip r:embed="rId3">
            <a:alphaModFix/>
          </a:blip>
          <a:stretch>
            <a:fillRect/>
          </a:stretch>
        </p:blipFill>
        <p:spPr>
          <a:xfrm>
            <a:off x="4915825" y="1868425"/>
            <a:ext cx="2456700" cy="2456700"/>
          </a:xfrm>
          <a:prstGeom prst="ellipse">
            <a:avLst/>
          </a:prstGeom>
          <a:noFill/>
          <a:ln>
            <a:noFill/>
          </a:ln>
        </p:spPr>
      </p:pic>
      <p:cxnSp>
        <p:nvCxnSpPr>
          <p:cNvPr id="177" name="Google Shape;177;p23"/>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178" name="Google Shape;178;p23"/>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179" name="Google Shape;179;p23"/>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
        <p:nvSpPr>
          <p:cNvPr id="180" name="Google Shape;180;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3"/>
          <p:cNvSpPr txBox="1"/>
          <p:nvPr/>
        </p:nvSpPr>
        <p:spPr>
          <a:xfrm>
            <a:off x="417050" y="176950"/>
            <a:ext cx="1833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accent1"/>
                </a:solidFill>
                <a:latin typeface="Roboto Slab"/>
                <a:ea typeface="Roboto Slab"/>
                <a:cs typeface="Roboto Slab"/>
                <a:sym typeface="Roboto Slab"/>
              </a:rPr>
              <a:t>3.  </a:t>
            </a:r>
            <a:r>
              <a:rPr lang="en" sz="3700">
                <a:solidFill>
                  <a:schemeClr val="accent1"/>
                </a:solidFill>
                <a:latin typeface="Roboto Slab"/>
                <a:ea typeface="Roboto Slab"/>
                <a:cs typeface="Roboto Slab"/>
                <a:sym typeface="Roboto Slab"/>
              </a:rPr>
              <a:t>CNN</a:t>
            </a:r>
            <a:endParaRPr sz="31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2586900" y="47250"/>
            <a:ext cx="29637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0" lang="en" sz="3100">
                <a:solidFill>
                  <a:schemeClr val="accent1"/>
                </a:solidFill>
                <a:latin typeface="Calibri"/>
                <a:ea typeface="Calibri"/>
                <a:cs typeface="Calibri"/>
                <a:sym typeface="Calibri"/>
              </a:rPr>
              <a:t>Con</a:t>
            </a:r>
            <a:r>
              <a:rPr b="1" lang="en" sz="3100">
                <a:solidFill>
                  <a:schemeClr val="accent1"/>
                </a:solidFill>
                <a:latin typeface="Calibri"/>
                <a:ea typeface="Calibri"/>
                <a:cs typeface="Calibri"/>
                <a:sym typeface="Calibri"/>
              </a:rPr>
              <a:t>v</a:t>
            </a:r>
            <a:r>
              <a:rPr b="1" i="0" lang="en" sz="3100">
                <a:solidFill>
                  <a:schemeClr val="accent1"/>
                </a:solidFill>
                <a:latin typeface="Calibri"/>
                <a:ea typeface="Calibri"/>
                <a:cs typeface="Calibri"/>
                <a:sym typeface="Calibri"/>
              </a:rPr>
              <a:t> 2D Layer</a:t>
            </a:r>
            <a:endParaRPr b="1" i="0" sz="3100">
              <a:solidFill>
                <a:schemeClr val="accent1"/>
              </a:solidFill>
              <a:latin typeface="Calibri"/>
              <a:ea typeface="Calibri"/>
              <a:cs typeface="Calibri"/>
              <a:sym typeface="Calibri"/>
            </a:endParaRPr>
          </a:p>
          <a:p>
            <a:pPr indent="0" lvl="0" marL="0" rtl="0" algn="l">
              <a:spcBef>
                <a:spcPts val="600"/>
              </a:spcBef>
              <a:spcAft>
                <a:spcPts val="0"/>
              </a:spcAft>
              <a:buNone/>
            </a:pPr>
            <a:r>
              <a:t/>
            </a:r>
            <a:endParaRPr b="1" sz="7100">
              <a:solidFill>
                <a:schemeClr val="accent1"/>
              </a:solidFill>
              <a:highlight>
                <a:schemeClr val="lt1"/>
              </a:highlight>
            </a:endParaRPr>
          </a:p>
        </p:txBody>
      </p:sp>
      <p:sp>
        <p:nvSpPr>
          <p:cNvPr id="187" name="Google Shape;187;p24"/>
          <p:cNvSpPr txBox="1"/>
          <p:nvPr/>
        </p:nvSpPr>
        <p:spPr>
          <a:xfrm>
            <a:off x="447000" y="719275"/>
            <a:ext cx="74958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73239"/>
              </a:buClr>
              <a:buSzPts val="1600"/>
              <a:buChar char="●"/>
            </a:pPr>
            <a:r>
              <a:rPr b="1" lang="en" sz="1600">
                <a:solidFill>
                  <a:srgbClr val="273239"/>
                </a:solidFill>
                <a:highlight>
                  <a:schemeClr val="lt1"/>
                </a:highlight>
              </a:rPr>
              <a:t>Conv2D</a:t>
            </a:r>
            <a:r>
              <a:rPr lang="en" sz="1600">
                <a:solidFill>
                  <a:srgbClr val="273239"/>
                </a:solidFill>
                <a:highlight>
                  <a:schemeClr val="lt1"/>
                </a:highlight>
              </a:rPr>
              <a:t> is a 2D Convolution Layer, this layer creates a convolution kernel that is wind with layers input which helps produce a tensor of outputs.</a:t>
            </a:r>
            <a:endParaRPr sz="1600">
              <a:solidFill>
                <a:srgbClr val="273239"/>
              </a:solidFill>
              <a:highlight>
                <a:schemeClr val="lt1"/>
              </a:highlight>
            </a:endParaRPr>
          </a:p>
        </p:txBody>
      </p:sp>
      <p:pic>
        <p:nvPicPr>
          <p:cNvPr id="188" name="Google Shape;188;p24"/>
          <p:cNvPicPr preferRelativeResize="0"/>
          <p:nvPr/>
        </p:nvPicPr>
        <p:blipFill>
          <a:blip r:embed="rId3">
            <a:alphaModFix/>
          </a:blip>
          <a:stretch>
            <a:fillRect/>
          </a:stretch>
        </p:blipFill>
        <p:spPr>
          <a:xfrm>
            <a:off x="914400" y="1302100"/>
            <a:ext cx="7565850" cy="2926999"/>
          </a:xfrm>
          <a:prstGeom prst="rect">
            <a:avLst/>
          </a:prstGeom>
          <a:noFill/>
          <a:ln>
            <a:noFill/>
          </a:ln>
        </p:spPr>
      </p:pic>
      <p:sp>
        <p:nvSpPr>
          <p:cNvPr id="189" name="Google Shape;189;p24"/>
          <p:cNvSpPr txBox="1"/>
          <p:nvPr/>
        </p:nvSpPr>
        <p:spPr>
          <a:xfrm>
            <a:off x="447000" y="4042250"/>
            <a:ext cx="6906600" cy="9465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Clr>
                <a:srgbClr val="222222"/>
              </a:buClr>
              <a:buSzPts val="1650"/>
              <a:buChar char="●"/>
            </a:pPr>
            <a:r>
              <a:rPr lang="en" sz="1650">
                <a:solidFill>
                  <a:srgbClr val="222222"/>
                </a:solidFill>
                <a:highlight>
                  <a:schemeClr val="lt1"/>
                </a:highlight>
              </a:rPr>
              <a:t>A filter can be of any depth, if a filter is having a depth d it can go to a depth of d layers and convolute i.e sum all the (weights x inputs) of d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idx="1" type="body"/>
          </p:nvPr>
        </p:nvSpPr>
        <p:spPr>
          <a:xfrm>
            <a:off x="2586900" y="47250"/>
            <a:ext cx="39987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100">
                <a:solidFill>
                  <a:schemeClr val="accent1"/>
                </a:solidFill>
                <a:highlight>
                  <a:schemeClr val="lt1"/>
                </a:highlight>
                <a:latin typeface="Calibri"/>
                <a:ea typeface="Calibri"/>
                <a:cs typeface="Calibri"/>
                <a:sym typeface="Calibri"/>
              </a:rPr>
              <a:t>ReLU Layer (Rectified Linear Unit)</a:t>
            </a:r>
            <a:endParaRPr b="1" sz="2100">
              <a:solidFill>
                <a:schemeClr val="accent1"/>
              </a:solidFill>
              <a:highlight>
                <a:schemeClr val="lt1"/>
              </a:highlight>
              <a:latin typeface="Calibri"/>
              <a:ea typeface="Calibri"/>
              <a:cs typeface="Calibri"/>
              <a:sym typeface="Calibri"/>
            </a:endParaRPr>
          </a:p>
          <a:p>
            <a:pPr indent="0" lvl="0" marL="0" rtl="0" algn="l">
              <a:spcBef>
                <a:spcPts val="600"/>
              </a:spcBef>
              <a:spcAft>
                <a:spcPts val="0"/>
              </a:spcAft>
              <a:buNone/>
            </a:pPr>
            <a:r>
              <a:t/>
            </a:r>
            <a:endParaRPr b="1" sz="7100">
              <a:solidFill>
                <a:schemeClr val="accent1"/>
              </a:solidFill>
              <a:highlight>
                <a:schemeClr val="lt1"/>
              </a:highlight>
            </a:endParaRPr>
          </a:p>
        </p:txBody>
      </p:sp>
      <p:sp>
        <p:nvSpPr>
          <p:cNvPr id="195" name="Google Shape;195;p25"/>
          <p:cNvSpPr txBox="1"/>
          <p:nvPr/>
        </p:nvSpPr>
        <p:spPr>
          <a:xfrm>
            <a:off x="152400" y="838200"/>
            <a:ext cx="7495800" cy="969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700">
                <a:solidFill>
                  <a:schemeClr val="dk1"/>
                </a:solidFill>
                <a:highlight>
                  <a:schemeClr val="lt1"/>
                </a:highlight>
                <a:latin typeface="Georgia"/>
                <a:ea typeface="Georgia"/>
                <a:cs typeface="Georgia"/>
                <a:sym typeface="Georgia"/>
              </a:rPr>
              <a:t>A Rectified Linear Unit(ReLU) is a </a:t>
            </a:r>
            <a:r>
              <a:rPr lang="en" sz="1600">
                <a:solidFill>
                  <a:schemeClr val="dk1"/>
                </a:solidFill>
                <a:highlight>
                  <a:schemeClr val="lt1"/>
                </a:highlight>
                <a:latin typeface="Courier New"/>
                <a:ea typeface="Courier New"/>
                <a:cs typeface="Courier New"/>
                <a:sym typeface="Courier New"/>
              </a:rPr>
              <a:t>non-linear</a:t>
            </a:r>
            <a:r>
              <a:rPr lang="en" sz="1700">
                <a:solidFill>
                  <a:schemeClr val="dk1"/>
                </a:solidFill>
                <a:highlight>
                  <a:schemeClr val="lt1"/>
                </a:highlight>
                <a:latin typeface="Georgia"/>
                <a:ea typeface="Georgia"/>
                <a:cs typeface="Georgia"/>
                <a:sym typeface="Georgia"/>
              </a:rPr>
              <a:t> activation function that performs on multi-layer neural networks. (e.g., f(x) = max(0,x) where </a:t>
            </a:r>
            <a:r>
              <a:rPr i="1" lang="en" sz="1700">
                <a:solidFill>
                  <a:schemeClr val="dk1"/>
                </a:solidFill>
                <a:highlight>
                  <a:schemeClr val="lt1"/>
                </a:highlight>
                <a:latin typeface="Georgia"/>
                <a:ea typeface="Georgia"/>
                <a:cs typeface="Georgia"/>
                <a:sym typeface="Georgia"/>
              </a:rPr>
              <a:t>x = input value</a:t>
            </a:r>
            <a:r>
              <a:rPr lang="en" sz="1700">
                <a:solidFill>
                  <a:schemeClr val="dk1"/>
                </a:solidFill>
                <a:highlight>
                  <a:schemeClr val="lt1"/>
                </a:highlight>
                <a:latin typeface="Georgia"/>
                <a:ea typeface="Georgia"/>
                <a:cs typeface="Georgia"/>
                <a:sym typeface="Georgia"/>
              </a:rPr>
              <a:t>).</a:t>
            </a:r>
            <a:endParaRPr sz="2000">
              <a:solidFill>
                <a:schemeClr val="dk1"/>
              </a:solidFill>
              <a:highlight>
                <a:schemeClr val="lt1"/>
              </a:highlight>
            </a:endParaRPr>
          </a:p>
        </p:txBody>
      </p:sp>
      <p:pic>
        <p:nvPicPr>
          <p:cNvPr id="196" name="Google Shape;196;p25"/>
          <p:cNvPicPr preferRelativeResize="0"/>
          <p:nvPr/>
        </p:nvPicPr>
        <p:blipFill>
          <a:blip r:embed="rId3">
            <a:alphaModFix/>
          </a:blip>
          <a:stretch>
            <a:fillRect/>
          </a:stretch>
        </p:blipFill>
        <p:spPr>
          <a:xfrm>
            <a:off x="1526975" y="1974175"/>
            <a:ext cx="5907000" cy="1561975"/>
          </a:xfrm>
          <a:prstGeom prst="rect">
            <a:avLst/>
          </a:prstGeom>
          <a:noFill/>
          <a:ln>
            <a:noFill/>
          </a:ln>
        </p:spPr>
      </p:pic>
      <p:sp>
        <p:nvSpPr>
          <p:cNvPr id="197" name="Google Shape;197;p25"/>
          <p:cNvSpPr txBox="1"/>
          <p:nvPr/>
        </p:nvSpPr>
        <p:spPr>
          <a:xfrm>
            <a:off x="2358300" y="3783900"/>
            <a:ext cx="4980900" cy="103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500"/>
              </a:spcBef>
              <a:spcAft>
                <a:spcPts val="0"/>
              </a:spcAft>
              <a:buNone/>
            </a:pPr>
            <a:r>
              <a:rPr b="1" lang="en" sz="1300">
                <a:highlight>
                  <a:schemeClr val="lt1"/>
                </a:highlight>
              </a:rPr>
              <a:t>A ReLU layer:</a:t>
            </a:r>
            <a:endParaRPr b="1" sz="1300">
              <a:highlight>
                <a:schemeClr val="lt1"/>
              </a:highlight>
            </a:endParaRPr>
          </a:p>
          <a:p>
            <a:pPr indent="-314325" lvl="0" marL="457200" rtl="0" algn="l">
              <a:lnSpc>
                <a:spcPct val="115000"/>
              </a:lnSpc>
              <a:spcBef>
                <a:spcPts val="800"/>
              </a:spcBef>
              <a:spcAft>
                <a:spcPts val="0"/>
              </a:spcAft>
              <a:buClr>
                <a:schemeClr val="dk1"/>
              </a:buClr>
              <a:buSzPts val="1350"/>
              <a:buFont typeface="Georgia"/>
              <a:buChar char="●"/>
            </a:pPr>
            <a:r>
              <a:rPr lang="en" sz="1350">
                <a:solidFill>
                  <a:schemeClr val="dk1"/>
                </a:solidFill>
                <a:highlight>
                  <a:schemeClr val="lt1"/>
                </a:highlight>
                <a:latin typeface="Georgia"/>
                <a:ea typeface="Georgia"/>
                <a:cs typeface="Georgia"/>
                <a:sym typeface="Georgia"/>
              </a:rPr>
              <a:t>performs </a:t>
            </a:r>
            <a:r>
              <a:rPr lang="en" sz="1200">
                <a:solidFill>
                  <a:schemeClr val="dk1"/>
                </a:solidFill>
                <a:highlight>
                  <a:schemeClr val="lt1"/>
                </a:highlight>
                <a:latin typeface="Courier New"/>
                <a:ea typeface="Courier New"/>
                <a:cs typeface="Courier New"/>
                <a:sym typeface="Courier New"/>
              </a:rPr>
              <a:t>element-wise</a:t>
            </a:r>
            <a:r>
              <a:rPr lang="en" sz="1350">
                <a:solidFill>
                  <a:schemeClr val="dk1"/>
                </a:solidFill>
                <a:highlight>
                  <a:schemeClr val="lt1"/>
                </a:highlight>
                <a:latin typeface="Georgia"/>
                <a:ea typeface="Georgia"/>
                <a:cs typeface="Georgia"/>
                <a:sym typeface="Georgia"/>
              </a:rPr>
              <a:t> operations.</a:t>
            </a:r>
            <a:endParaRPr sz="1350">
              <a:solidFill>
                <a:schemeClr val="dk1"/>
              </a:solidFill>
              <a:highlight>
                <a:schemeClr val="lt1"/>
              </a:highlight>
              <a:latin typeface="Georgia"/>
              <a:ea typeface="Georgia"/>
              <a:cs typeface="Georgia"/>
              <a:sym typeface="Georgia"/>
            </a:endParaRPr>
          </a:p>
          <a:p>
            <a:pPr indent="-314325" lvl="0" marL="457200" rtl="0" algn="l">
              <a:lnSpc>
                <a:spcPct val="115000"/>
              </a:lnSpc>
              <a:spcBef>
                <a:spcPts val="0"/>
              </a:spcBef>
              <a:spcAft>
                <a:spcPts val="0"/>
              </a:spcAft>
              <a:buClr>
                <a:schemeClr val="dk1"/>
              </a:buClr>
              <a:buSzPts val="1350"/>
              <a:buFont typeface="Georgia"/>
              <a:buChar char="●"/>
            </a:pPr>
            <a:r>
              <a:rPr lang="en" sz="1350">
                <a:solidFill>
                  <a:schemeClr val="dk1"/>
                </a:solidFill>
                <a:highlight>
                  <a:schemeClr val="lt1"/>
                </a:highlight>
                <a:latin typeface="Georgia"/>
                <a:ea typeface="Georgia"/>
                <a:cs typeface="Georgia"/>
                <a:sym typeface="Georgia"/>
              </a:rPr>
              <a:t>has an output that is a rectified feature map.</a:t>
            </a:r>
            <a:endParaRPr sz="1350">
              <a:solidFill>
                <a:schemeClr val="dk1"/>
              </a:solidFill>
              <a:highlight>
                <a:schemeClr val="lt1"/>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idx="1" type="body"/>
          </p:nvPr>
        </p:nvSpPr>
        <p:spPr>
          <a:xfrm>
            <a:off x="2586900" y="47250"/>
            <a:ext cx="2963700" cy="8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Calibri"/>
                <a:ea typeface="Calibri"/>
                <a:cs typeface="Calibri"/>
                <a:sym typeface="Calibri"/>
              </a:rPr>
              <a:t>Max Pooling layer</a:t>
            </a:r>
            <a:endParaRPr b="1" sz="2600">
              <a:solidFill>
                <a:schemeClr val="accent1"/>
              </a:solidFill>
              <a:latin typeface="Calibri"/>
              <a:ea typeface="Calibri"/>
              <a:cs typeface="Calibri"/>
              <a:sym typeface="Calibri"/>
            </a:endParaRPr>
          </a:p>
          <a:p>
            <a:pPr indent="0" lvl="0" marL="0" rtl="0" algn="l">
              <a:spcBef>
                <a:spcPts val="600"/>
              </a:spcBef>
              <a:spcAft>
                <a:spcPts val="0"/>
              </a:spcAft>
              <a:buNone/>
            </a:pPr>
            <a:r>
              <a:t/>
            </a:r>
            <a:endParaRPr b="1" sz="2500">
              <a:solidFill>
                <a:schemeClr val="accent1"/>
              </a:solidFill>
              <a:latin typeface="Calibri"/>
              <a:ea typeface="Calibri"/>
              <a:cs typeface="Calibri"/>
              <a:sym typeface="Calibri"/>
            </a:endParaRPr>
          </a:p>
        </p:txBody>
      </p:sp>
      <p:sp>
        <p:nvSpPr>
          <p:cNvPr id="203" name="Google Shape;203;p26"/>
          <p:cNvSpPr txBox="1"/>
          <p:nvPr/>
        </p:nvSpPr>
        <p:spPr>
          <a:xfrm>
            <a:off x="184525" y="951450"/>
            <a:ext cx="7495800" cy="1346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450">
                <a:highlight>
                  <a:schemeClr val="lt1"/>
                </a:highlight>
              </a:rPr>
              <a:t>Max Pooling is a convolution process where the Kernel extracts the maximum value of the area it convolves. </a:t>
            </a:r>
            <a:endParaRPr sz="1450">
              <a:highlight>
                <a:schemeClr val="lt1"/>
              </a:highlight>
            </a:endParaRPr>
          </a:p>
          <a:p>
            <a:pPr indent="-330200" lvl="0" marL="457200" rtl="0" algn="l">
              <a:spcBef>
                <a:spcPts val="0"/>
              </a:spcBef>
              <a:spcAft>
                <a:spcPts val="0"/>
              </a:spcAft>
              <a:buClr>
                <a:schemeClr val="dk1"/>
              </a:buClr>
              <a:buSzPts val="1600"/>
              <a:buChar char="●"/>
            </a:pPr>
            <a:r>
              <a:rPr lang="en" sz="1450">
                <a:highlight>
                  <a:schemeClr val="lt1"/>
                </a:highlight>
              </a:rPr>
              <a:t>Max Pooling simply says to the </a:t>
            </a:r>
            <a:r>
              <a:rPr lang="en" sz="1450" u="sng">
                <a:highlight>
                  <a:schemeClr val="lt1"/>
                </a:highlight>
                <a:hlinkClick r:id="rId3"/>
              </a:rPr>
              <a:t>Convolutional Neural Network</a:t>
            </a:r>
            <a:r>
              <a:rPr lang="en" sz="1450">
                <a:highlight>
                  <a:schemeClr val="lt1"/>
                </a:highlight>
              </a:rPr>
              <a:t> that we will carry forward only that information, if that is the largest information available areawise(area of input that kernel covers every time).</a:t>
            </a:r>
            <a:endParaRPr>
              <a:solidFill>
                <a:srgbClr val="202124"/>
              </a:solidFill>
              <a:highlight>
                <a:schemeClr val="lt1"/>
              </a:highlight>
            </a:endParaRPr>
          </a:p>
        </p:txBody>
      </p:sp>
      <p:pic>
        <p:nvPicPr>
          <p:cNvPr id="204" name="Google Shape;204;p26"/>
          <p:cNvPicPr preferRelativeResize="0"/>
          <p:nvPr/>
        </p:nvPicPr>
        <p:blipFill>
          <a:blip r:embed="rId4">
            <a:alphaModFix/>
          </a:blip>
          <a:stretch>
            <a:fillRect/>
          </a:stretch>
        </p:blipFill>
        <p:spPr>
          <a:xfrm>
            <a:off x="2358300" y="2382450"/>
            <a:ext cx="6435325" cy="222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idx="1" type="body"/>
          </p:nvPr>
        </p:nvSpPr>
        <p:spPr>
          <a:xfrm>
            <a:off x="2586900" y="47250"/>
            <a:ext cx="2963700" cy="8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accent1"/>
                </a:solidFill>
                <a:latin typeface="Calibri"/>
                <a:ea typeface="Calibri"/>
                <a:cs typeface="Calibri"/>
                <a:sym typeface="Calibri"/>
              </a:rPr>
              <a:t>Dense Layer</a:t>
            </a:r>
            <a:endParaRPr b="1" sz="2500">
              <a:solidFill>
                <a:schemeClr val="accent1"/>
              </a:solidFill>
              <a:latin typeface="Calibri"/>
              <a:ea typeface="Calibri"/>
              <a:cs typeface="Calibri"/>
              <a:sym typeface="Calibri"/>
            </a:endParaRPr>
          </a:p>
          <a:p>
            <a:pPr indent="0" lvl="0" marL="0" rtl="0" algn="l">
              <a:spcBef>
                <a:spcPts val="600"/>
              </a:spcBef>
              <a:spcAft>
                <a:spcPts val="0"/>
              </a:spcAft>
              <a:buNone/>
            </a:pPr>
            <a:r>
              <a:t/>
            </a:r>
            <a:endParaRPr b="1" sz="2100">
              <a:solidFill>
                <a:schemeClr val="accent1"/>
              </a:solidFill>
              <a:highlight>
                <a:schemeClr val="lt1"/>
              </a:highlight>
              <a:latin typeface="Calibri"/>
              <a:ea typeface="Calibri"/>
              <a:cs typeface="Calibri"/>
              <a:sym typeface="Calibri"/>
            </a:endParaRPr>
          </a:p>
        </p:txBody>
      </p:sp>
      <p:sp>
        <p:nvSpPr>
          <p:cNvPr id="210" name="Google Shape;210;p27"/>
          <p:cNvSpPr txBox="1"/>
          <p:nvPr/>
        </p:nvSpPr>
        <p:spPr>
          <a:xfrm>
            <a:off x="152400" y="914400"/>
            <a:ext cx="7495800" cy="1785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a:solidFill>
                  <a:srgbClr val="202124"/>
                </a:solidFill>
                <a:highlight>
                  <a:schemeClr val="lt1"/>
                </a:highlight>
              </a:rPr>
              <a:t>Dense Layer is </a:t>
            </a:r>
            <a:r>
              <a:rPr b="1" lang="en">
                <a:solidFill>
                  <a:srgbClr val="202124"/>
                </a:solidFill>
                <a:highlight>
                  <a:schemeClr val="lt1"/>
                </a:highlight>
              </a:rPr>
              <a:t>simple layer of neurons in which each neuron receives input from all the neurons of previous layer</a:t>
            </a:r>
            <a:r>
              <a:rPr lang="en">
                <a:solidFill>
                  <a:srgbClr val="202124"/>
                </a:solidFill>
                <a:highlight>
                  <a:schemeClr val="lt1"/>
                </a:highlight>
              </a:rPr>
              <a:t>, thus called as dense. Dense Layer is used to classify image based on output from convolutional layers.</a:t>
            </a:r>
            <a:endParaRPr>
              <a:solidFill>
                <a:srgbClr val="202124"/>
              </a:solidFill>
              <a:highlight>
                <a:schemeClr val="lt1"/>
              </a:highlight>
            </a:endParaRPr>
          </a:p>
          <a:p>
            <a:pPr indent="-330200" lvl="0" marL="457200" rtl="0" algn="l">
              <a:spcBef>
                <a:spcPts val="0"/>
              </a:spcBef>
              <a:spcAft>
                <a:spcPts val="0"/>
              </a:spcAft>
              <a:buClr>
                <a:schemeClr val="dk1"/>
              </a:buClr>
              <a:buSzPts val="1600"/>
              <a:buChar char="●"/>
            </a:pPr>
            <a:r>
              <a:rPr lang="en">
                <a:highlight>
                  <a:schemeClr val="lt1"/>
                </a:highlight>
              </a:rPr>
              <a:t>Results from every neuron of the preceding layers go to every single neuron of the dense layer.</a:t>
            </a:r>
            <a:endParaRPr>
              <a:highlight>
                <a:schemeClr val="lt1"/>
              </a:highlight>
            </a:endParaRPr>
          </a:p>
          <a:p>
            <a:pPr indent="-330200" lvl="0" marL="457200" rtl="0" algn="l">
              <a:spcBef>
                <a:spcPts val="0"/>
              </a:spcBef>
              <a:spcAft>
                <a:spcPts val="0"/>
              </a:spcAft>
              <a:buClr>
                <a:schemeClr val="dk1"/>
              </a:buClr>
              <a:buSzPts val="1600"/>
              <a:buChar char="●"/>
            </a:pPr>
            <a:r>
              <a:rPr lang="en">
                <a:solidFill>
                  <a:srgbClr val="232629"/>
                </a:solidFill>
                <a:highlight>
                  <a:schemeClr val="lt1"/>
                </a:highlight>
              </a:rPr>
              <a:t>A </a:t>
            </a:r>
            <a:r>
              <a:rPr lang="en">
                <a:solidFill>
                  <a:srgbClr val="232629"/>
                </a:solidFill>
              </a:rPr>
              <a:t>Dense</a:t>
            </a:r>
            <a:r>
              <a:rPr lang="en">
                <a:solidFill>
                  <a:srgbClr val="232629"/>
                </a:solidFill>
                <a:highlight>
                  <a:schemeClr val="lt1"/>
                </a:highlight>
              </a:rPr>
              <a:t> layer feeds all outputs from the previous layer to all its neurons, each neuron providing one output to the next layer.</a:t>
            </a:r>
            <a:endParaRPr sz="1700">
              <a:solidFill>
                <a:schemeClr val="dk1"/>
              </a:solidFill>
              <a:highlight>
                <a:schemeClr val="lt1"/>
              </a:highlight>
              <a:latin typeface="Georgia"/>
              <a:ea typeface="Georgia"/>
              <a:cs typeface="Georgia"/>
              <a:sym typeface="Georgia"/>
            </a:endParaRPr>
          </a:p>
        </p:txBody>
      </p:sp>
      <p:pic>
        <p:nvPicPr>
          <p:cNvPr id="211" name="Google Shape;211;p27"/>
          <p:cNvPicPr preferRelativeResize="0"/>
          <p:nvPr/>
        </p:nvPicPr>
        <p:blipFill>
          <a:blip r:embed="rId3">
            <a:alphaModFix/>
          </a:blip>
          <a:stretch>
            <a:fillRect/>
          </a:stretch>
        </p:blipFill>
        <p:spPr>
          <a:xfrm>
            <a:off x="2609050" y="2623800"/>
            <a:ext cx="5668775" cy="24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p:nvPr/>
        </p:nvSpPr>
        <p:spPr>
          <a:xfrm>
            <a:off x="1048925" y="290775"/>
            <a:ext cx="7266616" cy="11931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1"/>
                </a:solidFill>
                <a:latin typeface="Arial"/>
              </a:rPr>
              <a:t>CNN Architecture</a:t>
            </a:r>
          </a:p>
        </p:txBody>
      </p:sp>
      <p:pic>
        <p:nvPicPr>
          <p:cNvPr id="217" name="Google Shape;217;p28"/>
          <p:cNvPicPr preferRelativeResize="0"/>
          <p:nvPr/>
        </p:nvPicPr>
        <p:blipFill>
          <a:blip r:embed="rId3">
            <a:alphaModFix/>
          </a:blip>
          <a:stretch>
            <a:fillRect/>
          </a:stretch>
        </p:blipFill>
        <p:spPr>
          <a:xfrm>
            <a:off x="152400" y="2025525"/>
            <a:ext cx="8839201" cy="2538037"/>
          </a:xfrm>
          <a:prstGeom prst="rect">
            <a:avLst/>
          </a:prstGeom>
          <a:noFill/>
          <a:ln>
            <a:noFill/>
          </a:ln>
        </p:spPr>
      </p:pic>
      <p:pic>
        <p:nvPicPr>
          <p:cNvPr id="218" name="Google Shape;218;p28"/>
          <p:cNvPicPr preferRelativeResize="0"/>
          <p:nvPr/>
        </p:nvPicPr>
        <p:blipFill rotWithShape="1">
          <a:blip r:embed="rId4">
            <a:alphaModFix/>
          </a:blip>
          <a:srcRect b="27385" l="37880" r="50347" t="53001"/>
          <a:stretch/>
        </p:blipFill>
        <p:spPr>
          <a:xfrm>
            <a:off x="152400" y="2331225"/>
            <a:ext cx="1377075" cy="2096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9"/>
          <p:cNvPicPr preferRelativeResize="0"/>
          <p:nvPr/>
        </p:nvPicPr>
        <p:blipFill>
          <a:blip r:embed="rId3">
            <a:alphaModFix/>
          </a:blip>
          <a:stretch>
            <a:fillRect/>
          </a:stretch>
        </p:blipFill>
        <p:spPr>
          <a:xfrm>
            <a:off x="152400" y="152400"/>
            <a:ext cx="8848725"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24150" y="1557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700"/>
              <a:t>FLOW DIAGRAM OF PRE-PROCESSING </a:t>
            </a:r>
            <a:endParaRPr b="1" sz="1700"/>
          </a:p>
          <a:p>
            <a:pPr indent="457200" lvl="0" marL="0" rtl="0" algn="ctr">
              <a:spcBef>
                <a:spcPts val="0"/>
              </a:spcBef>
              <a:spcAft>
                <a:spcPts val="0"/>
              </a:spcAft>
              <a:buNone/>
            </a:pPr>
            <a:r>
              <a:rPr b="1" lang="en" sz="1700"/>
              <a:t>AND TRAINING MODULE</a:t>
            </a:r>
            <a:endParaRPr b="1" sz="1700"/>
          </a:p>
        </p:txBody>
      </p:sp>
      <p:sp>
        <p:nvSpPr>
          <p:cNvPr id="229" name="Google Shape;229;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30"/>
          <p:cNvPicPr preferRelativeResize="0"/>
          <p:nvPr/>
        </p:nvPicPr>
        <p:blipFill>
          <a:blip r:embed="rId3">
            <a:alphaModFix/>
          </a:blip>
          <a:stretch>
            <a:fillRect/>
          </a:stretch>
        </p:blipFill>
        <p:spPr>
          <a:xfrm>
            <a:off x="1371600" y="1010720"/>
            <a:ext cx="5819775" cy="32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3"/>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txBox="1"/>
          <p:nvPr>
            <p:ph idx="4294967295" type="ctrTitle"/>
          </p:nvPr>
        </p:nvSpPr>
        <p:spPr>
          <a:xfrm>
            <a:off x="1052875" y="679019"/>
            <a:ext cx="564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400"/>
              <a:t>Introduction</a:t>
            </a:r>
            <a:endParaRPr b="1" sz="6400"/>
          </a:p>
        </p:txBody>
      </p:sp>
      <p:cxnSp>
        <p:nvCxnSpPr>
          <p:cNvPr id="77" name="Google Shape;77;p13"/>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78" name="Google Shape;78;p13"/>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79" name="Google Shape;79;p13"/>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80" name="Google Shape;80;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3"/>
          <p:cNvSpPr txBox="1"/>
          <p:nvPr/>
        </p:nvSpPr>
        <p:spPr>
          <a:xfrm>
            <a:off x="1707075" y="2270475"/>
            <a:ext cx="61365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A audio when get mixed with noise, then project  model perform classification for which noise it has in background.</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Also remove that noise from our audio and clean it . </a:t>
            </a:r>
            <a:endParaRPr sz="1700">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p:nvPr/>
        </p:nvSpPr>
        <p:spPr>
          <a:xfrm>
            <a:off x="0" y="386525"/>
            <a:ext cx="4734848" cy="6986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1"/>
                </a:solidFill>
                <a:latin typeface="Arial"/>
              </a:rPr>
              <a:t>4. Optimizer</a:t>
            </a:r>
          </a:p>
        </p:txBody>
      </p:sp>
      <p:sp>
        <p:nvSpPr>
          <p:cNvPr id="236" name="Google Shape;236;p31"/>
          <p:cNvSpPr txBox="1"/>
          <p:nvPr/>
        </p:nvSpPr>
        <p:spPr>
          <a:xfrm>
            <a:off x="0" y="990600"/>
            <a:ext cx="7099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304800" lvl="0" marL="457200" rtl="0" algn="l">
              <a:spcBef>
                <a:spcPts val="0"/>
              </a:spcBef>
              <a:spcAft>
                <a:spcPts val="0"/>
              </a:spcAft>
              <a:buClr>
                <a:srgbClr val="202124"/>
              </a:buClr>
              <a:buSzPts val="1200"/>
              <a:buChar char="●"/>
            </a:pPr>
            <a:r>
              <a:rPr lang="en" sz="1200">
                <a:solidFill>
                  <a:srgbClr val="202124"/>
                </a:solidFill>
                <a:highlight>
                  <a:schemeClr val="lt1"/>
                </a:highlight>
              </a:rPr>
              <a:t>Optimizers are </a:t>
            </a:r>
            <a:r>
              <a:rPr b="1" lang="en" sz="1200">
                <a:solidFill>
                  <a:srgbClr val="202124"/>
                </a:solidFill>
                <a:highlight>
                  <a:schemeClr val="lt1"/>
                </a:highlight>
              </a:rPr>
              <a:t>algorithms or methods used to change the attributes of the neural network such as weights and learning rate to reduce the losses</a:t>
            </a:r>
            <a:r>
              <a:rPr lang="en" sz="1200">
                <a:solidFill>
                  <a:srgbClr val="202124"/>
                </a:solidFill>
                <a:highlight>
                  <a:schemeClr val="lt1"/>
                </a:highlight>
              </a:rPr>
              <a:t>.</a:t>
            </a:r>
            <a:endParaRPr sz="1200">
              <a:solidFill>
                <a:srgbClr val="202124"/>
              </a:solidFill>
              <a:highlight>
                <a:schemeClr val="lt1"/>
              </a:highlight>
            </a:endParaRPr>
          </a:p>
          <a:p>
            <a:pPr indent="0" lvl="0" marL="0" rtl="0" algn="l">
              <a:spcBef>
                <a:spcPts val="0"/>
              </a:spcBef>
              <a:spcAft>
                <a:spcPts val="0"/>
              </a:spcAft>
              <a:buNone/>
            </a:pPr>
            <a:r>
              <a:t/>
            </a:r>
            <a:endParaRPr b="1" sz="1200">
              <a:solidFill>
                <a:srgbClr val="202124"/>
              </a:solidFill>
              <a:highlight>
                <a:schemeClr val="lt1"/>
              </a:highlight>
            </a:endParaRPr>
          </a:p>
          <a:p>
            <a:pPr indent="-304800" lvl="0" marL="457200" rtl="0" algn="l">
              <a:spcBef>
                <a:spcPts val="0"/>
              </a:spcBef>
              <a:spcAft>
                <a:spcPts val="0"/>
              </a:spcAft>
              <a:buClr>
                <a:srgbClr val="202124"/>
              </a:buClr>
              <a:buSzPts val="1200"/>
              <a:buChar char="●"/>
            </a:pPr>
            <a:r>
              <a:rPr b="1" lang="en" sz="1200">
                <a:solidFill>
                  <a:srgbClr val="202124"/>
                </a:solidFill>
                <a:highlight>
                  <a:schemeClr val="lt1"/>
                </a:highlight>
              </a:rPr>
              <a:t>Types of optimizers:</a:t>
            </a:r>
            <a:endParaRPr b="1" sz="1200">
              <a:solidFill>
                <a:srgbClr val="202124"/>
              </a:solidFill>
              <a:highlight>
                <a:schemeClr val="lt1"/>
              </a:highlight>
            </a:endParaRPr>
          </a:p>
          <a:p>
            <a:pPr indent="0" lvl="0" marL="457200" rtl="0" algn="l">
              <a:spcBef>
                <a:spcPts val="0"/>
              </a:spcBef>
              <a:spcAft>
                <a:spcPts val="0"/>
              </a:spcAft>
              <a:buNone/>
            </a:pPr>
            <a:r>
              <a:rPr b="1" lang="en" sz="1200">
                <a:solidFill>
                  <a:srgbClr val="202124"/>
                </a:solidFill>
                <a:highlight>
                  <a:schemeClr val="lt1"/>
                </a:highlight>
              </a:rPr>
              <a:t>Momentum, Nesterov, Adagrad, Adadelta, RMSProp, Adam and Nadam</a:t>
            </a:r>
            <a:endParaRPr sz="1200">
              <a:solidFill>
                <a:srgbClr val="202124"/>
              </a:solidFill>
              <a:highlight>
                <a:schemeClr val="lt1"/>
              </a:highlight>
            </a:endParaRPr>
          </a:p>
          <a:p>
            <a:pPr indent="0" lvl="0" marL="457200" rtl="0" algn="l">
              <a:spcBef>
                <a:spcPts val="0"/>
              </a:spcBef>
              <a:spcAft>
                <a:spcPts val="0"/>
              </a:spcAft>
              <a:buNone/>
            </a:pPr>
            <a:r>
              <a:t/>
            </a:r>
            <a:endParaRPr b="1" sz="1200">
              <a:solidFill>
                <a:srgbClr val="202124"/>
              </a:solidFill>
              <a:highlight>
                <a:schemeClr val="lt1"/>
              </a:highlight>
            </a:endParaRPr>
          </a:p>
          <a:p>
            <a:pPr indent="-304800" lvl="0" marL="457200" rtl="0" algn="l">
              <a:spcBef>
                <a:spcPts val="0"/>
              </a:spcBef>
              <a:spcAft>
                <a:spcPts val="0"/>
              </a:spcAft>
              <a:buClr>
                <a:srgbClr val="202124"/>
              </a:buClr>
              <a:buSzPts val="1200"/>
              <a:buChar char="●"/>
            </a:pPr>
            <a:r>
              <a:rPr b="1" lang="en" sz="1200">
                <a:solidFill>
                  <a:srgbClr val="202124"/>
                </a:solidFill>
                <a:highlight>
                  <a:schemeClr val="lt1"/>
                </a:highlight>
              </a:rPr>
              <a:t>Adam is the best optimizers</a:t>
            </a:r>
            <a:r>
              <a:rPr lang="en" sz="1200">
                <a:solidFill>
                  <a:srgbClr val="202124"/>
                </a:solidFill>
                <a:highlight>
                  <a:schemeClr val="lt1"/>
                </a:highlight>
              </a:rPr>
              <a:t>. If one wants to train the neural network in less time and more efficiently than Adam is the optimizer.</a:t>
            </a:r>
            <a:endParaRPr sz="1200">
              <a:solidFill>
                <a:srgbClr val="202124"/>
              </a:solidFill>
              <a:highlight>
                <a:schemeClr val="lt1"/>
              </a:highlight>
            </a:endParaRPr>
          </a:p>
        </p:txBody>
      </p:sp>
      <p:pic>
        <p:nvPicPr>
          <p:cNvPr id="237" name="Google Shape;237;p31"/>
          <p:cNvPicPr preferRelativeResize="0"/>
          <p:nvPr/>
        </p:nvPicPr>
        <p:blipFill>
          <a:blip r:embed="rId3">
            <a:alphaModFix/>
          </a:blip>
          <a:stretch>
            <a:fillRect/>
          </a:stretch>
        </p:blipFill>
        <p:spPr>
          <a:xfrm>
            <a:off x="4715775" y="2642900"/>
            <a:ext cx="4284549" cy="2509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p:nvPr/>
        </p:nvSpPr>
        <p:spPr>
          <a:xfrm>
            <a:off x="385175" y="348250"/>
            <a:ext cx="6044205" cy="6986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1"/>
                </a:solidFill>
                <a:latin typeface="Arial"/>
              </a:rPr>
              <a:t>Adam Optimizer</a:t>
            </a:r>
          </a:p>
        </p:txBody>
      </p:sp>
      <p:sp>
        <p:nvSpPr>
          <p:cNvPr id="243" name="Google Shape;243;p32"/>
          <p:cNvSpPr txBox="1"/>
          <p:nvPr/>
        </p:nvSpPr>
        <p:spPr>
          <a:xfrm>
            <a:off x="228600" y="1295400"/>
            <a:ext cx="8130600" cy="36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73239"/>
                </a:solidFill>
                <a:highlight>
                  <a:schemeClr val="lt1"/>
                </a:highlight>
              </a:rPr>
              <a:t>Adaptive Moment Estimation is an algorithm for optimization technique for gradient descent.</a:t>
            </a:r>
            <a:endParaRPr>
              <a:solidFill>
                <a:srgbClr val="273239"/>
              </a:solidFill>
              <a:highlight>
                <a:schemeClr val="lt1"/>
              </a:highlight>
            </a:endParaRPr>
          </a:p>
          <a:p>
            <a:pPr indent="0" lvl="0" marL="0" rtl="0" algn="l">
              <a:spcBef>
                <a:spcPts val="0"/>
              </a:spcBef>
              <a:spcAft>
                <a:spcPts val="0"/>
              </a:spcAft>
              <a:buNone/>
            </a:pPr>
            <a:r>
              <a:rPr lang="en">
                <a:solidFill>
                  <a:srgbClr val="273239"/>
                </a:solidFill>
                <a:highlight>
                  <a:schemeClr val="lt1"/>
                </a:highlight>
              </a:rPr>
              <a:t>I</a:t>
            </a:r>
            <a:r>
              <a:rPr lang="en">
                <a:solidFill>
                  <a:srgbClr val="273239"/>
                </a:solidFill>
                <a:highlight>
                  <a:schemeClr val="lt1"/>
                </a:highlight>
              </a:rPr>
              <a:t>t is a combination of the ‘gradient descent with momentum’ algorithm and the ‘RMSP’ algorithm.</a:t>
            </a:r>
            <a:endParaRPr>
              <a:solidFill>
                <a:srgbClr val="273239"/>
              </a:solidFill>
              <a:highlight>
                <a:schemeClr val="lt1"/>
              </a:highlight>
            </a:endParaRPr>
          </a:p>
          <a:p>
            <a:pPr indent="0" lvl="0" marL="0" rtl="0" algn="l">
              <a:spcBef>
                <a:spcPts val="0"/>
              </a:spcBef>
              <a:spcAft>
                <a:spcPts val="0"/>
              </a:spcAft>
              <a:buNone/>
            </a:pPr>
            <a:r>
              <a:t/>
            </a:r>
            <a:endParaRPr>
              <a:solidFill>
                <a:srgbClr val="273239"/>
              </a:solidFill>
              <a:highlight>
                <a:schemeClr val="lt1"/>
              </a:highlight>
            </a:endParaRPr>
          </a:p>
          <a:p>
            <a:pPr indent="-311150" lvl="0" marL="457200" rtl="0" algn="l">
              <a:lnSpc>
                <a:spcPct val="115000"/>
              </a:lnSpc>
              <a:spcBef>
                <a:spcPts val="0"/>
              </a:spcBef>
              <a:spcAft>
                <a:spcPts val="0"/>
              </a:spcAft>
              <a:buClr>
                <a:srgbClr val="202124"/>
              </a:buClr>
              <a:buSzPts val="1300"/>
              <a:buChar char="●"/>
            </a:pPr>
            <a:r>
              <a:rPr b="1" lang="en">
                <a:solidFill>
                  <a:srgbClr val="273239"/>
                </a:solidFill>
                <a:highlight>
                  <a:schemeClr val="lt1"/>
                </a:highlight>
              </a:rPr>
              <a:t>Momentum:</a:t>
            </a:r>
            <a:r>
              <a:rPr lang="en">
                <a:solidFill>
                  <a:srgbClr val="273239"/>
                </a:solidFill>
                <a:highlight>
                  <a:schemeClr val="lt1"/>
                </a:highlight>
              </a:rPr>
              <a:t> </a:t>
            </a:r>
            <a:endParaRPr>
              <a:solidFill>
                <a:srgbClr val="273239"/>
              </a:solidFill>
              <a:highlight>
                <a:schemeClr val="lt1"/>
              </a:highlight>
            </a:endParaRPr>
          </a:p>
          <a:p>
            <a:pPr indent="0" lvl="0" marL="457200" rtl="0" algn="l">
              <a:lnSpc>
                <a:spcPct val="115000"/>
              </a:lnSpc>
              <a:spcBef>
                <a:spcPts val="800"/>
              </a:spcBef>
              <a:spcAft>
                <a:spcPts val="0"/>
              </a:spcAft>
              <a:buNone/>
            </a:pPr>
            <a:r>
              <a:rPr lang="en">
                <a:solidFill>
                  <a:srgbClr val="273239"/>
                </a:solidFill>
                <a:highlight>
                  <a:schemeClr val="lt1"/>
                </a:highlight>
              </a:rPr>
              <a:t>This algorithm is used to accelerate the gradient descent algorithm by taking into consideration the ‘exponentially weighted average’ of the gradients. Using averages makes the algorithm converge towards the minima in a faster pace. </a:t>
            </a:r>
            <a:endParaRPr>
              <a:solidFill>
                <a:srgbClr val="273239"/>
              </a:solidFill>
              <a:highlight>
                <a:schemeClr val="lt1"/>
              </a:highlight>
            </a:endParaRPr>
          </a:p>
          <a:p>
            <a:pPr indent="-311150" lvl="0" marL="457200" rtl="0" algn="l">
              <a:lnSpc>
                <a:spcPct val="115000"/>
              </a:lnSpc>
              <a:spcBef>
                <a:spcPts val="800"/>
              </a:spcBef>
              <a:spcAft>
                <a:spcPts val="0"/>
              </a:spcAft>
              <a:buClr>
                <a:srgbClr val="202124"/>
              </a:buClr>
              <a:buSzPts val="1300"/>
              <a:buChar char="●"/>
            </a:pPr>
            <a:r>
              <a:rPr b="1" lang="en">
                <a:solidFill>
                  <a:srgbClr val="273239"/>
                </a:solidFill>
                <a:highlight>
                  <a:schemeClr val="lt1"/>
                </a:highlight>
              </a:rPr>
              <a:t>Root Mean Square Propagation (RMSP): </a:t>
            </a:r>
            <a:endParaRPr b="1">
              <a:solidFill>
                <a:srgbClr val="273239"/>
              </a:solidFill>
              <a:highlight>
                <a:schemeClr val="lt1"/>
              </a:highlight>
            </a:endParaRPr>
          </a:p>
          <a:p>
            <a:pPr indent="0" lvl="0" marL="457200" rtl="0" algn="l">
              <a:lnSpc>
                <a:spcPct val="115000"/>
              </a:lnSpc>
              <a:spcBef>
                <a:spcPts val="800"/>
              </a:spcBef>
              <a:spcAft>
                <a:spcPts val="0"/>
              </a:spcAft>
              <a:buNone/>
            </a:pPr>
            <a:r>
              <a:rPr lang="en">
                <a:solidFill>
                  <a:srgbClr val="273239"/>
                </a:solidFill>
                <a:highlight>
                  <a:schemeClr val="lt1"/>
                </a:highlight>
              </a:rPr>
              <a:t>Root mean square prop or RMSprop is an adaptive learning algorithm that tries to improve AdaGrad. Instead of taking the cumulative sum of squared gradients like in AdaGrad, it takes the ‘exponential moving average’.</a:t>
            </a:r>
            <a:endParaRPr>
              <a:solidFill>
                <a:srgbClr val="273239"/>
              </a:solidFill>
              <a:highlight>
                <a:schemeClr val="lt1"/>
              </a:highlight>
            </a:endParaRPr>
          </a:p>
          <a:p>
            <a:pPr indent="0" lvl="0" marL="457200" rtl="0" algn="l">
              <a:lnSpc>
                <a:spcPct val="115000"/>
              </a:lnSpc>
              <a:spcBef>
                <a:spcPts val="800"/>
              </a:spcBef>
              <a:spcAft>
                <a:spcPts val="0"/>
              </a:spcAft>
              <a:buNone/>
            </a:pPr>
            <a:r>
              <a:t/>
            </a:r>
            <a:endParaRPr sz="1200"/>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1090950" y="457201"/>
            <a:ext cx="7571700" cy="56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Epochs and Batch Size</a:t>
            </a:r>
            <a:endParaRPr b="1" sz="2800"/>
          </a:p>
          <a:p>
            <a:pPr indent="0" lvl="0" marL="0" rtl="0" algn="l">
              <a:spcBef>
                <a:spcPts val="0"/>
              </a:spcBef>
              <a:spcAft>
                <a:spcPts val="0"/>
              </a:spcAft>
              <a:buNone/>
            </a:pPr>
            <a:r>
              <a:t/>
            </a:r>
            <a:endParaRPr b="1" sz="2800"/>
          </a:p>
        </p:txBody>
      </p:sp>
      <p:sp>
        <p:nvSpPr>
          <p:cNvPr id="249" name="Google Shape;249;p33"/>
          <p:cNvSpPr txBox="1"/>
          <p:nvPr/>
        </p:nvSpPr>
        <p:spPr>
          <a:xfrm>
            <a:off x="990600" y="762000"/>
            <a:ext cx="6817800" cy="4540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batch size is a hyperparameter that defines the number of samples to work through before updating the internal model parameters.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number of epochs is a hyperparameter that defines the number times that the learning algorithm will work through the entire training dataset.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solidFill>
                  <a:schemeClr val="hlink"/>
                </a:solidFill>
                <a:uFill>
                  <a:noFill/>
                </a:uFill>
                <a:hlinkClick r:id="rId3"/>
              </a:rPr>
              <a:t>Trend of batch size and Epochs</a:t>
            </a:r>
            <a:endParaRPr b="1" sz="1700">
              <a:solidFill>
                <a:schemeClr val="accent1"/>
              </a:solidFill>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If we increase batch size then training accuracy will increase and loss will decrease while same for validation phase and it’s vice versa.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If we increase epoch size then training accuracy will increase and loss will decrease while same for validation phase and it’s vice versa.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general too many epochs and batch-size may cause model to overfit the training data. It means that model does not learn the data, it memorizes the data. You have to find the accuracy of validation data for each epoch or maybe iteration to investigate whether it over-fits or not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250" name="Google Shape;250;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4">
            <a:hlinkClick r:id="rId3"/>
          </p:cNvPr>
          <p:cNvPicPr preferRelativeResize="0"/>
          <p:nvPr/>
        </p:nvPicPr>
        <p:blipFill rotWithShape="1">
          <a:blip r:embed="rId4">
            <a:alphaModFix/>
          </a:blip>
          <a:srcRect b="-2270" l="0" r="0" t="2270"/>
          <a:stretch/>
        </p:blipFill>
        <p:spPr>
          <a:xfrm>
            <a:off x="228600" y="894150"/>
            <a:ext cx="8839201" cy="3355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5"/>
          <p:cNvSpPr txBox="1"/>
          <p:nvPr/>
        </p:nvSpPr>
        <p:spPr>
          <a:xfrm>
            <a:off x="0" y="1165275"/>
            <a:ext cx="9144000" cy="3047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Noisereduce is a noise reduction algorithm in python that reduces noise in time-domain signals like speech, bioacoustics, and physiological signals. </a:t>
            </a:r>
            <a:endParaRPr sz="1700"/>
          </a:p>
          <a:p>
            <a:pPr indent="-336550" lvl="0" marL="457200" rtl="0" algn="l">
              <a:spcBef>
                <a:spcPts val="0"/>
              </a:spcBef>
              <a:spcAft>
                <a:spcPts val="0"/>
              </a:spcAft>
              <a:buSzPts val="1700"/>
              <a:buChar char="●"/>
            </a:pPr>
            <a:r>
              <a:rPr lang="en" sz="1700"/>
              <a:t>It works by computing a spectrogram of a signal (and optionally a noise signal) and estimating a noise threshold (or gate) for each frequency band of that signal/noise. </a:t>
            </a:r>
            <a:endParaRPr sz="1700"/>
          </a:p>
          <a:p>
            <a:pPr indent="-336550" lvl="0" marL="457200" rtl="0" algn="l">
              <a:spcBef>
                <a:spcPts val="0"/>
              </a:spcBef>
              <a:spcAft>
                <a:spcPts val="0"/>
              </a:spcAft>
              <a:buSzPts val="1700"/>
              <a:buChar char="●"/>
            </a:pPr>
            <a:r>
              <a:rPr lang="en" sz="1700"/>
              <a:t>This threshold is used to compute a mask, which gates noise below the frequency-varying threshold.</a:t>
            </a:r>
            <a:endParaRPr sz="1700"/>
          </a:p>
          <a:p>
            <a:pPr indent="0" lvl="0" marL="0" rtl="0" algn="l">
              <a:spcBef>
                <a:spcPts val="0"/>
              </a:spcBef>
              <a:spcAft>
                <a:spcPts val="0"/>
              </a:spcAft>
              <a:buNone/>
            </a:pPr>
            <a:r>
              <a:t/>
            </a:r>
            <a:endParaRPr/>
          </a:p>
          <a:p>
            <a:pPr indent="0" lvl="0" marL="0" rtl="0" algn="l">
              <a:spcBef>
                <a:spcPts val="0"/>
              </a:spcBef>
              <a:spcAft>
                <a:spcPts val="0"/>
              </a:spcAft>
              <a:buNone/>
            </a:pPr>
            <a:r>
              <a:rPr lang="en"/>
              <a:t>The most recent version of noisereduce comprises two algorithms: </a:t>
            </a:r>
            <a:endParaRPr/>
          </a:p>
          <a:p>
            <a:pPr indent="0" lvl="0" marL="0" rtl="0" algn="l">
              <a:spcBef>
                <a:spcPts val="0"/>
              </a:spcBef>
              <a:spcAft>
                <a:spcPts val="0"/>
              </a:spcAft>
              <a:buNone/>
            </a:pPr>
            <a:r>
              <a:t/>
            </a:r>
            <a:endParaRPr/>
          </a:p>
          <a:p>
            <a:pPr indent="-317500" lvl="0" marL="457200" rtl="0" algn="l">
              <a:lnSpc>
                <a:spcPct val="200000"/>
              </a:lnSpc>
              <a:spcBef>
                <a:spcPts val="0"/>
              </a:spcBef>
              <a:spcAft>
                <a:spcPts val="0"/>
              </a:spcAft>
              <a:buSzPts val="1400"/>
              <a:buAutoNum type="arabicPeriod"/>
            </a:pPr>
            <a:r>
              <a:rPr lang="en"/>
              <a:t>Stationary Noise Reduction: Keeps the estimated noise threshold at the same level across the whole signal </a:t>
            </a:r>
            <a:endParaRPr/>
          </a:p>
          <a:p>
            <a:pPr indent="-317500" lvl="0" marL="457200" rtl="0" algn="l">
              <a:lnSpc>
                <a:spcPct val="200000"/>
              </a:lnSpc>
              <a:spcBef>
                <a:spcPts val="0"/>
              </a:spcBef>
              <a:spcAft>
                <a:spcPts val="0"/>
              </a:spcAft>
              <a:buSzPts val="1400"/>
              <a:buAutoNum type="arabicPeriod"/>
            </a:pPr>
            <a:r>
              <a:rPr lang="en"/>
              <a:t>Non-stationary Noise Reduction: Continuously updates the estimated noise threshold over time</a:t>
            </a:r>
            <a:endParaRPr/>
          </a:p>
        </p:txBody>
      </p:sp>
      <p:sp>
        <p:nvSpPr>
          <p:cNvPr id="263" name="Google Shape;263;p35"/>
          <p:cNvSpPr txBox="1"/>
          <p:nvPr>
            <p:ph idx="4294967295" type="body"/>
          </p:nvPr>
        </p:nvSpPr>
        <p:spPr>
          <a:xfrm>
            <a:off x="1215300" y="-28950"/>
            <a:ext cx="6713400" cy="8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300">
                <a:solidFill>
                  <a:schemeClr val="accent1"/>
                </a:solidFill>
                <a:latin typeface="Calibri"/>
                <a:ea typeface="Calibri"/>
                <a:cs typeface="Calibri"/>
                <a:sym typeface="Calibri"/>
              </a:rPr>
              <a:t>5. </a:t>
            </a:r>
            <a:r>
              <a:rPr b="1" i="0" lang="en" sz="4300">
                <a:solidFill>
                  <a:schemeClr val="accent1"/>
                </a:solidFill>
                <a:latin typeface="Calibri"/>
                <a:ea typeface="Calibri"/>
                <a:cs typeface="Calibri"/>
                <a:sym typeface="Calibri"/>
              </a:rPr>
              <a:t>Reduce</a:t>
            </a:r>
            <a:r>
              <a:rPr b="1" lang="en" sz="4300">
                <a:solidFill>
                  <a:schemeClr val="accent1"/>
                </a:solidFill>
                <a:latin typeface="Calibri"/>
                <a:ea typeface="Calibri"/>
                <a:cs typeface="Calibri"/>
                <a:sym typeface="Calibri"/>
              </a:rPr>
              <a:t>_</a:t>
            </a:r>
            <a:r>
              <a:rPr b="1" i="0" lang="en" sz="4300">
                <a:solidFill>
                  <a:schemeClr val="accent1"/>
                </a:solidFill>
                <a:latin typeface="Calibri"/>
                <a:ea typeface="Calibri"/>
                <a:cs typeface="Calibri"/>
                <a:sym typeface="Calibri"/>
              </a:rPr>
              <a:t>Noise</a:t>
            </a:r>
            <a:endParaRPr b="1" i="0" sz="4300">
              <a:solidFill>
                <a:schemeClr val="accent1"/>
              </a:solidFill>
              <a:latin typeface="Calibri"/>
              <a:ea typeface="Calibri"/>
              <a:cs typeface="Calibri"/>
              <a:sym typeface="Calibri"/>
            </a:endParaRPr>
          </a:p>
          <a:p>
            <a:pPr indent="0" lvl="0" marL="0" rtl="0" algn="ctr">
              <a:spcBef>
                <a:spcPts val="0"/>
              </a:spcBef>
              <a:spcAft>
                <a:spcPts val="0"/>
              </a:spcAft>
              <a:buNone/>
            </a:pPr>
            <a:r>
              <a:t/>
            </a:r>
            <a:endParaRPr b="1" i="0" sz="4300" u="sng">
              <a:solidFill>
                <a:schemeClr val="accent1"/>
              </a:solidFill>
              <a:latin typeface="Calibri"/>
              <a:ea typeface="Calibri"/>
              <a:cs typeface="Calibri"/>
              <a:sym typeface="Calibri"/>
            </a:endParaRPr>
          </a:p>
          <a:p>
            <a:pPr indent="0" lvl="0" marL="0" rtl="0" algn="ctr">
              <a:spcBef>
                <a:spcPts val="600"/>
              </a:spcBef>
              <a:spcAft>
                <a:spcPts val="0"/>
              </a:spcAft>
              <a:buNone/>
            </a:pPr>
            <a:r>
              <a:t/>
            </a:r>
            <a:endParaRPr b="1" sz="7100">
              <a:solidFill>
                <a:schemeClr val="accent1"/>
              </a:solidFill>
              <a:highlight>
                <a:schemeClr val="lt1"/>
              </a:highlight>
            </a:endParaRPr>
          </a:p>
        </p:txBody>
      </p:sp>
      <p:sp>
        <p:nvSpPr>
          <p:cNvPr id="264" name="Google Shape;264;p35"/>
          <p:cNvSpPr txBox="1"/>
          <p:nvPr/>
        </p:nvSpPr>
        <p:spPr>
          <a:xfrm>
            <a:off x="0" y="4511175"/>
            <a:ext cx="852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https://colab.research.google.com/github/timsainb/noisereduce/blob/master/notebooks/1.0-test-noise-reduction.ipynb#scrollTo=_vDS0QWpnjf7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6"/>
          <p:cNvSpPr txBox="1"/>
          <p:nvPr/>
        </p:nvSpPr>
        <p:spPr>
          <a:xfrm>
            <a:off x="0" y="152400"/>
            <a:ext cx="9144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accent1"/>
                </a:solidFill>
              </a:rPr>
              <a:t>FLOW DIAGRAM </a:t>
            </a:r>
            <a:endParaRPr b="1" sz="2800">
              <a:solidFill>
                <a:schemeClr val="accent1"/>
              </a:solidFill>
            </a:endParaRPr>
          </a:p>
          <a:p>
            <a:pPr indent="0" lvl="0" marL="0" rtl="0" algn="ctr">
              <a:spcBef>
                <a:spcPts val="0"/>
              </a:spcBef>
              <a:spcAft>
                <a:spcPts val="0"/>
              </a:spcAft>
              <a:buNone/>
            </a:pPr>
            <a:r>
              <a:rPr b="1" lang="en" sz="2800">
                <a:solidFill>
                  <a:schemeClr val="accent1"/>
                </a:solidFill>
              </a:rPr>
              <a:t>OF THE </a:t>
            </a:r>
            <a:endParaRPr b="1" sz="2800">
              <a:solidFill>
                <a:schemeClr val="accent1"/>
              </a:solidFill>
            </a:endParaRPr>
          </a:p>
          <a:p>
            <a:pPr indent="0" lvl="0" marL="0" rtl="0" algn="ctr">
              <a:spcBef>
                <a:spcPts val="0"/>
              </a:spcBef>
              <a:spcAft>
                <a:spcPts val="0"/>
              </a:spcAft>
              <a:buNone/>
            </a:pPr>
            <a:r>
              <a:rPr b="1" lang="en" sz="2800">
                <a:solidFill>
                  <a:schemeClr val="accent1"/>
                </a:solidFill>
              </a:rPr>
              <a:t>NOISE REMOVE MODULE</a:t>
            </a:r>
            <a:endParaRPr b="1" sz="2800">
              <a:solidFill>
                <a:schemeClr val="accent1"/>
              </a:solidFill>
            </a:endParaRPr>
          </a:p>
        </p:txBody>
      </p:sp>
      <p:pic>
        <p:nvPicPr>
          <p:cNvPr id="272" name="Google Shape;272;p36"/>
          <p:cNvPicPr preferRelativeResize="0"/>
          <p:nvPr/>
        </p:nvPicPr>
        <p:blipFill>
          <a:blip r:embed="rId3">
            <a:alphaModFix/>
          </a:blip>
          <a:stretch>
            <a:fillRect/>
          </a:stretch>
        </p:blipFill>
        <p:spPr>
          <a:xfrm>
            <a:off x="675150" y="1782300"/>
            <a:ext cx="7675275" cy="3156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1484750" y="691750"/>
            <a:ext cx="67134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i="0" lang="en" sz="4300">
                <a:solidFill>
                  <a:schemeClr val="accent1"/>
                </a:solidFill>
                <a:latin typeface="Calibri"/>
                <a:ea typeface="Calibri"/>
                <a:cs typeface="Calibri"/>
                <a:sym typeface="Calibri"/>
              </a:rPr>
              <a:t>Future Scope</a:t>
            </a:r>
            <a:br>
              <a:rPr b="1" i="0" lang="en" sz="4300">
                <a:solidFill>
                  <a:schemeClr val="accent1"/>
                </a:solidFill>
                <a:latin typeface="Calibri"/>
                <a:ea typeface="Calibri"/>
                <a:cs typeface="Calibri"/>
                <a:sym typeface="Calibri"/>
              </a:rPr>
            </a:br>
            <a:endParaRPr b="1" sz="7100">
              <a:solidFill>
                <a:schemeClr val="accent1"/>
              </a:solidFill>
              <a:highlight>
                <a:schemeClr val="lt1"/>
              </a:highlight>
            </a:endParaRPr>
          </a:p>
        </p:txBody>
      </p:sp>
      <p:sp>
        <p:nvSpPr>
          <p:cNvPr id="278" name="Google Shape;278;p37"/>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9" name="Google Shape;279;p37"/>
          <p:cNvSpPr txBox="1"/>
          <p:nvPr/>
        </p:nvSpPr>
        <p:spPr>
          <a:xfrm>
            <a:off x="1249625" y="1963675"/>
            <a:ext cx="59691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To move forward to improve this model , make it more robust to provide better results.</a:t>
            </a:r>
            <a:endParaRPr sz="1700">
              <a:latin typeface="Source Sans Pro"/>
              <a:ea typeface="Source Sans Pro"/>
              <a:cs typeface="Source Sans Pro"/>
              <a:sym typeface="Source Sans Pro"/>
            </a:endParaRPr>
          </a:p>
          <a:p>
            <a:pPr indent="0" lvl="0" marL="0" rtl="0" algn="l">
              <a:spcBef>
                <a:spcPts val="0"/>
              </a:spcBef>
              <a:spcAft>
                <a:spcPts val="0"/>
              </a:spcAft>
              <a:buNone/>
            </a:pPr>
            <a:r>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To modify model so that it perform great on even indian voices dataset. Hence to prepare indian dataset .</a:t>
            </a:r>
            <a:endParaRPr sz="1700">
              <a:latin typeface="Source Sans Pro"/>
              <a:ea typeface="Source Sans Pro"/>
              <a:cs typeface="Source Sans Pro"/>
              <a:sym typeface="Source Sans Pro"/>
            </a:endParaRPr>
          </a:p>
          <a:p>
            <a:pPr indent="0" lvl="0" marL="0" rtl="0" algn="l">
              <a:spcBef>
                <a:spcPts val="0"/>
              </a:spcBef>
              <a:spcAft>
                <a:spcPts val="0"/>
              </a:spcAft>
              <a:buNone/>
            </a:pPr>
            <a:r>
              <a:rPr lang="en" sz="1700">
                <a:latin typeface="Source Sans Pro"/>
                <a:ea typeface="Source Sans Pro"/>
                <a:cs typeface="Source Sans Pro"/>
                <a:sym typeface="Source Sans Pro"/>
              </a:rPr>
              <a:t>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To go for audio isolation ( hence any audios , no needed that to be noise, can be </a:t>
            </a:r>
            <a:r>
              <a:rPr lang="en" sz="1700">
                <a:latin typeface="Source Sans Pro"/>
                <a:ea typeface="Source Sans Pro"/>
                <a:cs typeface="Source Sans Pro"/>
                <a:sym typeface="Source Sans Pro"/>
              </a:rPr>
              <a:t>separated)</a:t>
            </a:r>
            <a:r>
              <a:rPr lang="en" sz="1700">
                <a:latin typeface="Source Sans Pro"/>
                <a:ea typeface="Source Sans Pro"/>
                <a:cs typeface="Source Sans Pro"/>
                <a:sym typeface="Source Sans Pro"/>
              </a:rPr>
              <a:t>.</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a:p>
            <a:pPr indent="0" lvl="0" marL="457200" rtl="0" algn="l">
              <a:spcBef>
                <a:spcPts val="0"/>
              </a:spcBef>
              <a:spcAft>
                <a:spcPts val="0"/>
              </a:spcAft>
              <a:buNone/>
            </a:pPr>
            <a:r>
              <a:t/>
            </a:r>
            <a:endParaRPr sz="1700">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786150" y="347025"/>
            <a:ext cx="2424000" cy="51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5" name="Google Shape;285;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8"/>
          <p:cNvSpPr txBox="1"/>
          <p:nvPr/>
        </p:nvSpPr>
        <p:spPr>
          <a:xfrm>
            <a:off x="653100" y="2707175"/>
            <a:ext cx="8021400" cy="18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u="sng">
              <a:solidFill>
                <a:srgbClr val="222222"/>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222222"/>
              </a:buClr>
              <a:buSzPts val="1400"/>
              <a:buFont typeface="Source Sans Pro"/>
              <a:buChar char="●"/>
            </a:pPr>
            <a:r>
              <a:rPr b="1" lang="en" u="sng">
                <a:solidFill>
                  <a:srgbClr val="222222"/>
                </a:solidFill>
                <a:latin typeface="Source Sans Pro"/>
                <a:ea typeface="Source Sans Pro"/>
                <a:cs typeface="Source Sans Pro"/>
                <a:sym typeface="Source Sans Pro"/>
                <a:hlinkClick r:id="rId3">
                  <a:extLst>
                    <a:ext uri="{A12FA001-AC4F-418D-AE19-62706E023703}">
                      <ahyp:hlinkClr val="tx"/>
                    </a:ext>
                  </a:extLst>
                </a:hlinkClick>
              </a:rPr>
              <a:t>https://github.com/facebookresearch/VisualVoice</a:t>
            </a:r>
            <a:r>
              <a:rPr b="1" lang="en">
                <a:solidFill>
                  <a:srgbClr val="222222"/>
                </a:solidFill>
                <a:latin typeface="Source Sans Pro"/>
                <a:ea typeface="Source Sans Pro"/>
                <a:cs typeface="Source Sans Pro"/>
                <a:sym typeface="Source Sans Pro"/>
              </a:rPr>
              <a:t>  (visual audio  separation)</a:t>
            </a:r>
            <a:endParaRPr b="1">
              <a:solidFill>
                <a:srgbClr val="222222"/>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222222"/>
              </a:buClr>
              <a:buSzPts val="1400"/>
              <a:buFont typeface="Source Sans Pro"/>
              <a:buChar char="●"/>
            </a:pPr>
            <a:r>
              <a:rPr b="1" lang="en" u="sng">
                <a:solidFill>
                  <a:srgbClr val="222222"/>
                </a:solidFill>
                <a:latin typeface="Source Sans Pro"/>
                <a:ea typeface="Source Sans Pro"/>
                <a:cs typeface="Source Sans Pro"/>
                <a:sym typeface="Source Sans Pro"/>
                <a:hlinkClick r:id="rId4">
                  <a:extLst>
                    <a:ext uri="{A12FA001-AC4F-418D-AE19-62706E023703}">
                      <ahyp:hlinkClr val="tx"/>
                    </a:ext>
                  </a:extLst>
                </a:hlinkClick>
              </a:rPr>
              <a:t>https://cs230.stanford.edu/projects_fall_2019/reports/26261998.pdf</a:t>
            </a:r>
            <a:r>
              <a:rPr b="1" lang="en">
                <a:solidFill>
                  <a:srgbClr val="222222"/>
                </a:solidFill>
                <a:latin typeface="Source Sans Pro"/>
                <a:ea typeface="Source Sans Pro"/>
                <a:cs typeface="Source Sans Pro"/>
                <a:sym typeface="Source Sans Pro"/>
              </a:rPr>
              <a:t> (our main paper)</a:t>
            </a:r>
            <a:endParaRPr b="1">
              <a:solidFill>
                <a:srgbClr val="222222"/>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222222"/>
              </a:buClr>
              <a:buSzPts val="1400"/>
              <a:buFont typeface="Source Sans Pro"/>
              <a:buChar char="●"/>
            </a:pPr>
            <a:r>
              <a:rPr b="1" lang="en" u="sng">
                <a:solidFill>
                  <a:srgbClr val="222222"/>
                </a:solidFill>
                <a:latin typeface="Source Sans Pro"/>
                <a:ea typeface="Source Sans Pro"/>
                <a:cs typeface="Source Sans Pro"/>
                <a:sym typeface="Source Sans Pro"/>
                <a:hlinkClick r:id="rId5">
                  <a:extLst>
                    <a:ext uri="{A12FA001-AC4F-418D-AE19-62706E023703}">
                      <ahyp:hlinkClr val="tx"/>
                    </a:ext>
                  </a:extLst>
                </a:hlinkClick>
              </a:rPr>
              <a:t>https://www.simplilearn.com/tutorials/deep-learning-tutorial/convolutional-neural-network</a:t>
            </a:r>
            <a:r>
              <a:rPr b="1" lang="en">
                <a:solidFill>
                  <a:srgbClr val="222222"/>
                </a:solidFill>
                <a:latin typeface="Source Sans Pro"/>
                <a:ea typeface="Source Sans Pro"/>
                <a:cs typeface="Source Sans Pro"/>
                <a:sym typeface="Source Sans Pro"/>
              </a:rPr>
              <a:t> (cnn )</a:t>
            </a:r>
            <a:endParaRPr b="1">
              <a:solidFill>
                <a:srgbClr val="222222"/>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222222"/>
              </a:buClr>
              <a:buSzPts val="1400"/>
              <a:buFont typeface="Source Sans Pro"/>
              <a:buChar char="●"/>
            </a:pPr>
            <a:r>
              <a:rPr b="1" lang="en" u="sng">
                <a:solidFill>
                  <a:srgbClr val="222222"/>
                </a:solidFill>
                <a:latin typeface="Source Sans Pro"/>
                <a:ea typeface="Source Sans Pro"/>
                <a:cs typeface="Source Sans Pro"/>
                <a:sym typeface="Source Sans Pro"/>
                <a:hlinkClick r:id="rId6">
                  <a:extLst>
                    <a:ext uri="{A12FA001-AC4F-418D-AE19-62706E023703}">
                      <ahyp:hlinkClr val="tx"/>
                    </a:ext>
                  </a:extLst>
                </a:hlinkClick>
              </a:rPr>
              <a:t>https://github.com/jonnor/machinehearing/blob/master/europython2019/presentation.md</a:t>
            </a:r>
            <a:endParaRPr b="1">
              <a:solidFill>
                <a:srgbClr val="222222"/>
              </a:solidFill>
              <a:latin typeface="Source Sans Pro"/>
              <a:ea typeface="Source Sans Pro"/>
              <a:cs typeface="Source Sans Pro"/>
              <a:sym typeface="Source Sans Pro"/>
            </a:endParaRPr>
          </a:p>
          <a:p>
            <a:pPr indent="-317500" lvl="0" marL="457200" rtl="0" algn="l">
              <a:lnSpc>
                <a:spcPct val="115000"/>
              </a:lnSpc>
              <a:spcBef>
                <a:spcPts val="0"/>
              </a:spcBef>
              <a:spcAft>
                <a:spcPts val="0"/>
              </a:spcAft>
              <a:buClr>
                <a:srgbClr val="222222"/>
              </a:buClr>
              <a:buSzPts val="1400"/>
              <a:buFont typeface="Source Sans Pro"/>
              <a:buChar char="●"/>
            </a:pPr>
            <a:r>
              <a:rPr b="1" lang="en">
                <a:solidFill>
                  <a:srgbClr val="222222"/>
                </a:solidFill>
                <a:latin typeface="Source Sans Pro"/>
                <a:ea typeface="Source Sans Pro"/>
                <a:cs typeface="Source Sans Pro"/>
                <a:sym typeface="Source Sans Pro"/>
              </a:rPr>
              <a:t>https://arxiv.org/pdf/2003.01531.pdf</a:t>
            </a:r>
            <a:endParaRPr b="1">
              <a:solidFill>
                <a:srgbClr val="222222"/>
              </a:solidFill>
              <a:latin typeface="Source Sans Pro"/>
              <a:ea typeface="Source Sans Pro"/>
              <a:cs typeface="Source Sans Pro"/>
              <a:sym typeface="Source Sans Pro"/>
            </a:endParaRPr>
          </a:p>
        </p:txBody>
      </p:sp>
      <p:sp>
        <p:nvSpPr>
          <p:cNvPr id="287" name="Google Shape;287;p38"/>
          <p:cNvSpPr txBox="1"/>
          <p:nvPr/>
        </p:nvSpPr>
        <p:spPr>
          <a:xfrm>
            <a:off x="653100" y="858225"/>
            <a:ext cx="7837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7">
                  <a:extLst>
                    <a:ext uri="{A12FA001-AC4F-418D-AE19-62706E023703}">
                      <ahyp:hlinkClr val="tx"/>
                    </a:ext>
                  </a:extLst>
                </a:hlinkClick>
              </a:rPr>
              <a:t>https://www.ijarcce.com/upload/2016/si/SITES-16/IJARCCE-SITES%206.pdf</a:t>
            </a:r>
            <a:endParaRPr b="1" u="sng">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8">
                  <a:extLst>
                    <a:ext uri="{A12FA001-AC4F-418D-AE19-62706E023703}">
                      <ahyp:hlinkClr val="tx"/>
                    </a:ext>
                  </a:extLst>
                </a:hlinkClick>
              </a:rPr>
              <a:t>https://arxiv.org/ftp/arxiv/papers/1904/1904.12069.pdf</a:t>
            </a:r>
            <a:endParaRPr b="1" u="sng">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9">
                  <a:extLst>
                    <a:ext uri="{A12FA001-AC4F-418D-AE19-62706E023703}">
                      <ahyp:hlinkClr val="tx"/>
                    </a:ext>
                  </a:extLst>
                </a:hlinkClick>
              </a:rPr>
              <a:t>https://immohann.github.io/Portfolio/Denoiser.pdf</a:t>
            </a:r>
            <a:endParaRPr b="1" u="sng">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10">
                  <a:extLst>
                    <a:ext uri="{A12FA001-AC4F-418D-AE19-62706E023703}">
                      <ahyp:hlinkClr val="tx"/>
                    </a:ext>
                  </a:extLst>
                </a:hlinkClick>
              </a:rPr>
              <a:t>https://ijirt.org/master/publishedpaper/IJIRT151807_PAPER.pdf</a:t>
            </a:r>
            <a:endParaRPr b="1" u="sng">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11">
                  <a:extLst>
                    <a:ext uri="{A12FA001-AC4F-418D-AE19-62706E023703}">
                      <ahyp:hlinkClr val="tx"/>
                    </a:ext>
                  </a:extLst>
                </a:hlinkClick>
              </a:rPr>
              <a:t>http://www.cs.columbia.edu/cg/listen_to_the_silence/paper.pdf</a:t>
            </a:r>
            <a:endParaRPr b="1" u="sng">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12">
                  <a:extLst>
                    <a:ext uri="{A12FA001-AC4F-418D-AE19-62706E023703}">
                      <ahyp:hlinkClr val="tx"/>
                    </a:ext>
                  </a:extLst>
                </a:hlinkClick>
              </a:rPr>
              <a:t>https://sci-hub.hkvisa.net/10.1007/978-3-319-53547-0_25</a:t>
            </a:r>
            <a:endParaRPr b="1" u="sng">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13">
                  <a:extLst>
                    <a:ext uri="{A12FA001-AC4F-418D-AE19-62706E023703}">
                      <ahyp:hlinkClr val="tx"/>
                    </a:ext>
                  </a:extLst>
                </a:hlinkClick>
              </a:rPr>
              <a:t>https://arxiv.org/pdf/1910.12626.pdf</a:t>
            </a:r>
            <a:endParaRPr b="1" u="sng">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b="1" lang="en" u="sng">
                <a:solidFill>
                  <a:schemeClr val="dk1"/>
                </a:solidFill>
                <a:latin typeface="Source Sans Pro"/>
                <a:ea typeface="Source Sans Pro"/>
                <a:cs typeface="Source Sans Pro"/>
                <a:sym typeface="Source Sans Pro"/>
                <a:hlinkClick r:id="rId14">
                  <a:extLst>
                    <a:ext uri="{A12FA001-AC4F-418D-AE19-62706E023703}">
                      <ahyp:hlinkClr val="tx"/>
                    </a:ext>
                  </a:extLst>
                </a:hlinkClick>
              </a:rPr>
              <a:t>https://www.researchgate.net/publication/319971531_Audio_Classification_Method_Based_on_Machine_Learning</a:t>
            </a:r>
            <a:endParaRPr b="1" u="sng">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862350" y="1146330"/>
            <a:ext cx="7571700" cy="135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7400"/>
              <a:t>THANK YOU</a:t>
            </a:r>
            <a:endParaRPr b="1" sz="7400"/>
          </a:p>
        </p:txBody>
      </p:sp>
      <p:sp>
        <p:nvSpPr>
          <p:cNvPr id="293" name="Google Shape;293;p3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4"/>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idx="4294967295" type="ctrTitle"/>
          </p:nvPr>
        </p:nvSpPr>
        <p:spPr>
          <a:xfrm>
            <a:off x="3847300" y="140450"/>
            <a:ext cx="52968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Earlier we discussed</a:t>
            </a:r>
            <a:endParaRPr b="1" sz="3200"/>
          </a:p>
        </p:txBody>
      </p:sp>
      <p:cxnSp>
        <p:nvCxnSpPr>
          <p:cNvPr id="88" name="Google Shape;88;p14"/>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89" name="Google Shape;89;p14"/>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90" name="Google Shape;90;p14"/>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91" name="Google Shape;91;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4"/>
          <p:cNvSpPr txBox="1"/>
          <p:nvPr/>
        </p:nvSpPr>
        <p:spPr>
          <a:xfrm>
            <a:off x="1005525" y="1205000"/>
            <a:ext cx="77766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Source Sans Pro"/>
              <a:buChar char="●"/>
            </a:pPr>
            <a:r>
              <a:rPr lang="en" sz="2000">
                <a:latin typeface="Source Sans Pro"/>
                <a:ea typeface="Source Sans Pro"/>
                <a:cs typeface="Source Sans Pro"/>
                <a:sym typeface="Source Sans Pro"/>
              </a:rPr>
              <a:t>Earlier we have seen about general brief introduction about spectrogram and CNN . We have implemented till spectrogram of different audios .</a:t>
            </a:r>
            <a:endParaRPr sz="2000">
              <a:latin typeface="Source Sans Pro"/>
              <a:ea typeface="Source Sans Pro"/>
              <a:cs typeface="Source Sans Pro"/>
              <a:sym typeface="Source Sans Pro"/>
            </a:endParaRPr>
          </a:p>
          <a:p>
            <a:pPr indent="0" lvl="0" marL="457200" rtl="0" algn="l">
              <a:spcBef>
                <a:spcPts val="0"/>
              </a:spcBef>
              <a:spcAft>
                <a:spcPts val="0"/>
              </a:spcAft>
              <a:buNone/>
            </a:pPr>
            <a:r>
              <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 sz="2000">
                <a:latin typeface="Source Sans Pro"/>
                <a:ea typeface="Source Sans Pro"/>
                <a:cs typeface="Source Sans Pro"/>
                <a:sym typeface="Source Sans Pro"/>
              </a:rPr>
              <a:t> </a:t>
            </a:r>
            <a:r>
              <a:rPr lang="en" sz="2000">
                <a:latin typeface="Source Sans Pro"/>
                <a:ea typeface="Source Sans Pro"/>
                <a:cs typeface="Source Sans Pro"/>
                <a:sym typeface="Source Sans Pro"/>
              </a:rPr>
              <a:t>The idea was to isolate the mixed audios and classify them as different audio labels.</a:t>
            </a:r>
            <a:endParaRPr sz="20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6100">
                <a:solidFill>
                  <a:schemeClr val="accent1"/>
                </a:solidFill>
                <a:highlight>
                  <a:schemeClr val="lt1"/>
                </a:highlight>
              </a:rPr>
              <a:t>Move Further</a:t>
            </a:r>
            <a:endParaRPr b="1" sz="6100">
              <a:solidFill>
                <a:schemeClr val="accent1"/>
              </a:solidFill>
              <a:highlight>
                <a:schemeClr val="lt1"/>
              </a:highlight>
            </a:endParaRPr>
          </a:p>
        </p:txBody>
      </p:sp>
      <p:sp>
        <p:nvSpPr>
          <p:cNvPr id="98" name="Google Shape;98;p15"/>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6"/>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idx="4294967295" type="ctrTitle"/>
          </p:nvPr>
        </p:nvSpPr>
        <p:spPr>
          <a:xfrm>
            <a:off x="2747972" y="88475"/>
            <a:ext cx="71907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t>Work in record</a:t>
            </a:r>
            <a:endParaRPr b="1" sz="3800"/>
          </a:p>
        </p:txBody>
      </p:sp>
      <p:cxnSp>
        <p:nvCxnSpPr>
          <p:cNvPr id="105" name="Google Shape;105;p16"/>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106" name="Google Shape;106;p16"/>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107" name="Google Shape;107;p16"/>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108" name="Google Shape;108;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6"/>
          <p:cNvSpPr txBox="1"/>
          <p:nvPr/>
        </p:nvSpPr>
        <p:spPr>
          <a:xfrm>
            <a:off x="1572525" y="1082000"/>
            <a:ext cx="6642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10" name="Google Shape;110;p16"/>
          <p:cNvPicPr preferRelativeResize="0"/>
          <p:nvPr/>
        </p:nvPicPr>
        <p:blipFill>
          <a:blip r:embed="rId4">
            <a:alphaModFix/>
          </a:blip>
          <a:stretch>
            <a:fillRect/>
          </a:stretch>
        </p:blipFill>
        <p:spPr>
          <a:xfrm>
            <a:off x="290675" y="593975"/>
            <a:ext cx="8719927" cy="3833100"/>
          </a:xfrm>
          <a:prstGeom prst="rect">
            <a:avLst/>
          </a:prstGeom>
          <a:noFill/>
          <a:ln>
            <a:noFill/>
          </a:ln>
        </p:spPr>
      </p:pic>
      <p:sp>
        <p:nvSpPr>
          <p:cNvPr id="111" name="Google Shape;111;p16"/>
          <p:cNvSpPr txBox="1"/>
          <p:nvPr/>
        </p:nvSpPr>
        <p:spPr>
          <a:xfrm>
            <a:off x="81650" y="4427075"/>
            <a:ext cx="887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Source Sans Pro"/>
                <a:ea typeface="Source Sans Pro"/>
                <a:cs typeface="Source Sans Pro"/>
                <a:sym typeface="Source Sans Pro"/>
              </a:rPr>
              <a:t>LINK</a:t>
            </a:r>
            <a:endParaRPr b="1" u="sng">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https://docs.google.com/spreadsheets/d/1FdwztRxEDLPqqKUhr_wYD6Hpo5AZ3bjPnc5n8Z7WPlE/edit#gid=0</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ctrTitle"/>
          </p:nvPr>
        </p:nvSpPr>
        <p:spPr>
          <a:xfrm>
            <a:off x="3844800" y="-2"/>
            <a:ext cx="5832600" cy="7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5200">
              <a:solidFill>
                <a:schemeClr val="accent4"/>
              </a:solidFill>
            </a:endParaRPr>
          </a:p>
          <a:p>
            <a:pPr indent="0" lvl="0" marL="0" rtl="0" algn="l">
              <a:spcBef>
                <a:spcPts val="0"/>
              </a:spcBef>
              <a:spcAft>
                <a:spcPts val="0"/>
              </a:spcAft>
              <a:buNone/>
            </a:pPr>
            <a:r>
              <a:rPr lang="en" sz="3600"/>
              <a:t>Denoising by Matlab</a:t>
            </a:r>
            <a:endParaRPr sz="3600"/>
          </a:p>
        </p:txBody>
      </p:sp>
      <p:sp>
        <p:nvSpPr>
          <p:cNvPr id="117" name="Google Shape;117;p17"/>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7"/>
          <p:cNvPicPr preferRelativeResize="0"/>
          <p:nvPr/>
        </p:nvPicPr>
        <p:blipFill>
          <a:blip r:embed="rId3">
            <a:alphaModFix/>
          </a:blip>
          <a:stretch>
            <a:fillRect/>
          </a:stretch>
        </p:blipFill>
        <p:spPr>
          <a:xfrm>
            <a:off x="4419600" y="755398"/>
            <a:ext cx="4482992" cy="4083303"/>
          </a:xfrm>
          <a:prstGeom prst="rect">
            <a:avLst/>
          </a:prstGeom>
          <a:noFill/>
          <a:ln>
            <a:noFill/>
          </a:ln>
        </p:spPr>
      </p:pic>
      <p:pic>
        <p:nvPicPr>
          <p:cNvPr id="119" name="Google Shape;119;p17"/>
          <p:cNvPicPr preferRelativeResize="0"/>
          <p:nvPr/>
        </p:nvPicPr>
        <p:blipFill>
          <a:blip r:embed="rId4">
            <a:alphaModFix/>
          </a:blip>
          <a:stretch>
            <a:fillRect/>
          </a:stretch>
        </p:blipFill>
        <p:spPr>
          <a:xfrm>
            <a:off x="139600" y="755400"/>
            <a:ext cx="4203800" cy="4083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18"/>
          <p:cNvSpPr txBox="1"/>
          <p:nvPr/>
        </p:nvSpPr>
        <p:spPr>
          <a:xfrm>
            <a:off x="2978200" y="747025"/>
            <a:ext cx="5925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accent1"/>
                </a:solidFill>
                <a:latin typeface="Source Sans Pro"/>
                <a:ea typeface="Source Sans Pro"/>
                <a:cs typeface="Source Sans Pro"/>
                <a:sym typeface="Source Sans Pro"/>
              </a:rPr>
              <a:t>Inference of Previous Slide</a:t>
            </a:r>
            <a:endParaRPr b="1" sz="3400">
              <a:solidFill>
                <a:schemeClr val="accent1"/>
              </a:solidFill>
              <a:latin typeface="Source Sans Pro"/>
              <a:ea typeface="Source Sans Pro"/>
              <a:cs typeface="Source Sans Pro"/>
              <a:sym typeface="Source Sans Pro"/>
            </a:endParaRPr>
          </a:p>
        </p:txBody>
      </p:sp>
      <p:sp>
        <p:nvSpPr>
          <p:cNvPr id="126" name="Google Shape;126;p18"/>
          <p:cNvSpPr txBox="1"/>
          <p:nvPr/>
        </p:nvSpPr>
        <p:spPr>
          <a:xfrm>
            <a:off x="1651200" y="1715500"/>
            <a:ext cx="6296100" cy="2401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This model was able to denoise the noise for only few audio samples.  </a:t>
            </a:r>
            <a:endParaRPr sz="2400">
              <a:latin typeface="Source Sans Pro"/>
              <a:ea typeface="Source Sans Pro"/>
              <a:cs typeface="Source Sans Pro"/>
              <a:sym typeface="Source Sans Pro"/>
            </a:endParaRPr>
          </a:p>
          <a:p>
            <a:pPr indent="0" lvl="0" marL="457200" rtl="0" algn="l">
              <a:spcBef>
                <a:spcPts val="0"/>
              </a:spcBef>
              <a:spcAft>
                <a:spcPts val="0"/>
              </a:spcAft>
              <a:buNone/>
            </a:pPr>
            <a:r>
              <a:t/>
            </a:r>
            <a:endParaRPr sz="2400">
              <a:latin typeface="Source Sans Pro"/>
              <a:ea typeface="Source Sans Pro"/>
              <a:cs typeface="Source Sans Pro"/>
              <a:sym typeface="Source Sans Pro"/>
            </a:endParaRPr>
          </a:p>
          <a:p>
            <a:pPr indent="-381000" lvl="0" marL="457200" rtl="0" algn="l">
              <a:spcBef>
                <a:spcPts val="0"/>
              </a:spcBef>
              <a:spcAft>
                <a:spcPts val="0"/>
              </a:spcAft>
              <a:buSzPts val="2400"/>
              <a:buFont typeface="Source Sans Pro"/>
              <a:buChar char="●"/>
            </a:pPr>
            <a:r>
              <a:rPr lang="en" sz="2400">
                <a:latin typeface="Source Sans Pro"/>
                <a:ea typeface="Source Sans Pro"/>
                <a:cs typeface="Source Sans Pro"/>
                <a:sym typeface="Source Sans Pro"/>
              </a:rPr>
              <a:t>It means our accuracy becomes less. So we move on.</a:t>
            </a:r>
            <a:endParaRPr sz="24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4294967295" type="ctrTitle"/>
          </p:nvPr>
        </p:nvSpPr>
        <p:spPr>
          <a:xfrm>
            <a:off x="63350" y="44075"/>
            <a:ext cx="3573300" cy="920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5200"/>
              <a:t>Our Paper</a:t>
            </a:r>
            <a:endParaRPr b="1" sz="5200"/>
          </a:p>
        </p:txBody>
      </p:sp>
      <p:cxnSp>
        <p:nvCxnSpPr>
          <p:cNvPr id="132" name="Google Shape;132;p19"/>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33" name="Google Shape;133;p19"/>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34" name="Google Shape;134;p19"/>
          <p:cNvCxnSpPr>
            <a:endCxn id="135"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36" name="Google Shape;136;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19">
            <a:hlinkClick r:id="rId3"/>
          </p:cNvPr>
          <p:cNvPicPr preferRelativeResize="0"/>
          <p:nvPr/>
        </p:nvPicPr>
        <p:blipFill>
          <a:blip r:embed="rId4">
            <a:alphaModFix/>
          </a:blip>
          <a:stretch>
            <a:fillRect/>
          </a:stretch>
        </p:blipFill>
        <p:spPr>
          <a:xfrm>
            <a:off x="2482475" y="918050"/>
            <a:ext cx="4969276" cy="4134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55675" y="1892375"/>
            <a:ext cx="78483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IMPLEMENTATION</a:t>
            </a:r>
            <a:endParaRPr sz="6500"/>
          </a:p>
        </p:txBody>
      </p:sp>
      <p:sp>
        <p:nvSpPr>
          <p:cNvPr id="143" name="Google Shape;143;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