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8" r:id="rId3"/>
    <p:sldId id="263" r:id="rId4"/>
    <p:sldId id="259" r:id="rId5"/>
    <p:sldId id="298" r:id="rId6"/>
    <p:sldId id="269" r:id="rId7"/>
    <p:sldId id="257" r:id="rId8"/>
    <p:sldId id="311" r:id="rId9"/>
    <p:sldId id="312" r:id="rId10"/>
    <p:sldId id="300" r:id="rId11"/>
    <p:sldId id="301" r:id="rId12"/>
    <p:sldId id="304" r:id="rId13"/>
    <p:sldId id="309" r:id="rId14"/>
    <p:sldId id="310" r:id="rId15"/>
    <p:sldId id="268" r:id="rId16"/>
  </p:sldIdLst>
  <p:sldSz cx="9144000" cy="5143500" type="screen16x9"/>
  <p:notesSz cx="6858000" cy="9144000"/>
  <p:embeddedFontLst>
    <p:embeddedFont>
      <p:font typeface="Advent Pro SemiBold" panose="020B0604020202020204" charset="0"/>
      <p:regular r:id="rId18"/>
      <p:bold r:id="rId19"/>
    </p:embeddedFont>
    <p:embeddedFont>
      <p:font typeface="Fira Sans Extra Condensed Medium" panose="020B0604020202020204" charset="0"/>
      <p:regular r:id="rId20"/>
      <p:bold r:id="rId21"/>
      <p:italic r:id="rId22"/>
      <p:boldItalic r:id="rId23"/>
    </p:embeddedFont>
    <p:embeddedFont>
      <p:font typeface="Livvic Light" pitchFamily="2" charset="0"/>
      <p:regular r:id="rId24"/>
      <p:italic r:id="rId25"/>
    </p:embeddedFont>
    <p:embeddedFont>
      <p:font typeface="Maven Pro" panose="020B0604020202020204" charset="0"/>
      <p:regular r:id="rId26"/>
      <p:bold r:id="rId27"/>
    </p:embeddedFont>
    <p:embeddedFont>
      <p:font typeface="Nunito Light" pitchFamily="2" charset="0"/>
      <p:regular r:id="rId28"/>
      <p:italic r:id="rId29"/>
    </p:embeddedFont>
    <p:embeddedFont>
      <p:font typeface="Share Tech"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98AC"/>
    <a:srgbClr val="FF9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CB0E75-BA4D-45FF-AEFA-F57B72B07F3F}">
  <a:tblStyle styleId="{7FCB0E75-BA4D-45FF-AEFA-F57B72B07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519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392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93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688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0422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353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16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04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9"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42" y="3074144"/>
            <a:ext cx="3295500" cy="6522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Bigmart</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a:solidFill>
                  <a:schemeClr val="accent2"/>
                </a:solidFill>
              </a:rPr>
              <a:t>SCIENCE</a:t>
            </a:r>
            <a:r>
              <a:rPr lang="en" dirty="0"/>
              <a:t> </a:t>
            </a:r>
            <a:br>
              <a:rPr lang="en" dirty="0"/>
            </a:br>
            <a:r>
              <a:rPr lang="en" dirty="0"/>
              <a:t>Project</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367672"/>
            <a:ext cx="4215836" cy="2912644"/>
          </a:xfrm>
          <a:prstGeom prst="rect">
            <a:avLst/>
          </a:prstGeom>
        </p:spPr>
        <p:txBody>
          <a:bodyPr spcFirstLastPara="1" wrap="square" lIns="91425" tIns="91425" rIns="91425" bIns="91425" anchor="t" anchorCtr="0">
            <a:noAutofit/>
          </a:bodyPr>
          <a:lstStyle/>
          <a:p>
            <a:pPr marL="0" indent="0">
              <a:buFont typeface="Livvic Light"/>
              <a:buNone/>
            </a:pPr>
            <a:r>
              <a:rPr lang="en-US" sz="1800" dirty="0"/>
              <a:t>In this part, we try to manipulation — addition, deletion, combination, mutation — of the data set to improve machine learning model training.</a:t>
            </a:r>
          </a:p>
          <a:p>
            <a:pPr marL="0" indent="0">
              <a:buFont typeface="Livvic Light"/>
              <a:buNone/>
            </a:pPr>
            <a:r>
              <a:rPr lang="en-US" sz="1800" dirty="0"/>
              <a:t>I applied some ft techniques like:</a:t>
            </a:r>
          </a:p>
          <a:p>
            <a:pPr marL="285750" indent="-285750"/>
            <a:r>
              <a:rPr lang="en-US" dirty="0"/>
              <a:t>Normalized features </a:t>
            </a:r>
          </a:p>
          <a:p>
            <a:pPr marL="285750" indent="-285750"/>
            <a:r>
              <a:rPr lang="en-US" sz="1800" dirty="0"/>
              <a:t>Performed techniques to add features</a:t>
            </a:r>
          </a:p>
          <a:p>
            <a:pPr marL="285750" indent="-285750"/>
            <a:r>
              <a:rPr lang="en-US" dirty="0"/>
              <a:t>Encoding</a:t>
            </a:r>
          </a:p>
          <a:p>
            <a:pPr marL="285750" indent="-285750"/>
            <a:r>
              <a:rPr lang="en-US" sz="1800" dirty="0"/>
              <a:t>Scaling</a:t>
            </a:r>
          </a:p>
          <a:p>
            <a:pPr marL="0" indent="0">
              <a:buFont typeface="Livvic Light"/>
              <a:buNone/>
            </a:pPr>
            <a:endParaRPr lang="en-US" sz="1800" dirty="0"/>
          </a:p>
        </p:txBody>
      </p:sp>
      <p:sp>
        <p:nvSpPr>
          <p:cNvPr id="507" name="Google Shape;507;p28"/>
          <p:cNvSpPr txBox="1">
            <a:spLocks noGrp="1"/>
          </p:cNvSpPr>
          <p:nvPr>
            <p:ph type="ctrTitle"/>
          </p:nvPr>
        </p:nvSpPr>
        <p:spPr>
          <a:xfrm>
            <a:off x="595435" y="671636"/>
            <a:ext cx="460644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chemeClr val="accent1"/>
                </a:solidFill>
              </a:rPr>
              <a:t>Feature Engineering</a:t>
            </a:r>
            <a:endParaRPr sz="4000"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Shape&#10;&#10;Description automatically generated with low confidence">
            <a:extLst>
              <a:ext uri="{FF2B5EF4-FFF2-40B4-BE49-F238E27FC236}">
                <a16:creationId xmlns:a16="http://schemas.microsoft.com/office/drawing/2014/main" id="{0B46AC73-C32E-B9B1-1D17-FDC8E63D5805}"/>
              </a:ext>
            </a:extLst>
          </p:cNvPr>
          <p:cNvPicPr>
            <a:picLocks noChangeAspect="1"/>
          </p:cNvPicPr>
          <p:nvPr/>
        </p:nvPicPr>
        <p:blipFill>
          <a:blip r:embed="rId3">
            <a:duotone>
              <a:schemeClr val="accent1">
                <a:shade val="45000"/>
                <a:satMod val="135000"/>
              </a:schemeClr>
              <a:prstClr val="white"/>
            </a:duotone>
          </a:blip>
          <a:stretch>
            <a:fillRect/>
          </a:stretch>
        </p:blipFill>
        <p:spPr>
          <a:xfrm>
            <a:off x="5158044" y="1297363"/>
            <a:ext cx="2465103" cy="2465103"/>
          </a:xfrm>
          <a:prstGeom prst="rect">
            <a:avLst/>
          </a:prstGeom>
        </p:spPr>
      </p:pic>
    </p:spTree>
    <p:extLst>
      <p:ext uri="{BB962C8B-B14F-4D97-AF65-F5344CB8AC3E}">
        <p14:creationId xmlns:p14="http://schemas.microsoft.com/office/powerpoint/2010/main" val="187964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4714" y="1113240"/>
            <a:ext cx="3690516" cy="2779034"/>
          </a:xfrm>
          <a:prstGeom prst="rect">
            <a:avLst/>
          </a:prstGeom>
        </p:spPr>
        <p:txBody>
          <a:bodyPr spcFirstLastPara="1" wrap="square" lIns="91425" tIns="91425" rIns="91425" bIns="91425" anchor="t" anchorCtr="0">
            <a:noAutofit/>
          </a:bodyPr>
          <a:lstStyle/>
          <a:p>
            <a:pPr marL="0" indent="0">
              <a:buFont typeface="Livvic Light"/>
              <a:buNone/>
            </a:pPr>
            <a:endParaRPr lang="en-US" sz="1800" dirty="0"/>
          </a:p>
          <a:p>
            <a:pPr marL="0" indent="0">
              <a:buFont typeface="Livvic Light"/>
              <a:buNone/>
            </a:pPr>
            <a:r>
              <a:rPr lang="en-US" sz="1800" dirty="0"/>
              <a:t>The goal </a:t>
            </a:r>
            <a:r>
              <a:rPr lang="en-US" dirty="0"/>
              <a:t>here</a:t>
            </a:r>
            <a:r>
              <a:rPr lang="en-US" sz="1800" dirty="0"/>
              <a:t> is to prepare the dataset to be modelled. The main aspects were:</a:t>
            </a:r>
          </a:p>
          <a:p>
            <a:pPr marL="0" indent="0">
              <a:buFont typeface="Livvic Light"/>
              <a:buNone/>
            </a:pPr>
            <a:endParaRPr lang="en-US" sz="1800" dirty="0"/>
          </a:p>
          <a:p>
            <a:pPr marL="342900" indent="-342900"/>
            <a:r>
              <a:rPr lang="en-US" sz="1800" dirty="0"/>
              <a:t>Missing Values Treatment</a:t>
            </a:r>
          </a:p>
          <a:p>
            <a:pPr marL="342900" indent="-342900"/>
            <a:r>
              <a:rPr lang="en-US" sz="1800" dirty="0"/>
              <a:t>Outliers' removal</a:t>
            </a:r>
          </a:p>
          <a:p>
            <a:pPr marL="342900" indent="-342900"/>
            <a:r>
              <a:rPr lang="en-US" sz="1800" dirty="0"/>
              <a:t>Splitting</a:t>
            </a:r>
          </a:p>
          <a:p>
            <a:pPr marL="342900" indent="-342900"/>
            <a:r>
              <a:rPr lang="en-US" dirty="0"/>
              <a:t>Feature selection</a:t>
            </a:r>
            <a:endParaRPr lang="en-US" sz="1800" dirty="0"/>
          </a:p>
          <a:p>
            <a:pPr marL="0" indent="0">
              <a:buNone/>
            </a:pPr>
            <a:endParaRPr lang="en-US" sz="1800" dirty="0"/>
          </a:p>
        </p:txBody>
      </p:sp>
      <p:sp>
        <p:nvSpPr>
          <p:cNvPr id="507" name="Google Shape;507;p28"/>
          <p:cNvSpPr txBox="1">
            <a:spLocks noGrp="1"/>
          </p:cNvSpPr>
          <p:nvPr>
            <p:ph type="ctrTitle"/>
          </p:nvPr>
        </p:nvSpPr>
        <p:spPr>
          <a:xfrm>
            <a:off x="595435" y="671636"/>
            <a:ext cx="421583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chemeClr val="accent3"/>
                </a:solidFill>
              </a:rPr>
              <a:t>PREPROCESSING</a:t>
            </a:r>
            <a:endParaRPr sz="4400"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267;p60">
            <a:extLst>
              <a:ext uri="{FF2B5EF4-FFF2-40B4-BE49-F238E27FC236}">
                <a16:creationId xmlns:a16="http://schemas.microsoft.com/office/drawing/2014/main" id="{45DF7A14-1058-9331-5E0A-98500092A07D}"/>
              </a:ext>
            </a:extLst>
          </p:cNvPr>
          <p:cNvGrpSpPr/>
          <p:nvPr/>
        </p:nvGrpSpPr>
        <p:grpSpPr>
          <a:xfrm>
            <a:off x="5237821" y="1753132"/>
            <a:ext cx="2233819" cy="1959152"/>
            <a:chOff x="6639652" y="4323777"/>
            <a:chExt cx="426315" cy="332826"/>
          </a:xfrm>
          <a:solidFill>
            <a:srgbClr val="E898AC"/>
          </a:solidFill>
        </p:grpSpPr>
        <p:sp>
          <p:nvSpPr>
            <p:cNvPr id="32" name="Google Shape;11268;p60">
              <a:extLst>
                <a:ext uri="{FF2B5EF4-FFF2-40B4-BE49-F238E27FC236}">
                  <a16:creationId xmlns:a16="http://schemas.microsoft.com/office/drawing/2014/main" id="{C00E8E7D-1412-1106-0D02-1303C1A2B76B}"/>
                </a:ext>
              </a:extLst>
            </p:cNvPr>
            <p:cNvSpPr/>
            <p:nvPr/>
          </p:nvSpPr>
          <p:spPr>
            <a:xfrm>
              <a:off x="6639652" y="4323777"/>
              <a:ext cx="426315" cy="332826"/>
            </a:xfrm>
            <a:custGeom>
              <a:avLst/>
              <a:gdLst/>
              <a:ahLst/>
              <a:cxnLst/>
              <a:rect l="l" t="t" r="r" b="b"/>
              <a:pathLst>
                <a:path w="10967" h="8562" extrusionOk="0">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269;p60">
              <a:extLst>
                <a:ext uri="{FF2B5EF4-FFF2-40B4-BE49-F238E27FC236}">
                  <a16:creationId xmlns:a16="http://schemas.microsoft.com/office/drawing/2014/main" id="{59C5D67C-08FD-EE9C-5A40-491300B061CB}"/>
                </a:ext>
              </a:extLst>
            </p:cNvPr>
            <p:cNvSpPr/>
            <p:nvPr/>
          </p:nvSpPr>
          <p:spPr>
            <a:xfrm>
              <a:off x="6830793" y="4458937"/>
              <a:ext cx="41244" cy="85675"/>
            </a:xfrm>
            <a:custGeom>
              <a:avLst/>
              <a:gdLst/>
              <a:ahLst/>
              <a:cxnLst/>
              <a:rect l="l" t="t" r="r" b="b"/>
              <a:pathLst>
                <a:path w="1061" h="2204" extrusionOk="0">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270;p60">
              <a:extLst>
                <a:ext uri="{FF2B5EF4-FFF2-40B4-BE49-F238E27FC236}">
                  <a16:creationId xmlns:a16="http://schemas.microsoft.com/office/drawing/2014/main" id="{E4D05BD7-3686-78A7-388E-E5FF94E631EE}"/>
                </a:ext>
              </a:extLst>
            </p:cNvPr>
            <p:cNvSpPr/>
            <p:nvPr/>
          </p:nvSpPr>
          <p:spPr>
            <a:xfrm>
              <a:off x="6879423" y="4426556"/>
              <a:ext cx="41205" cy="118522"/>
            </a:xfrm>
            <a:custGeom>
              <a:avLst/>
              <a:gdLst/>
              <a:ahLst/>
              <a:cxnLst/>
              <a:rect l="l" t="t" r="r" b="b"/>
              <a:pathLst>
                <a:path w="1060" h="3049" extrusionOk="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271;p60">
              <a:extLst>
                <a:ext uri="{FF2B5EF4-FFF2-40B4-BE49-F238E27FC236}">
                  <a16:creationId xmlns:a16="http://schemas.microsoft.com/office/drawing/2014/main" id="{A00432D4-4E7F-0C63-53A6-9EA8C8389247}"/>
                </a:ext>
              </a:extLst>
            </p:cNvPr>
            <p:cNvSpPr/>
            <p:nvPr/>
          </p:nvSpPr>
          <p:spPr>
            <a:xfrm>
              <a:off x="6927549" y="4443194"/>
              <a:ext cx="41205" cy="101418"/>
            </a:xfrm>
            <a:custGeom>
              <a:avLst/>
              <a:gdLst/>
              <a:ahLst/>
              <a:cxnLst/>
              <a:rect l="l" t="t" r="r" b="b"/>
              <a:pathLst>
                <a:path w="1060" h="2609" extrusionOk="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272;p60">
              <a:extLst>
                <a:ext uri="{FF2B5EF4-FFF2-40B4-BE49-F238E27FC236}">
                  <a16:creationId xmlns:a16="http://schemas.microsoft.com/office/drawing/2014/main" id="{4CE52048-CB7E-E4E8-8AB3-4891A36CBE71}"/>
                </a:ext>
              </a:extLst>
            </p:cNvPr>
            <p:cNvSpPr/>
            <p:nvPr/>
          </p:nvSpPr>
          <p:spPr>
            <a:xfrm>
              <a:off x="6976141" y="4387645"/>
              <a:ext cx="41244" cy="156967"/>
            </a:xfrm>
            <a:custGeom>
              <a:avLst/>
              <a:gdLst/>
              <a:ahLst/>
              <a:cxnLst/>
              <a:rect l="l" t="t" r="r" b="b"/>
              <a:pathLst>
                <a:path w="1061" h="4038" extrusionOk="0">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73;p60">
              <a:extLst>
                <a:ext uri="{FF2B5EF4-FFF2-40B4-BE49-F238E27FC236}">
                  <a16:creationId xmlns:a16="http://schemas.microsoft.com/office/drawing/2014/main" id="{2AF680C6-A569-9F81-EAF6-65D1D4866041}"/>
                </a:ext>
              </a:extLst>
            </p:cNvPr>
            <p:cNvSpPr/>
            <p:nvPr/>
          </p:nvSpPr>
          <p:spPr>
            <a:xfrm>
              <a:off x="6745193" y="4404321"/>
              <a:ext cx="50029" cy="13916"/>
            </a:xfrm>
            <a:custGeom>
              <a:avLst/>
              <a:gdLst/>
              <a:ahLst/>
              <a:cxnLst/>
              <a:rect l="l" t="t" r="r" b="b"/>
              <a:pathLst>
                <a:path w="1287" h="358" extrusionOk="0">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74;p60">
              <a:extLst>
                <a:ext uri="{FF2B5EF4-FFF2-40B4-BE49-F238E27FC236}">
                  <a16:creationId xmlns:a16="http://schemas.microsoft.com/office/drawing/2014/main" id="{98C4A397-BBCB-5D1A-5EA3-7F6E420FA00D}"/>
                </a:ext>
              </a:extLst>
            </p:cNvPr>
            <p:cNvSpPr/>
            <p:nvPr/>
          </p:nvSpPr>
          <p:spPr>
            <a:xfrm>
              <a:off x="6745193" y="4426090"/>
              <a:ext cx="69465" cy="13916"/>
            </a:xfrm>
            <a:custGeom>
              <a:avLst/>
              <a:gdLst/>
              <a:ahLst/>
              <a:cxnLst/>
              <a:rect l="l" t="t" r="r" b="b"/>
              <a:pathLst>
                <a:path w="1787" h="358" extrusionOk="0">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75;p60">
              <a:extLst>
                <a:ext uri="{FF2B5EF4-FFF2-40B4-BE49-F238E27FC236}">
                  <a16:creationId xmlns:a16="http://schemas.microsoft.com/office/drawing/2014/main" id="{32036945-B43A-CFFF-45B9-E7F1E536B93D}"/>
                </a:ext>
              </a:extLst>
            </p:cNvPr>
            <p:cNvSpPr/>
            <p:nvPr/>
          </p:nvSpPr>
          <p:spPr>
            <a:xfrm>
              <a:off x="6745193" y="4447353"/>
              <a:ext cx="69465" cy="13955"/>
            </a:xfrm>
            <a:custGeom>
              <a:avLst/>
              <a:gdLst/>
              <a:ahLst/>
              <a:cxnLst/>
              <a:rect l="l" t="t" r="r" b="b"/>
              <a:pathLst>
                <a:path w="1787" h="359" extrusionOk="0">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76;p60">
              <a:extLst>
                <a:ext uri="{FF2B5EF4-FFF2-40B4-BE49-F238E27FC236}">
                  <a16:creationId xmlns:a16="http://schemas.microsoft.com/office/drawing/2014/main" id="{57B106BE-DD46-D940-D172-984B48F18104}"/>
                </a:ext>
              </a:extLst>
            </p:cNvPr>
            <p:cNvSpPr/>
            <p:nvPr/>
          </p:nvSpPr>
          <p:spPr>
            <a:xfrm>
              <a:off x="6745193" y="4468189"/>
              <a:ext cx="69465" cy="13916"/>
            </a:xfrm>
            <a:custGeom>
              <a:avLst/>
              <a:gdLst/>
              <a:ahLst/>
              <a:cxnLst/>
              <a:rect l="l" t="t" r="r" b="b"/>
              <a:pathLst>
                <a:path w="1787" h="358" extrusionOk="0">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77;p60">
              <a:extLst>
                <a:ext uri="{FF2B5EF4-FFF2-40B4-BE49-F238E27FC236}">
                  <a16:creationId xmlns:a16="http://schemas.microsoft.com/office/drawing/2014/main" id="{ED45A898-1ABA-BE80-0F0F-08F54566370D}"/>
                </a:ext>
              </a:extLst>
            </p:cNvPr>
            <p:cNvSpPr/>
            <p:nvPr/>
          </p:nvSpPr>
          <p:spPr>
            <a:xfrm>
              <a:off x="6684551" y="4528830"/>
              <a:ext cx="83809" cy="83809"/>
            </a:xfrm>
            <a:custGeom>
              <a:avLst/>
              <a:gdLst/>
              <a:ahLst/>
              <a:cxnLst/>
              <a:rect l="l" t="t" r="r" b="b"/>
              <a:pathLst>
                <a:path w="2156" h="2156" extrusionOk="0">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493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4713" y="1113240"/>
            <a:ext cx="4168149" cy="2779034"/>
          </a:xfrm>
          <a:prstGeom prst="rect">
            <a:avLst/>
          </a:prstGeom>
        </p:spPr>
        <p:txBody>
          <a:bodyPr spcFirstLastPara="1" wrap="square" lIns="91425" tIns="91425" rIns="91425" bIns="91425" anchor="t" anchorCtr="0">
            <a:noAutofit/>
          </a:bodyPr>
          <a:lstStyle/>
          <a:p>
            <a:pPr marL="0" indent="0">
              <a:buFont typeface="Livvic Light"/>
              <a:buNone/>
            </a:pPr>
            <a:endParaRPr lang="en-US" sz="1800" dirty="0"/>
          </a:p>
          <a:p>
            <a:pPr marL="0" indent="0">
              <a:buFont typeface="Livvic Light"/>
              <a:buNone/>
            </a:pPr>
            <a:r>
              <a:rPr lang="en-US" sz="1800" dirty="0"/>
              <a:t>The goal </a:t>
            </a:r>
            <a:r>
              <a:rPr lang="en-US" dirty="0"/>
              <a:t>of the final process is to create a model that can predict the target value with an acceptable error.</a:t>
            </a:r>
          </a:p>
          <a:p>
            <a:pPr marL="0" indent="0">
              <a:buFont typeface="Livvic Light"/>
              <a:buNone/>
            </a:pPr>
            <a:r>
              <a:rPr lang="en-US" dirty="0"/>
              <a:t>Main parts:</a:t>
            </a:r>
          </a:p>
          <a:p>
            <a:pPr marL="0" indent="0">
              <a:buFont typeface="Livvic Light"/>
              <a:buNone/>
            </a:pPr>
            <a:endParaRPr lang="en-US" dirty="0"/>
          </a:p>
          <a:p>
            <a:pPr marL="285750" indent="-285750"/>
            <a:r>
              <a:rPr lang="en-US" sz="1800" dirty="0"/>
              <a:t>Linear Regression</a:t>
            </a:r>
          </a:p>
          <a:p>
            <a:pPr marL="285750" indent="-285750"/>
            <a:r>
              <a:rPr lang="en-US" dirty="0"/>
              <a:t>Lasso Regression</a:t>
            </a:r>
          </a:p>
          <a:p>
            <a:pPr marL="285750" indent="-285750"/>
            <a:r>
              <a:rPr lang="en-US" sz="1800" dirty="0"/>
              <a:t>XGB</a:t>
            </a:r>
          </a:p>
          <a:p>
            <a:pPr marL="285750" indent="-285750"/>
            <a:r>
              <a:rPr lang="en-US" dirty="0"/>
              <a:t>Gradient boosting regressor</a:t>
            </a:r>
            <a:endParaRPr lang="en-US" sz="1800" dirty="0"/>
          </a:p>
        </p:txBody>
      </p:sp>
      <p:sp>
        <p:nvSpPr>
          <p:cNvPr id="507" name="Google Shape;507;p28"/>
          <p:cNvSpPr txBox="1">
            <a:spLocks noGrp="1"/>
          </p:cNvSpPr>
          <p:nvPr>
            <p:ph type="ctrTitle"/>
          </p:nvPr>
        </p:nvSpPr>
        <p:spPr>
          <a:xfrm>
            <a:off x="595435" y="671636"/>
            <a:ext cx="421583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chemeClr val="accent4"/>
                </a:solidFill>
              </a:rPr>
              <a:t>MODELLING</a:t>
            </a:r>
            <a:endParaRPr sz="3200"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Shape&#10;&#10;Description automatically generated with low confidence">
            <a:extLst>
              <a:ext uri="{FF2B5EF4-FFF2-40B4-BE49-F238E27FC236}">
                <a16:creationId xmlns:a16="http://schemas.microsoft.com/office/drawing/2014/main" id="{1F781E37-62A6-4CAE-5373-57FBA5D13CB1}"/>
              </a:ext>
            </a:extLst>
          </p:cNvPr>
          <p:cNvPicPr>
            <a:picLocks noChangeAspect="1"/>
          </p:cNvPicPr>
          <p:nvPr/>
        </p:nvPicPr>
        <p:blipFill>
          <a:blip r:embed="rId3">
            <a:duotone>
              <a:schemeClr val="accent1">
                <a:shade val="45000"/>
                <a:satMod val="135000"/>
              </a:schemeClr>
              <a:prstClr val="white"/>
            </a:duotone>
          </a:blip>
          <a:stretch>
            <a:fillRect/>
          </a:stretch>
        </p:blipFill>
        <p:spPr>
          <a:xfrm>
            <a:off x="5433093" y="1643301"/>
            <a:ext cx="1915005" cy="1915005"/>
          </a:xfrm>
          <a:prstGeom prst="rect">
            <a:avLst/>
          </a:prstGeom>
        </p:spPr>
      </p:pic>
    </p:spTree>
    <p:extLst>
      <p:ext uri="{BB962C8B-B14F-4D97-AF65-F5344CB8AC3E}">
        <p14:creationId xmlns:p14="http://schemas.microsoft.com/office/powerpoint/2010/main" val="191827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6" y="2281375"/>
            <a:ext cx="3261059"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EVALUATION</a:t>
            </a:r>
            <a:endParaRPr dirty="0"/>
          </a:p>
        </p:txBody>
      </p:sp>
      <p:sp>
        <p:nvSpPr>
          <p:cNvPr id="689" name="Google Shape;689;p32"/>
          <p:cNvSpPr/>
          <p:nvPr/>
        </p:nvSpPr>
        <p:spPr>
          <a:xfrm>
            <a:off x="5779363" y="1868575"/>
            <a:ext cx="1085100" cy="1085100"/>
          </a:xfrm>
          <a:prstGeom prst="rect">
            <a:avLst/>
          </a:pr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E898AC">
              <a:alpha val="6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6"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1913" y="2953675"/>
            <a:ext cx="0" cy="978000"/>
          </a:xfrm>
          <a:prstGeom prst="straightConnector1">
            <a:avLst/>
          </a:prstGeom>
          <a:noFill/>
          <a:ln w="19050" cap="flat" cmpd="sng">
            <a:solidFill>
              <a:srgbClr val="FF9973"/>
            </a:solidFill>
            <a:prstDash val="solid"/>
            <a:round/>
            <a:headEnd type="none" w="med" len="med"/>
            <a:tailEnd type="none" w="med" len="med"/>
          </a:ln>
        </p:spPr>
      </p:cxnSp>
    </p:spTree>
    <p:extLst>
      <p:ext uri="{BB962C8B-B14F-4D97-AF65-F5344CB8AC3E}">
        <p14:creationId xmlns:p14="http://schemas.microsoft.com/office/powerpoint/2010/main" val="176287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597375" y="967595"/>
            <a:ext cx="4727700" cy="577800"/>
          </a:xfrm>
          <a:prstGeom prst="rect">
            <a:avLst/>
          </a:prstGeom>
        </p:spPr>
        <p:txBody>
          <a:bodyPr spcFirstLastPara="1" wrap="square" lIns="91425" tIns="91425" rIns="91425" bIns="91425" anchor="b" anchorCtr="0">
            <a:noAutofit/>
          </a:bodyPr>
          <a:lstStyle/>
          <a:p>
            <a:pPr marL="342900" indent="-342900"/>
            <a:r>
              <a:rPr lang="en" sz="4400" dirty="0">
                <a:solidFill>
                  <a:srgbClr val="E898AC"/>
                </a:solidFill>
              </a:rPr>
              <a:t>Evaluation</a:t>
            </a:r>
            <a:endParaRPr lang="en-US" sz="4400" dirty="0">
              <a:solidFill>
                <a:srgbClr val="E898AC"/>
              </a:solidFill>
            </a:endParaRPr>
          </a:p>
        </p:txBody>
      </p:sp>
      <p:sp>
        <p:nvSpPr>
          <p:cNvPr id="7" name="Google Shape;506;p28">
            <a:extLst>
              <a:ext uri="{FF2B5EF4-FFF2-40B4-BE49-F238E27FC236}">
                <a16:creationId xmlns:a16="http://schemas.microsoft.com/office/drawing/2014/main" id="{73C01C57-DF94-CE90-1A01-78D10FD509B6}"/>
              </a:ext>
            </a:extLst>
          </p:cNvPr>
          <p:cNvSpPr txBox="1">
            <a:spLocks/>
          </p:cNvSpPr>
          <p:nvPr/>
        </p:nvSpPr>
        <p:spPr>
          <a:xfrm>
            <a:off x="618824" y="1679175"/>
            <a:ext cx="8228361" cy="1130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en-US" sz="1800" dirty="0"/>
              <a:t>The best model was the Lasso Regression which had a MAE score of 1272</a:t>
            </a:r>
          </a:p>
        </p:txBody>
      </p:sp>
    </p:spTree>
    <p:extLst>
      <p:ext uri="{BB962C8B-B14F-4D97-AF65-F5344CB8AC3E}">
        <p14:creationId xmlns:p14="http://schemas.microsoft.com/office/powerpoint/2010/main" val="391846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941307" y="1740948"/>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t>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5704" y="3223687"/>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EVALUATION</a:t>
            </a:r>
            <a:endParaRPr dirty="0"/>
          </a:p>
        </p:txBody>
      </p:sp>
      <p:sp>
        <p:nvSpPr>
          <p:cNvPr id="473" name="Google Shape;473;p27"/>
          <p:cNvSpPr txBox="1">
            <a:spLocks noGrp="1"/>
          </p:cNvSpPr>
          <p:nvPr>
            <p:ph type="ctrTitle" idx="4"/>
          </p:nvPr>
        </p:nvSpPr>
        <p:spPr>
          <a:xfrm>
            <a:off x="3942827" y="3459768"/>
            <a:ext cx="1386600" cy="2697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PROCESS</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DEFINITION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7" y="228137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Definition</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679174"/>
            <a:ext cx="3901377" cy="2524295"/>
          </a:xfrm>
          <a:prstGeom prst="rect">
            <a:avLst/>
          </a:prstGeom>
        </p:spPr>
        <p:txBody>
          <a:bodyPr spcFirstLastPara="1" wrap="square" lIns="91425" tIns="91425" rIns="91425" bIns="91425" anchor="t" anchorCtr="0">
            <a:noAutofit/>
          </a:bodyPr>
          <a:lstStyle/>
          <a:p>
            <a:pPr marL="114300" indent="0" algn="l">
              <a:buNone/>
            </a:pPr>
            <a:r>
              <a:rPr lang="en-US" sz="1400" b="0" i="0" u="none" strike="noStrike" baseline="0" dirty="0">
                <a:latin typeface="LMRoman10-Regular-Identity-H"/>
              </a:rPr>
              <a:t>The data scientists at </a:t>
            </a:r>
            <a:r>
              <a:rPr lang="en-US" sz="1400" b="0" i="0" u="none" strike="noStrike" baseline="0" dirty="0" err="1">
                <a:latin typeface="LMRoman10-Regular-Identity-H"/>
              </a:rPr>
              <a:t>BigMart</a:t>
            </a:r>
            <a:r>
              <a:rPr lang="en-US" sz="1400" b="0" i="0" u="none" strike="noStrike" baseline="0" dirty="0">
                <a:latin typeface="LMRoman10-Regular-Identity-H"/>
              </a:rPr>
              <a:t> have collected 2013 sales data for 1559 products across 10 stores in</a:t>
            </a:r>
          </a:p>
          <a:p>
            <a:pPr marL="114300" indent="0" algn="l">
              <a:buNone/>
            </a:pPr>
            <a:r>
              <a:rPr lang="en-US" sz="1400" b="0" i="0" u="none" strike="noStrike" baseline="0" dirty="0">
                <a:latin typeface="LMRoman10-Regular-Identity-H"/>
              </a:rPr>
              <a:t>different cities. Also, certain attributes of each product and store have been defined. The aim of</a:t>
            </a:r>
          </a:p>
          <a:p>
            <a:pPr marL="114300" indent="0" algn="l">
              <a:buNone/>
            </a:pPr>
            <a:r>
              <a:rPr lang="en-US" sz="1400" b="0" i="0" u="none" strike="noStrike" baseline="0" dirty="0">
                <a:latin typeface="LMRoman10-Regular-Identity-H"/>
              </a:rPr>
              <a:t>this data science project is to build a predictive model and find out the sales of each product at a particular store. Using this model, </a:t>
            </a:r>
            <a:r>
              <a:rPr lang="en-US" sz="1400" b="0" i="0" u="none" strike="noStrike" baseline="0" dirty="0" err="1">
                <a:latin typeface="LMRoman10-Regular-Identity-H"/>
              </a:rPr>
              <a:t>BigMart</a:t>
            </a:r>
            <a:r>
              <a:rPr lang="en-US" sz="1400" b="0" i="0" u="none" strike="noStrike" baseline="0" dirty="0">
                <a:latin typeface="LMRoman10-Regular-Identity-H"/>
              </a:rPr>
              <a:t> will try to understand the properties of products and stores which play a key role in increasing sales.</a:t>
            </a:r>
            <a:endParaRPr sz="1400" dirty="0"/>
          </a:p>
        </p:txBody>
      </p:sp>
      <p:sp>
        <p:nvSpPr>
          <p:cNvPr id="507" name="Google Shape;507;p28"/>
          <p:cNvSpPr txBox="1">
            <a:spLocks noGrp="1"/>
          </p:cNvSpPr>
          <p:nvPr>
            <p:ph type="ctrTitle"/>
          </p:nvPr>
        </p:nvSpPr>
        <p:spPr>
          <a:xfrm>
            <a:off x="595435" y="671636"/>
            <a:ext cx="421583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Used-Cars’ price predition</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Shape&#10;&#10;Description automatically generated with low confidence">
            <a:extLst>
              <a:ext uri="{FF2B5EF4-FFF2-40B4-BE49-F238E27FC236}">
                <a16:creationId xmlns:a16="http://schemas.microsoft.com/office/drawing/2014/main" id="{D401E81A-7D66-712F-F955-DCCB746F2CF1}"/>
              </a:ext>
            </a:extLst>
          </p:cNvPr>
          <p:cNvPicPr>
            <a:picLocks noChangeAspect="1"/>
          </p:cNvPicPr>
          <p:nvPr/>
        </p:nvPicPr>
        <p:blipFill>
          <a:blip r:embed="rId3">
            <a:duotone>
              <a:schemeClr val="accent1">
                <a:shade val="45000"/>
                <a:satMod val="135000"/>
              </a:schemeClr>
              <a:prstClr val="white"/>
            </a:duotone>
          </a:blip>
          <a:stretch>
            <a:fillRect/>
          </a:stretch>
        </p:blipFill>
        <p:spPr>
          <a:xfrm>
            <a:off x="4572000" y="804600"/>
            <a:ext cx="3534300" cy="3534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7" y="228137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Process</a:t>
            </a:r>
            <a:endParaRPr dirty="0"/>
          </a:p>
        </p:txBody>
      </p:sp>
      <p:sp>
        <p:nvSpPr>
          <p:cNvPr id="689" name="Google Shape;689;p32"/>
          <p:cNvSpPr/>
          <p:nvPr/>
        </p:nvSpPr>
        <p:spPr>
          <a:xfrm>
            <a:off x="5779363" y="1868575"/>
            <a:ext cx="1085100" cy="1085100"/>
          </a:xfrm>
          <a:prstGeom prst="rect">
            <a:avLst/>
          </a:pr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9973">
              <a:alpha val="6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6"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1913" y="2953675"/>
            <a:ext cx="0" cy="978000"/>
          </a:xfrm>
          <a:prstGeom prst="straightConnector1">
            <a:avLst/>
          </a:prstGeom>
          <a:noFill/>
          <a:ln w="19050" cap="flat" cmpd="sng">
            <a:solidFill>
              <a:srgbClr val="FF9973"/>
            </a:solidFill>
            <a:prstDash val="solid"/>
            <a:round/>
            <a:headEnd type="none" w="med" len="med"/>
            <a:tailEnd type="none" w="med" len="med"/>
          </a:ln>
        </p:spPr>
      </p:cxnSp>
    </p:spTree>
    <p:extLst>
      <p:ext uri="{BB962C8B-B14F-4D97-AF65-F5344CB8AC3E}">
        <p14:creationId xmlns:p14="http://schemas.microsoft.com/office/powerpoint/2010/main" val="12424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 PIPELINE</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 name="Google Shape;1110;p38"/>
          <p:cNvSpPr txBox="1">
            <a:spLocks noGrp="1"/>
          </p:cNvSpPr>
          <p:nvPr>
            <p:ph type="ctrTitle" idx="4294967295"/>
          </p:nvPr>
        </p:nvSpPr>
        <p:spPr>
          <a:xfrm>
            <a:off x="767544" y="1797600"/>
            <a:ext cx="1583837"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EDA</a:t>
            </a:r>
            <a:endParaRPr sz="2400" dirty="0">
              <a:solidFill>
                <a:schemeClr val="accent2"/>
              </a:solidFill>
            </a:endParaRPr>
          </a:p>
        </p:txBody>
      </p:sp>
      <p:sp>
        <p:nvSpPr>
          <p:cNvPr id="1111" name="Google Shape;1111;p38"/>
          <p:cNvSpPr txBox="1">
            <a:spLocks noGrp="1"/>
          </p:cNvSpPr>
          <p:nvPr>
            <p:ph type="ctrTitle" idx="4294967295"/>
          </p:nvPr>
        </p:nvSpPr>
        <p:spPr>
          <a:xfrm>
            <a:off x="2746474" y="3637673"/>
            <a:ext cx="1682711"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Feature Engineering</a:t>
            </a:r>
            <a:endParaRPr sz="2400" dirty="0">
              <a:solidFill>
                <a:schemeClr val="accent1"/>
              </a:solidFill>
            </a:endParaRPr>
          </a:p>
        </p:txBody>
      </p:sp>
      <p:sp>
        <p:nvSpPr>
          <p:cNvPr id="1112" name="Google Shape;1112;p38"/>
          <p:cNvSpPr txBox="1">
            <a:spLocks noGrp="1"/>
          </p:cNvSpPr>
          <p:nvPr>
            <p:ph type="ctrTitle" idx="4294967295"/>
          </p:nvPr>
        </p:nvSpPr>
        <p:spPr>
          <a:xfrm>
            <a:off x="4610822" y="1881351"/>
            <a:ext cx="2109893"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PREPROCESSING</a:t>
            </a:r>
            <a:endParaRPr sz="2400" dirty="0">
              <a:solidFill>
                <a:schemeClr val="accent3"/>
              </a:solidFill>
            </a:endParaRPr>
          </a:p>
        </p:txBody>
      </p:sp>
      <p:sp>
        <p:nvSpPr>
          <p:cNvPr id="1113" name="Google Shape;1113;p38"/>
          <p:cNvSpPr txBox="1">
            <a:spLocks noGrp="1"/>
          </p:cNvSpPr>
          <p:nvPr>
            <p:ph type="ctrTitle" idx="4294967295"/>
          </p:nvPr>
        </p:nvSpPr>
        <p:spPr>
          <a:xfrm>
            <a:off x="6862564" y="3502276"/>
            <a:ext cx="1563997"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MODELLING </a:t>
            </a:r>
            <a:endParaRPr sz="2400" dirty="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dirty="0">
                <a:solidFill>
                  <a:schemeClr val="accent2"/>
                </a:solidFill>
              </a:rPr>
              <a:t>EDA</a:t>
            </a:r>
          </a:p>
        </p:txBody>
      </p:sp>
      <p:sp>
        <p:nvSpPr>
          <p:cNvPr id="5" name="Google Shape;506;p28">
            <a:extLst>
              <a:ext uri="{FF2B5EF4-FFF2-40B4-BE49-F238E27FC236}">
                <a16:creationId xmlns:a16="http://schemas.microsoft.com/office/drawing/2014/main" id="{15177E85-6715-FF13-2E1A-4C0C1D1622DC}"/>
              </a:ext>
            </a:extLst>
          </p:cNvPr>
          <p:cNvSpPr txBox="1">
            <a:spLocks/>
          </p:cNvSpPr>
          <p:nvPr/>
        </p:nvSpPr>
        <p:spPr>
          <a:xfrm>
            <a:off x="608100" y="1063525"/>
            <a:ext cx="7927800" cy="209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en-US" sz="2000" dirty="0"/>
              <a:t>In this part we usually do initial investigations on data so as to discover patterns, to spot anomalies, to test hypothesis and to check assumptions with the help of summary statistics and graphical representations.</a:t>
            </a:r>
          </a:p>
        </p:txBody>
      </p:sp>
      <p:pic>
        <p:nvPicPr>
          <p:cNvPr id="3" name="Picture 2">
            <a:extLst>
              <a:ext uri="{FF2B5EF4-FFF2-40B4-BE49-F238E27FC236}">
                <a16:creationId xmlns:a16="http://schemas.microsoft.com/office/drawing/2014/main" id="{2AB1B1A5-C820-CD3A-24CD-6DCFAB29AA67}"/>
              </a:ext>
            </a:extLst>
          </p:cNvPr>
          <p:cNvPicPr>
            <a:picLocks noChangeAspect="1"/>
          </p:cNvPicPr>
          <p:nvPr/>
        </p:nvPicPr>
        <p:blipFill>
          <a:blip r:embed="rId3"/>
          <a:stretch>
            <a:fillRect/>
          </a:stretch>
        </p:blipFill>
        <p:spPr>
          <a:xfrm>
            <a:off x="2861895" y="2610405"/>
            <a:ext cx="3420209" cy="2314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dirty="0">
                <a:solidFill>
                  <a:schemeClr val="accent2"/>
                </a:solidFill>
              </a:rPr>
              <a:t>EDA: Univariate Exploration</a:t>
            </a:r>
          </a:p>
        </p:txBody>
      </p:sp>
      <p:sp>
        <p:nvSpPr>
          <p:cNvPr id="5" name="Google Shape;506;p28">
            <a:extLst>
              <a:ext uri="{FF2B5EF4-FFF2-40B4-BE49-F238E27FC236}">
                <a16:creationId xmlns:a16="http://schemas.microsoft.com/office/drawing/2014/main" id="{15177E85-6715-FF13-2E1A-4C0C1D1622DC}"/>
              </a:ext>
            </a:extLst>
          </p:cNvPr>
          <p:cNvSpPr txBox="1">
            <a:spLocks/>
          </p:cNvSpPr>
          <p:nvPr/>
        </p:nvSpPr>
        <p:spPr>
          <a:xfrm>
            <a:off x="608100" y="1063525"/>
            <a:ext cx="7927800" cy="209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endParaRPr lang="en-US" sz="2000" dirty="0"/>
          </a:p>
        </p:txBody>
      </p:sp>
      <p:pic>
        <p:nvPicPr>
          <p:cNvPr id="4" name="Picture 3">
            <a:extLst>
              <a:ext uri="{FF2B5EF4-FFF2-40B4-BE49-F238E27FC236}">
                <a16:creationId xmlns:a16="http://schemas.microsoft.com/office/drawing/2014/main" id="{0E12CB7F-6F57-07B8-C657-F3283AC5A73B}"/>
              </a:ext>
            </a:extLst>
          </p:cNvPr>
          <p:cNvPicPr>
            <a:picLocks noChangeAspect="1"/>
          </p:cNvPicPr>
          <p:nvPr/>
        </p:nvPicPr>
        <p:blipFill>
          <a:blip r:embed="rId3"/>
          <a:stretch>
            <a:fillRect/>
          </a:stretch>
        </p:blipFill>
        <p:spPr>
          <a:xfrm>
            <a:off x="3043933" y="1408660"/>
            <a:ext cx="2769822" cy="1515456"/>
          </a:xfrm>
          <a:prstGeom prst="rect">
            <a:avLst/>
          </a:prstGeom>
        </p:spPr>
      </p:pic>
      <p:pic>
        <p:nvPicPr>
          <p:cNvPr id="7" name="Picture 6">
            <a:extLst>
              <a:ext uri="{FF2B5EF4-FFF2-40B4-BE49-F238E27FC236}">
                <a16:creationId xmlns:a16="http://schemas.microsoft.com/office/drawing/2014/main" id="{B62BDF14-E04A-943B-1358-3F4D9D3AF846}"/>
              </a:ext>
            </a:extLst>
          </p:cNvPr>
          <p:cNvPicPr>
            <a:picLocks noChangeAspect="1"/>
          </p:cNvPicPr>
          <p:nvPr/>
        </p:nvPicPr>
        <p:blipFill>
          <a:blip r:embed="rId4"/>
          <a:stretch>
            <a:fillRect/>
          </a:stretch>
        </p:blipFill>
        <p:spPr>
          <a:xfrm>
            <a:off x="37564" y="1378667"/>
            <a:ext cx="2769822" cy="1827801"/>
          </a:xfrm>
          <a:prstGeom prst="rect">
            <a:avLst/>
          </a:prstGeom>
        </p:spPr>
      </p:pic>
      <p:pic>
        <p:nvPicPr>
          <p:cNvPr id="9" name="Picture 8">
            <a:extLst>
              <a:ext uri="{FF2B5EF4-FFF2-40B4-BE49-F238E27FC236}">
                <a16:creationId xmlns:a16="http://schemas.microsoft.com/office/drawing/2014/main" id="{55CA9DE0-1B07-D012-7D54-B641B6D8F228}"/>
              </a:ext>
            </a:extLst>
          </p:cNvPr>
          <p:cNvPicPr>
            <a:picLocks noChangeAspect="1"/>
          </p:cNvPicPr>
          <p:nvPr/>
        </p:nvPicPr>
        <p:blipFill>
          <a:blip r:embed="rId5"/>
          <a:stretch>
            <a:fillRect/>
          </a:stretch>
        </p:blipFill>
        <p:spPr>
          <a:xfrm>
            <a:off x="6077644" y="1172160"/>
            <a:ext cx="2694803" cy="1751956"/>
          </a:xfrm>
          <a:prstGeom prst="rect">
            <a:avLst/>
          </a:prstGeom>
        </p:spPr>
      </p:pic>
      <p:pic>
        <p:nvPicPr>
          <p:cNvPr id="11" name="Picture 10">
            <a:extLst>
              <a:ext uri="{FF2B5EF4-FFF2-40B4-BE49-F238E27FC236}">
                <a16:creationId xmlns:a16="http://schemas.microsoft.com/office/drawing/2014/main" id="{43BFDE2A-F42D-FD3E-1D8E-D85F6F36A63A}"/>
              </a:ext>
            </a:extLst>
          </p:cNvPr>
          <p:cNvPicPr>
            <a:picLocks noChangeAspect="1"/>
          </p:cNvPicPr>
          <p:nvPr/>
        </p:nvPicPr>
        <p:blipFill>
          <a:blip r:embed="rId6"/>
          <a:stretch>
            <a:fillRect/>
          </a:stretch>
        </p:blipFill>
        <p:spPr>
          <a:xfrm>
            <a:off x="385835" y="3355736"/>
            <a:ext cx="2308989" cy="1592611"/>
          </a:xfrm>
          <a:prstGeom prst="rect">
            <a:avLst/>
          </a:prstGeom>
        </p:spPr>
      </p:pic>
      <p:pic>
        <p:nvPicPr>
          <p:cNvPr id="13" name="Picture 12">
            <a:extLst>
              <a:ext uri="{FF2B5EF4-FFF2-40B4-BE49-F238E27FC236}">
                <a16:creationId xmlns:a16="http://schemas.microsoft.com/office/drawing/2014/main" id="{6BF7CBAE-5DF1-0C6E-7CD8-ED7D347939AC}"/>
              </a:ext>
            </a:extLst>
          </p:cNvPr>
          <p:cNvPicPr>
            <a:picLocks noChangeAspect="1"/>
          </p:cNvPicPr>
          <p:nvPr/>
        </p:nvPicPr>
        <p:blipFill>
          <a:blip r:embed="rId7"/>
          <a:stretch>
            <a:fillRect/>
          </a:stretch>
        </p:blipFill>
        <p:spPr>
          <a:xfrm>
            <a:off x="5886500" y="2964302"/>
            <a:ext cx="3061453" cy="2081967"/>
          </a:xfrm>
          <a:prstGeom prst="rect">
            <a:avLst/>
          </a:prstGeom>
        </p:spPr>
      </p:pic>
      <p:pic>
        <p:nvPicPr>
          <p:cNvPr id="15" name="Picture 14">
            <a:extLst>
              <a:ext uri="{FF2B5EF4-FFF2-40B4-BE49-F238E27FC236}">
                <a16:creationId xmlns:a16="http://schemas.microsoft.com/office/drawing/2014/main" id="{11872D05-0F4D-E6E4-74C3-540613AD8D91}"/>
              </a:ext>
            </a:extLst>
          </p:cNvPr>
          <p:cNvPicPr>
            <a:picLocks noChangeAspect="1"/>
          </p:cNvPicPr>
          <p:nvPr/>
        </p:nvPicPr>
        <p:blipFill>
          <a:blip r:embed="rId8"/>
          <a:stretch>
            <a:fillRect/>
          </a:stretch>
        </p:blipFill>
        <p:spPr>
          <a:xfrm>
            <a:off x="2852526" y="3070155"/>
            <a:ext cx="2928204" cy="1878192"/>
          </a:xfrm>
          <a:prstGeom prst="rect">
            <a:avLst/>
          </a:prstGeom>
        </p:spPr>
      </p:pic>
    </p:spTree>
    <p:extLst>
      <p:ext uri="{BB962C8B-B14F-4D97-AF65-F5344CB8AC3E}">
        <p14:creationId xmlns:p14="http://schemas.microsoft.com/office/powerpoint/2010/main" val="255496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dirty="0">
                <a:solidFill>
                  <a:schemeClr val="accent2"/>
                </a:solidFill>
              </a:rPr>
              <a:t>EDA: Bivariate Exploration</a:t>
            </a:r>
          </a:p>
        </p:txBody>
      </p:sp>
      <p:sp>
        <p:nvSpPr>
          <p:cNvPr id="5" name="Google Shape;506;p28">
            <a:extLst>
              <a:ext uri="{FF2B5EF4-FFF2-40B4-BE49-F238E27FC236}">
                <a16:creationId xmlns:a16="http://schemas.microsoft.com/office/drawing/2014/main" id="{15177E85-6715-FF13-2E1A-4C0C1D1622DC}"/>
              </a:ext>
            </a:extLst>
          </p:cNvPr>
          <p:cNvSpPr txBox="1">
            <a:spLocks/>
          </p:cNvSpPr>
          <p:nvPr/>
        </p:nvSpPr>
        <p:spPr>
          <a:xfrm>
            <a:off x="427346" y="1371868"/>
            <a:ext cx="3836309" cy="2594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en-US" sz="2000" dirty="0"/>
              <a:t>We could infer some points:</a:t>
            </a:r>
          </a:p>
          <a:p>
            <a:pPr marL="0" indent="0">
              <a:buFont typeface="Livvic Light"/>
              <a:buNone/>
            </a:pPr>
            <a:endParaRPr lang="en-US" sz="2000" dirty="0"/>
          </a:p>
          <a:p>
            <a:pPr marL="0" indent="0">
              <a:buFont typeface="Livvic Light"/>
              <a:buNone/>
            </a:pPr>
            <a:r>
              <a:rPr lang="en-US" sz="2000" dirty="0"/>
              <a:t>1. </a:t>
            </a:r>
            <a:r>
              <a:rPr lang="en-US" sz="2000" dirty="0" err="1"/>
              <a:t>Item_Visibility</a:t>
            </a:r>
            <a:r>
              <a:rPr lang="en-US" sz="2000" dirty="0"/>
              <a:t> is inversely proportional to the sales</a:t>
            </a:r>
          </a:p>
          <a:p>
            <a:pPr marL="0" indent="0">
              <a:buFont typeface="Livvic Light"/>
              <a:buNone/>
            </a:pPr>
            <a:r>
              <a:rPr lang="en-US" sz="2000" dirty="0"/>
              <a:t>2. </a:t>
            </a:r>
            <a:r>
              <a:rPr lang="en-US" sz="2000" dirty="0" err="1"/>
              <a:t>Item_MRP</a:t>
            </a:r>
            <a:r>
              <a:rPr lang="en-US" sz="2000" dirty="0"/>
              <a:t> is directly proportional to the sales</a:t>
            </a:r>
          </a:p>
        </p:txBody>
      </p:sp>
      <p:pic>
        <p:nvPicPr>
          <p:cNvPr id="3" name="Picture 2">
            <a:extLst>
              <a:ext uri="{FF2B5EF4-FFF2-40B4-BE49-F238E27FC236}">
                <a16:creationId xmlns:a16="http://schemas.microsoft.com/office/drawing/2014/main" id="{8A9E2A20-38A5-90DF-A563-320046728EA3}"/>
              </a:ext>
            </a:extLst>
          </p:cNvPr>
          <p:cNvPicPr>
            <a:picLocks noChangeAspect="1"/>
          </p:cNvPicPr>
          <p:nvPr/>
        </p:nvPicPr>
        <p:blipFill>
          <a:blip r:embed="rId3"/>
          <a:stretch>
            <a:fillRect/>
          </a:stretch>
        </p:blipFill>
        <p:spPr>
          <a:xfrm>
            <a:off x="4530825" y="1187009"/>
            <a:ext cx="4298672" cy="3786900"/>
          </a:xfrm>
          <a:prstGeom prst="rect">
            <a:avLst/>
          </a:prstGeom>
        </p:spPr>
      </p:pic>
    </p:spTree>
    <p:extLst>
      <p:ext uri="{BB962C8B-B14F-4D97-AF65-F5344CB8AC3E}">
        <p14:creationId xmlns:p14="http://schemas.microsoft.com/office/powerpoint/2010/main" val="102568201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317</Words>
  <Application>Microsoft Office PowerPoint</Application>
  <PresentationFormat>On-screen Show (16:9)</PresentationFormat>
  <Paragraphs>59</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Fira Sans Extra Condensed Medium</vt:lpstr>
      <vt:lpstr>Maven Pro</vt:lpstr>
      <vt:lpstr>Arial</vt:lpstr>
      <vt:lpstr>Share Tech</vt:lpstr>
      <vt:lpstr>Advent Pro SemiBold</vt:lpstr>
      <vt:lpstr>LMRoman10-Regular-Identity-H</vt:lpstr>
      <vt:lpstr>Livvic Light</vt:lpstr>
      <vt:lpstr>Nunito Light</vt:lpstr>
      <vt:lpstr>Data Science Consulting by Slidesgo</vt:lpstr>
      <vt:lpstr>DATA SCIENCE  Project</vt:lpstr>
      <vt:lpstr>EVALUATION</vt:lpstr>
      <vt:lpstr>Problem Definition</vt:lpstr>
      <vt:lpstr>Used-Cars’ price predition</vt:lpstr>
      <vt:lpstr>Process</vt:lpstr>
      <vt:lpstr>OUR PROCESS PIPELINE</vt:lpstr>
      <vt:lpstr>EDA</vt:lpstr>
      <vt:lpstr>EDA: Univariate Exploration</vt:lpstr>
      <vt:lpstr>EDA: Bivariate Exploration</vt:lpstr>
      <vt:lpstr>Feature Engineering</vt:lpstr>
      <vt:lpstr>PREPROCESSING</vt:lpstr>
      <vt:lpstr>MODELLING</vt:lpstr>
      <vt:lpstr>EVALUATION</vt:lpstr>
      <vt:lpstr>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abdelrahman atef</dc:creator>
  <cp:lastModifiedBy>Abdelrahman Atef Mohamed Eliwa Abouzid 18P8622</cp:lastModifiedBy>
  <cp:revision>3</cp:revision>
  <dcterms:modified xsi:type="dcterms:W3CDTF">2022-11-09T15:09:34Z</dcterms:modified>
</cp:coreProperties>
</file>