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69" r:id="rId5"/>
    <p:sldId id="270" r:id="rId6"/>
    <p:sldId id="273" r:id="rId7"/>
    <p:sldId id="271" r:id="rId8"/>
    <p:sldId id="272" r:id="rId9"/>
    <p:sldId id="274"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6"/>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hemany1/Hate-speech-classification" TargetMode="External"/><Relationship Id="rId2" Type="http://schemas.openxmlformats.org/officeDocument/2006/relationships/hyperlink" Target="mailto:Hemanysat@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Hate speech detection</a:t>
            </a:r>
          </a:p>
          <a:p>
            <a:endParaRPr lang="en-US" sz="4000" dirty="0"/>
          </a:p>
          <a:p>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Preprocessing</a:t>
            </a:r>
          </a:p>
          <a:p>
            <a:pPr algn="just"/>
            <a:r>
              <a:rPr lang="en-US" sz="2800" dirty="0">
                <a:solidFill>
                  <a:srgbClr val="FF6600"/>
                </a:solidFill>
              </a:rPr>
              <a:t>         Modeling</a:t>
            </a:r>
          </a:p>
          <a:p>
            <a:pPr algn="just"/>
            <a:r>
              <a:rPr lang="en-US" sz="2800" dirty="0">
                <a:solidFill>
                  <a:srgbClr val="FF6600"/>
                </a:solidFill>
              </a:rPr>
              <a:t>         Evaluation</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marR="0">
              <a:spcBef>
                <a:spcPts val="0"/>
              </a:spcBef>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Group Name: The Survivor </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Names: Abdelrahman Atef Abouzid</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Email: </a:t>
            </a:r>
            <a:r>
              <a:rPr lang="en-US" sz="18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2"/>
              </a:rPr>
              <a:t>Hemanysat@gmail.com</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Country: Egypt</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College: Ain Shams University</a:t>
            </a: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Specialization: NLP</a:t>
            </a:r>
          </a:p>
          <a:p>
            <a:pPr marL="0">
              <a:spcBef>
                <a:spcPts val="0"/>
              </a:spcBef>
            </a:pPr>
            <a:r>
              <a:rPr lang="en-US" sz="1800" dirty="0">
                <a:effectLst/>
                <a:latin typeface="Arial" panose="020B0604020202020204" pitchFamily="34" charset="0"/>
                <a:ea typeface="Calibri" panose="020F0502020204030204" pitchFamily="34" charset="0"/>
                <a:cs typeface="Arial" panose="020B0604020202020204" pitchFamily="34" charset="0"/>
              </a:rPr>
              <a:t>Data storage location: </a:t>
            </a:r>
            <a:r>
              <a:rPr lang="en-US" sz="18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hemany1/Hate-speech-classification (github.com)</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marR="0" indent="0">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 </a:t>
            </a:r>
          </a:p>
          <a:p>
            <a:pPr marL="0" marR="0" indent="0">
              <a:spcBef>
                <a:spcPts val="200"/>
              </a:spcBef>
              <a:spcAft>
                <a:spcPts val="0"/>
              </a:spcAft>
              <a:buNone/>
            </a:pPr>
            <a:r>
              <a:rPr lang="en-US" sz="2400" b="1"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Problem</a:t>
            </a:r>
            <a:r>
              <a:rPr lang="en-US" sz="1800" b="1"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b="1"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Statement</a:t>
            </a:r>
            <a:endParaRPr lang="en-US" sz="1800" b="1"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 </a:t>
            </a:r>
          </a:p>
          <a:p>
            <a:pPr marL="0" marR="0" indent="0">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The term hate speech is understood as any type of verbal, written or </a:t>
            </a:r>
            <a:r>
              <a:rPr lang="en-US" sz="1800" dirty="0" err="1">
                <a:effectLst/>
                <a:latin typeface="Arial" panose="020B0604020202020204" pitchFamily="34" charset="0"/>
                <a:ea typeface="Calibri" panose="020F0502020204030204" pitchFamily="34" charset="0"/>
                <a:cs typeface="Arial" panose="020B0604020202020204" pitchFamily="34" charset="0"/>
              </a:rPr>
              <a:t>behavioural</a:t>
            </a:r>
            <a:r>
              <a:rPr lang="en-US" sz="1800" dirty="0">
                <a:effectLst/>
                <a:latin typeface="Arial" panose="020B0604020202020204" pitchFamily="34" charset="0"/>
                <a:ea typeface="Calibri" panose="020F0502020204030204" pitchFamily="34" charset="0"/>
                <a:cs typeface="Arial" panose="020B0604020202020204" pitchFamily="34" charset="0"/>
              </a:rPr>
              <a:t> communication that attacks or uses derogatory or discriminatory language against a person or group based on what they are, in other words, based on their religion, ethnicity, nationality, race, </a:t>
            </a:r>
            <a:r>
              <a:rPr lang="en-US" sz="1800" dirty="0" err="1">
                <a:effectLst/>
                <a:latin typeface="Arial" panose="020B0604020202020204" pitchFamily="34" charset="0"/>
                <a:ea typeface="Calibri" panose="020F0502020204030204" pitchFamily="34" charset="0"/>
                <a:cs typeface="Arial" panose="020B0604020202020204" pitchFamily="34" charset="0"/>
              </a:rPr>
              <a:t>colour</a:t>
            </a:r>
            <a:r>
              <a:rPr lang="en-US" sz="1800" dirty="0">
                <a:effectLst/>
                <a:latin typeface="Arial" panose="020B0604020202020204" pitchFamily="34" charset="0"/>
                <a:ea typeface="Calibri" panose="020F0502020204030204" pitchFamily="34" charset="0"/>
                <a:cs typeface="Arial" panose="020B0604020202020204" pitchFamily="34" charset="0"/>
              </a:rPr>
              <a:t>, ancestry, sex or another identity factor. In this problem, We will take you through a hate speech detection model with Machine Learning and Python.</a:t>
            </a:r>
          </a:p>
          <a:p>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4525617" cy="4351338"/>
          </a:xfrm>
        </p:spPr>
        <p:txBody>
          <a:bodyPr>
            <a:normAutofit/>
          </a:bodyPr>
          <a:lstStyle/>
          <a:p>
            <a:pPr marL="0" indent="0">
              <a:buNone/>
            </a:pPr>
            <a:r>
              <a:rPr lang="en-US" sz="1800" dirty="0">
                <a:effectLst/>
                <a:latin typeface="Arial" panose="020B0604020202020204" pitchFamily="34" charset="0"/>
                <a:ea typeface="Calibri" panose="020F0502020204030204" pitchFamily="34" charset="0"/>
              </a:rPr>
              <a:t>. This problem is important for businesses and organizations that rely on social media for communication and marketing, as hate speech can damage their reputation and negatively impact their customer base. By developing a hate speech classifier, businesses can proactively address hate speech and take appropriate actions to ensure that their online community remains inclusive and respectful. Additionally, the hate speech classifier can be used by social media platforms to automatically identify and remove hate speech content, which can improve user experience and mitigate the negative impact of hate speech on their platform.</a:t>
            </a: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a:t>
            </a:r>
          </a:p>
        </p:txBody>
      </p:sp>
      <p:pic>
        <p:nvPicPr>
          <p:cNvPr id="5" name="Picture 4" descr="Hate speech distribution&#10;">
            <a:extLst>
              <a:ext uri="{FF2B5EF4-FFF2-40B4-BE49-F238E27FC236}">
                <a16:creationId xmlns:a16="http://schemas.microsoft.com/office/drawing/2014/main" id="{BA905A78-26B8-A3A4-E622-C0FF692F7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9300" y="1714914"/>
            <a:ext cx="5600700" cy="3905250"/>
          </a:xfrm>
          <a:prstGeom prst="rect">
            <a:avLst/>
          </a:prstGeom>
        </p:spPr>
      </p:pic>
      <p:sp>
        <p:nvSpPr>
          <p:cNvPr id="7" name="TextBox 6">
            <a:extLst>
              <a:ext uri="{FF2B5EF4-FFF2-40B4-BE49-F238E27FC236}">
                <a16:creationId xmlns:a16="http://schemas.microsoft.com/office/drawing/2014/main" id="{2E9845FC-0CC5-96CB-F504-85047C8B00DE}"/>
              </a:ext>
            </a:extLst>
          </p:cNvPr>
          <p:cNvSpPr txBox="1"/>
          <p:nvPr/>
        </p:nvSpPr>
        <p:spPr>
          <a:xfrm>
            <a:off x="7301950" y="5620164"/>
            <a:ext cx="4525617" cy="369332"/>
          </a:xfrm>
          <a:prstGeom prst="rect">
            <a:avLst/>
          </a:prstGeom>
          <a:noFill/>
        </p:spPr>
        <p:txBody>
          <a:bodyPr wrap="square" rtlCol="0">
            <a:spAutoFit/>
          </a:bodyPr>
          <a:lstStyle/>
          <a:p>
            <a:r>
              <a:rPr lang="en-US" dirty="0"/>
              <a:t>Hate speech distribution in tweets</a:t>
            </a:r>
          </a:p>
        </p:txBody>
      </p:sp>
    </p:spTree>
    <p:extLst>
      <p:ext uri="{BB962C8B-B14F-4D97-AF65-F5344CB8AC3E}">
        <p14:creationId xmlns:p14="http://schemas.microsoft.com/office/powerpoint/2010/main" val="348441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8050696" cy="4351338"/>
          </a:xfrm>
        </p:spPr>
        <p:txBody>
          <a:bodyPr>
            <a:normAutofit/>
          </a:bodyPr>
          <a:lstStyle/>
          <a:p>
            <a:pPr marL="0" indent="0">
              <a:buNone/>
            </a:pPr>
            <a:r>
              <a:rPr lang="en-US" sz="2400" dirty="0"/>
              <a:t>The man goal is to reach a world with no hate.</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a:t>
            </a:r>
          </a:p>
        </p:txBody>
      </p:sp>
      <p:pic>
        <p:nvPicPr>
          <p:cNvPr id="5" name="Picture 4" descr="A close-up of words&#10;&#10;Description automatically generated with medium confidence">
            <a:extLst>
              <a:ext uri="{FF2B5EF4-FFF2-40B4-BE49-F238E27FC236}">
                <a16:creationId xmlns:a16="http://schemas.microsoft.com/office/drawing/2014/main" id="{B7BDDCAD-9415-0C8A-91EE-AEDB11E72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60" y="2556042"/>
            <a:ext cx="4857750" cy="3657600"/>
          </a:xfrm>
          <a:prstGeom prst="rect">
            <a:avLst/>
          </a:prstGeom>
        </p:spPr>
      </p:pic>
      <p:pic>
        <p:nvPicPr>
          <p:cNvPr id="8" name="Picture 7" descr="A close-up of words&#10;&#10;Description automatically generated with medium confidence">
            <a:extLst>
              <a:ext uri="{FF2B5EF4-FFF2-40B4-BE49-F238E27FC236}">
                <a16:creationId xmlns:a16="http://schemas.microsoft.com/office/drawing/2014/main" id="{AEA93376-8D08-FC41-55DD-93BB43E7D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6480" y="2458721"/>
            <a:ext cx="4819650" cy="3705225"/>
          </a:xfrm>
          <a:prstGeom prst="rect">
            <a:avLst/>
          </a:prstGeom>
        </p:spPr>
      </p:pic>
      <p:sp>
        <p:nvSpPr>
          <p:cNvPr id="9" name="Arrow: Right 8">
            <a:extLst>
              <a:ext uri="{FF2B5EF4-FFF2-40B4-BE49-F238E27FC236}">
                <a16:creationId xmlns:a16="http://schemas.microsoft.com/office/drawing/2014/main" id="{62BFB2C1-1B7C-477E-F356-0010AF384355}"/>
              </a:ext>
            </a:extLst>
          </p:cNvPr>
          <p:cNvSpPr/>
          <p:nvPr/>
        </p:nvSpPr>
        <p:spPr>
          <a:xfrm>
            <a:off x="5619750" y="4121425"/>
            <a:ext cx="1298713" cy="490331"/>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6246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5334000" cy="4351338"/>
          </a:xfrm>
        </p:spPr>
        <p:txBody>
          <a:bodyPr>
            <a:normAutofit/>
          </a:bodyPr>
          <a:lstStyle/>
          <a:p>
            <a:pPr marL="0" indent="0">
              <a:buNone/>
            </a:pPr>
            <a:r>
              <a:rPr lang="en-US" sz="1800" dirty="0"/>
              <a:t>The preprocessing steps may include tasks such as tokenization, stop word removal, stemming or lemmatization, removing punctuation and special characters, converting text to lowercase, and dealing with misspellings and abbreviations. These techniques help to standardize the text and reduce the number of unique features, making it easier for machine learning models to handle.</a:t>
            </a:r>
          </a:p>
          <a:p>
            <a:pPr marL="0" indent="0">
              <a:buNone/>
            </a:pPr>
            <a:endParaRPr lang="en-US" sz="1800" dirty="0"/>
          </a:p>
          <a:p>
            <a:pPr marL="0" indent="0">
              <a:buNone/>
            </a:pPr>
            <a:r>
              <a:rPr lang="en-US" sz="1800" dirty="0"/>
              <a:t>In this project, I applied text preprocessing on the tweets before splitting the data into train and validation sets.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Preprocessing</a:t>
            </a:r>
          </a:p>
        </p:txBody>
      </p:sp>
      <p:pic>
        <p:nvPicPr>
          <p:cNvPr id="7" name="Picture 6">
            <a:extLst>
              <a:ext uri="{FF2B5EF4-FFF2-40B4-BE49-F238E27FC236}">
                <a16:creationId xmlns:a16="http://schemas.microsoft.com/office/drawing/2014/main" id="{7548C08B-B77F-B618-C2B6-FBE75B995AA2}"/>
              </a:ext>
            </a:extLst>
          </p:cNvPr>
          <p:cNvPicPr>
            <a:picLocks noChangeAspect="1"/>
          </p:cNvPicPr>
          <p:nvPr/>
        </p:nvPicPr>
        <p:blipFill>
          <a:blip r:embed="rId2"/>
          <a:stretch>
            <a:fillRect/>
          </a:stretch>
        </p:blipFill>
        <p:spPr>
          <a:xfrm>
            <a:off x="6485846" y="1681299"/>
            <a:ext cx="4867954" cy="3972479"/>
          </a:xfrm>
          <a:prstGeom prst="rect">
            <a:avLst/>
          </a:prstGeom>
        </p:spPr>
      </p:pic>
    </p:spTree>
    <p:extLst>
      <p:ext uri="{BB962C8B-B14F-4D97-AF65-F5344CB8AC3E}">
        <p14:creationId xmlns:p14="http://schemas.microsoft.com/office/powerpoint/2010/main" val="3442547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5334000" cy="4351338"/>
          </a:xfrm>
        </p:spPr>
        <p:txBody>
          <a:bodyPr>
            <a:normAutofit fontScale="85000" lnSpcReduction="10000"/>
          </a:bodyPr>
          <a:lstStyle/>
          <a:p>
            <a:pPr marL="0" indent="0">
              <a:buNone/>
            </a:pPr>
            <a:r>
              <a:rPr lang="en-US" sz="1800" dirty="0"/>
              <a:t>The first model I used is a neural network that uses a transformer-based architecture built from scratch to analyze input text and predict whether it contains hate speech.</a:t>
            </a:r>
          </a:p>
          <a:p>
            <a:pPr marL="0" indent="0">
              <a:buNone/>
            </a:pPr>
            <a:r>
              <a:rPr lang="en-US" sz="1800" dirty="0"/>
              <a:t>The model takes in a sequence of text and applies two embedding layers to map each word in the input sequence to a vector representation, and add information about the position of each word in the sequence. The embeddings are concatenated to form the input sentence, which is then passed through a transformer encoder layer.</a:t>
            </a:r>
          </a:p>
          <a:p>
            <a:pPr marL="0" indent="0">
              <a:buNone/>
            </a:pPr>
            <a:r>
              <a:rPr lang="en-US" sz="1800" dirty="0"/>
              <a:t>The transformer encoder layer applies a series of self-attention operations to the input sentence, allowing the model to capture complex relationships between words in the sentence. The output of the transformer layer is then passed through two linear layers, followed by a sigmoid activation function that produces a probability score between 0 and 1, indicating the likelihood that the input sequence contains hate speech.</a:t>
            </a:r>
          </a:p>
          <a:p>
            <a:pPr marL="0" indent="0">
              <a:buNone/>
            </a:pPr>
            <a:r>
              <a:rPr lang="en-US" sz="1800" dirty="0"/>
              <a:t>During training, the model uses cross-entropy loss to minimize the difference between predicted and actual labels. To achieve good performance, the model needs to be trained on a large, diverse dataset of labeled examples of hate speech.</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Modeling 1</a:t>
            </a:r>
          </a:p>
        </p:txBody>
      </p:sp>
      <p:pic>
        <p:nvPicPr>
          <p:cNvPr id="5" name="Picture 4" descr="A picture containing text, diagram, screenshot, plan&#10;&#10;Description automatically generated">
            <a:extLst>
              <a:ext uri="{FF2B5EF4-FFF2-40B4-BE49-F238E27FC236}">
                <a16:creationId xmlns:a16="http://schemas.microsoft.com/office/drawing/2014/main" id="{CD98957C-4008-BA63-E01F-664BE971B4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8458" y="1417637"/>
            <a:ext cx="4516986" cy="5330316"/>
          </a:xfrm>
          <a:prstGeom prst="rect">
            <a:avLst/>
          </a:prstGeom>
        </p:spPr>
      </p:pic>
    </p:spTree>
    <p:extLst>
      <p:ext uri="{BB962C8B-B14F-4D97-AF65-F5344CB8AC3E}">
        <p14:creationId xmlns:p14="http://schemas.microsoft.com/office/powerpoint/2010/main" val="328253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7"/>
            <a:ext cx="5334000" cy="4935345"/>
          </a:xfrm>
        </p:spPr>
        <p:txBody>
          <a:bodyPr>
            <a:normAutofit fontScale="85000" lnSpcReduction="10000"/>
          </a:bodyPr>
          <a:lstStyle/>
          <a:p>
            <a:pPr marL="0" indent="0">
              <a:buNone/>
            </a:pPr>
            <a:r>
              <a:rPr lang="en-US" sz="1800" dirty="0"/>
              <a:t>The second model is a pre-trained model for text classification. Specifically, it is the BERT (Bidirectional Encoder Representations from Transformers) model, which is a state-of-the-art pre-trained language model developed by Google. BERT has been pre-trained on a large corpus of text data and has shown to be highly effective in various natural language processing tasks, including text classification. In this code, the pre-trained BERT model is fine-tuned on a dataset of labeled tweets to perform binary classification of whether a tweet contains hate speech or not.</a:t>
            </a:r>
          </a:p>
          <a:p>
            <a:pPr marL="0" indent="0">
              <a:buNone/>
            </a:pPr>
            <a:r>
              <a:rPr lang="en-US" sz="1800" dirty="0"/>
              <a:t>The code first splits the labeled tweet dataset into training and validation sets. Then, it uses the BERT tokenizer to encode the text data by converting them into numerical vectors that can be inputted into the BERT model. The encoded data is further split into training and validation datasets and converted into </a:t>
            </a:r>
            <a:r>
              <a:rPr lang="en-US" sz="1800" dirty="0" err="1"/>
              <a:t>PyTorch</a:t>
            </a:r>
            <a:r>
              <a:rPr lang="en-US" sz="1800" dirty="0"/>
              <a:t> tensors. The code then creates </a:t>
            </a:r>
            <a:r>
              <a:rPr lang="en-US" sz="1800" dirty="0" err="1"/>
              <a:t>PyTorch</a:t>
            </a:r>
            <a:r>
              <a:rPr lang="en-US" sz="1800" dirty="0"/>
              <a:t> </a:t>
            </a:r>
            <a:r>
              <a:rPr lang="en-US" sz="1800" dirty="0" err="1"/>
              <a:t>dataloaders</a:t>
            </a:r>
            <a:r>
              <a:rPr lang="en-US" sz="1800" dirty="0"/>
              <a:t> to feed the data into the model for training and evaluation. The BERT model is loaded with the '</a:t>
            </a:r>
            <a:r>
              <a:rPr lang="en-US" sz="1800" dirty="0" err="1"/>
              <a:t>bert</a:t>
            </a:r>
            <a:r>
              <a:rPr lang="en-US" sz="1800" dirty="0"/>
              <a:t>-base-uncased' configuration and is set up for sequence classification with two output labels (hate speech or not). The </a:t>
            </a:r>
            <a:r>
              <a:rPr lang="en-US" sz="1800" dirty="0" err="1"/>
              <a:t>AdamW</a:t>
            </a:r>
            <a:r>
              <a:rPr lang="en-US" sz="1800" dirty="0"/>
              <a:t> optimizer is used with a learning rate of 2e-5 to optimize the model.</a:t>
            </a:r>
          </a:p>
          <a:p>
            <a:pPr marL="0" indent="0">
              <a:buNone/>
            </a:pPr>
            <a:r>
              <a:rPr lang="en-US" sz="1800" dirty="0"/>
              <a:t>The model's performance is evaluated based on the validation loss and F1 score, which is a measure of the model's accuracy and balance between precision and recall.</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Modeling 2</a:t>
            </a:r>
          </a:p>
        </p:txBody>
      </p:sp>
      <p:pic>
        <p:nvPicPr>
          <p:cNvPr id="8" name="Picture 7">
            <a:extLst>
              <a:ext uri="{FF2B5EF4-FFF2-40B4-BE49-F238E27FC236}">
                <a16:creationId xmlns:a16="http://schemas.microsoft.com/office/drawing/2014/main" id="{AEE7846C-CA89-F483-FC8E-05FF86C29954}"/>
              </a:ext>
            </a:extLst>
          </p:cNvPr>
          <p:cNvPicPr>
            <a:picLocks noChangeAspect="1"/>
          </p:cNvPicPr>
          <p:nvPr/>
        </p:nvPicPr>
        <p:blipFill rotWithShape="1">
          <a:blip r:embed="rId2"/>
          <a:srcRect l="17531" t="7723" r="18424" b="7160"/>
          <a:stretch/>
        </p:blipFill>
        <p:spPr>
          <a:xfrm>
            <a:off x="7858538" y="2637183"/>
            <a:ext cx="2849219" cy="3008243"/>
          </a:xfrm>
          <a:prstGeom prst="rect">
            <a:avLst/>
          </a:prstGeom>
        </p:spPr>
      </p:pic>
    </p:spTree>
    <p:extLst>
      <p:ext uri="{BB962C8B-B14F-4D97-AF65-F5344CB8AC3E}">
        <p14:creationId xmlns:p14="http://schemas.microsoft.com/office/powerpoint/2010/main" val="350037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7"/>
            <a:ext cx="6115878" cy="4935345"/>
          </a:xfrm>
        </p:spPr>
        <p:txBody>
          <a:bodyPr>
            <a:normAutofit fontScale="92500" lnSpcReduction="10000"/>
          </a:bodyPr>
          <a:lstStyle/>
          <a:p>
            <a:pPr marL="0" indent="0">
              <a:buNone/>
            </a:pPr>
            <a:r>
              <a:rPr lang="en-US" sz="1800" dirty="0"/>
              <a:t>The evaluation of the two models provided shows that the second model outperformed the first one with an F1 score of 0.88, while the first model had an F1 score of 0.66. The reason for this difference in performance can be attributed to several factors. </a:t>
            </a:r>
          </a:p>
          <a:p>
            <a:pPr marL="0" indent="0">
              <a:buNone/>
            </a:pPr>
            <a:r>
              <a:rPr lang="en-US" sz="1800" dirty="0"/>
              <a:t>Firstly, the second model is a pre-trained BERT model, which has been trained on a massive amount of text data, allowing it to learn a wide range of language patterns and features. On the other hand, the first model was a simple neural network that was trained from scratch, which can limit its ability to learn complex language features.</a:t>
            </a:r>
          </a:p>
          <a:p>
            <a:pPr marL="0" indent="0">
              <a:buNone/>
            </a:pPr>
            <a:r>
              <a:rPr lang="en-US" sz="1800" dirty="0"/>
              <a:t>Secondly, the second model was trained for only 10 epochs, while the first model was trained for 100 epochs. This is because the pre-trained BERT model can quickly adapt to new tasks with only a few epochs of fine-tuning. In contrast, the first model needed more epochs to improve its performance as it did not have the initial knowledge of language features.</a:t>
            </a:r>
          </a:p>
          <a:p>
            <a:pPr marL="0" indent="0">
              <a:buNone/>
            </a:pPr>
            <a:r>
              <a:rPr lang="en-US" sz="1800" dirty="0"/>
              <a:t>Overall, the evaluation shows that the pre-trained BERT model outperformed the first model, and this can be attributed to its ability to learn complex language features and its efficient fine-tuning process, which requires fewer epochs than a model trained from scratch.</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Evaluation</a:t>
            </a:r>
          </a:p>
        </p:txBody>
      </p:sp>
      <p:pic>
        <p:nvPicPr>
          <p:cNvPr id="5" name="Picture 4">
            <a:extLst>
              <a:ext uri="{FF2B5EF4-FFF2-40B4-BE49-F238E27FC236}">
                <a16:creationId xmlns:a16="http://schemas.microsoft.com/office/drawing/2014/main" id="{150C7BA4-C246-AB64-DF60-D2BEC669AAE5}"/>
              </a:ext>
            </a:extLst>
          </p:cNvPr>
          <p:cNvPicPr>
            <a:picLocks noChangeAspect="1"/>
          </p:cNvPicPr>
          <p:nvPr/>
        </p:nvPicPr>
        <p:blipFill>
          <a:blip r:embed="rId2"/>
          <a:stretch>
            <a:fillRect/>
          </a:stretch>
        </p:blipFill>
        <p:spPr>
          <a:xfrm>
            <a:off x="7834785" y="1812607"/>
            <a:ext cx="2780206" cy="4257973"/>
          </a:xfrm>
          <a:prstGeom prst="rect">
            <a:avLst/>
          </a:prstGeom>
        </p:spPr>
      </p:pic>
    </p:spTree>
    <p:extLst>
      <p:ext uri="{BB962C8B-B14F-4D97-AF65-F5344CB8AC3E}">
        <p14:creationId xmlns:p14="http://schemas.microsoft.com/office/powerpoint/2010/main" val="21309886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(2)</Template>
  <TotalTime>97</TotalTime>
  <Words>1031</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   Agenda</vt:lpstr>
      <vt:lpstr>Background</vt:lpstr>
      <vt:lpstr>EDA</vt:lpstr>
      <vt:lpstr>EDA</vt:lpstr>
      <vt:lpstr>Preprocessing</vt:lpstr>
      <vt:lpstr>Modeling 1</vt:lpstr>
      <vt:lpstr>Modeling 2</vt:lpstr>
      <vt:lpstr>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Abdelrahman Atef Mohamed Eliwa Abouzid 18P8622</dc:creator>
  <cp:lastModifiedBy>Abdelrahman Atef Mohamed Eliwa Abouzid 18P8622</cp:lastModifiedBy>
  <cp:revision>2</cp:revision>
  <dcterms:created xsi:type="dcterms:W3CDTF">2023-04-14T11:34:53Z</dcterms:created>
  <dcterms:modified xsi:type="dcterms:W3CDTF">2023-04-29T05:34:07Z</dcterms:modified>
</cp:coreProperties>
</file>