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9"/>
  </p:notesMasterIdLst>
  <p:handoutMasterIdLst>
    <p:handoutMasterId r:id="rId10"/>
  </p:handoutMasterIdLst>
  <p:sldIdLst>
    <p:sldId id="264" r:id="rId3"/>
    <p:sldId id="276" r:id="rId4"/>
    <p:sldId id="277" r:id="rId5"/>
    <p:sldId id="278" r:id="rId6"/>
    <p:sldId id="279" r:id="rId7"/>
    <p:sldId id="280" r:id="rId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6" d="100"/>
          <a:sy n="76" d="100"/>
        </p:scale>
        <p:origin x="498" y="6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4/28/2014</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4/28/2014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4/28/2014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4/28/2014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4/28/2014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4/28/2014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4/28/2014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4/28/2014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4/28/2014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4/28/2014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4/28/2014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DD204D1-F9BD-4643-8480-6EA41EB484F1}" type="datetimeFigureOut">
              <a:rPr lang="en-US"/>
              <a:pPr/>
              <a:t>4/28/2014</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Greetings… </a:t>
            </a:r>
            <a:r>
              <a:rPr lang="en-US" dirty="0" smtClean="0">
                <a:sym typeface="Wingdings" panose="05000000000000000000" pitchFamily="2" charset="2"/>
              </a:rPr>
              <a:t></a:t>
            </a:r>
            <a:endParaRPr lang="en-US" dirty="0"/>
          </a:p>
        </p:txBody>
      </p:sp>
      <p:sp>
        <p:nvSpPr>
          <p:cNvPr id="3" name="Subtitle 2"/>
          <p:cNvSpPr>
            <a:spLocks noGrp="1"/>
          </p:cNvSpPr>
          <p:nvPr>
            <p:ph type="subTitle" idx="1"/>
          </p:nvPr>
        </p:nvSpPr>
        <p:spPr/>
        <p:txBody>
          <a:bodyPr/>
          <a:lstStyle/>
          <a:p>
            <a:r>
              <a:rPr lang="en-US" dirty="0" smtClean="0"/>
              <a:t> from Reneesh</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gular Pentagon 2"/>
          <p:cNvSpPr/>
          <p:nvPr/>
        </p:nvSpPr>
        <p:spPr>
          <a:xfrm>
            <a:off x="2110804" y="2188802"/>
            <a:ext cx="3886200" cy="3352800"/>
          </a:xfrm>
          <a:prstGeom prst="pentagon">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Connector 27"/>
          <p:cNvCxnSpPr>
            <a:stCxn id="3" idx="1"/>
            <a:endCxn id="3" idx="5"/>
          </p:cNvCxnSpPr>
          <p:nvPr/>
        </p:nvCxnSpPr>
        <p:spPr>
          <a:xfrm>
            <a:off x="2110808" y="3469454"/>
            <a:ext cx="3886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 idx="0"/>
          </p:cNvCxnSpPr>
          <p:nvPr/>
        </p:nvCxnSpPr>
        <p:spPr>
          <a:xfrm flipH="1">
            <a:off x="2879286" y="2188802"/>
            <a:ext cx="1174618" cy="3352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 idx="2"/>
            <a:endCxn id="3" idx="5"/>
          </p:cNvCxnSpPr>
          <p:nvPr/>
        </p:nvCxnSpPr>
        <p:spPr>
          <a:xfrm flipV="1">
            <a:off x="2853005" y="3469454"/>
            <a:ext cx="3143995" cy="2072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 idx="1"/>
            <a:endCxn id="3" idx="4"/>
          </p:cNvCxnSpPr>
          <p:nvPr/>
        </p:nvCxnSpPr>
        <p:spPr>
          <a:xfrm>
            <a:off x="2110808" y="3469454"/>
            <a:ext cx="3143995" cy="2072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 idx="0"/>
            <a:endCxn id="3" idx="4"/>
          </p:cNvCxnSpPr>
          <p:nvPr/>
        </p:nvCxnSpPr>
        <p:spPr>
          <a:xfrm>
            <a:off x="4053904" y="2188802"/>
            <a:ext cx="1200899" cy="3352791"/>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19739" y="5867873"/>
            <a:ext cx="535724" cy="461665"/>
          </a:xfrm>
          <a:prstGeom prst="rect">
            <a:avLst/>
          </a:prstGeom>
          <a:noFill/>
        </p:spPr>
        <p:txBody>
          <a:bodyPr wrap="none" rtlCol="0">
            <a:spAutoFit/>
          </a:bodyPr>
          <a:lstStyle/>
          <a:p>
            <a:r>
              <a:rPr lang="en-US" dirty="0" smtClean="0"/>
              <a:t>K5</a:t>
            </a:r>
            <a:endParaRPr lang="en-US" dirty="0"/>
          </a:p>
        </p:txBody>
      </p:sp>
      <p:cxnSp>
        <p:nvCxnSpPr>
          <p:cNvPr id="58" name="Straight Connector 57"/>
          <p:cNvCxnSpPr/>
          <p:nvPr/>
        </p:nvCxnSpPr>
        <p:spPr>
          <a:xfrm>
            <a:off x="7694608" y="2216757"/>
            <a:ext cx="76200" cy="2764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694604" y="2188802"/>
            <a:ext cx="2078843" cy="2707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619729" y="2131652"/>
            <a:ext cx="76200" cy="2764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697247" y="2131652"/>
            <a:ext cx="76200" cy="2764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779249" y="2131652"/>
            <a:ext cx="1917998" cy="2809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7762370" y="2143194"/>
            <a:ext cx="857359" cy="2837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619729" y="2143194"/>
            <a:ext cx="1170597" cy="27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03049" y="2216757"/>
            <a:ext cx="992873" cy="2679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8695922" y="2143194"/>
            <a:ext cx="984446" cy="2752656"/>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164594" y="5867872"/>
            <a:ext cx="1905000" cy="461665"/>
          </a:xfrm>
          <a:prstGeom prst="rect">
            <a:avLst/>
          </a:prstGeom>
          <a:noFill/>
        </p:spPr>
        <p:txBody>
          <a:bodyPr wrap="square" rtlCol="0">
            <a:spAutoFit/>
          </a:bodyPr>
          <a:lstStyle/>
          <a:p>
            <a:r>
              <a:rPr lang="en-US" dirty="0" smtClean="0"/>
              <a:t>K 3,3</a:t>
            </a:r>
            <a:endParaRPr lang="en-US" dirty="0"/>
          </a:p>
        </p:txBody>
      </p:sp>
      <p:sp>
        <p:nvSpPr>
          <p:cNvPr id="84" name="TextBox 83"/>
          <p:cNvSpPr txBox="1"/>
          <p:nvPr/>
        </p:nvSpPr>
        <p:spPr>
          <a:xfrm>
            <a:off x="4072828" y="741002"/>
            <a:ext cx="3886200" cy="523220"/>
          </a:xfrm>
          <a:prstGeom prst="rect">
            <a:avLst/>
          </a:prstGeom>
          <a:noFill/>
        </p:spPr>
        <p:txBody>
          <a:bodyPr wrap="square" rtlCol="0">
            <a:spAutoFit/>
          </a:bodyPr>
          <a:lstStyle/>
          <a:p>
            <a:r>
              <a:rPr lang="en-US" sz="2800" b="1" i="1" dirty="0" smtClean="0"/>
              <a:t>Kuratowski’s 2 graphs</a:t>
            </a:r>
            <a:endParaRPr lang="en-US" sz="2800" dirty="0"/>
          </a:p>
        </p:txBody>
      </p:sp>
      <p:sp>
        <p:nvSpPr>
          <p:cNvPr id="85" name="TextBox 84"/>
          <p:cNvSpPr txBox="1"/>
          <p:nvPr/>
        </p:nvSpPr>
        <p:spPr>
          <a:xfrm>
            <a:off x="1717704" y="3329085"/>
            <a:ext cx="586894" cy="369332"/>
          </a:xfrm>
          <a:prstGeom prst="rect">
            <a:avLst/>
          </a:prstGeom>
          <a:noFill/>
        </p:spPr>
        <p:txBody>
          <a:bodyPr wrap="square" rtlCol="0">
            <a:spAutoFit/>
          </a:bodyPr>
          <a:lstStyle/>
          <a:p>
            <a:r>
              <a:rPr lang="en-US" sz="1800" dirty="0" smtClean="0"/>
              <a:t>v1</a:t>
            </a:r>
            <a:endParaRPr lang="en-US" sz="1800" dirty="0"/>
          </a:p>
        </p:txBody>
      </p:sp>
      <p:sp>
        <p:nvSpPr>
          <p:cNvPr id="86" name="TextBox 85"/>
          <p:cNvSpPr txBox="1"/>
          <p:nvPr/>
        </p:nvSpPr>
        <p:spPr>
          <a:xfrm>
            <a:off x="3811265" y="1681530"/>
            <a:ext cx="530547" cy="369332"/>
          </a:xfrm>
          <a:prstGeom prst="rect">
            <a:avLst/>
          </a:prstGeom>
          <a:noFill/>
        </p:spPr>
        <p:txBody>
          <a:bodyPr wrap="square" rtlCol="0">
            <a:spAutoFit/>
          </a:bodyPr>
          <a:lstStyle/>
          <a:p>
            <a:r>
              <a:rPr lang="en-US" sz="1800" dirty="0" smtClean="0"/>
              <a:t>v2</a:t>
            </a:r>
            <a:endParaRPr lang="en-US" sz="1800" dirty="0"/>
          </a:p>
        </p:txBody>
      </p:sp>
      <p:sp>
        <p:nvSpPr>
          <p:cNvPr id="87" name="TextBox 86"/>
          <p:cNvSpPr txBox="1"/>
          <p:nvPr/>
        </p:nvSpPr>
        <p:spPr>
          <a:xfrm>
            <a:off x="2332230" y="5434675"/>
            <a:ext cx="609600" cy="369332"/>
          </a:xfrm>
          <a:prstGeom prst="rect">
            <a:avLst/>
          </a:prstGeom>
          <a:noFill/>
        </p:spPr>
        <p:txBody>
          <a:bodyPr wrap="square" rtlCol="0">
            <a:spAutoFit/>
          </a:bodyPr>
          <a:lstStyle/>
          <a:p>
            <a:r>
              <a:rPr lang="en-US" sz="1800" dirty="0" smtClean="0"/>
              <a:t>v5</a:t>
            </a:r>
            <a:endParaRPr lang="en-US" sz="1800" dirty="0"/>
          </a:p>
        </p:txBody>
      </p:sp>
      <p:sp>
        <p:nvSpPr>
          <p:cNvPr id="88" name="TextBox 87"/>
          <p:cNvSpPr txBox="1"/>
          <p:nvPr/>
        </p:nvSpPr>
        <p:spPr>
          <a:xfrm>
            <a:off x="6023281" y="3238621"/>
            <a:ext cx="609600" cy="369332"/>
          </a:xfrm>
          <a:prstGeom prst="rect">
            <a:avLst/>
          </a:prstGeom>
          <a:noFill/>
        </p:spPr>
        <p:txBody>
          <a:bodyPr wrap="square" rtlCol="0">
            <a:spAutoFit/>
          </a:bodyPr>
          <a:lstStyle/>
          <a:p>
            <a:r>
              <a:rPr lang="en-US" sz="1800" dirty="0" smtClean="0"/>
              <a:t>v3</a:t>
            </a:r>
            <a:endParaRPr lang="en-US" sz="1800" dirty="0"/>
          </a:p>
        </p:txBody>
      </p:sp>
      <p:sp>
        <p:nvSpPr>
          <p:cNvPr id="89" name="TextBox 88"/>
          <p:cNvSpPr txBox="1"/>
          <p:nvPr/>
        </p:nvSpPr>
        <p:spPr>
          <a:xfrm>
            <a:off x="5065003" y="5576529"/>
            <a:ext cx="609600" cy="369332"/>
          </a:xfrm>
          <a:prstGeom prst="rect">
            <a:avLst/>
          </a:prstGeom>
          <a:noFill/>
        </p:spPr>
        <p:txBody>
          <a:bodyPr wrap="square" rtlCol="0">
            <a:spAutoFit/>
          </a:bodyPr>
          <a:lstStyle/>
          <a:p>
            <a:r>
              <a:rPr lang="en-US" sz="1800" dirty="0" smtClean="0"/>
              <a:t>v4</a:t>
            </a:r>
            <a:endParaRPr lang="en-US" sz="1800" dirty="0"/>
          </a:p>
        </p:txBody>
      </p:sp>
      <p:sp>
        <p:nvSpPr>
          <p:cNvPr id="90" name="TextBox 89"/>
          <p:cNvSpPr txBox="1"/>
          <p:nvPr/>
        </p:nvSpPr>
        <p:spPr>
          <a:xfrm>
            <a:off x="7427910" y="1822998"/>
            <a:ext cx="609600" cy="369332"/>
          </a:xfrm>
          <a:prstGeom prst="rect">
            <a:avLst/>
          </a:prstGeom>
          <a:noFill/>
        </p:spPr>
        <p:txBody>
          <a:bodyPr wrap="square" rtlCol="0">
            <a:spAutoFit/>
          </a:bodyPr>
          <a:lstStyle/>
          <a:p>
            <a:r>
              <a:rPr lang="en-US" sz="1800" dirty="0" smtClean="0"/>
              <a:t>v1</a:t>
            </a:r>
            <a:endParaRPr lang="en-US" sz="1800" dirty="0"/>
          </a:p>
        </p:txBody>
      </p:sp>
      <p:sp>
        <p:nvSpPr>
          <p:cNvPr id="91" name="TextBox 90"/>
          <p:cNvSpPr txBox="1"/>
          <p:nvPr/>
        </p:nvSpPr>
        <p:spPr>
          <a:xfrm>
            <a:off x="8381449" y="1787004"/>
            <a:ext cx="609600" cy="369332"/>
          </a:xfrm>
          <a:prstGeom prst="rect">
            <a:avLst/>
          </a:prstGeom>
          <a:noFill/>
        </p:spPr>
        <p:txBody>
          <a:bodyPr wrap="square" rtlCol="0">
            <a:spAutoFit/>
          </a:bodyPr>
          <a:lstStyle/>
          <a:p>
            <a:r>
              <a:rPr lang="en-US" sz="1800" dirty="0" smtClean="0"/>
              <a:t>v2</a:t>
            </a:r>
            <a:endParaRPr lang="en-US" sz="1800" dirty="0"/>
          </a:p>
        </p:txBody>
      </p:sp>
      <p:sp>
        <p:nvSpPr>
          <p:cNvPr id="92" name="TextBox 91"/>
          <p:cNvSpPr txBox="1"/>
          <p:nvPr/>
        </p:nvSpPr>
        <p:spPr>
          <a:xfrm>
            <a:off x="9443903" y="1692647"/>
            <a:ext cx="609600" cy="369332"/>
          </a:xfrm>
          <a:prstGeom prst="rect">
            <a:avLst/>
          </a:prstGeom>
          <a:noFill/>
        </p:spPr>
        <p:txBody>
          <a:bodyPr wrap="square" rtlCol="0">
            <a:spAutoFit/>
          </a:bodyPr>
          <a:lstStyle/>
          <a:p>
            <a:r>
              <a:rPr lang="en-US" sz="1800" dirty="0" smtClean="0"/>
              <a:t>v3</a:t>
            </a:r>
            <a:endParaRPr lang="en-US" sz="1800" dirty="0"/>
          </a:p>
        </p:txBody>
      </p:sp>
      <p:sp>
        <p:nvSpPr>
          <p:cNvPr id="93" name="TextBox 92"/>
          <p:cNvSpPr txBox="1"/>
          <p:nvPr/>
        </p:nvSpPr>
        <p:spPr>
          <a:xfrm>
            <a:off x="7554994" y="4991113"/>
            <a:ext cx="609600" cy="369332"/>
          </a:xfrm>
          <a:prstGeom prst="rect">
            <a:avLst/>
          </a:prstGeom>
          <a:noFill/>
        </p:spPr>
        <p:txBody>
          <a:bodyPr wrap="square" rtlCol="0">
            <a:spAutoFit/>
          </a:bodyPr>
          <a:lstStyle/>
          <a:p>
            <a:r>
              <a:rPr lang="en-US" sz="1800" dirty="0" smtClean="0"/>
              <a:t>v4</a:t>
            </a:r>
            <a:endParaRPr lang="en-US" sz="1800" dirty="0"/>
          </a:p>
        </p:txBody>
      </p:sp>
      <p:sp>
        <p:nvSpPr>
          <p:cNvPr id="94" name="TextBox 93"/>
          <p:cNvSpPr txBox="1"/>
          <p:nvPr/>
        </p:nvSpPr>
        <p:spPr>
          <a:xfrm>
            <a:off x="8484128" y="4889246"/>
            <a:ext cx="609600" cy="369332"/>
          </a:xfrm>
          <a:prstGeom prst="rect">
            <a:avLst/>
          </a:prstGeom>
          <a:noFill/>
        </p:spPr>
        <p:txBody>
          <a:bodyPr wrap="square" rtlCol="0">
            <a:spAutoFit/>
          </a:bodyPr>
          <a:lstStyle/>
          <a:p>
            <a:r>
              <a:rPr lang="en-US" sz="1800" dirty="0" smtClean="0"/>
              <a:t>v5</a:t>
            </a:r>
            <a:endParaRPr lang="en-US" sz="1800" dirty="0"/>
          </a:p>
        </p:txBody>
      </p:sp>
      <p:sp>
        <p:nvSpPr>
          <p:cNvPr id="95" name="TextBox 94"/>
          <p:cNvSpPr txBox="1"/>
          <p:nvPr/>
        </p:nvSpPr>
        <p:spPr>
          <a:xfrm>
            <a:off x="9531042" y="4855690"/>
            <a:ext cx="609600" cy="369332"/>
          </a:xfrm>
          <a:prstGeom prst="rect">
            <a:avLst/>
          </a:prstGeom>
          <a:noFill/>
        </p:spPr>
        <p:txBody>
          <a:bodyPr wrap="square" rtlCol="0">
            <a:spAutoFit/>
          </a:bodyPr>
          <a:lstStyle/>
          <a:p>
            <a:r>
              <a:rPr lang="en-US" sz="1800" dirty="0" smtClean="0"/>
              <a:t>v6</a:t>
            </a:r>
            <a:endParaRPr lang="en-US" sz="180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79612" y="457200"/>
            <a:ext cx="8229600" cy="549275"/>
          </a:xfrm>
        </p:spPr>
        <p:txBody>
          <a:bodyPr>
            <a:normAutofit/>
          </a:bodyPr>
          <a:lstStyle/>
          <a:p>
            <a:r>
              <a:rPr lang="en-US" sz="3200" b="1" i="1" dirty="0"/>
              <a:t>Properties of kuratowski’s two graphs</a:t>
            </a:r>
          </a:p>
        </p:txBody>
      </p:sp>
      <p:sp>
        <p:nvSpPr>
          <p:cNvPr id="29699" name="Rectangle 3"/>
          <p:cNvSpPr>
            <a:spLocks noGrp="1" noChangeArrowheads="1"/>
          </p:cNvSpPr>
          <p:nvPr>
            <p:ph type="body" idx="1"/>
          </p:nvPr>
        </p:nvSpPr>
        <p:spPr>
          <a:xfrm>
            <a:off x="799797" y="1600200"/>
            <a:ext cx="8206417" cy="4568825"/>
          </a:xfrm>
        </p:spPr>
        <p:txBody>
          <a:bodyPr/>
          <a:lstStyle/>
          <a:p>
            <a:pPr marL="609600" indent="-609600">
              <a:buFontTx/>
              <a:buAutoNum type="arabicPeriod"/>
            </a:pPr>
            <a:r>
              <a:rPr lang="en-US" b="1" dirty="0"/>
              <a:t>Both are regular graphs</a:t>
            </a:r>
          </a:p>
          <a:p>
            <a:pPr marL="609600" indent="-609600">
              <a:buFontTx/>
              <a:buAutoNum type="arabicPeriod"/>
            </a:pPr>
            <a:r>
              <a:rPr lang="en-US" b="1" dirty="0"/>
              <a:t>Both are non-planar</a:t>
            </a:r>
          </a:p>
          <a:p>
            <a:pPr marL="609600" indent="-609600">
              <a:buFontTx/>
              <a:buAutoNum type="arabicPeriod"/>
            </a:pPr>
            <a:r>
              <a:rPr lang="en-US" b="1" dirty="0"/>
              <a:t>Removal of one edge or a vertex makes each a planar </a:t>
            </a:r>
            <a:r>
              <a:rPr lang="en-US" b="1" dirty="0" smtClean="0"/>
              <a:t>graph</a:t>
            </a:r>
            <a:endParaRPr lang="en-US" b="1" dirty="0"/>
          </a:p>
          <a:p>
            <a:pPr marL="609600" indent="-609600">
              <a:buFontTx/>
              <a:buAutoNum type="arabicPeriod"/>
            </a:pPr>
            <a:r>
              <a:rPr lang="en-US" b="1" dirty="0"/>
              <a:t>kuratowski’s first graph is the non-planar  graph with the smallest number of vertices, and kuratowski’s second graph is the non-planar graph with smallest number of edges</a:t>
            </a:r>
          </a:p>
        </p:txBody>
      </p:sp>
      <p:grpSp>
        <p:nvGrpSpPr>
          <p:cNvPr id="4" name="Group 22"/>
          <p:cNvGrpSpPr>
            <a:grpSpLocks/>
          </p:cNvGrpSpPr>
          <p:nvPr/>
        </p:nvGrpSpPr>
        <p:grpSpPr bwMode="auto">
          <a:xfrm>
            <a:off x="8609012" y="2513012"/>
            <a:ext cx="3031798" cy="2743200"/>
            <a:chOff x="2880" y="3120"/>
            <a:chExt cx="1584" cy="1056"/>
          </a:xfrm>
        </p:grpSpPr>
        <p:grpSp>
          <p:nvGrpSpPr>
            <p:cNvPr id="5" name="Group 23"/>
            <p:cNvGrpSpPr>
              <a:grpSpLocks/>
            </p:cNvGrpSpPr>
            <p:nvPr/>
          </p:nvGrpSpPr>
          <p:grpSpPr bwMode="auto">
            <a:xfrm>
              <a:off x="2880" y="3120"/>
              <a:ext cx="1584" cy="1056"/>
              <a:chOff x="2592" y="3216"/>
              <a:chExt cx="1584" cy="1056"/>
            </a:xfrm>
          </p:grpSpPr>
          <p:grpSp>
            <p:nvGrpSpPr>
              <p:cNvPr id="9" name="Group 24"/>
              <p:cNvGrpSpPr>
                <a:grpSpLocks/>
              </p:cNvGrpSpPr>
              <p:nvPr/>
            </p:nvGrpSpPr>
            <p:grpSpPr bwMode="auto">
              <a:xfrm>
                <a:off x="2592" y="3216"/>
                <a:ext cx="1584" cy="1056"/>
                <a:chOff x="2592" y="3216"/>
                <a:chExt cx="1584" cy="1056"/>
              </a:xfrm>
            </p:grpSpPr>
            <p:grpSp>
              <p:nvGrpSpPr>
                <p:cNvPr id="12" name="Group 25"/>
                <p:cNvGrpSpPr>
                  <a:grpSpLocks/>
                </p:cNvGrpSpPr>
                <p:nvPr/>
              </p:nvGrpSpPr>
              <p:grpSpPr bwMode="auto">
                <a:xfrm>
                  <a:off x="2592" y="3216"/>
                  <a:ext cx="1584" cy="1056"/>
                  <a:chOff x="912" y="3216"/>
                  <a:chExt cx="1584" cy="1056"/>
                </a:xfrm>
              </p:grpSpPr>
              <p:grpSp>
                <p:nvGrpSpPr>
                  <p:cNvPr id="14" name="Group 26"/>
                  <p:cNvGrpSpPr>
                    <a:grpSpLocks/>
                  </p:cNvGrpSpPr>
                  <p:nvPr/>
                </p:nvGrpSpPr>
                <p:grpSpPr bwMode="auto">
                  <a:xfrm>
                    <a:off x="1056" y="3360"/>
                    <a:ext cx="1296" cy="864"/>
                    <a:chOff x="1056" y="3360"/>
                    <a:chExt cx="1296" cy="864"/>
                  </a:xfrm>
                </p:grpSpPr>
                <p:sp>
                  <p:nvSpPr>
                    <p:cNvPr id="20" name="Line 27"/>
                    <p:cNvSpPr>
                      <a:spLocks noChangeShapeType="1"/>
                    </p:cNvSpPr>
                    <p:nvPr/>
                  </p:nvSpPr>
                  <p:spPr bwMode="auto">
                    <a:xfrm>
                      <a:off x="1056" y="3744"/>
                      <a:ext cx="24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8"/>
                    <p:cNvSpPr>
                      <a:spLocks noChangeShapeType="1"/>
                    </p:cNvSpPr>
                    <p:nvPr/>
                  </p:nvSpPr>
                  <p:spPr bwMode="auto">
                    <a:xfrm>
                      <a:off x="1293" y="4215"/>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9"/>
                    <p:cNvSpPr>
                      <a:spLocks noChangeShapeType="1"/>
                    </p:cNvSpPr>
                    <p:nvPr/>
                  </p:nvSpPr>
                  <p:spPr bwMode="auto">
                    <a:xfrm flipV="1">
                      <a:off x="2064" y="3792"/>
                      <a:ext cx="288"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30"/>
                    <p:cNvSpPr>
                      <a:spLocks noChangeShapeType="1"/>
                    </p:cNvSpPr>
                    <p:nvPr/>
                  </p:nvSpPr>
                  <p:spPr bwMode="auto">
                    <a:xfrm flipV="1">
                      <a:off x="1056" y="3360"/>
                      <a:ext cx="672"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31"/>
                    <p:cNvSpPr>
                      <a:spLocks noChangeShapeType="1"/>
                    </p:cNvSpPr>
                    <p:nvPr/>
                  </p:nvSpPr>
                  <p:spPr bwMode="auto">
                    <a:xfrm flipH="1" flipV="1">
                      <a:off x="1728" y="3360"/>
                      <a:ext cx="624"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 name="Rectangle 32"/>
                  <p:cNvSpPr>
                    <a:spLocks noChangeArrowheads="1"/>
                  </p:cNvSpPr>
                  <p:nvPr/>
                </p:nvSpPr>
                <p:spPr bwMode="auto">
                  <a:xfrm>
                    <a:off x="912" y="3696"/>
                    <a:ext cx="96" cy="14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v</a:t>
                    </a:r>
                    <a:r>
                      <a:rPr lang="en-US" sz="1200" b="1" baseline="-25000"/>
                      <a:t>1</a:t>
                    </a:r>
                  </a:p>
                </p:txBody>
              </p:sp>
              <p:sp>
                <p:nvSpPr>
                  <p:cNvPr id="16" name="Rectangle 33"/>
                  <p:cNvSpPr>
                    <a:spLocks noChangeArrowheads="1"/>
                  </p:cNvSpPr>
                  <p:nvPr/>
                </p:nvSpPr>
                <p:spPr bwMode="auto">
                  <a:xfrm>
                    <a:off x="1776" y="3216"/>
                    <a:ext cx="96" cy="14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v</a:t>
                    </a:r>
                    <a:r>
                      <a:rPr lang="en-US" sz="1200" b="1" baseline="-25000"/>
                      <a:t>2</a:t>
                    </a:r>
                  </a:p>
                </p:txBody>
              </p:sp>
              <p:sp>
                <p:nvSpPr>
                  <p:cNvPr id="17" name="Rectangle 34"/>
                  <p:cNvSpPr>
                    <a:spLocks noChangeArrowheads="1"/>
                  </p:cNvSpPr>
                  <p:nvPr/>
                </p:nvSpPr>
                <p:spPr bwMode="auto">
                  <a:xfrm>
                    <a:off x="2400" y="3696"/>
                    <a:ext cx="96" cy="14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v</a:t>
                    </a:r>
                    <a:r>
                      <a:rPr lang="en-US" sz="1200" b="1" baseline="-25000"/>
                      <a:t>3</a:t>
                    </a:r>
                  </a:p>
                </p:txBody>
              </p:sp>
              <p:sp>
                <p:nvSpPr>
                  <p:cNvPr id="18" name="Rectangle 35"/>
                  <p:cNvSpPr>
                    <a:spLocks noChangeArrowheads="1"/>
                  </p:cNvSpPr>
                  <p:nvPr/>
                </p:nvSpPr>
                <p:spPr bwMode="auto">
                  <a:xfrm>
                    <a:off x="2208" y="4128"/>
                    <a:ext cx="96" cy="14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v</a:t>
                    </a:r>
                    <a:r>
                      <a:rPr lang="en-US" sz="1200" b="1" baseline="-25000"/>
                      <a:t>4</a:t>
                    </a:r>
                  </a:p>
                </p:txBody>
              </p:sp>
              <p:sp>
                <p:nvSpPr>
                  <p:cNvPr id="19" name="Rectangle 36"/>
                  <p:cNvSpPr>
                    <a:spLocks noChangeArrowheads="1"/>
                  </p:cNvSpPr>
                  <p:nvPr/>
                </p:nvSpPr>
                <p:spPr bwMode="auto">
                  <a:xfrm>
                    <a:off x="1056" y="4128"/>
                    <a:ext cx="96" cy="14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v</a:t>
                    </a:r>
                    <a:r>
                      <a:rPr lang="en-US" sz="1200" b="1" baseline="-25000"/>
                      <a:t>5</a:t>
                    </a:r>
                  </a:p>
                </p:txBody>
              </p:sp>
            </p:grpSp>
            <p:sp>
              <p:nvSpPr>
                <p:cNvPr id="13" name="Line 37"/>
                <p:cNvSpPr>
                  <a:spLocks noChangeShapeType="1"/>
                </p:cNvSpPr>
                <p:nvPr/>
              </p:nvSpPr>
              <p:spPr bwMode="auto">
                <a:xfrm>
                  <a:off x="2736" y="3744"/>
                  <a:ext cx="129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0" name="AutoShape 38"/>
              <p:cNvCxnSpPr>
                <a:cxnSpLocks noChangeShapeType="1"/>
                <a:stCxn id="20" idx="1"/>
                <a:endCxn id="24" idx="1"/>
              </p:cNvCxnSpPr>
              <p:nvPr/>
            </p:nvCxnSpPr>
            <p:spPr bwMode="auto">
              <a:xfrm rot="5400000" flipH="1" flipV="1">
                <a:off x="2748" y="3576"/>
                <a:ext cx="888" cy="432"/>
              </a:xfrm>
              <a:prstGeom prst="curvedConnector5">
                <a:avLst>
                  <a:gd name="adj1" fmla="val -7662"/>
                  <a:gd name="adj2" fmla="val -111116"/>
                  <a:gd name="adj3" fmla="val 114866"/>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39"/>
              <p:cNvCxnSpPr>
                <a:cxnSpLocks noChangeShapeType="1"/>
                <a:stCxn id="22" idx="0"/>
                <a:endCxn id="24" idx="1"/>
              </p:cNvCxnSpPr>
              <p:nvPr/>
            </p:nvCxnSpPr>
            <p:spPr bwMode="auto">
              <a:xfrm rot="16200000" flipV="1">
                <a:off x="3132" y="3624"/>
                <a:ext cx="888" cy="336"/>
              </a:xfrm>
              <a:prstGeom prst="curvedConnector5">
                <a:avLst>
                  <a:gd name="adj1" fmla="val -8671"/>
                  <a:gd name="adj2" fmla="val -142861"/>
                  <a:gd name="adj3" fmla="val 114866"/>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Line 40"/>
            <p:cNvSpPr>
              <a:spLocks noChangeShapeType="1"/>
            </p:cNvSpPr>
            <p:nvPr/>
          </p:nvSpPr>
          <p:spPr bwMode="auto">
            <a:xfrm flipV="1">
              <a:off x="3273" y="3678"/>
              <a:ext cx="1056"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41"/>
            <p:cNvSpPr>
              <a:spLocks noChangeShapeType="1"/>
            </p:cNvSpPr>
            <p:nvPr/>
          </p:nvSpPr>
          <p:spPr bwMode="auto">
            <a:xfrm>
              <a:off x="3024" y="3648"/>
              <a:ext cx="1056"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AutoShape 42"/>
            <p:cNvSpPr>
              <a:spLocks noChangeArrowheads="1"/>
            </p:cNvSpPr>
            <p:nvPr/>
          </p:nvSpPr>
          <p:spPr bwMode="auto">
            <a:xfrm rot="1808483">
              <a:off x="3552" y="3888"/>
              <a:ext cx="240" cy="144"/>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alpha val="75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0747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2012534" y="980671"/>
            <a:ext cx="8120478" cy="3743729"/>
          </a:xfrm>
        </p:spPr>
        <p:txBody>
          <a:bodyPr>
            <a:normAutofit lnSpcReduction="10000"/>
          </a:bodyPr>
          <a:lstStyle/>
          <a:p>
            <a:pPr lvl="1"/>
            <a:r>
              <a:rPr lang="en-US" sz="2400" b="1" dirty="0" smtClean="0"/>
              <a:t>A </a:t>
            </a:r>
            <a:r>
              <a:rPr lang="en-US" sz="2400" b="1" dirty="0"/>
              <a:t>plane representation of graph divides the plane in to regions (windows, faces, meshes) </a:t>
            </a:r>
          </a:p>
          <a:p>
            <a:pPr lvl="1"/>
            <a:r>
              <a:rPr lang="en-US" sz="2400" b="1" dirty="0"/>
              <a:t>A region is characterized by the set of edges (or set of vertices) forming its boundary.</a:t>
            </a:r>
          </a:p>
          <a:p>
            <a:pPr marL="0" indent="0">
              <a:buNone/>
            </a:pPr>
            <a:r>
              <a:rPr lang="en-US" sz="2800" b="1" dirty="0" smtClean="0"/>
              <a:t>     Infinite region</a:t>
            </a:r>
            <a:endParaRPr lang="en-US" sz="2800" b="1" dirty="0"/>
          </a:p>
          <a:p>
            <a:pPr lvl="1"/>
            <a:r>
              <a:rPr lang="en-US" sz="2400" b="1" dirty="0"/>
              <a:t>The portion of a plane lying outside a graph embedded in a plane is called infinite region (outer or exterior region)</a:t>
            </a:r>
          </a:p>
          <a:p>
            <a:pPr lvl="1"/>
            <a:r>
              <a:rPr lang="en-US" sz="2400" b="1" dirty="0" err="1"/>
              <a:t>Eg</a:t>
            </a:r>
            <a:r>
              <a:rPr lang="en-US" sz="2400" b="1" dirty="0"/>
              <a:t>:</a:t>
            </a:r>
          </a:p>
          <a:p>
            <a:pPr lvl="1">
              <a:buFontTx/>
              <a:buNone/>
            </a:pPr>
            <a:endParaRPr lang="en-US" sz="2400" b="1" dirty="0"/>
          </a:p>
        </p:txBody>
      </p:sp>
      <p:grpSp>
        <p:nvGrpSpPr>
          <p:cNvPr id="30741" name="Group 21"/>
          <p:cNvGrpSpPr>
            <a:grpSpLocks/>
          </p:cNvGrpSpPr>
          <p:nvPr/>
        </p:nvGrpSpPr>
        <p:grpSpPr bwMode="auto">
          <a:xfrm>
            <a:off x="4341812" y="4419600"/>
            <a:ext cx="2520950" cy="2087563"/>
            <a:chOff x="1156" y="1706"/>
            <a:chExt cx="2223" cy="1633"/>
          </a:xfrm>
        </p:grpSpPr>
        <p:grpSp>
          <p:nvGrpSpPr>
            <p:cNvPr id="30736" name="Group 16"/>
            <p:cNvGrpSpPr>
              <a:grpSpLocks/>
            </p:cNvGrpSpPr>
            <p:nvPr/>
          </p:nvGrpSpPr>
          <p:grpSpPr bwMode="auto">
            <a:xfrm>
              <a:off x="1156" y="1706"/>
              <a:ext cx="2223" cy="1633"/>
              <a:chOff x="1474" y="1706"/>
              <a:chExt cx="1633" cy="1179"/>
            </a:xfrm>
          </p:grpSpPr>
          <p:sp>
            <p:nvSpPr>
              <p:cNvPr id="30724" name="Line 4"/>
              <p:cNvSpPr>
                <a:spLocks noChangeShapeType="1"/>
              </p:cNvSpPr>
              <p:nvPr/>
            </p:nvSpPr>
            <p:spPr bwMode="auto">
              <a:xfrm flipH="1">
                <a:off x="1610" y="2069"/>
                <a:ext cx="363" cy="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Line 5"/>
              <p:cNvSpPr>
                <a:spLocks noChangeShapeType="1"/>
              </p:cNvSpPr>
              <p:nvPr/>
            </p:nvSpPr>
            <p:spPr bwMode="auto">
              <a:xfrm>
                <a:off x="1973" y="2069"/>
                <a:ext cx="453"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Line 6"/>
              <p:cNvSpPr>
                <a:spLocks noChangeShapeType="1"/>
              </p:cNvSpPr>
              <p:nvPr/>
            </p:nvSpPr>
            <p:spPr bwMode="auto">
              <a:xfrm flipV="1">
                <a:off x="1610" y="2750"/>
                <a:ext cx="816" cy="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7"/>
              <p:cNvSpPr>
                <a:spLocks noChangeShapeType="1"/>
              </p:cNvSpPr>
              <p:nvPr/>
            </p:nvSpPr>
            <p:spPr bwMode="auto">
              <a:xfrm flipV="1">
                <a:off x="1610" y="2523"/>
                <a:ext cx="363"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8"/>
              <p:cNvSpPr>
                <a:spLocks noChangeShapeType="1"/>
              </p:cNvSpPr>
              <p:nvPr/>
            </p:nvSpPr>
            <p:spPr bwMode="auto">
              <a:xfrm>
                <a:off x="1973" y="2523"/>
                <a:ext cx="453"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9"/>
              <p:cNvSpPr>
                <a:spLocks noChangeShapeType="1"/>
              </p:cNvSpPr>
              <p:nvPr/>
            </p:nvSpPr>
            <p:spPr bwMode="auto">
              <a:xfrm flipV="1">
                <a:off x="1973" y="2069"/>
                <a:ext cx="1" cy="4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Line 10"/>
              <p:cNvSpPr>
                <a:spLocks noChangeShapeType="1"/>
              </p:cNvSpPr>
              <p:nvPr/>
            </p:nvSpPr>
            <p:spPr bwMode="auto">
              <a:xfrm flipV="1">
                <a:off x="1973" y="1706"/>
                <a:ext cx="227"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Line 11"/>
              <p:cNvSpPr>
                <a:spLocks noChangeShapeType="1"/>
              </p:cNvSpPr>
              <p:nvPr/>
            </p:nvSpPr>
            <p:spPr bwMode="auto">
              <a:xfrm>
                <a:off x="2200" y="1706"/>
                <a:ext cx="272"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0732" name="AutoShape 12"/>
              <p:cNvCxnSpPr>
                <a:cxnSpLocks noChangeShapeType="1"/>
                <a:stCxn id="30724" idx="0"/>
                <a:endCxn id="30726" idx="0"/>
              </p:cNvCxnSpPr>
              <p:nvPr/>
            </p:nvCxnSpPr>
            <p:spPr bwMode="auto">
              <a:xfrm rot="16200000" flipH="1" flipV="1">
                <a:off x="1428" y="2251"/>
                <a:ext cx="727" cy="364"/>
              </a:xfrm>
              <a:prstGeom prst="curvedConnector5">
                <a:avLst>
                  <a:gd name="adj1" fmla="val -19949"/>
                  <a:gd name="adj2" fmla="val 197250"/>
                  <a:gd name="adj3" fmla="val 11967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3" name="Oval 13"/>
              <p:cNvSpPr>
                <a:spLocks noChangeArrowheads="1"/>
              </p:cNvSpPr>
              <p:nvPr/>
            </p:nvSpPr>
            <p:spPr bwMode="auto">
              <a:xfrm>
                <a:off x="2426" y="2568"/>
                <a:ext cx="681" cy="31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1474" y="2341"/>
                <a:ext cx="136" cy="91"/>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1</a:t>
                </a:r>
              </a:p>
            </p:txBody>
          </p:sp>
        </p:grpSp>
        <p:sp>
          <p:nvSpPr>
            <p:cNvPr id="30735" name="Rectangle 15"/>
            <p:cNvSpPr>
              <a:spLocks noChangeArrowheads="1"/>
            </p:cNvSpPr>
            <p:nvPr/>
          </p:nvSpPr>
          <p:spPr bwMode="auto">
            <a:xfrm>
              <a:off x="1655" y="2659"/>
              <a:ext cx="91" cy="91"/>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2</a:t>
              </a:r>
            </a:p>
          </p:txBody>
        </p:sp>
        <p:sp>
          <p:nvSpPr>
            <p:cNvPr id="30737" name="Rectangle 17"/>
            <p:cNvSpPr>
              <a:spLocks noChangeArrowheads="1"/>
            </p:cNvSpPr>
            <p:nvPr/>
          </p:nvSpPr>
          <p:spPr bwMode="auto">
            <a:xfrm>
              <a:off x="1791" y="2976"/>
              <a:ext cx="91" cy="137"/>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3</a:t>
              </a:r>
            </a:p>
          </p:txBody>
        </p:sp>
        <p:sp>
          <p:nvSpPr>
            <p:cNvPr id="30738" name="Rectangle 18"/>
            <p:cNvSpPr>
              <a:spLocks noChangeArrowheads="1"/>
            </p:cNvSpPr>
            <p:nvPr/>
          </p:nvSpPr>
          <p:spPr bwMode="auto">
            <a:xfrm>
              <a:off x="1927" y="2659"/>
              <a:ext cx="91" cy="91"/>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t>4</a:t>
              </a:r>
            </a:p>
          </p:txBody>
        </p:sp>
        <p:sp>
          <p:nvSpPr>
            <p:cNvPr id="30739" name="Rectangle 19"/>
            <p:cNvSpPr>
              <a:spLocks noChangeArrowheads="1"/>
            </p:cNvSpPr>
            <p:nvPr/>
          </p:nvSpPr>
          <p:spPr bwMode="auto">
            <a:xfrm>
              <a:off x="2290" y="2523"/>
              <a:ext cx="136" cy="91"/>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5</a:t>
              </a:r>
            </a:p>
          </p:txBody>
        </p:sp>
        <p:sp>
          <p:nvSpPr>
            <p:cNvPr id="30740" name="Rectangle 20"/>
            <p:cNvSpPr>
              <a:spLocks noChangeArrowheads="1"/>
            </p:cNvSpPr>
            <p:nvPr/>
          </p:nvSpPr>
          <p:spPr bwMode="auto">
            <a:xfrm>
              <a:off x="2789" y="3067"/>
              <a:ext cx="91" cy="91"/>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6</a:t>
              </a:r>
            </a:p>
          </p:txBody>
        </p:sp>
      </p:grpSp>
      <p:sp>
        <p:nvSpPr>
          <p:cNvPr id="2" name="TextBox 1"/>
          <p:cNvSpPr txBox="1"/>
          <p:nvPr/>
        </p:nvSpPr>
        <p:spPr>
          <a:xfrm>
            <a:off x="2589212" y="381000"/>
            <a:ext cx="1600200" cy="523220"/>
          </a:xfrm>
          <a:prstGeom prst="rect">
            <a:avLst/>
          </a:prstGeom>
          <a:noFill/>
        </p:spPr>
        <p:txBody>
          <a:bodyPr wrap="square" rtlCol="0">
            <a:spAutoFit/>
          </a:bodyPr>
          <a:lstStyle/>
          <a:p>
            <a:r>
              <a:rPr lang="en-US" sz="2800" b="1" dirty="0" smtClean="0"/>
              <a:t>Regions</a:t>
            </a:r>
            <a:endParaRPr lang="en-US" sz="2800" b="1" dirty="0"/>
          </a:p>
        </p:txBody>
      </p:sp>
    </p:spTree>
    <p:extLst>
      <p:ext uri="{BB962C8B-B14F-4D97-AF65-F5344CB8AC3E}">
        <p14:creationId xmlns:p14="http://schemas.microsoft.com/office/powerpoint/2010/main" val="195113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701800" y="333375"/>
            <a:ext cx="8640762" cy="6121400"/>
          </a:xfrm>
        </p:spPr>
        <p:txBody>
          <a:bodyPr/>
          <a:lstStyle/>
          <a:p>
            <a:r>
              <a:rPr lang="en-US" b="1"/>
              <a:t>Homeomorphic Graphs:</a:t>
            </a:r>
          </a:p>
          <a:p>
            <a:pPr lvl="1"/>
            <a:r>
              <a:rPr lang="en-US" b="1"/>
              <a:t>Two graphs are said to be homeomorphic if one graph can be obtained from the other by the creation of edges in series (by insertion of vertices of degree two) or by the merger of edges in series.</a:t>
            </a:r>
          </a:p>
          <a:p>
            <a:pPr lvl="1"/>
            <a:r>
              <a:rPr lang="en-US" b="1"/>
              <a:t>In a graph, two edges are said to be in series if they have exactly one vertex in common and if this vertex is of degree two.</a:t>
            </a:r>
          </a:p>
        </p:txBody>
      </p:sp>
      <p:grpSp>
        <p:nvGrpSpPr>
          <p:cNvPr id="36891" name="Group 27"/>
          <p:cNvGrpSpPr>
            <a:grpSpLocks/>
          </p:cNvGrpSpPr>
          <p:nvPr/>
        </p:nvGrpSpPr>
        <p:grpSpPr bwMode="auto">
          <a:xfrm>
            <a:off x="2436812" y="4267200"/>
            <a:ext cx="5834062" cy="1443038"/>
            <a:chOff x="521" y="2341"/>
            <a:chExt cx="3675" cy="909"/>
          </a:xfrm>
        </p:grpSpPr>
        <p:sp>
          <p:nvSpPr>
            <p:cNvPr id="36868" name="Line 4"/>
            <p:cNvSpPr>
              <a:spLocks noChangeShapeType="1"/>
            </p:cNvSpPr>
            <p:nvPr/>
          </p:nvSpPr>
          <p:spPr bwMode="auto">
            <a:xfrm>
              <a:off x="975" y="2341"/>
              <a:ext cx="181" cy="4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Line 5"/>
            <p:cNvSpPr>
              <a:spLocks noChangeShapeType="1"/>
            </p:cNvSpPr>
            <p:nvPr/>
          </p:nvSpPr>
          <p:spPr bwMode="auto">
            <a:xfrm flipH="1">
              <a:off x="521" y="2341"/>
              <a:ext cx="454"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Line 6"/>
            <p:cNvSpPr>
              <a:spLocks noChangeShapeType="1"/>
            </p:cNvSpPr>
            <p:nvPr/>
          </p:nvSpPr>
          <p:spPr bwMode="auto">
            <a:xfrm flipV="1">
              <a:off x="521" y="2795"/>
              <a:ext cx="635"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Line 7"/>
            <p:cNvSpPr>
              <a:spLocks noChangeShapeType="1"/>
            </p:cNvSpPr>
            <p:nvPr/>
          </p:nvSpPr>
          <p:spPr bwMode="auto">
            <a:xfrm>
              <a:off x="521" y="3022"/>
              <a:ext cx="681" cy="18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Line 8"/>
            <p:cNvSpPr>
              <a:spLocks noChangeShapeType="1"/>
            </p:cNvSpPr>
            <p:nvPr/>
          </p:nvSpPr>
          <p:spPr bwMode="auto">
            <a:xfrm>
              <a:off x="1156" y="2795"/>
              <a:ext cx="46" cy="4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Line 9"/>
            <p:cNvSpPr>
              <a:spLocks noChangeShapeType="1"/>
            </p:cNvSpPr>
            <p:nvPr/>
          </p:nvSpPr>
          <p:spPr bwMode="auto">
            <a:xfrm>
              <a:off x="975" y="2341"/>
              <a:ext cx="544"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Line 10"/>
            <p:cNvSpPr>
              <a:spLocks noChangeShapeType="1"/>
            </p:cNvSpPr>
            <p:nvPr/>
          </p:nvSpPr>
          <p:spPr bwMode="auto">
            <a:xfrm flipV="1">
              <a:off x="1202" y="2704"/>
              <a:ext cx="317" cy="4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2427" y="2387"/>
              <a:ext cx="181" cy="4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Line 12"/>
            <p:cNvSpPr>
              <a:spLocks noChangeShapeType="1"/>
            </p:cNvSpPr>
            <p:nvPr/>
          </p:nvSpPr>
          <p:spPr bwMode="auto">
            <a:xfrm flipH="1">
              <a:off x="1973" y="2387"/>
              <a:ext cx="454"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Line 13"/>
            <p:cNvSpPr>
              <a:spLocks noChangeShapeType="1"/>
            </p:cNvSpPr>
            <p:nvPr/>
          </p:nvSpPr>
          <p:spPr bwMode="auto">
            <a:xfrm flipV="1">
              <a:off x="1973" y="2841"/>
              <a:ext cx="635"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Line 14"/>
            <p:cNvSpPr>
              <a:spLocks noChangeShapeType="1"/>
            </p:cNvSpPr>
            <p:nvPr/>
          </p:nvSpPr>
          <p:spPr bwMode="auto">
            <a:xfrm>
              <a:off x="1973" y="3068"/>
              <a:ext cx="681" cy="18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9" name="Line 15"/>
            <p:cNvSpPr>
              <a:spLocks noChangeShapeType="1"/>
            </p:cNvSpPr>
            <p:nvPr/>
          </p:nvSpPr>
          <p:spPr bwMode="auto">
            <a:xfrm>
              <a:off x="2608" y="2841"/>
              <a:ext cx="46" cy="4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6882" name="AutoShape 18"/>
            <p:cNvCxnSpPr>
              <a:cxnSpLocks noChangeShapeType="1"/>
            </p:cNvCxnSpPr>
            <p:nvPr/>
          </p:nvCxnSpPr>
          <p:spPr bwMode="auto">
            <a:xfrm rot="5400000" flipV="1">
              <a:off x="2109" y="2705"/>
              <a:ext cx="863" cy="227"/>
            </a:xfrm>
            <a:prstGeom prst="curvedConnector5">
              <a:avLst>
                <a:gd name="adj1" fmla="val -7995"/>
                <a:gd name="adj2" fmla="val 310569"/>
                <a:gd name="adj3" fmla="val 116569"/>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3" name="Line 19"/>
            <p:cNvSpPr>
              <a:spLocks noChangeShapeType="1"/>
            </p:cNvSpPr>
            <p:nvPr/>
          </p:nvSpPr>
          <p:spPr bwMode="auto">
            <a:xfrm>
              <a:off x="3968" y="2387"/>
              <a:ext cx="181" cy="4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4" name="Line 20"/>
            <p:cNvSpPr>
              <a:spLocks noChangeShapeType="1"/>
            </p:cNvSpPr>
            <p:nvPr/>
          </p:nvSpPr>
          <p:spPr bwMode="auto">
            <a:xfrm flipH="1">
              <a:off x="3696" y="2387"/>
              <a:ext cx="272"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5" name="Line 21"/>
            <p:cNvSpPr>
              <a:spLocks noChangeShapeType="1"/>
            </p:cNvSpPr>
            <p:nvPr/>
          </p:nvSpPr>
          <p:spPr bwMode="auto">
            <a:xfrm flipV="1">
              <a:off x="3514" y="2841"/>
              <a:ext cx="635"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2"/>
            <p:cNvSpPr>
              <a:spLocks noChangeShapeType="1"/>
            </p:cNvSpPr>
            <p:nvPr/>
          </p:nvSpPr>
          <p:spPr bwMode="auto">
            <a:xfrm>
              <a:off x="3514" y="3068"/>
              <a:ext cx="273"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Line 23"/>
            <p:cNvSpPr>
              <a:spLocks noChangeShapeType="1"/>
            </p:cNvSpPr>
            <p:nvPr/>
          </p:nvSpPr>
          <p:spPr bwMode="auto">
            <a:xfrm>
              <a:off x="4149" y="2841"/>
              <a:ext cx="46" cy="4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6888" name="AutoShape 24"/>
            <p:cNvCxnSpPr>
              <a:cxnSpLocks noChangeShapeType="1"/>
            </p:cNvCxnSpPr>
            <p:nvPr/>
          </p:nvCxnSpPr>
          <p:spPr bwMode="auto">
            <a:xfrm rot="5400000" flipV="1">
              <a:off x="3651" y="2705"/>
              <a:ext cx="863" cy="227"/>
            </a:xfrm>
            <a:prstGeom prst="curvedConnector5">
              <a:avLst>
                <a:gd name="adj1" fmla="val -7995"/>
                <a:gd name="adj2" fmla="val 303523"/>
                <a:gd name="adj3" fmla="val 109963"/>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9" name="Line 25"/>
            <p:cNvSpPr>
              <a:spLocks noChangeShapeType="1"/>
            </p:cNvSpPr>
            <p:nvPr/>
          </p:nvSpPr>
          <p:spPr bwMode="auto">
            <a:xfrm flipH="1">
              <a:off x="3515" y="2568"/>
              <a:ext cx="181" cy="4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0" name="Line 26"/>
            <p:cNvSpPr>
              <a:spLocks noChangeShapeType="1"/>
            </p:cNvSpPr>
            <p:nvPr/>
          </p:nvSpPr>
          <p:spPr bwMode="auto">
            <a:xfrm flipV="1">
              <a:off x="3787" y="3249"/>
              <a:ext cx="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46563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2" y="3429000"/>
            <a:ext cx="7008574" cy="1930400"/>
          </a:xfrm>
        </p:spPr>
        <p:txBody>
          <a:bodyPr/>
          <a:lstStyle/>
          <a:p>
            <a:r>
              <a:rPr lang="en-US" dirty="0" smtClean="0"/>
              <a:t>Thank you…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267028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228</Words>
  <Application>Microsoft Office PowerPoint</Application>
  <PresentationFormat>Custom</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vt:lpstr>
      <vt:lpstr>Books 16x9</vt:lpstr>
      <vt:lpstr>Greetings… </vt:lpstr>
      <vt:lpstr>PowerPoint Presentation</vt:lpstr>
      <vt:lpstr>Properties of kuratowski’s two graphs</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2014-04-28T18:03:33Z</dcterms:created>
  <dcterms:modified xsi:type="dcterms:W3CDTF">2014-04-28T18:27:41Z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