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383504"/>
            <a:ext cx="8691626" cy="4941096"/>
          </a:xfrm>
          <a:prstGeom prst="rect">
            <a:avLst/>
          </a:prstGeom>
        </p:spPr>
        <p:txBody>
          <a:bodyPr vert="horz" wrap="square" lIns="0" tIns="16510" rIns="0" bIns="0" rtlCol="0">
            <a:spAutoFit/>
          </a:bodyPr>
          <a:lstStyle/>
          <a:p>
            <a:pPr marL="3213735">
              <a:lnSpc>
                <a:spcPct val="100000"/>
              </a:lnSpc>
              <a:spcBef>
                <a:spcPts val="130"/>
              </a:spcBef>
            </a:pPr>
            <a:r>
              <a:rPr lang="en-US" b="1" spc="15" dirty="0" err="1" smtClean="0">
                <a:latin typeface="Times New Roman" panose="02020603050405020304" pitchFamily="18" charset="0"/>
                <a:cs typeface="Times New Roman" panose="02020603050405020304" pitchFamily="18" charset="0"/>
              </a:rPr>
              <a:t>Hemapriya</a:t>
            </a:r>
            <a:r>
              <a:rPr lang="en-US" b="1" spc="15" dirty="0" smtClean="0">
                <a:latin typeface="Times New Roman" panose="02020603050405020304" pitchFamily="18" charset="0"/>
                <a:cs typeface="Times New Roman" panose="02020603050405020304" pitchFamily="18" charset="0"/>
              </a:rPr>
              <a:t> S</a:t>
            </a:r>
            <a:br>
              <a:rPr lang="en-US" b="1" spc="15" dirty="0" smtClean="0">
                <a:latin typeface="Times New Roman" panose="02020603050405020304" pitchFamily="18" charset="0"/>
                <a:cs typeface="Times New Roman" panose="02020603050405020304" pitchFamily="18" charset="0"/>
              </a:rPr>
            </a:br>
            <a:r>
              <a:rPr lang="en-US" b="1" spc="15" dirty="0"/>
              <a:t/>
            </a:r>
            <a:br>
              <a:rPr lang="en-US" b="1" spc="15" dirty="0"/>
            </a:br>
            <a:r>
              <a:rPr lang="en-US" sz="2400" b="1" spc="15" dirty="0" smtClean="0">
                <a:latin typeface="Times New Roman" panose="02020603050405020304" pitchFamily="18" charset="0"/>
                <a:cs typeface="Times New Roman" panose="02020603050405020304" pitchFamily="18" charset="0"/>
              </a:rPr>
              <a:t>821721243025</a:t>
            </a:r>
            <a:br>
              <a:rPr lang="en-US" sz="2400" b="1" spc="15" dirty="0" smtClean="0">
                <a:latin typeface="Times New Roman" panose="02020603050405020304" pitchFamily="18" charset="0"/>
                <a:cs typeface="Times New Roman" panose="02020603050405020304" pitchFamily="18" charset="0"/>
              </a:rPr>
            </a:br>
            <a:r>
              <a:rPr lang="en-US" sz="2400" b="1" spc="15" dirty="0">
                <a:latin typeface="Times New Roman" panose="02020603050405020304" pitchFamily="18" charset="0"/>
                <a:cs typeface="Times New Roman" panose="02020603050405020304" pitchFamily="18" charset="0"/>
              </a:rPr>
              <a:t/>
            </a:r>
            <a:br>
              <a:rPr lang="en-US" sz="2400" b="1" spc="15" dirty="0">
                <a:latin typeface="Times New Roman" panose="02020603050405020304" pitchFamily="18" charset="0"/>
                <a:cs typeface="Times New Roman" panose="02020603050405020304" pitchFamily="18" charset="0"/>
              </a:rPr>
            </a:br>
            <a:r>
              <a:rPr lang="en-US" sz="2400" b="1" spc="15" dirty="0" err="1" smtClean="0">
                <a:latin typeface="Times New Roman" panose="02020603050405020304" pitchFamily="18" charset="0"/>
                <a:cs typeface="Times New Roman" panose="02020603050405020304" pitchFamily="18" charset="0"/>
              </a:rPr>
              <a:t>B.Tech</a:t>
            </a:r>
            <a:r>
              <a:rPr lang="en-US" sz="2400" b="1" spc="15" dirty="0" smtClean="0">
                <a:latin typeface="Times New Roman" panose="02020603050405020304" pitchFamily="18" charset="0"/>
                <a:cs typeface="Times New Roman" panose="02020603050405020304" pitchFamily="18" charset="0"/>
              </a:rPr>
              <a:t>., Artificial </a:t>
            </a:r>
            <a:r>
              <a:rPr lang="en-US" sz="2400" b="1" spc="15" dirty="0">
                <a:latin typeface="Times New Roman" panose="02020603050405020304" pitchFamily="18" charset="0"/>
                <a:cs typeface="Times New Roman" panose="02020603050405020304" pitchFamily="18" charset="0"/>
              </a:rPr>
              <a:t>I</a:t>
            </a:r>
            <a:r>
              <a:rPr lang="en-US" sz="2400" b="1" spc="15" dirty="0" smtClean="0">
                <a:latin typeface="Times New Roman" panose="02020603050405020304" pitchFamily="18" charset="0"/>
                <a:cs typeface="Times New Roman" panose="02020603050405020304" pitchFamily="18" charset="0"/>
              </a:rPr>
              <a:t>ntelligence </a:t>
            </a:r>
            <a:r>
              <a:rPr lang="en-US" sz="2400" b="1" spc="15" dirty="0">
                <a:latin typeface="Times New Roman" panose="02020603050405020304" pitchFamily="18" charset="0"/>
                <a:cs typeface="Times New Roman" panose="02020603050405020304" pitchFamily="18" charset="0"/>
              </a:rPr>
              <a:t>A</a:t>
            </a:r>
            <a:r>
              <a:rPr lang="en-US" sz="2400" b="1" spc="15" dirty="0" smtClean="0">
                <a:latin typeface="Times New Roman" panose="02020603050405020304" pitchFamily="18" charset="0"/>
                <a:cs typeface="Times New Roman" panose="02020603050405020304" pitchFamily="18" charset="0"/>
              </a:rPr>
              <a:t>nd </a:t>
            </a:r>
            <a:r>
              <a:rPr lang="en-US" sz="2400" b="1" spc="15" dirty="0">
                <a:latin typeface="Times New Roman" panose="02020603050405020304" pitchFamily="18" charset="0"/>
                <a:cs typeface="Times New Roman" panose="02020603050405020304" pitchFamily="18" charset="0"/>
              </a:rPr>
              <a:t>D</a:t>
            </a:r>
            <a:r>
              <a:rPr lang="en-US" sz="2400" b="1" spc="15" dirty="0" smtClean="0">
                <a:latin typeface="Times New Roman" panose="02020603050405020304" pitchFamily="18" charset="0"/>
                <a:cs typeface="Times New Roman" panose="02020603050405020304" pitchFamily="18" charset="0"/>
              </a:rPr>
              <a:t>ata </a:t>
            </a:r>
            <a:r>
              <a:rPr lang="en-US" sz="2400" b="1" spc="15" dirty="0">
                <a:latin typeface="Times New Roman" panose="02020603050405020304" pitchFamily="18" charset="0"/>
                <a:cs typeface="Times New Roman" panose="02020603050405020304" pitchFamily="18" charset="0"/>
              </a:rPr>
              <a:t/>
            </a:r>
            <a:br>
              <a:rPr lang="en-US" sz="2400" b="1" spc="15" dirty="0">
                <a:latin typeface="Times New Roman" panose="02020603050405020304" pitchFamily="18" charset="0"/>
                <a:cs typeface="Times New Roman" panose="02020603050405020304" pitchFamily="18" charset="0"/>
              </a:rPr>
            </a:br>
            <a:r>
              <a:rPr lang="en-US" sz="2400" b="1" spc="15" dirty="0" smtClean="0">
                <a:latin typeface="Times New Roman" panose="02020603050405020304" pitchFamily="18" charset="0"/>
                <a:cs typeface="Times New Roman" panose="02020603050405020304" pitchFamily="18" charset="0"/>
              </a:rPr>
              <a:t>Science – III year</a:t>
            </a:r>
            <a:br>
              <a:rPr lang="en-US" sz="2400" b="1" spc="15" dirty="0" smtClean="0">
                <a:latin typeface="Times New Roman" panose="02020603050405020304" pitchFamily="18" charset="0"/>
                <a:cs typeface="Times New Roman" panose="02020603050405020304" pitchFamily="18" charset="0"/>
              </a:rPr>
            </a:br>
            <a:r>
              <a:rPr lang="en-US" sz="2400" b="1" spc="15" dirty="0">
                <a:latin typeface="Times New Roman" panose="02020603050405020304" pitchFamily="18" charset="0"/>
                <a:cs typeface="Times New Roman" panose="02020603050405020304" pitchFamily="18" charset="0"/>
              </a:rPr>
              <a:t/>
            </a:r>
            <a:br>
              <a:rPr lang="en-US" sz="2400" b="1" spc="15" dirty="0">
                <a:latin typeface="Times New Roman" panose="02020603050405020304" pitchFamily="18" charset="0"/>
                <a:cs typeface="Times New Roman" panose="02020603050405020304" pitchFamily="18" charset="0"/>
              </a:rPr>
            </a:br>
            <a:r>
              <a:rPr lang="en-US" sz="2400" b="1" spc="15" dirty="0">
                <a:latin typeface="Times New Roman" panose="02020603050405020304" pitchFamily="18" charset="0"/>
                <a:cs typeface="Times New Roman" panose="02020603050405020304" pitchFamily="18" charset="0"/>
              </a:rPr>
              <a:t>S</a:t>
            </a:r>
            <a:r>
              <a:rPr lang="en-US" sz="2400" b="1" spc="15" dirty="0" smtClean="0">
                <a:latin typeface="Times New Roman" panose="02020603050405020304" pitchFamily="18" charset="0"/>
                <a:cs typeface="Times New Roman" panose="02020603050405020304" pitchFamily="18" charset="0"/>
              </a:rPr>
              <a:t>ir </a:t>
            </a:r>
            <a:r>
              <a:rPr lang="en-US" sz="2400" b="1" spc="15" dirty="0" err="1" smtClean="0">
                <a:latin typeface="Times New Roman" panose="02020603050405020304" pitchFamily="18" charset="0"/>
                <a:cs typeface="Times New Roman" panose="02020603050405020304" pitchFamily="18" charset="0"/>
              </a:rPr>
              <a:t>Issac</a:t>
            </a:r>
            <a:r>
              <a:rPr lang="en-US" sz="2400" b="1" spc="15" dirty="0" smtClean="0">
                <a:latin typeface="Times New Roman" panose="02020603050405020304" pitchFamily="18" charset="0"/>
                <a:cs typeface="Times New Roman" panose="02020603050405020304" pitchFamily="18" charset="0"/>
              </a:rPr>
              <a:t> Newton College Of Engineering And Technology</a:t>
            </a:r>
            <a:r>
              <a:rPr lang="en-US" sz="2400" b="1" spc="15" dirty="0" smtClean="0"/>
              <a:t/>
            </a:r>
            <a:br>
              <a:rPr lang="en-US" sz="2400" b="1" spc="15" dirty="0" smtClean="0"/>
            </a:br>
            <a:r>
              <a:rPr lang="en-US" sz="2400" b="1" spc="15" dirty="0"/>
              <a:t/>
            </a:r>
            <a:br>
              <a:rPr lang="en-US" sz="2400" b="1" spc="15" dirty="0"/>
            </a:br>
            <a:r>
              <a:rPr lang="en-US" spc="15" dirty="0" smtClean="0"/>
              <a:t/>
            </a:r>
            <a:br>
              <a:rPr lang="en-US" spc="15" dirty="0" smtClean="0"/>
            </a:b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00475" y="457200"/>
            <a:ext cx="10681335" cy="758190"/>
          </a:xfrm>
          <a:prstGeom prst="rect">
            <a:avLst/>
          </a:prstGeom>
        </p:spPr>
        <p:txBody>
          <a:bodyPr vert="horz" wrap="square" lIns="0" tIns="13335" rIns="0" bIns="0" rtlCol="0">
            <a:spAutoFit/>
          </a:bodyPr>
          <a:lstStyle/>
          <a:p>
            <a:pPr marL="12700">
              <a:lnSpc>
                <a:spcPct val="100000"/>
              </a:lnSpc>
              <a:spcBef>
                <a:spcPts val="105"/>
              </a:spcBef>
            </a:pPr>
            <a:r>
              <a:rPr sz="2800" dirty="0">
                <a:latin typeface="Cooper Black" pitchFamily="18" charset="0"/>
              </a:rPr>
              <a:t>R</a:t>
            </a:r>
            <a:r>
              <a:rPr sz="2800" spc="-40" dirty="0">
                <a:latin typeface="Cooper Black" pitchFamily="18" charset="0"/>
              </a:rPr>
              <a:t>E</a:t>
            </a:r>
            <a:r>
              <a:rPr sz="2800" spc="15" dirty="0">
                <a:latin typeface="Cooper Black" pitchFamily="18" charset="0"/>
              </a:rPr>
              <a:t>S</a:t>
            </a:r>
            <a:r>
              <a:rPr sz="2800" spc="-30" dirty="0">
                <a:latin typeface="Cooper Black" pitchFamily="18" charset="0"/>
              </a:rPr>
              <a:t>U</a:t>
            </a:r>
            <a:r>
              <a:rPr sz="2800" spc="-405" dirty="0">
                <a:latin typeface="Cooper Black" pitchFamily="18" charset="0"/>
              </a:rPr>
              <a:t>L</a:t>
            </a:r>
            <a:r>
              <a:rPr sz="2800" dirty="0">
                <a:latin typeface="Cooper Black" pitchFamily="18" charset="0"/>
              </a:rPr>
              <a:t>TS</a:t>
            </a:r>
          </a:p>
        </p:txBody>
      </p:sp>
      <p:sp>
        <p:nvSpPr>
          <p:cNvPr id="13" name="Text Placeholder 12"/>
          <p:cNvSpPr>
            <a:spLocks noGrp="1"/>
          </p:cNvSpPr>
          <p:nvPr>
            <p:ph type="body" idx="4294967295"/>
          </p:nvPr>
        </p:nvSpPr>
        <p:spPr>
          <a:xfrm>
            <a:off x="533401" y="1143000"/>
            <a:ext cx="11658600" cy="276999"/>
          </a:xfrm>
        </p:spPr>
        <p:txBody>
          <a:bodyPr/>
          <a:lstStyle/>
          <a:p>
            <a:r>
              <a:rPr lang="en-US" b="1" dirty="0" smtClean="0"/>
              <a:t> output :                                                                                                         Trainable and non trainable </a:t>
            </a:r>
            <a:r>
              <a:rPr lang="en-US" b="1" dirty="0" err="1" smtClean="0"/>
              <a:t>params</a:t>
            </a:r>
            <a:endParaRPr lang="en-IN" b="1"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244" y="1499357"/>
            <a:ext cx="1674751" cy="177724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329" y="3520973"/>
            <a:ext cx="1607560" cy="152096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478" y="1528350"/>
            <a:ext cx="1837703" cy="182445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0" y="3471231"/>
            <a:ext cx="2646230" cy="1485691"/>
          </a:xfrm>
          <a:prstGeom prst="rect">
            <a:avLst/>
          </a:prstGeom>
        </p:spPr>
      </p:pic>
      <p:pic>
        <p:nvPicPr>
          <p:cNvPr id="15" name="Picture 14"/>
          <p:cNvPicPr>
            <a:picLocks noChangeAspect="1"/>
          </p:cNvPicPr>
          <p:nvPr/>
        </p:nvPicPr>
        <p:blipFill rotWithShape="1">
          <a:blip r:embed="rId7">
            <a:extLst>
              <a:ext uri="{28A0092B-C50C-407E-A947-70E740481C1C}">
                <a14:useLocalDpi xmlns:a14="http://schemas.microsoft.com/office/drawing/2010/main" val="0"/>
              </a:ext>
            </a:extLst>
          </a:blip>
          <a:srcRect l="5833" t="25555" r="1666" b="7778"/>
          <a:stretch/>
        </p:blipFill>
        <p:spPr>
          <a:xfrm>
            <a:off x="6172200" y="1695450"/>
            <a:ext cx="4259322" cy="23023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2800" spc="5" dirty="0" smtClean="0">
                <a:latin typeface="Cooper Black" panose="0208090404030B020404" pitchFamily="18" charset="0"/>
              </a:rPr>
              <a:t>PROJECT</a:t>
            </a:r>
            <a:r>
              <a:rPr sz="2800" spc="-85" dirty="0" smtClean="0">
                <a:latin typeface="Cooper Black" panose="0208090404030B020404" pitchFamily="18" charset="0"/>
              </a:rPr>
              <a:t> </a:t>
            </a:r>
            <a:r>
              <a:rPr sz="2800" spc="25" dirty="0" smtClean="0">
                <a:latin typeface="Cooper Black" panose="0208090404030B020404" pitchFamily="18" charset="0"/>
              </a:rPr>
              <a:t>TITLE</a:t>
            </a:r>
            <a:r>
              <a:rPr lang="en-US" sz="2800" spc="25" dirty="0" smtClean="0">
                <a:latin typeface="Cooper Black" panose="0208090404030B020404" pitchFamily="18" charset="0"/>
              </a:rPr>
              <a:t> :</a:t>
            </a:r>
            <a:endParaRPr sz="2800" dirty="0">
              <a:latin typeface="Cooper Black" panose="0208090404030B020404" pitchFamily="18" charset="0"/>
            </a:endParaRPr>
          </a:p>
        </p:txBody>
      </p:sp>
      <p:sp>
        <p:nvSpPr>
          <p:cNvPr id="24" name="Text Placeholder 23"/>
          <p:cNvSpPr>
            <a:spLocks noGrp="1"/>
          </p:cNvSpPr>
          <p:nvPr>
            <p:ph type="body" idx="1"/>
          </p:nvPr>
        </p:nvSpPr>
        <p:spPr>
          <a:xfrm>
            <a:off x="609600" y="1577340"/>
            <a:ext cx="10972800" cy="1354217"/>
          </a:xfrm>
        </p:spPr>
        <p:txBody>
          <a:bodyPr/>
          <a:lstStyle/>
          <a:p>
            <a:r>
              <a:rPr lang="en-US" sz="4400" dirty="0" smtClean="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A</a:t>
            </a:r>
            <a:r>
              <a:rPr lang="en-US" sz="4400" b="1" dirty="0" err="1" smtClean="0">
                <a:latin typeface="Times New Roman" panose="02020603050405020304" pitchFamily="18" charset="0"/>
                <a:cs typeface="Times New Roman" panose="02020603050405020304" pitchFamily="18" charset="0"/>
              </a:rPr>
              <a:t>utoencoder</a:t>
            </a:r>
            <a:endParaRPr lang="en-US" sz="4400" b="1" dirty="0" smtClean="0">
              <a:latin typeface="Times New Roman" panose="02020603050405020304" pitchFamily="18" charset="0"/>
              <a:cs typeface="Times New Roman" panose="02020603050405020304" pitchFamily="18" charset="0"/>
            </a:endParaRPr>
          </a:p>
          <a:p>
            <a:r>
              <a:rPr lang="en-US" sz="4400" b="1"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                       (Using </a:t>
            </a:r>
            <a:r>
              <a:rPr lang="en-US" sz="4400" b="1" dirty="0" err="1">
                <a:latin typeface="Times New Roman" panose="02020603050405020304" pitchFamily="18" charset="0"/>
                <a:cs typeface="Times New Roman" panose="02020603050405020304" pitchFamily="18" charset="0"/>
              </a:rPr>
              <a:t>C</a:t>
            </a:r>
            <a:r>
              <a:rPr lang="en-US" sz="4400" b="1" dirty="0" err="1" smtClean="0">
                <a:latin typeface="Times New Roman" panose="02020603050405020304" pitchFamily="18" charset="0"/>
                <a:cs typeface="Times New Roman" panose="02020603050405020304" pitchFamily="18" charset="0"/>
              </a:rPr>
              <a:t>nn</a:t>
            </a:r>
            <a:r>
              <a:rPr lang="en-US" sz="4400" b="1" dirty="0" smtClean="0">
                <a:latin typeface="Times New Roman" panose="02020603050405020304" pitchFamily="18" charset="0"/>
                <a:cs typeface="Times New Roman" panose="02020603050405020304" pitchFamily="18" charset="0"/>
              </a:rPr>
              <a:t>)</a:t>
            </a:r>
            <a:endParaRPr lang="en-US" sz="440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463"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5332" y="385444"/>
            <a:ext cx="10681335" cy="444352"/>
          </a:xfrm>
          <a:prstGeom prst="rect">
            <a:avLst/>
          </a:prstGeom>
        </p:spPr>
        <p:txBody>
          <a:bodyPr vert="horz" wrap="square" lIns="0" tIns="13335" rIns="0" bIns="0" rtlCol="0">
            <a:spAutoFit/>
          </a:bodyPr>
          <a:lstStyle/>
          <a:p>
            <a:pPr marL="12700">
              <a:lnSpc>
                <a:spcPct val="100000"/>
              </a:lnSpc>
              <a:spcBef>
                <a:spcPts val="105"/>
              </a:spcBef>
            </a:pPr>
            <a:r>
              <a:rPr sz="2800" spc="25" dirty="0">
                <a:latin typeface="Cooper Black" panose="0208090404030B020404" pitchFamily="18" charset="0"/>
              </a:rPr>
              <a:t>A</a:t>
            </a:r>
            <a:r>
              <a:rPr sz="2800" spc="-5" dirty="0">
                <a:latin typeface="Cooper Black" panose="0208090404030B020404" pitchFamily="18" charset="0"/>
              </a:rPr>
              <a:t>G</a:t>
            </a:r>
            <a:r>
              <a:rPr sz="2800" spc="-35" dirty="0">
                <a:latin typeface="Cooper Black" panose="0208090404030B020404" pitchFamily="18" charset="0"/>
              </a:rPr>
              <a:t>E</a:t>
            </a:r>
            <a:r>
              <a:rPr sz="2800" spc="15" dirty="0">
                <a:latin typeface="Cooper Black" panose="0208090404030B020404" pitchFamily="18" charset="0"/>
              </a:rPr>
              <a:t>N</a:t>
            </a:r>
            <a:r>
              <a:rPr sz="2800" dirty="0">
                <a:latin typeface="Cooper Black" panose="0208090404030B0204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Rectangle 1"/>
          <p:cNvSpPr>
            <a:spLocks noChangeArrowheads="1"/>
          </p:cNvSpPr>
          <p:nvPr/>
        </p:nvSpPr>
        <p:spPr bwMode="auto">
          <a:xfrm>
            <a:off x="1524001" y="2121279"/>
            <a:ext cx="850846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agenda for an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autoencoder</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typically encompasses several key points aimed at understanding, implementing, and optimizing this fundamental neural network architecture. Firstly, the agenda may begin with an introduction to the concept of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autoencoders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elucidating their role in unsupervised learning and data compression.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Following this, there might be a discussion on the underlying architecture of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autoencoders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including the encoder and decoder components, along with their respective functions in transforming input data into a compressed representation and then reconstructing it.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Moreover, the agenda may delve into various types of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autoencoders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such as sparse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autoencoders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denoising</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autoencoders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variational</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autoencoders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elucidating their unique characteristics and applications.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
          <p:cNvSpPr>
            <a:spLocks noChangeArrowheads="1"/>
          </p:cNvSpPr>
          <p:nvPr/>
        </p:nvSpPr>
        <p:spPr bwMode="auto">
          <a:xfrm>
            <a:off x="57463" y="915034"/>
            <a:ext cx="69421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20" dirty="0" smtClean="0">
                <a:latin typeface="Cooper Black" panose="0208090404030B020404" pitchFamily="18" charset="0"/>
              </a:rPr>
              <a:t>P</a:t>
            </a:r>
            <a:r>
              <a:rPr sz="2800" spc="15" dirty="0" smtClean="0">
                <a:latin typeface="Cooper Black" panose="0208090404030B020404" pitchFamily="18" charset="0"/>
              </a:rPr>
              <a:t>ROB</a:t>
            </a:r>
            <a:r>
              <a:rPr sz="2800" spc="55" dirty="0" smtClean="0">
                <a:latin typeface="Cooper Black" panose="0208090404030B020404" pitchFamily="18" charset="0"/>
              </a:rPr>
              <a:t>L</a:t>
            </a:r>
            <a:r>
              <a:rPr sz="2800" spc="-20" dirty="0" smtClean="0">
                <a:latin typeface="Cooper Black" panose="0208090404030B020404" pitchFamily="18" charset="0"/>
              </a:rPr>
              <a:t>E</a:t>
            </a:r>
            <a:r>
              <a:rPr sz="2800" spc="20" dirty="0" smtClean="0">
                <a:latin typeface="Cooper Black" panose="0208090404030B020404" pitchFamily="18" charset="0"/>
              </a:rPr>
              <a:t>M</a:t>
            </a:r>
            <a:r>
              <a:rPr lang="en-US" sz="2800" dirty="0">
                <a:latin typeface="Cooper Black" panose="0208090404030B020404" pitchFamily="18" charset="0"/>
              </a:rPr>
              <a:t> </a:t>
            </a:r>
            <a:r>
              <a:rPr sz="2800" spc="10" dirty="0" smtClean="0">
                <a:latin typeface="Cooper Black" panose="0208090404030B020404" pitchFamily="18" charset="0"/>
              </a:rPr>
              <a:t>S</a:t>
            </a:r>
            <a:r>
              <a:rPr sz="2800" spc="-370" dirty="0" smtClean="0">
                <a:latin typeface="Cooper Black" panose="0208090404030B020404" pitchFamily="18" charset="0"/>
              </a:rPr>
              <a:t>T</a:t>
            </a:r>
            <a:r>
              <a:rPr sz="2800" spc="-375" dirty="0" smtClean="0">
                <a:latin typeface="Cooper Black" panose="0208090404030B020404" pitchFamily="18" charset="0"/>
              </a:rPr>
              <a:t>A</a:t>
            </a:r>
            <a:r>
              <a:rPr sz="2800" spc="15" dirty="0" smtClean="0">
                <a:latin typeface="Cooper Black" panose="0208090404030B020404" pitchFamily="18" charset="0"/>
              </a:rPr>
              <a:t>T</a:t>
            </a:r>
            <a:r>
              <a:rPr sz="2800" spc="-10" dirty="0" smtClean="0">
                <a:latin typeface="Cooper Black" panose="0208090404030B020404" pitchFamily="18" charset="0"/>
              </a:rPr>
              <a:t>E</a:t>
            </a:r>
            <a:r>
              <a:rPr sz="2800" spc="-20" dirty="0" smtClean="0">
                <a:latin typeface="Cooper Black" panose="0208090404030B020404" pitchFamily="18" charset="0"/>
              </a:rPr>
              <a:t>ME</a:t>
            </a:r>
            <a:r>
              <a:rPr sz="2800" spc="10" dirty="0" smtClean="0">
                <a:latin typeface="Cooper Black" panose="0208090404030B020404" pitchFamily="18" charset="0"/>
              </a:rPr>
              <a:t>NT</a:t>
            </a:r>
            <a:r>
              <a:rPr lang="en-US" sz="2800" spc="10" dirty="0" smtClean="0">
                <a:latin typeface="Cooper Black" panose="0208090404030B020404" pitchFamily="18" charset="0"/>
              </a:rPr>
              <a:t>:</a:t>
            </a:r>
            <a:endParaRPr sz="2800" dirty="0">
              <a:latin typeface="Cooper Black" panose="0208090404030B020404" pitchFamily="18" charset="0"/>
            </a:endParaRPr>
          </a:p>
        </p:txBody>
      </p:sp>
      <p:sp>
        <p:nvSpPr>
          <p:cNvPr id="12" name="Text Placeholder 11"/>
          <p:cNvSpPr>
            <a:spLocks noGrp="1"/>
          </p:cNvSpPr>
          <p:nvPr>
            <p:ph type="body" idx="1"/>
          </p:nvPr>
        </p:nvSpPr>
        <p:spPr>
          <a:xfrm>
            <a:off x="609600" y="1577340"/>
            <a:ext cx="6934200" cy="2215991"/>
          </a:xfrm>
        </p:spPr>
        <p:txBody>
          <a:bodyPr/>
          <a:lstStyle/>
          <a:p>
            <a:r>
              <a:rPr lang="en-US" dirty="0" smtClean="0"/>
              <a:t>                                                    </a:t>
            </a:r>
            <a:br>
              <a:rPr lang="en-US" dirty="0" smtClean="0"/>
            </a:br>
            <a:r>
              <a:rPr lang="en-US" dirty="0" smtClean="0"/>
              <a:t>The task of </a:t>
            </a:r>
            <a:r>
              <a:rPr lang="en-US" dirty="0" err="1" smtClean="0"/>
              <a:t>autoencoder</a:t>
            </a:r>
            <a:r>
              <a:rPr lang="en-US" dirty="0" smtClean="0"/>
              <a:t> using </a:t>
            </a:r>
            <a:r>
              <a:rPr lang="en-US" dirty="0" err="1" smtClean="0"/>
              <a:t>cnn</a:t>
            </a:r>
            <a:r>
              <a:rPr lang="en-US" dirty="0" smtClean="0"/>
              <a:t> to develop an </a:t>
            </a:r>
            <a:r>
              <a:rPr lang="en-US" dirty="0" err="1" smtClean="0"/>
              <a:t>autoencoder</a:t>
            </a:r>
            <a:r>
              <a:rPr lang="en-US" dirty="0" smtClean="0"/>
              <a:t> model to reconstruct high-resolution images from a</a:t>
            </a:r>
          </a:p>
          <a:p>
            <a:r>
              <a:rPr lang="en-US" dirty="0" smtClean="0"/>
              <a:t>lower-dimensional latent space representation.</a:t>
            </a:r>
          </a:p>
          <a:p>
            <a:endParaRPr lang="en-US" dirty="0"/>
          </a:p>
          <a:p>
            <a:r>
              <a:rPr lang="en-US" dirty="0" smtClean="0"/>
              <a:t> The model should be trained on a dataset of images and learn to encode the input images into a compressed  representation and then decode it back to reconstruct the original images with minimal loss of information.</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8040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Cooper Black" panose="0208090404030B020404" pitchFamily="18" charset="0"/>
              </a:rPr>
              <a:t>PROJECT	</a:t>
            </a:r>
            <a:r>
              <a:rPr lang="en-US" sz="4250" spc="-20" dirty="0">
                <a:latin typeface="Cooper Black" panose="0208090404030B020404" pitchFamily="18" charset="0"/>
              </a:rPr>
              <a:t> </a:t>
            </a:r>
            <a:r>
              <a:rPr lang="en-US" sz="4250" spc="-20" dirty="0" smtClean="0">
                <a:latin typeface="Cooper Black" panose="0208090404030B020404" pitchFamily="18" charset="0"/>
              </a:rPr>
              <a:t>OVERVIEW</a:t>
            </a:r>
            <a:endParaRPr sz="4250" dirty="0">
              <a:latin typeface="Cooper Black" panose="0208090404030B0204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11"/>
          <p:cNvSpPr/>
          <p:nvPr/>
        </p:nvSpPr>
        <p:spPr>
          <a:xfrm>
            <a:off x="1206006" y="1641964"/>
            <a:ext cx="8210549" cy="2862322"/>
          </a:xfrm>
          <a:prstGeom prst="rect">
            <a:avLst/>
          </a:prstGeom>
        </p:spPr>
        <p:txBody>
          <a:bodyPr wrap="square">
            <a:spAutoFit/>
          </a:bodyPr>
          <a:lstStyle/>
          <a:p>
            <a:endParaRPr lang="en-US" dirty="0" smtClean="0"/>
          </a:p>
          <a:p>
            <a:r>
              <a:rPr lang="en-US" dirty="0" smtClean="0"/>
              <a:t>The project aims to implement an </a:t>
            </a:r>
            <a:r>
              <a:rPr lang="en-US" dirty="0" err="1" smtClean="0"/>
              <a:t>autoencoder</a:t>
            </a:r>
            <a:r>
              <a:rPr lang="en-US" dirty="0" smtClean="0"/>
              <a:t>, a type of artificial neural network used for unsupervised learning, particularly in the field of dimensionality reduction and feature learning. </a:t>
            </a:r>
          </a:p>
          <a:p>
            <a:endParaRPr lang="en-US" dirty="0"/>
          </a:p>
          <a:p>
            <a:r>
              <a:rPr lang="en-US" dirty="0" smtClean="0"/>
              <a:t>The </a:t>
            </a:r>
            <a:r>
              <a:rPr lang="en-US" dirty="0" err="1" smtClean="0"/>
              <a:t>autoencoder</a:t>
            </a:r>
            <a:r>
              <a:rPr lang="en-US" dirty="0" smtClean="0"/>
              <a:t> consists of an encoder network that compresses the input data into a lower-dimensional latent space representation, and a decoder network that reconstructs the original input data from this representation. By training the </a:t>
            </a:r>
            <a:r>
              <a:rPr lang="en-US" dirty="0" err="1" smtClean="0"/>
              <a:t>autoencoder</a:t>
            </a:r>
            <a:r>
              <a:rPr lang="en-US" dirty="0" smtClean="0"/>
              <a:t> on a dataset, it learns to efficiently capture the underlying structure of the data and reconstruct it accurately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310948" cy="447558"/>
          </a:xfrm>
          <a:prstGeom prst="rect">
            <a:avLst/>
          </a:prstGeom>
        </p:spPr>
        <p:txBody>
          <a:bodyPr vert="horz" wrap="square" lIns="0" tIns="16510" rIns="0" bIns="0" rtlCol="0">
            <a:spAutoFit/>
          </a:bodyPr>
          <a:lstStyle/>
          <a:p>
            <a:pPr marL="12700">
              <a:lnSpc>
                <a:spcPct val="100000"/>
              </a:lnSpc>
              <a:spcBef>
                <a:spcPts val="130"/>
              </a:spcBef>
            </a:pPr>
            <a:r>
              <a:rPr sz="2800" spc="25" dirty="0">
                <a:latin typeface="Cooper Black" pitchFamily="18" charset="0"/>
              </a:rPr>
              <a:t>W</a:t>
            </a:r>
            <a:r>
              <a:rPr sz="2800" spc="-20" dirty="0">
                <a:latin typeface="Cooper Black" pitchFamily="18" charset="0"/>
              </a:rPr>
              <a:t>H</a:t>
            </a:r>
            <a:r>
              <a:rPr sz="2800" spc="20" dirty="0">
                <a:latin typeface="Cooper Black" pitchFamily="18" charset="0"/>
              </a:rPr>
              <a:t>O</a:t>
            </a:r>
            <a:r>
              <a:rPr sz="2800" spc="-235" dirty="0">
                <a:latin typeface="Cooper Black" pitchFamily="18" charset="0"/>
              </a:rPr>
              <a:t> </a:t>
            </a:r>
            <a:r>
              <a:rPr sz="2800" spc="-10" dirty="0">
                <a:latin typeface="Cooper Black" pitchFamily="18" charset="0"/>
              </a:rPr>
              <a:t>AR</a:t>
            </a:r>
            <a:r>
              <a:rPr sz="2800" spc="15" dirty="0">
                <a:latin typeface="Cooper Black" pitchFamily="18" charset="0"/>
              </a:rPr>
              <a:t>E</a:t>
            </a:r>
            <a:r>
              <a:rPr sz="2800" spc="-35" dirty="0">
                <a:latin typeface="Cooper Black" pitchFamily="18" charset="0"/>
              </a:rPr>
              <a:t> </a:t>
            </a:r>
            <a:r>
              <a:rPr sz="2800" spc="-10" dirty="0">
                <a:latin typeface="Cooper Black" pitchFamily="18" charset="0"/>
              </a:rPr>
              <a:t>T</a:t>
            </a:r>
            <a:r>
              <a:rPr sz="2800" spc="-15" dirty="0">
                <a:latin typeface="Cooper Black" pitchFamily="18" charset="0"/>
              </a:rPr>
              <a:t>H</a:t>
            </a:r>
            <a:r>
              <a:rPr sz="2800" spc="15" dirty="0">
                <a:latin typeface="Cooper Black" pitchFamily="18" charset="0"/>
              </a:rPr>
              <a:t>E</a:t>
            </a:r>
            <a:r>
              <a:rPr sz="2800" spc="-35" dirty="0">
                <a:latin typeface="Cooper Black" pitchFamily="18" charset="0"/>
              </a:rPr>
              <a:t> </a:t>
            </a:r>
            <a:r>
              <a:rPr sz="2800" spc="-20" dirty="0">
                <a:latin typeface="Cooper Black" pitchFamily="18" charset="0"/>
              </a:rPr>
              <a:t>E</a:t>
            </a:r>
            <a:r>
              <a:rPr sz="2800" spc="30" dirty="0">
                <a:latin typeface="Cooper Black" pitchFamily="18" charset="0"/>
              </a:rPr>
              <a:t>N</a:t>
            </a:r>
            <a:r>
              <a:rPr sz="2800" spc="15" dirty="0">
                <a:latin typeface="Cooper Black" pitchFamily="18" charset="0"/>
              </a:rPr>
              <a:t>D</a:t>
            </a:r>
            <a:r>
              <a:rPr sz="2800" spc="-45" dirty="0">
                <a:latin typeface="Cooper Black" pitchFamily="18" charset="0"/>
              </a:rPr>
              <a:t> </a:t>
            </a:r>
            <a:r>
              <a:rPr sz="2800" dirty="0">
                <a:latin typeface="Cooper Black" pitchFamily="18" charset="0"/>
              </a:rPr>
              <a:t>U</a:t>
            </a:r>
            <a:r>
              <a:rPr sz="2800" spc="10" dirty="0">
                <a:latin typeface="Cooper Black" pitchFamily="18" charset="0"/>
              </a:rPr>
              <a:t>S</a:t>
            </a:r>
            <a:r>
              <a:rPr sz="2800" spc="-25" dirty="0">
                <a:latin typeface="Cooper Black" pitchFamily="18" charset="0"/>
              </a:rPr>
              <a:t>E</a:t>
            </a:r>
            <a:r>
              <a:rPr sz="2800" spc="-10" dirty="0">
                <a:latin typeface="Cooper Black" pitchFamily="18" charset="0"/>
              </a:rPr>
              <a:t>R</a:t>
            </a:r>
            <a:r>
              <a:rPr sz="2800" spc="5" dirty="0">
                <a:latin typeface="Cooper Black" pitchFamily="18" charset="0"/>
              </a:rPr>
              <a:t>S?</a:t>
            </a:r>
            <a:endParaRPr sz="2800" dirty="0">
              <a:latin typeface="Cooper Black"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1"/>
          <p:cNvSpPr>
            <a:spLocks noChangeArrowheads="1"/>
          </p:cNvSpPr>
          <p:nvPr/>
        </p:nvSpPr>
        <p:spPr bwMode="auto">
          <a:xfrm>
            <a:off x="457200" y="2765182"/>
            <a:ext cx="989234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Autoencoders</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find application across various domains, serving different end users depending on the specific use case. In the field of computer vision, end users could include image analysts or researchers utilizing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autoencoders</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for tasks such as image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denoising</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compression, or feature extraction.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For example, in medical imaging, doctors and radiologists may use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autoencoders</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to enhance image quality or identify anomalies in scans more effectively. In the realm of natural language processing, end users could be language researchers or developers leveraging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autoencoders</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for tasks like text generation, summarization, or language translation</a:t>
            </a:r>
            <a:r>
              <a:rPr kumimoji="0" lang="en-US" sz="1800" b="0" i="0" u="none" strike="noStrike" cap="none" normalizeH="0" baseline="0" dirty="0" smtClean="0">
                <a:ln>
                  <a:noFill/>
                </a:ln>
                <a:solidFill>
                  <a:schemeClr val="tx1"/>
                </a:solidFill>
                <a:effectLst/>
                <a:latin typeface="Arial" panose="020B0604020202020204" pitchFamily="34" charset="0"/>
              </a:rPr>
              <a:t>. </a:t>
            </a:r>
          </a:p>
        </p:txBody>
      </p:sp>
      <p:sp>
        <p:nvSpPr>
          <p:cNvPr id="11" name="Rectangle 2"/>
          <p:cNvSpPr>
            <a:spLocks noChangeArrowheads="1"/>
          </p:cNvSpPr>
          <p:nvPr/>
        </p:nvSpPr>
        <p:spPr bwMode="auto">
          <a:xfrm>
            <a:off x="0" y="-300307"/>
            <a:ext cx="120351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444352"/>
          </a:xfrm>
          <a:prstGeom prst="rect">
            <a:avLst/>
          </a:prstGeom>
        </p:spPr>
        <p:txBody>
          <a:bodyPr vert="horz" wrap="square" lIns="0" tIns="13335" rIns="0" bIns="0" rtlCol="0">
            <a:spAutoFit/>
          </a:bodyPr>
          <a:lstStyle/>
          <a:p>
            <a:pPr marL="12700">
              <a:lnSpc>
                <a:spcPct val="100000"/>
              </a:lnSpc>
              <a:spcBef>
                <a:spcPts val="105"/>
              </a:spcBef>
            </a:pPr>
            <a:r>
              <a:rPr sz="2800" spc="-40" dirty="0">
                <a:latin typeface="Cooper Black" pitchFamily="18" charset="0"/>
              </a:rPr>
              <a:t>Y</a:t>
            </a:r>
            <a:r>
              <a:rPr sz="2800" spc="10" dirty="0">
                <a:latin typeface="Cooper Black" pitchFamily="18" charset="0"/>
              </a:rPr>
              <a:t>O</a:t>
            </a:r>
            <a:r>
              <a:rPr sz="2800" spc="25" dirty="0">
                <a:latin typeface="Cooper Black" pitchFamily="18" charset="0"/>
              </a:rPr>
              <a:t>U</a:t>
            </a:r>
            <a:r>
              <a:rPr sz="2800" dirty="0">
                <a:latin typeface="Cooper Black" pitchFamily="18" charset="0"/>
              </a:rPr>
              <a:t>R</a:t>
            </a:r>
            <a:r>
              <a:rPr sz="2800" spc="5" dirty="0">
                <a:latin typeface="Cooper Black" pitchFamily="18" charset="0"/>
              </a:rPr>
              <a:t> </a:t>
            </a:r>
            <a:r>
              <a:rPr sz="2800" spc="25" dirty="0">
                <a:latin typeface="Cooper Black" pitchFamily="18" charset="0"/>
              </a:rPr>
              <a:t>S</a:t>
            </a:r>
            <a:r>
              <a:rPr sz="2800" spc="10" dirty="0">
                <a:latin typeface="Cooper Black" pitchFamily="18" charset="0"/>
              </a:rPr>
              <a:t>O</a:t>
            </a:r>
            <a:r>
              <a:rPr sz="2800" spc="25" dirty="0">
                <a:latin typeface="Cooper Black" pitchFamily="18" charset="0"/>
              </a:rPr>
              <a:t>LU</a:t>
            </a:r>
            <a:r>
              <a:rPr sz="2800" spc="-35" dirty="0">
                <a:latin typeface="Cooper Black" pitchFamily="18" charset="0"/>
              </a:rPr>
              <a:t>T</a:t>
            </a:r>
            <a:r>
              <a:rPr sz="2800" spc="-30" dirty="0">
                <a:latin typeface="Cooper Black" pitchFamily="18" charset="0"/>
              </a:rPr>
              <a:t>I</a:t>
            </a:r>
            <a:r>
              <a:rPr sz="2800" spc="10" dirty="0">
                <a:latin typeface="Cooper Black" pitchFamily="18" charset="0"/>
              </a:rPr>
              <a:t>O</a:t>
            </a:r>
            <a:r>
              <a:rPr sz="2800" dirty="0">
                <a:latin typeface="Cooper Black" pitchFamily="18" charset="0"/>
              </a:rPr>
              <a:t>N</a:t>
            </a:r>
            <a:r>
              <a:rPr sz="2800" spc="-345" dirty="0">
                <a:latin typeface="Cooper Black" pitchFamily="18" charset="0"/>
              </a:rPr>
              <a:t> </a:t>
            </a:r>
            <a:r>
              <a:rPr sz="2800" spc="-35" dirty="0">
                <a:latin typeface="Cooper Black" pitchFamily="18" charset="0"/>
              </a:rPr>
              <a:t>A</a:t>
            </a:r>
            <a:r>
              <a:rPr sz="2800" spc="-5" dirty="0">
                <a:latin typeface="Cooper Black" pitchFamily="18" charset="0"/>
              </a:rPr>
              <a:t>N</a:t>
            </a:r>
            <a:r>
              <a:rPr sz="2800" dirty="0">
                <a:latin typeface="Cooper Black" pitchFamily="18" charset="0"/>
              </a:rPr>
              <a:t>D</a:t>
            </a:r>
            <a:r>
              <a:rPr sz="2800" spc="35" dirty="0">
                <a:latin typeface="Cooper Black" pitchFamily="18" charset="0"/>
              </a:rPr>
              <a:t> </a:t>
            </a:r>
            <a:r>
              <a:rPr sz="2800" spc="-30" dirty="0">
                <a:latin typeface="Cooper Black" pitchFamily="18" charset="0"/>
              </a:rPr>
              <a:t>I</a:t>
            </a:r>
            <a:r>
              <a:rPr sz="2800" spc="-35" dirty="0">
                <a:latin typeface="Cooper Black" pitchFamily="18" charset="0"/>
              </a:rPr>
              <a:t>T</a:t>
            </a:r>
            <a:r>
              <a:rPr sz="2800" dirty="0">
                <a:latin typeface="Cooper Black" pitchFamily="18" charset="0"/>
              </a:rPr>
              <a:t>S</a:t>
            </a:r>
            <a:r>
              <a:rPr sz="2800" spc="60" dirty="0">
                <a:latin typeface="Cooper Black" pitchFamily="18" charset="0"/>
              </a:rPr>
              <a:t> </a:t>
            </a:r>
            <a:r>
              <a:rPr sz="2800" spc="-295" dirty="0">
                <a:latin typeface="Cooper Black" pitchFamily="18" charset="0"/>
              </a:rPr>
              <a:t>V</a:t>
            </a:r>
            <a:r>
              <a:rPr sz="2800" spc="-35" dirty="0">
                <a:latin typeface="Cooper Black" pitchFamily="18" charset="0"/>
              </a:rPr>
              <a:t>A</a:t>
            </a:r>
            <a:r>
              <a:rPr sz="2800" spc="25" dirty="0">
                <a:latin typeface="Cooper Black" pitchFamily="18" charset="0"/>
              </a:rPr>
              <a:t>LU</a:t>
            </a:r>
            <a:r>
              <a:rPr sz="2800" dirty="0">
                <a:latin typeface="Cooper Black" pitchFamily="18" charset="0"/>
              </a:rPr>
              <a:t>E</a:t>
            </a:r>
            <a:r>
              <a:rPr sz="2800" spc="-65" dirty="0">
                <a:latin typeface="Cooper Black" pitchFamily="18" charset="0"/>
              </a:rPr>
              <a:t> </a:t>
            </a:r>
            <a:r>
              <a:rPr sz="2800" spc="-15" dirty="0">
                <a:latin typeface="Cooper Black" pitchFamily="18" charset="0"/>
              </a:rPr>
              <a:t>P</a:t>
            </a:r>
            <a:r>
              <a:rPr sz="2800" spc="-30" dirty="0">
                <a:latin typeface="Cooper Black" pitchFamily="18" charset="0"/>
              </a:rPr>
              <a:t>R</a:t>
            </a:r>
            <a:r>
              <a:rPr sz="2800" spc="10" dirty="0">
                <a:latin typeface="Cooper Black" pitchFamily="18" charset="0"/>
              </a:rPr>
              <a:t>O</a:t>
            </a:r>
            <a:r>
              <a:rPr sz="2800" spc="-15" dirty="0">
                <a:latin typeface="Cooper Black" pitchFamily="18" charset="0"/>
              </a:rPr>
              <a:t>P</a:t>
            </a:r>
            <a:r>
              <a:rPr sz="2800" spc="10" dirty="0">
                <a:latin typeface="Cooper Black" pitchFamily="18" charset="0"/>
              </a:rPr>
              <a:t>O</a:t>
            </a:r>
            <a:r>
              <a:rPr sz="2800" spc="25" dirty="0">
                <a:latin typeface="Cooper Black" pitchFamily="18" charset="0"/>
              </a:rPr>
              <a:t>S</a:t>
            </a:r>
            <a:r>
              <a:rPr sz="2800" spc="-30" dirty="0">
                <a:latin typeface="Cooper Black" pitchFamily="18" charset="0"/>
              </a:rPr>
              <a:t>I</a:t>
            </a:r>
            <a:r>
              <a:rPr sz="2800" spc="-35" dirty="0">
                <a:latin typeface="Cooper Black" pitchFamily="18" charset="0"/>
              </a:rPr>
              <a:t>T</a:t>
            </a:r>
            <a:r>
              <a:rPr sz="2800" spc="-30" dirty="0">
                <a:latin typeface="Cooper Black" pitchFamily="18" charset="0"/>
              </a:rPr>
              <a:t>I</a:t>
            </a:r>
            <a:r>
              <a:rPr sz="2800" spc="10" dirty="0">
                <a:latin typeface="Cooper Black" pitchFamily="18" charset="0"/>
              </a:rPr>
              <a:t>O</a:t>
            </a:r>
            <a:r>
              <a:rPr sz="2800" dirty="0">
                <a:latin typeface="Cooper Black" pitchFamily="18" charset="0"/>
              </a:rPr>
              <a:t>N</a:t>
            </a:r>
          </a:p>
        </p:txBody>
      </p:sp>
      <p:sp>
        <p:nvSpPr>
          <p:cNvPr id="10" name="Text Placeholder 9"/>
          <p:cNvSpPr>
            <a:spLocks noGrp="1"/>
          </p:cNvSpPr>
          <p:nvPr>
            <p:ph type="body" idx="1"/>
          </p:nvPr>
        </p:nvSpPr>
        <p:spPr>
          <a:xfrm>
            <a:off x="3124200" y="1454846"/>
            <a:ext cx="6934200" cy="3705225"/>
          </a:xfrm>
        </p:spPr>
        <p:txBody>
          <a:bodyPr/>
          <a:lstStyle/>
          <a:p>
            <a:r>
              <a:rPr lang="en-US" dirty="0"/>
              <a:t/>
            </a:r>
            <a:br>
              <a:rPr lang="en-US" dirty="0"/>
            </a:br>
            <a:r>
              <a:rPr lang="en-US" dirty="0">
                <a:latin typeface="Times New Roman" pitchFamily="18" charset="0"/>
                <a:cs typeface="Times New Roman" pitchFamily="18" charset="0"/>
              </a:rPr>
              <a:t>Our solution is an innovative </a:t>
            </a:r>
            <a:r>
              <a:rPr lang="en-US" dirty="0" err="1">
                <a:latin typeface="Times New Roman" pitchFamily="18" charset="0"/>
                <a:cs typeface="Times New Roman" pitchFamily="18" charset="0"/>
              </a:rPr>
              <a:t>autoencoder</a:t>
            </a:r>
            <a:r>
              <a:rPr lang="en-US" dirty="0">
                <a:latin typeface="Times New Roman" pitchFamily="18" charset="0"/>
                <a:cs typeface="Times New Roman" pitchFamily="18" charset="0"/>
              </a:rPr>
              <a:t> model designed to revolutionize various fields such as image processing, anomaly detection, and data compression. Unlike traditional approaches, our </a:t>
            </a:r>
            <a:r>
              <a:rPr lang="en-US" dirty="0" err="1">
                <a:latin typeface="Times New Roman" pitchFamily="18" charset="0"/>
                <a:cs typeface="Times New Roman" pitchFamily="18" charset="0"/>
              </a:rPr>
              <a:t>autoencoder</a:t>
            </a:r>
            <a:r>
              <a:rPr lang="en-US" dirty="0">
                <a:latin typeface="Times New Roman" pitchFamily="18" charset="0"/>
                <a:cs typeface="Times New Roman" pitchFamily="18" charset="0"/>
              </a:rPr>
              <a:t> leverages advanced deep learning techniques to efficiently learn and represent complex patterns in high-dimensional data.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By </a:t>
            </a:r>
            <a:r>
              <a:rPr lang="en-US" dirty="0">
                <a:latin typeface="Times New Roman" pitchFamily="18" charset="0"/>
                <a:cs typeface="Times New Roman" pitchFamily="18" charset="0"/>
              </a:rPr>
              <a:t>employing state-of-the-art neural network architectures and optimization algorithms, our model can extract meaningful features from raw input data, enabling enhanced data representation and reconstruction capabilities</a:t>
            </a:r>
            <a:r>
              <a:rPr lang="en-US" dirty="0" smtClean="0">
                <a:latin typeface="Times New Roman" pitchFamily="18" charset="0"/>
                <a:cs typeface="Times New Roman" pitchFamily="18" charset="0"/>
              </a:rPr>
              <a:t>.</a:t>
            </a:r>
          </a:p>
          <a:p>
            <a:endParaRPr lang="en-US" dirty="0"/>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447558"/>
          </a:xfrm>
          <a:prstGeom prst="rect">
            <a:avLst/>
          </a:prstGeom>
        </p:spPr>
        <p:txBody>
          <a:bodyPr vert="horz" wrap="square" lIns="0" tIns="16510" rIns="0" bIns="0" rtlCol="0">
            <a:spAutoFit/>
          </a:bodyPr>
          <a:lstStyle/>
          <a:p>
            <a:pPr marL="12700">
              <a:lnSpc>
                <a:spcPct val="100000"/>
              </a:lnSpc>
              <a:spcBef>
                <a:spcPts val="130"/>
              </a:spcBef>
            </a:pPr>
            <a:r>
              <a:rPr sz="2800" spc="15" dirty="0">
                <a:latin typeface="Cooper Black" pitchFamily="18" charset="0"/>
              </a:rPr>
              <a:t>THE</a:t>
            </a:r>
            <a:r>
              <a:rPr sz="2800" spc="20" dirty="0">
                <a:latin typeface="Cooper Black" pitchFamily="18" charset="0"/>
              </a:rPr>
              <a:t> </a:t>
            </a:r>
            <a:r>
              <a:rPr sz="2800" spc="10" dirty="0">
                <a:latin typeface="Cooper Black" pitchFamily="18" charset="0"/>
              </a:rPr>
              <a:t>WOW</a:t>
            </a:r>
            <a:r>
              <a:rPr sz="2800" spc="85" dirty="0">
                <a:latin typeface="Cooper Black" pitchFamily="18" charset="0"/>
              </a:rPr>
              <a:t> </a:t>
            </a:r>
            <a:r>
              <a:rPr sz="2800" spc="10" dirty="0">
                <a:latin typeface="Cooper Black" pitchFamily="18" charset="0"/>
              </a:rPr>
              <a:t>IN</a:t>
            </a:r>
            <a:r>
              <a:rPr sz="2800" spc="-5" dirty="0">
                <a:latin typeface="Cooper Black" pitchFamily="18" charset="0"/>
              </a:rPr>
              <a:t> </a:t>
            </a:r>
            <a:r>
              <a:rPr sz="2800" spc="15" dirty="0">
                <a:latin typeface="Cooper Black" pitchFamily="18" charset="0"/>
              </a:rPr>
              <a:t>YOUR</a:t>
            </a:r>
            <a:r>
              <a:rPr sz="2800" spc="-10" dirty="0">
                <a:latin typeface="Cooper Black" pitchFamily="18" charset="0"/>
              </a:rPr>
              <a:t> </a:t>
            </a:r>
            <a:r>
              <a:rPr sz="2800" spc="20" dirty="0">
                <a:latin typeface="Cooper Black" pitchFamily="18" charset="0"/>
              </a:rPr>
              <a:t>SOLUTION</a:t>
            </a:r>
            <a:endParaRPr sz="2800" dirty="0">
              <a:latin typeface="Cooper Black"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Rectangle 1"/>
          <p:cNvSpPr>
            <a:spLocks noChangeArrowheads="1"/>
          </p:cNvSpPr>
          <p:nvPr/>
        </p:nvSpPr>
        <p:spPr bwMode="auto">
          <a:xfrm>
            <a:off x="2286000" y="2122851"/>
            <a:ext cx="64008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In the solution for the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autoencoder</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the "wow" moment arises when the network starts to reconstruct the input data with remarkable accuracy, capturing intricate patterns and features despite being trained on compressed representations.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This "wow" moment signifies the power of the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autoencoder</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to learn meaningful representations and effectively reconstruct the original data, often surpassing initial expectations and demonstrating the efficacy of unsupervised learning approaches in capturing complex structures within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 name="Rectangle 2"/>
          <p:cNvSpPr>
            <a:spLocks noChangeArrowheads="1"/>
          </p:cNvSpPr>
          <p:nvPr/>
        </p:nvSpPr>
        <p:spPr bwMode="auto">
          <a:xfrm>
            <a:off x="0" y="0"/>
            <a:ext cx="6632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444352"/>
          </a:xfrm>
          <a:prstGeom prst="rect">
            <a:avLst/>
          </a:prstGeom>
        </p:spPr>
        <p:txBody>
          <a:bodyPr vert="horz" wrap="square" lIns="0" tIns="13335" rIns="0" bIns="0" rtlCol="0">
            <a:spAutoFit/>
          </a:bodyPr>
          <a:lstStyle/>
          <a:p>
            <a:pPr marL="12700">
              <a:lnSpc>
                <a:spcPct val="100000"/>
              </a:lnSpc>
              <a:spcBef>
                <a:spcPts val="105"/>
              </a:spcBef>
            </a:pPr>
            <a:r>
              <a:rPr sz="2800" b="1" spc="15" dirty="0">
                <a:latin typeface="Cooper Black" pitchFamily="18" charset="0"/>
                <a:cs typeface="Trebuchet MS"/>
              </a:rPr>
              <a:t>M</a:t>
            </a:r>
            <a:r>
              <a:rPr sz="2800" b="1" dirty="0">
                <a:latin typeface="Cooper Black" pitchFamily="18" charset="0"/>
                <a:cs typeface="Trebuchet MS"/>
              </a:rPr>
              <a:t>O</a:t>
            </a:r>
            <a:r>
              <a:rPr sz="2800" b="1" spc="-15" dirty="0">
                <a:latin typeface="Cooper Black" pitchFamily="18" charset="0"/>
                <a:cs typeface="Trebuchet MS"/>
              </a:rPr>
              <a:t>D</a:t>
            </a:r>
            <a:r>
              <a:rPr sz="2800" b="1" spc="-35" dirty="0">
                <a:latin typeface="Cooper Black" pitchFamily="18" charset="0"/>
                <a:cs typeface="Trebuchet MS"/>
              </a:rPr>
              <a:t>E</a:t>
            </a:r>
            <a:r>
              <a:rPr sz="2800" b="1" spc="-30" dirty="0">
                <a:latin typeface="Cooper Black" pitchFamily="18" charset="0"/>
                <a:cs typeface="Trebuchet MS"/>
              </a:rPr>
              <a:t>LL</a:t>
            </a:r>
            <a:r>
              <a:rPr sz="2800" b="1" spc="-5" dirty="0">
                <a:latin typeface="Cooper Black" pitchFamily="18" charset="0"/>
                <a:cs typeface="Trebuchet MS"/>
              </a:rPr>
              <a:t>I</a:t>
            </a:r>
            <a:r>
              <a:rPr sz="2800" b="1" spc="30" dirty="0">
                <a:latin typeface="Cooper Black" pitchFamily="18" charset="0"/>
                <a:cs typeface="Trebuchet MS"/>
              </a:rPr>
              <a:t>N</a:t>
            </a:r>
            <a:r>
              <a:rPr sz="2800" b="1" spc="5" dirty="0">
                <a:latin typeface="Cooper Black" pitchFamily="18" charset="0"/>
                <a:cs typeface="Trebuchet MS"/>
              </a:rPr>
              <a:t>G</a:t>
            </a:r>
            <a:endParaRPr sz="2800" dirty="0">
              <a:latin typeface="Cooper Black" pitchFamily="18" charset="0"/>
              <a:cs typeface="Trebuchet MS"/>
            </a:endParaRPr>
          </a:p>
        </p:txBody>
      </p:sp>
      <p:sp>
        <p:nvSpPr>
          <p:cNvPr id="12" name="Rectangle 1"/>
          <p:cNvSpPr>
            <a:spLocks noChangeArrowheads="1"/>
          </p:cNvSpPr>
          <p:nvPr/>
        </p:nvSpPr>
        <p:spPr bwMode="auto">
          <a:xfrm>
            <a:off x="533400" y="2370296"/>
            <a:ext cx="90011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Autoencoders</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are a type of artificial neural network used for unsupervised learning. They consist of an encoder network that compresses the input data into a lower-dimensional representation, and a decoder network that reconstructs the original input from this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representation.</a:t>
            </a:r>
            <a:r>
              <a:rPr kumimoji="0" lang="en-US" sz="1800" b="0" i="0" u="none" strike="noStrike" cap="none" normalizeH="0" dirty="0" smtClean="0">
                <a:ln>
                  <a:noFill/>
                </a:ln>
                <a:solidFill>
                  <a:schemeClr val="tx1"/>
                </a:solidFill>
                <a:effectLst/>
                <a:latin typeface="Times New Roman" pitchFamily="18"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One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common application of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autoencoders</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is in data compression and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denoising</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By learning a compact representation of the input data,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autoencoders</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can effectively capture the most important features while filtering out noise. This makes them useful for tasks such as image and audio compression, where reducing the dimensionality of the data can lead to significant savings in storage space or bandwidth</a:t>
            </a:r>
            <a:r>
              <a:rPr kumimoji="0" lang="en-US" sz="1800" b="0" i="0" u="none" strike="noStrike" cap="none" normalizeH="0" baseline="0" dirty="0" smtClean="0">
                <a:ln>
                  <a:noFill/>
                </a:ln>
                <a:solidFill>
                  <a:schemeClr val="tx1"/>
                </a:solidFill>
                <a:effectLst/>
                <a:latin typeface="Arial" panose="020B0604020202020204" pitchFamily="34" charset="0"/>
              </a:rPr>
              <a:t>.</a:t>
            </a:r>
          </a:p>
        </p:txBody>
      </p:sp>
      <p:sp>
        <p:nvSpPr>
          <p:cNvPr id="13" name="Rectangle 2"/>
          <p:cNvSpPr>
            <a:spLocks noChangeArrowheads="1"/>
          </p:cNvSpPr>
          <p:nvPr/>
        </p:nvSpPr>
        <p:spPr bwMode="auto">
          <a:xfrm>
            <a:off x="152400" y="2019300"/>
            <a:ext cx="70008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584</Words>
  <Application>Microsoft Office PowerPoint</Application>
  <PresentationFormat>Custom</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Hemapriya S  821721243025  B.Tech., Artificial Intelligence And Data  Science – III year  Sir Issac Newton College Of Engineering And Technology   </vt:lpstr>
      <vt:lpstr>PROJECT TITLE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Hemapriya S  821721243025  B.Tech., Artificial Intelligence And Data  Science – III year  Sir Issac Newton College Of Engineering And Technology</dc:title>
  <dc:creator>PERSONAL</dc:creator>
  <cp:lastModifiedBy>PERSONAL</cp:lastModifiedBy>
  <cp:revision>13</cp:revision>
  <dcterms:created xsi:type="dcterms:W3CDTF">2024-04-01T08:21:25Z</dcterms:created>
  <dcterms:modified xsi:type="dcterms:W3CDTF">2024-04-01T14:19:26Z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