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96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HEMA PRIYA M</a:t>
            </a:r>
          </a:p>
          <a:p>
            <a:r>
              <a:rPr lang="en-US" sz="2400" dirty="0"/>
              <a:t>REGISTER NO:312209798</a:t>
            </a:r>
          </a:p>
          <a:p>
            <a:r>
              <a:rPr lang="en-US" sz="2400" dirty="0"/>
              <a:t>DEPARTMENT:B.COM COMPUTER APPLICATIONS</a:t>
            </a:r>
          </a:p>
          <a:p>
            <a:r>
              <a:rPr lang="en-US" sz="2400" dirty="0"/>
              <a:t>COLLEGE:ANNA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a:extLst>
              <a:ext uri="{FF2B5EF4-FFF2-40B4-BE49-F238E27FC236}">
                <a16:creationId xmlns:a16="http://schemas.microsoft.com/office/drawing/2014/main" id="{25DEEE44-2414-4174-AAA7-05655314E408}"/>
              </a:ext>
            </a:extLst>
          </p:cNvPr>
          <p:cNvSpPr/>
          <p:nvPr/>
        </p:nvSpPr>
        <p:spPr>
          <a:xfrm>
            <a:off x="739775" y="1582341"/>
            <a:ext cx="8404225" cy="5355312"/>
          </a:xfrm>
          <a:prstGeom prst="rect">
            <a:avLst/>
          </a:prstGeom>
        </p:spPr>
        <p:txBody>
          <a:bodyPr wrap="square">
            <a:spAutoFit/>
          </a:bodyPr>
          <a:lstStyle/>
          <a:p>
            <a:r>
              <a:rPr lang="en-US" dirty="0"/>
              <a:t>Data Collection:</a:t>
            </a:r>
          </a:p>
          <a:p>
            <a:r>
              <a:rPr lang="en-US" dirty="0"/>
              <a:t> 1) Download data from Skillsbuild platform.</a:t>
            </a:r>
          </a:p>
          <a:p>
            <a:r>
              <a:rPr lang="en-US" dirty="0"/>
              <a:t> 2)  Extracted the Zip. File.</a:t>
            </a:r>
          </a:p>
          <a:p>
            <a:r>
              <a:rPr lang="en-US" dirty="0"/>
              <a:t> 3)  Save the data into a excel file.</a:t>
            </a:r>
          </a:p>
          <a:p>
            <a:r>
              <a:rPr lang="en-US" dirty="0"/>
              <a:t>Feature Collection:</a:t>
            </a:r>
          </a:p>
          <a:p>
            <a:r>
              <a:rPr lang="en-US" dirty="0"/>
              <a:t> 1)  26 Features in the dataset,but selected only 9 out of it.</a:t>
            </a:r>
          </a:p>
          <a:p>
            <a:r>
              <a:rPr lang="en-US" dirty="0"/>
              <a:t>Data Cleaning:</a:t>
            </a:r>
          </a:p>
          <a:p>
            <a:r>
              <a:rPr lang="en-US" dirty="0"/>
              <a:t> 1)  Highlighted the Missing Value in the given Dataset using Condiional Formatting.</a:t>
            </a:r>
          </a:p>
          <a:p>
            <a:r>
              <a:rPr lang="en-US" dirty="0"/>
              <a:t> 2)  Filtered the Blank cells using filter option.</a:t>
            </a:r>
          </a:p>
          <a:p>
            <a:r>
              <a:rPr lang="en-US" dirty="0"/>
              <a:t>Performance Level Calculation:</a:t>
            </a:r>
          </a:p>
          <a:p>
            <a:r>
              <a:rPr lang="en-US" dirty="0"/>
              <a:t> 1)  Using </a:t>
            </a:r>
            <a:r>
              <a:rPr lang="en-US" dirty="0">
                <a:solidFill>
                  <a:srgbClr val="0D0D0D"/>
                </a:solidFill>
                <a:latin typeface="Times New Roman" panose="02020603050405020304" pitchFamily="18" charset="0"/>
                <a:cs typeface="Times New Roman" panose="02020603050405020304" pitchFamily="18" charset="0"/>
              </a:rPr>
              <a:t> </a:t>
            </a:r>
            <a:r>
              <a:rPr lang="en-US" dirty="0"/>
              <a:t>=IFS(Z2&gt;=5,”very high”,Z2&gt;=4,”high”,Z2&gt;=3,”med”,”True”,”Low”) formula we calculated the Performance level.</a:t>
            </a:r>
          </a:p>
          <a:p>
            <a:r>
              <a:rPr lang="en-US" dirty="0">
                <a:solidFill>
                  <a:srgbClr val="0D0D0D"/>
                </a:solidFill>
                <a:latin typeface="Times New Roman" panose="02020603050405020304" pitchFamily="18" charset="0"/>
                <a:cs typeface="Times New Roman" panose="02020603050405020304" pitchFamily="18" charset="0"/>
              </a:rPr>
              <a:t> 2)  Using Autofill we done the same thing to other rows.</a:t>
            </a:r>
          </a:p>
          <a:p>
            <a:r>
              <a:rPr lang="en-US" dirty="0">
                <a:solidFill>
                  <a:srgbClr val="0D0D0D"/>
                </a:solidFill>
                <a:latin typeface="Times New Roman" panose="02020603050405020304" pitchFamily="18" charset="0"/>
                <a:cs typeface="Times New Roman" panose="02020603050405020304" pitchFamily="18" charset="0"/>
              </a:rPr>
              <a:t>Pivot Table:</a:t>
            </a:r>
          </a:p>
          <a:p>
            <a:pPr marL="342900" indent="-342900">
              <a:buAutoNum type="arabicParenR"/>
            </a:pPr>
            <a:r>
              <a:rPr lang="en-US" dirty="0">
                <a:solidFill>
                  <a:srgbClr val="0D0D0D"/>
                </a:solidFill>
                <a:latin typeface="Times New Roman" panose="02020603050405020304" pitchFamily="18" charset="0"/>
                <a:cs typeface="Times New Roman" panose="02020603050405020304" pitchFamily="18" charset="0"/>
              </a:rPr>
              <a:t>We summarized the dataset.</a:t>
            </a:r>
          </a:p>
          <a:p>
            <a:r>
              <a:rPr lang="en-US" dirty="0">
                <a:solidFill>
                  <a:srgbClr val="0D0D0D"/>
                </a:solidFill>
                <a:latin typeface="Times New Roman" panose="02020603050405020304" pitchFamily="18" charset="0"/>
                <a:cs typeface="Times New Roman" panose="02020603050405020304" pitchFamily="18" charset="0"/>
              </a:rPr>
              <a:t>Graph Chart:</a:t>
            </a:r>
          </a:p>
          <a:p>
            <a:r>
              <a:rPr lang="en-US" dirty="0">
                <a:solidFill>
                  <a:srgbClr val="0D0D0D"/>
                </a:solidFill>
                <a:latin typeface="Times New Roman" panose="02020603050405020304" pitchFamily="18" charset="0"/>
                <a:cs typeface="Times New Roman" panose="02020603050405020304" pitchFamily="18" charset="0"/>
              </a:rPr>
              <a:t> 1)   Data visualization.</a:t>
            </a:r>
          </a:p>
          <a:p>
            <a:r>
              <a:rPr lang="en-US" dirty="0"/>
              <a:t> </a:t>
            </a:r>
          </a:p>
          <a:p>
            <a:pPr lvl="6" algn="just" eaLnBrk="0" fontAlgn="base" hangingPunct="0">
              <a:spcBef>
                <a:spcPct val="0"/>
              </a:spcBef>
              <a:spcAft>
                <a:spcPct val="0"/>
              </a:spcAft>
            </a:pPr>
            <a:endParaRPr lang="en-US" altLang="en-US"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9E54E990-513A-4C15-AFBE-02C36F45781E}"/>
              </a:ext>
            </a:extLst>
          </p:cNvPr>
          <p:cNvPicPr>
            <a:picLocks noChangeAspect="1"/>
          </p:cNvPicPr>
          <p:nvPr/>
        </p:nvPicPr>
        <p:blipFill>
          <a:blip r:embed="rId3"/>
          <a:stretch>
            <a:fillRect/>
          </a:stretch>
        </p:blipFill>
        <p:spPr>
          <a:xfrm>
            <a:off x="1819275" y="1600200"/>
            <a:ext cx="6569019" cy="40385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9951913-8656-4420-9BE5-4A3E2A1BEF73}"/>
              </a:ext>
            </a:extLst>
          </p:cNvPr>
          <p:cNvSpPr/>
          <p:nvPr/>
        </p:nvSpPr>
        <p:spPr>
          <a:xfrm>
            <a:off x="914400" y="2274838"/>
            <a:ext cx="8229600" cy="3046988"/>
          </a:xfrm>
          <a:prstGeom prst="rect">
            <a:avLst/>
          </a:prstGeom>
        </p:spPr>
        <p:txBody>
          <a:bodyPr wrap="square">
            <a:spAutoFit/>
          </a:bodyPr>
          <a:lstStyle/>
          <a:p>
            <a:pPr algn="just"/>
            <a:r>
              <a:rPr lang="en-US" sz="2400" dirty="0"/>
              <a:t>The Excel-based performance analysis tool effectively streamlines the process of evaluating employee performance. By automating calculations, visualizing data, and providing actionable insights, it supports HR managers, team leaders, and senior management in making informed decisions. This approach not only enhances the performance review process but also contributes to the overall improvement of organizational productivity and employee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57169" y="2087683"/>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4200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a:extLst>
              <a:ext uri="{FF2B5EF4-FFF2-40B4-BE49-F238E27FC236}">
                <a16:creationId xmlns:a16="http://schemas.microsoft.com/office/drawing/2014/main" id="{4470151E-27D7-4BD7-912C-D43127617066}"/>
              </a:ext>
            </a:extLst>
          </p:cNvPr>
          <p:cNvSpPr/>
          <p:nvPr/>
        </p:nvSpPr>
        <p:spPr>
          <a:xfrm>
            <a:off x="533400" y="2274838"/>
            <a:ext cx="7696200" cy="2246769"/>
          </a:xfrm>
          <a:prstGeom prst="rect">
            <a:avLst/>
          </a:prstGeom>
        </p:spPr>
        <p:txBody>
          <a:bodyPr wrap="square">
            <a:spAutoFit/>
          </a:bodyPr>
          <a:lstStyle/>
          <a:p>
            <a:pPr algn="just"/>
            <a:r>
              <a:rPr lang="en-US" sz="2000" dirty="0"/>
              <a:t>In modern organizations, effectively assessing and managing employee performance is crucial for maintaining productivity and achieving strategic goals. Traditional performance review methods can be cumbersome and often lack comprehensive insights into employee effectiveness. This project aims to address these challenges by leveraging Excel to analyze and visualize employee performance data, providing actionable insights for better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217064"/>
            <a:ext cx="7924800" cy="3046988"/>
          </a:xfrm>
          <a:prstGeom prst="rect">
            <a:avLst/>
          </a:prstGeom>
          <a:noFill/>
        </p:spPr>
        <p:txBody>
          <a:bodyPr wrap="square" rtlCol="0">
            <a:spAutoFit/>
          </a:bodyPr>
          <a:lstStyle/>
          <a:p>
            <a:pPr algn="just"/>
            <a:r>
              <a:rPr lang="en-US" sz="2400" dirty="0"/>
              <a:t>The project involves developing an Excel-based system to analyze employee performance metrics. By utilizing advanced Excel functions and features, the system will enable organizations to evaluate employee performance, identify high performers, and pinpoint areas needing improvement. The goal is to streamline the performance review process and offer data-driven recommendations to enhance overall organizational efficiency.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682548" cy="7834196"/>
          </a:xfrm>
          <a:prstGeom prst="rect">
            <a:avLst/>
          </a:prstGeom>
        </p:spPr>
        <p:txBody>
          <a:bodyPr vert="horz" wrap="square" lIns="0" tIns="16510" rIns="0" bIns="0" rtlCol="0">
            <a:spAutoFit/>
          </a:bodyPr>
          <a:lstStyle/>
          <a:p>
            <a:pPr marL="12700">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a:t>
            </a:r>
            <a:br>
              <a:rPr lang="en-US" sz="3200" spc="5" dirty="0"/>
            </a:br>
            <a:br>
              <a:rPr lang="en-US" sz="3200" spc="5" dirty="0"/>
            </a:br>
            <a:r>
              <a:rPr lang="en-US" sz="2000" b="0" spc="5" dirty="0"/>
              <a:t>1.HR Manager: To facilitate efficient performance reviews and identity training needs.</a:t>
            </a:r>
            <a:br>
              <a:rPr lang="en-US" sz="2000" b="0" spc="5" dirty="0"/>
            </a:br>
            <a:br>
              <a:rPr lang="en-US" sz="2000" b="0" spc="5" dirty="0"/>
            </a:br>
            <a:r>
              <a:rPr lang="en-US" sz="2000" b="0" spc="5" dirty="0"/>
              <a:t>2.Senior Management: To make Strategic decisions regarding promotion,bonuses and resource allocation.</a:t>
            </a:r>
            <a:br>
              <a:rPr lang="en-US" sz="2000" b="0" spc="5" dirty="0"/>
            </a:br>
            <a:br>
              <a:rPr lang="en-US" sz="2000" b="0" spc="5" dirty="0"/>
            </a:br>
            <a:r>
              <a:rPr lang="en-US" sz="2000" b="0" spc="5" dirty="0"/>
              <a:t>3.Employees: To gain insights into their performance and understand areas for improvement.</a:t>
            </a:r>
            <a:br>
              <a:rPr lang="en-US" sz="2000" b="0" spc="5" dirty="0"/>
            </a:br>
            <a:br>
              <a:rPr lang="en-US" sz="2000" b="0" spc="5" dirty="0"/>
            </a:br>
            <a:r>
              <a:rPr lang="en-US" sz="2000" b="0" spc="5" dirty="0"/>
              <a:t>4.Team Leaders:To monitor team performance and recognize top performer</a:t>
            </a:r>
            <a:br>
              <a:rPr lang="en-US" sz="2400" b="0" spc="5" dirty="0"/>
            </a:br>
            <a:br>
              <a:rPr lang="en-US" sz="3200" spc="5" dirty="0"/>
            </a:br>
            <a:br>
              <a:rPr lang="en-US" sz="3200" spc="5" dirty="0"/>
            </a:br>
            <a:br>
              <a:rPr lang="en-US" sz="3200" spc="5" dirty="0"/>
            </a:br>
            <a:br>
              <a:rPr lang="en-US" sz="3200" spc="5" dirty="0"/>
            </a:br>
            <a:br>
              <a:rPr lang="en-US" sz="3200" spc="5" dirty="0"/>
            </a:b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Rectangle 3">
            <a:extLst>
              <a:ext uri="{FF2B5EF4-FFF2-40B4-BE49-F238E27FC236}">
                <a16:creationId xmlns:a16="http://schemas.microsoft.com/office/drawing/2014/main" id="{2BD2F627-9D6A-4C75-8FEE-FF72B9121B21}"/>
              </a:ext>
            </a:extLst>
          </p:cNvPr>
          <p:cNvSpPr>
            <a:spLocks noChangeArrowheads="1"/>
          </p:cNvSpPr>
          <p:nvPr/>
        </p:nvSpPr>
        <p:spPr bwMode="auto">
          <a:xfrm>
            <a:off x="0" y="-58099"/>
            <a:ext cx="91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2" name="Rectangle 4">
            <a:extLst>
              <a:ext uri="{FF2B5EF4-FFF2-40B4-BE49-F238E27FC236}">
                <a16:creationId xmlns:a16="http://schemas.microsoft.com/office/drawing/2014/main" id="{2B6EFAAF-2FF5-4162-B3CC-8DBFD8B9B617}"/>
              </a:ext>
            </a:extLst>
          </p:cNvPr>
          <p:cNvSpPr>
            <a:spLocks noChangeArrowheads="1"/>
          </p:cNvSpPr>
          <p:nvPr/>
        </p:nvSpPr>
        <p:spPr bwMode="auto">
          <a:xfrm>
            <a:off x="152400" y="-322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a:extLst>
              <a:ext uri="{FF2B5EF4-FFF2-40B4-BE49-F238E27FC236}">
                <a16:creationId xmlns:a16="http://schemas.microsoft.com/office/drawing/2014/main" id="{9E926B4D-64D5-461D-B414-72B3557D390C}"/>
              </a:ext>
            </a:extLst>
          </p:cNvPr>
          <p:cNvSpPr/>
          <p:nvPr/>
        </p:nvSpPr>
        <p:spPr>
          <a:xfrm>
            <a:off x="3048000" y="1582341"/>
            <a:ext cx="6096000" cy="4401205"/>
          </a:xfrm>
          <a:prstGeom prst="rect">
            <a:avLst/>
          </a:prstGeom>
        </p:spPr>
        <p:txBody>
          <a:bodyPr>
            <a:spAutoFit/>
          </a:bodyPr>
          <a:lstStyle/>
          <a:p>
            <a:pPr algn="just"/>
            <a:r>
              <a:rPr lang="en-US" sz="2000" dirty="0"/>
              <a:t>We propose an Excel-based performance analysis tool that integrates various performance metrics into a cohesive dashboard. Key features will include:</a:t>
            </a:r>
          </a:p>
          <a:p>
            <a:pPr algn="just">
              <a:buFont typeface="Arial" panose="020B0604020202020204" pitchFamily="34" charset="0"/>
              <a:buChar char="•"/>
            </a:pPr>
            <a:r>
              <a:rPr lang="en-US" sz="2000" b="1" dirty="0"/>
              <a:t>Data Input and Management:</a:t>
            </a:r>
            <a:r>
              <a:rPr lang="en-US" sz="2000" dirty="0"/>
              <a:t> Simple data entry forms for performance metrics such as productivity, attendance, and quality of work.</a:t>
            </a:r>
          </a:p>
          <a:p>
            <a:pPr algn="just">
              <a:buFont typeface="Arial" panose="020B0604020202020204" pitchFamily="34" charset="0"/>
              <a:buChar char="•"/>
            </a:pPr>
            <a:r>
              <a:rPr lang="en-US" sz="2000" b="1" dirty="0"/>
              <a:t>Performance Metrics Calculation:</a:t>
            </a:r>
            <a:r>
              <a:rPr lang="en-US" sz="2000" dirty="0"/>
              <a:t> Automated calculations for key performance indicators (KPIs) using Excel formulas and functions.</a:t>
            </a:r>
          </a:p>
          <a:p>
            <a:pPr algn="just">
              <a:buFont typeface="Arial" panose="020B0604020202020204" pitchFamily="34" charset="0"/>
              <a:buChar char="•"/>
            </a:pPr>
            <a:r>
              <a:rPr lang="en-US" sz="2000" b="1" dirty="0"/>
              <a:t>Visualizations:</a:t>
            </a:r>
            <a:r>
              <a:rPr lang="en-US" sz="2000" dirty="0"/>
              <a:t> Dynamic charts and graphs to represent performance trends and comparisons.</a:t>
            </a:r>
          </a:p>
          <a:p>
            <a:pPr algn="just">
              <a:buFont typeface="Arial" panose="020B0604020202020204" pitchFamily="34" charset="0"/>
              <a:buChar char="•"/>
            </a:pPr>
            <a:r>
              <a:rPr lang="en-US" sz="2000" b="1" dirty="0"/>
              <a:t>Reports and Dashboards:</a:t>
            </a:r>
            <a:r>
              <a:rPr lang="en-US" sz="2000" dirty="0"/>
              <a:t> Interactive dashboards to summarize performance data and generate reports for review</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a:extLst>
              <a:ext uri="{FF2B5EF4-FFF2-40B4-BE49-F238E27FC236}">
                <a16:creationId xmlns:a16="http://schemas.microsoft.com/office/drawing/2014/main" id="{0780466B-4EF0-439B-8ECC-3A139CF91F83}"/>
              </a:ext>
            </a:extLst>
          </p:cNvPr>
          <p:cNvSpPr/>
          <p:nvPr/>
        </p:nvSpPr>
        <p:spPr>
          <a:xfrm>
            <a:off x="914400" y="1582341"/>
            <a:ext cx="8229600" cy="3416320"/>
          </a:xfrm>
          <a:prstGeom prst="rect">
            <a:avLst/>
          </a:prstGeom>
        </p:spPr>
        <p:txBody>
          <a:bodyPr wrap="square">
            <a:spAutoFit/>
          </a:bodyPr>
          <a:lstStyle/>
          <a:p>
            <a:pPr marL="285750" indent="-285750">
              <a:buFont typeface="Arial" panose="020B0604020202020204" pitchFamily="34" charset="0"/>
              <a:buChar char="•"/>
            </a:pPr>
            <a:r>
              <a:rPr lang="en-US" dirty="0"/>
              <a:t>Employee dataset from kaggle</a:t>
            </a:r>
          </a:p>
          <a:p>
            <a:pPr marL="285750" indent="-285750">
              <a:buFont typeface="Arial" panose="020B0604020202020204" pitchFamily="34" charset="0"/>
              <a:buChar char="•"/>
            </a:pPr>
            <a:r>
              <a:rPr lang="en-US" dirty="0"/>
              <a:t>26 features available, but considered only 9 features,They are:</a:t>
            </a:r>
          </a:p>
          <a:p>
            <a:r>
              <a:rPr lang="en-US" dirty="0"/>
              <a:t>                             EmpID = Numeric</a:t>
            </a:r>
          </a:p>
          <a:p>
            <a:r>
              <a:rPr lang="en-US" dirty="0"/>
              <a:t>                             FirstName = Text</a:t>
            </a:r>
          </a:p>
          <a:p>
            <a:r>
              <a:rPr lang="en-US" dirty="0"/>
              <a:t>                             LastName = Text</a:t>
            </a:r>
          </a:p>
          <a:p>
            <a:r>
              <a:rPr lang="en-US" dirty="0"/>
              <a:t>                             BusinessUnit = Text</a:t>
            </a:r>
          </a:p>
          <a:p>
            <a:r>
              <a:rPr lang="en-US" dirty="0"/>
              <a:t>                             EmployeeStatus = Text</a:t>
            </a:r>
          </a:p>
          <a:p>
            <a:r>
              <a:rPr lang="en-US" dirty="0"/>
              <a:t>                             EmployeeType = Text</a:t>
            </a:r>
          </a:p>
          <a:p>
            <a:r>
              <a:rPr lang="en-US" dirty="0"/>
              <a:t>                             EmployeeClassificationType = Text</a:t>
            </a:r>
          </a:p>
          <a:p>
            <a:r>
              <a:rPr lang="en-US" dirty="0"/>
              <a:t>                             Performance Score = Text</a:t>
            </a:r>
          </a:p>
          <a:p>
            <a:r>
              <a:rPr lang="en-US" dirty="0"/>
              <a:t>                             Current Employee Rating = Numeric</a:t>
            </a:r>
          </a:p>
          <a:p>
            <a:r>
              <a:rPr lang="en-US"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143000" y="2207895"/>
            <a:ext cx="8534018" cy="2954655"/>
          </a:xfrm>
          <a:prstGeom prst="rect">
            <a:avLst/>
          </a:prstGeom>
          <a:noFill/>
        </p:spPr>
        <p:txBody>
          <a:bodyPr wrap="square" rtlCol="0">
            <a:spAutoFit/>
          </a:bodyPr>
          <a:lstStyle/>
          <a:p>
            <a:r>
              <a:rPr lang="en-US" sz="2000" dirty="0"/>
              <a:t>In developing our Excel-based Employee Performance Analysis tool, we have integrated several innovative features that set our solution apart from traditional performance review systems. The "wow" factors of our solution include:</a:t>
            </a:r>
          </a:p>
          <a:p>
            <a:endParaRPr lang="en-US" dirty="0"/>
          </a:p>
          <a:p>
            <a:endParaRPr lang="en-US" dirty="0"/>
          </a:p>
          <a:p>
            <a:endParaRPr lang="en-US" dirty="0"/>
          </a:p>
          <a:p>
            <a:pPr>
              <a:lnSpc>
                <a:spcPct val="150000"/>
              </a:lnSpc>
            </a:pPr>
            <a:r>
              <a:rPr lang="en-US" dirty="0">
                <a:solidFill>
                  <a:srgbClr val="0D0D0D"/>
                </a:solidFill>
                <a:latin typeface="Times New Roman" panose="02020603050405020304" pitchFamily="18" charset="0"/>
                <a:cs typeface="Times New Roman" panose="02020603050405020304" pitchFamily="18" charset="0"/>
              </a:rPr>
              <a:t>   			Performance level Calculation:</a:t>
            </a:r>
          </a:p>
          <a:p>
            <a:pPr>
              <a:lnSpc>
                <a:spcPct val="150000"/>
              </a:lnSpc>
            </a:pPr>
            <a:r>
              <a:rPr lang="en-US" dirty="0">
                <a:solidFill>
                  <a:srgbClr val="0D0D0D"/>
                </a:solidFill>
                <a:latin typeface="Times New Roman" panose="02020603050405020304" pitchFamily="18" charset="0"/>
                <a:cs typeface="Times New Roman" panose="02020603050405020304" pitchFamily="18" charset="0"/>
              </a:rPr>
              <a:t>		 </a:t>
            </a:r>
            <a:r>
              <a:rPr lang="en-US" sz="1600" dirty="0"/>
              <a:t>=IFS(Z2&gt;=5,”very high”,Z2&gt;=4,”high”,Z2&gt;=3,”med”,”True”,”Low”)</a:t>
            </a:r>
            <a:endParaRPr lang="en-US" sz="1600" dirty="0">
              <a:solidFill>
                <a:srgbClr val="0D0D0D"/>
              </a:solidFill>
              <a:latin typeface="Times New Roman" panose="02020603050405020304" pitchFamily="18" charset="0"/>
              <a:cs typeface="Times New Roman" panose="02020603050405020304" pitchFamily="18" charset="0"/>
            </a:endParaRPr>
          </a:p>
          <a:p>
            <a:pPr lvl="6"/>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953</TotalTime>
  <Words>745</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  1.HR Manager: To facilitate efficient performance reviews and identity training needs.  2.Senior Management: To make Strategic decisions regarding promotion,bonuses and resource allocation.  3.Employees: To gain insights into their performance and understand areas for improvement.  4.Team Leaders:To monitor team performance and recognize top performer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22</cp:revision>
  <dcterms:created xsi:type="dcterms:W3CDTF">2024-03-29T15:07:22Z</dcterms:created>
  <dcterms:modified xsi:type="dcterms:W3CDTF">2024-08-31T17:00:10Z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