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68" r:id="rId5"/>
    <p:sldId id="267" r:id="rId6"/>
    <p:sldId id="257" r:id="rId7"/>
    <p:sldId id="258" r:id="rId8"/>
    <p:sldId id="260" r:id="rId9"/>
    <p:sldId id="261" r:id="rId10"/>
    <p:sldId id="263" r:id="rId11"/>
    <p:sldId id="265" r:id="rId12"/>
    <p:sldId id="264" r:id="rId13"/>
    <p:sldId id="271" r:id="rId14"/>
    <p:sldId id="272" r:id="rId15"/>
    <p:sldId id="273" r:id="rId16"/>
    <p:sldId id="269" r:id="rId17"/>
    <p:sldId id="274" r:id="rId18"/>
    <p:sldId id="270" r:id="rId19"/>
    <p:sldId id="282" r:id="rId20"/>
    <p:sldId id="277" r:id="rId21"/>
    <p:sldId id="278" r:id="rId22"/>
    <p:sldId id="279" r:id="rId23"/>
    <p:sldId id="262" r:id="rId24"/>
    <p:sldId id="280" r:id="rId25"/>
    <p:sldId id="281" r:id="rId26"/>
    <p:sldId id="266" r:id="rId27"/>
    <p:sldId id="275" r:id="rId28"/>
    <p:sldId id="283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8689C-8027-47F7-8278-0EEA6511F8E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5F797D-D9CB-445D-B0C1-C806EAA28704}">
      <dgm:prSet phldrT="[Text]" custT="1"/>
      <dgm:spPr/>
      <dgm:t>
        <a:bodyPr lIns="0" rIns="0" anchor="t" anchorCtr="1"/>
        <a:lstStyle/>
        <a:p>
          <a:pPr algn="l"/>
          <a:r>
            <a:rPr lang="en-GB" sz="2200" dirty="0">
              <a:latin typeface="Mongolian Baiti" panose="03000500000000000000" pitchFamily="66" charset="0"/>
              <a:cs typeface="Mongolian Baiti" panose="03000500000000000000" pitchFamily="66" charset="0"/>
            </a:rPr>
            <a:t>   Sykam Sumanjali</a:t>
          </a:r>
        </a:p>
        <a:p>
          <a:pPr algn="l"/>
          <a:r>
            <a:rPr lang="en-GB" sz="2200" dirty="0">
              <a:latin typeface="Mongolian Baiti" panose="03000500000000000000" pitchFamily="66" charset="0"/>
              <a:cs typeface="Mongolian Baiti" panose="03000500000000000000" pitchFamily="66" charset="0"/>
            </a:rPr>
            <a:t>CB.EN.U4AIE21068</a:t>
          </a:r>
          <a:endParaRPr lang="en-IN" sz="2200" dirty="0">
            <a:latin typeface="Mongolian Baiti" panose="03000500000000000000" pitchFamily="66" charset="0"/>
            <a:cs typeface="Mongolian Baiti" panose="03000500000000000000" pitchFamily="66" charset="0"/>
          </a:endParaRPr>
        </a:p>
      </dgm:t>
    </dgm:pt>
    <dgm:pt modelId="{E74AF967-AD6E-4906-B427-793BFB993E29}" cxnId="{93398BBA-2724-4C37-BA49-572371B7CB57}" type="parTrans">
      <dgm:prSet/>
      <dgm:spPr/>
      <dgm:t>
        <a:bodyPr/>
        <a:lstStyle/>
        <a:p>
          <a:endParaRPr lang="en-IN"/>
        </a:p>
      </dgm:t>
    </dgm:pt>
    <dgm:pt modelId="{05418909-3800-446F-80EA-DD82D1229FFF}" cxnId="{93398BBA-2724-4C37-BA49-572371B7CB57}" type="sibTrans">
      <dgm:prSet/>
      <dgm:spPr/>
      <dgm:t>
        <a:bodyPr/>
        <a:lstStyle/>
        <a:p>
          <a:endParaRPr lang="en-IN"/>
        </a:p>
      </dgm:t>
    </dgm:pt>
    <dgm:pt modelId="{0F38CA66-C757-4426-A932-1F82928E3824}">
      <dgm:prSet phldrT="[Text]"/>
      <dgm:spPr/>
      <dgm:t>
        <a:bodyPr lIns="0"/>
        <a:lstStyle/>
        <a:p>
          <a:r>
            <a:rPr lang="en-GB" dirty="0">
              <a:latin typeface="Mongolian Baiti" panose="03000500000000000000" pitchFamily="66" charset="0"/>
              <a:cs typeface="Mongolian Baiti" panose="03000500000000000000" pitchFamily="66" charset="0"/>
            </a:rPr>
            <a:t>    Suda Haripriya</a:t>
          </a:r>
        </a:p>
        <a:p>
          <a:r>
            <a:rPr lang="en-GB" dirty="0">
              <a:latin typeface="Mongolian Baiti" panose="03000500000000000000" pitchFamily="66" charset="0"/>
              <a:cs typeface="Mongolian Baiti" panose="03000500000000000000" pitchFamily="66" charset="0"/>
            </a:rPr>
            <a:t>CB.EN.U4AIE21067</a:t>
          </a:r>
          <a:endParaRPr lang="en-IN" dirty="0"/>
        </a:p>
      </dgm:t>
    </dgm:pt>
    <dgm:pt modelId="{B76C0611-BFC7-41C8-BA3F-1B55347EDD67}" cxnId="{3B7187B6-C4F4-462B-99C9-43B06E9FA6A0}" type="parTrans">
      <dgm:prSet/>
      <dgm:spPr/>
      <dgm:t>
        <a:bodyPr/>
        <a:lstStyle/>
        <a:p>
          <a:endParaRPr lang="en-IN"/>
        </a:p>
      </dgm:t>
    </dgm:pt>
    <dgm:pt modelId="{DE11FC02-317F-4ADF-909C-025EEB3570B5}" cxnId="{3B7187B6-C4F4-462B-99C9-43B06E9FA6A0}" type="sibTrans">
      <dgm:prSet/>
      <dgm:spPr/>
      <dgm:t>
        <a:bodyPr/>
        <a:lstStyle/>
        <a:p>
          <a:endParaRPr lang="en-IN"/>
        </a:p>
      </dgm:t>
    </dgm:pt>
    <dgm:pt modelId="{ADFDD87F-AE8F-44FB-956C-E218133DF8F6}">
      <dgm:prSet phldrT="[Text]"/>
      <dgm:spPr/>
      <dgm:t>
        <a:bodyPr lIns="0"/>
        <a:lstStyle/>
        <a:p>
          <a:r>
            <a:rPr lang="en-GB" dirty="0">
              <a:latin typeface="Mongolian Baiti" panose="03000500000000000000" pitchFamily="66" charset="0"/>
              <a:cs typeface="Mongolian Baiti" panose="03000500000000000000" pitchFamily="66" charset="0"/>
            </a:rPr>
            <a:t>  Reddy Hema Radhika</a:t>
          </a:r>
        </a:p>
        <a:p>
          <a:r>
            <a:rPr lang="en-GB" dirty="0">
              <a:latin typeface="Mongolian Baiti" panose="03000500000000000000" pitchFamily="66" charset="0"/>
              <a:cs typeface="Mongolian Baiti" panose="03000500000000000000" pitchFamily="66" charset="0"/>
            </a:rPr>
            <a:t> CB.EN.U4AIE21050</a:t>
          </a:r>
          <a:endParaRPr lang="en-IN" dirty="0">
            <a:latin typeface="Mongolian Baiti" panose="03000500000000000000" pitchFamily="66" charset="0"/>
            <a:cs typeface="Mongolian Baiti" panose="03000500000000000000" pitchFamily="66" charset="0"/>
          </a:endParaRPr>
        </a:p>
      </dgm:t>
    </dgm:pt>
    <dgm:pt modelId="{1F629668-7174-4D7A-96CB-3294A19122F1}" cxnId="{E0E8B730-362C-42A3-B20D-CBEA4B318509}" type="parTrans">
      <dgm:prSet/>
      <dgm:spPr/>
      <dgm:t>
        <a:bodyPr/>
        <a:lstStyle/>
        <a:p>
          <a:endParaRPr lang="en-IN"/>
        </a:p>
      </dgm:t>
    </dgm:pt>
    <dgm:pt modelId="{FDD01FF4-9C4D-4A3C-84FF-CF0D5B0638FF}" cxnId="{E0E8B730-362C-42A3-B20D-CBEA4B318509}" type="sibTrans">
      <dgm:prSet/>
      <dgm:spPr/>
      <dgm:t>
        <a:bodyPr/>
        <a:lstStyle/>
        <a:p>
          <a:endParaRPr lang="en-IN"/>
        </a:p>
      </dgm:t>
    </dgm:pt>
    <dgm:pt modelId="{A5F92647-0034-4A56-8CA8-59BCDB502A14}">
      <dgm:prSet phldrT="[Text]"/>
      <dgm:spPr/>
      <dgm:t>
        <a:bodyPr lIns="0"/>
        <a:lstStyle/>
        <a:p>
          <a:r>
            <a:rPr lang="en-GB" dirty="0">
              <a:latin typeface="Mongolian Baiti" panose="03000500000000000000" pitchFamily="66" charset="0"/>
              <a:cs typeface="Mongolian Baiti" panose="03000500000000000000" pitchFamily="66" charset="0"/>
            </a:rPr>
            <a:t>    </a:t>
          </a:r>
          <a:r>
            <a:rPr lang="en-GB" dirty="0" err="1">
              <a:latin typeface="Mongolian Baiti" panose="03000500000000000000" pitchFamily="66" charset="0"/>
              <a:cs typeface="Mongolian Baiti" panose="03000500000000000000" pitchFamily="66" charset="0"/>
            </a:rPr>
            <a:t>Souvik</a:t>
          </a:r>
          <a:r>
            <a:rPr lang="en-GB" dirty="0">
              <a:latin typeface="Mongolian Baiti" panose="03000500000000000000" pitchFamily="66" charset="0"/>
              <a:cs typeface="Mongolian Baiti" panose="03000500000000000000" pitchFamily="66" charset="0"/>
            </a:rPr>
            <a:t> </a:t>
          </a:r>
          <a:r>
            <a:rPr lang="en-GB" dirty="0" err="1">
              <a:latin typeface="Mongolian Baiti" panose="03000500000000000000" pitchFamily="66" charset="0"/>
              <a:cs typeface="Mongolian Baiti" panose="03000500000000000000" pitchFamily="66" charset="0"/>
            </a:rPr>
            <a:t>Gorain</a:t>
          </a:r>
          <a:endParaRPr lang="en-GB" dirty="0">
            <a:latin typeface="Mongolian Baiti" panose="03000500000000000000" pitchFamily="66" charset="0"/>
            <a:cs typeface="Mongolian Baiti" panose="03000500000000000000" pitchFamily="66" charset="0"/>
          </a:endParaRPr>
        </a:p>
        <a:p>
          <a:r>
            <a:rPr lang="en-GB" dirty="0">
              <a:latin typeface="Mongolian Baiti" panose="03000500000000000000" pitchFamily="66" charset="0"/>
              <a:cs typeface="Mongolian Baiti" panose="03000500000000000000" pitchFamily="66" charset="0"/>
            </a:rPr>
            <a:t>CB.EN.U4AIE21065</a:t>
          </a:r>
          <a:endParaRPr lang="en-IN" dirty="0">
            <a:latin typeface="Mongolian Baiti" panose="03000500000000000000" pitchFamily="66" charset="0"/>
            <a:cs typeface="Mongolian Baiti" panose="03000500000000000000" pitchFamily="66" charset="0"/>
          </a:endParaRPr>
        </a:p>
      </dgm:t>
    </dgm:pt>
    <dgm:pt modelId="{BE11963D-FBDD-45E8-9F90-09E09C1E5682}" cxnId="{50CEFAA6-8B32-4380-810D-B8AA21C5BF3E}" type="parTrans">
      <dgm:prSet/>
      <dgm:spPr/>
      <dgm:t>
        <a:bodyPr/>
        <a:lstStyle/>
        <a:p>
          <a:endParaRPr lang="en-IN"/>
        </a:p>
      </dgm:t>
    </dgm:pt>
    <dgm:pt modelId="{354B2ADE-BBD5-44A4-B74D-242603B99851}" cxnId="{50CEFAA6-8B32-4380-810D-B8AA21C5BF3E}" type="sibTrans">
      <dgm:prSet/>
      <dgm:spPr/>
      <dgm:t>
        <a:bodyPr/>
        <a:lstStyle/>
        <a:p>
          <a:endParaRPr lang="en-IN"/>
        </a:p>
      </dgm:t>
    </dgm:pt>
    <dgm:pt modelId="{8F4EF9DB-B1E1-40E8-B4D3-4ECFF46BA4A5}" type="pres">
      <dgm:prSet presAssocID="{2BD8689C-8027-47F7-8278-0EEA6511F8EE}" presName="Name0" presStyleCnt="0">
        <dgm:presLayoutVars>
          <dgm:dir/>
          <dgm:resizeHandles val="exact"/>
        </dgm:presLayoutVars>
      </dgm:prSet>
      <dgm:spPr/>
    </dgm:pt>
    <dgm:pt modelId="{D37F1F8B-405D-47C9-9889-DAE4833687D3}" type="pres">
      <dgm:prSet presAssocID="{925F797D-D9CB-445D-B0C1-C806EAA28704}" presName="composite" presStyleCnt="0"/>
      <dgm:spPr/>
    </dgm:pt>
    <dgm:pt modelId="{49113D6B-09D5-400D-9AD4-B514A2B0A9B1}" type="pres">
      <dgm:prSet presAssocID="{925F797D-D9CB-445D-B0C1-C806EAA28704}" presName="rect1" presStyleLbl="trAlignAcc1" presStyleIdx="0" presStyleCnt="4" custFlipHor="1" custScaleX="37613" custScaleY="45779" custLinFactNeighborX="-5367" custLinFactNeighborY="-6365">
        <dgm:presLayoutVars>
          <dgm:bulletEnabled val="1"/>
        </dgm:presLayoutVars>
      </dgm:prSet>
      <dgm:spPr/>
    </dgm:pt>
    <dgm:pt modelId="{F75A1BE6-E780-429D-A790-B7E53143FCB0}" type="pres">
      <dgm:prSet presAssocID="{925F797D-D9CB-445D-B0C1-C806EAA28704}" presName="rect2" presStyleLbl="fgImgPlace1" presStyleIdx="0" presStyleCnt="4" custScaleX="65289" custScaleY="42384" custLinFactNeighborX="12141" custLinFactNeighborY="7066"/>
      <dgm:spPr/>
    </dgm:pt>
    <dgm:pt modelId="{E677C7F3-83D2-4A08-A49F-5865A5884CAB}" type="pres">
      <dgm:prSet presAssocID="{05418909-3800-446F-80EA-DD82D1229FFF}" presName="sibTrans" presStyleCnt="0"/>
      <dgm:spPr/>
    </dgm:pt>
    <dgm:pt modelId="{0B4B2C11-FE93-4476-89E2-C3379474823E}" type="pres">
      <dgm:prSet presAssocID="{0F38CA66-C757-4426-A932-1F82928E3824}" presName="composite" presStyleCnt="0"/>
      <dgm:spPr/>
    </dgm:pt>
    <dgm:pt modelId="{2B53E49B-F5F1-4E20-94D2-D6CCF6D86896}" type="pres">
      <dgm:prSet presAssocID="{0F38CA66-C757-4426-A932-1F82928E3824}" presName="rect1" presStyleLbl="trAlignAcc1" presStyleIdx="1" presStyleCnt="4" custFlipHor="1" custScaleX="37613" custScaleY="45779" custLinFactNeighborX="-4250" custLinFactNeighborY="-8823">
        <dgm:presLayoutVars>
          <dgm:bulletEnabled val="1"/>
        </dgm:presLayoutVars>
      </dgm:prSet>
      <dgm:spPr/>
    </dgm:pt>
    <dgm:pt modelId="{DD53D817-7A8D-4BCD-B4DF-52EAB01D141B}" type="pres">
      <dgm:prSet presAssocID="{0F38CA66-C757-4426-A932-1F82928E3824}" presName="rect2" presStyleLbl="fgImgPlace1" presStyleIdx="1" presStyleCnt="4" custScaleX="60224" custScaleY="39939" custLinFactX="-121926" custLinFactY="13177" custLinFactNeighborX="-200000" custLinFactNeighborY="100000"/>
      <dgm:spPr/>
    </dgm:pt>
    <dgm:pt modelId="{F418167F-3697-4BC9-9246-ECA7080A71E0}" type="pres">
      <dgm:prSet presAssocID="{DE11FC02-317F-4ADF-909C-025EEB3570B5}" presName="sibTrans" presStyleCnt="0"/>
      <dgm:spPr/>
    </dgm:pt>
    <dgm:pt modelId="{F0B1A78C-6E53-4F59-B73C-B60BCBBAF65E}" type="pres">
      <dgm:prSet presAssocID="{ADFDD87F-AE8F-44FB-956C-E218133DF8F6}" presName="composite" presStyleCnt="0"/>
      <dgm:spPr/>
    </dgm:pt>
    <dgm:pt modelId="{28DACF08-5E23-4406-8D9C-D4078C2CDFAE}" type="pres">
      <dgm:prSet presAssocID="{ADFDD87F-AE8F-44FB-956C-E218133DF8F6}" presName="rect1" presStyleLbl="trAlignAcc1" presStyleIdx="2" presStyleCnt="4" custFlipHor="1" custScaleX="42634" custScaleY="45779" custLinFactNeighborX="-40617" custLinFactNeighborY="34208">
        <dgm:presLayoutVars>
          <dgm:bulletEnabled val="1"/>
        </dgm:presLayoutVars>
      </dgm:prSet>
      <dgm:spPr/>
    </dgm:pt>
    <dgm:pt modelId="{321308EE-90CB-40EF-B31B-B12B3DFA8772}" type="pres">
      <dgm:prSet presAssocID="{ADFDD87F-AE8F-44FB-956C-E218133DF8F6}" presName="rect2" presStyleLbl="fgImgPlace1" presStyleIdx="2" presStyleCnt="4" custScaleX="61455" custScaleY="41312" custLinFactX="93952" custLinFactNeighborX="100000" custLinFactNeighborY="-61543"/>
      <dgm:spPr/>
    </dgm:pt>
    <dgm:pt modelId="{770F0603-5E79-4F20-9395-96FD89573B98}" type="pres">
      <dgm:prSet presAssocID="{FDD01FF4-9C4D-4A3C-84FF-CF0D5B0638FF}" presName="sibTrans" presStyleCnt="0"/>
      <dgm:spPr/>
    </dgm:pt>
    <dgm:pt modelId="{56C1CCDE-627A-483E-A9DA-E6B489CFC74D}" type="pres">
      <dgm:prSet presAssocID="{A5F92647-0034-4A56-8CA8-59BCDB502A14}" presName="composite" presStyleCnt="0"/>
      <dgm:spPr/>
    </dgm:pt>
    <dgm:pt modelId="{43330CF9-9AA5-4494-BD22-9C06E2525ACD}" type="pres">
      <dgm:prSet presAssocID="{A5F92647-0034-4A56-8CA8-59BCDB502A14}" presName="rect1" presStyleLbl="trAlignAcc1" presStyleIdx="3" presStyleCnt="4" custFlipHor="1" custScaleX="37613" custScaleY="45779" custLinFactNeighborX="32868" custLinFactNeighborY="-34502">
        <dgm:presLayoutVars>
          <dgm:bulletEnabled val="1"/>
        </dgm:presLayoutVars>
      </dgm:prSet>
      <dgm:spPr/>
    </dgm:pt>
    <dgm:pt modelId="{32BCE4A4-B17F-4A1D-B2BC-8EFBCBFCC8C4}" type="pres">
      <dgm:prSet presAssocID="{A5F92647-0034-4A56-8CA8-59BCDB502A14}" presName="rect2" presStyleLbl="fgImgPlace1" presStyleIdx="3" presStyleCnt="4" custScaleX="63783" custScaleY="38386" custLinFactX="96538" custLinFactNeighborX="100000" custLinFactNeighborY="-18297"/>
      <dgm:spPr/>
    </dgm:pt>
  </dgm:ptLst>
  <dgm:cxnLst>
    <dgm:cxn modelId="{3BC8A70C-9239-4288-8FDA-3FFE291BE5BD}" type="presOf" srcId="{ADFDD87F-AE8F-44FB-956C-E218133DF8F6}" destId="{28DACF08-5E23-4406-8D9C-D4078C2CDFAE}" srcOrd="0" destOrd="0" presId="urn:microsoft.com/office/officeart/2008/layout/PictureStrips"/>
    <dgm:cxn modelId="{E0E8B730-362C-42A3-B20D-CBEA4B318509}" srcId="{2BD8689C-8027-47F7-8278-0EEA6511F8EE}" destId="{ADFDD87F-AE8F-44FB-956C-E218133DF8F6}" srcOrd="2" destOrd="0" parTransId="{1F629668-7174-4D7A-96CB-3294A19122F1}" sibTransId="{FDD01FF4-9C4D-4A3C-84FF-CF0D5B0638FF}"/>
    <dgm:cxn modelId="{8AB4AF53-857C-4A09-BE64-802ED3A91322}" type="presOf" srcId="{925F797D-D9CB-445D-B0C1-C806EAA28704}" destId="{49113D6B-09D5-400D-9AD4-B514A2B0A9B1}" srcOrd="0" destOrd="0" presId="urn:microsoft.com/office/officeart/2008/layout/PictureStrips"/>
    <dgm:cxn modelId="{50CEFAA6-8B32-4380-810D-B8AA21C5BF3E}" srcId="{2BD8689C-8027-47F7-8278-0EEA6511F8EE}" destId="{A5F92647-0034-4A56-8CA8-59BCDB502A14}" srcOrd="3" destOrd="0" parTransId="{BE11963D-FBDD-45E8-9F90-09E09C1E5682}" sibTransId="{354B2ADE-BBD5-44A4-B74D-242603B99851}"/>
    <dgm:cxn modelId="{C8AC31AB-2396-4A0F-9617-ACC6D71720CF}" type="presOf" srcId="{0F38CA66-C757-4426-A932-1F82928E3824}" destId="{2B53E49B-F5F1-4E20-94D2-D6CCF6D86896}" srcOrd="0" destOrd="0" presId="urn:microsoft.com/office/officeart/2008/layout/PictureStrips"/>
    <dgm:cxn modelId="{3B7187B6-C4F4-462B-99C9-43B06E9FA6A0}" srcId="{2BD8689C-8027-47F7-8278-0EEA6511F8EE}" destId="{0F38CA66-C757-4426-A932-1F82928E3824}" srcOrd="1" destOrd="0" parTransId="{B76C0611-BFC7-41C8-BA3F-1B55347EDD67}" sibTransId="{DE11FC02-317F-4ADF-909C-025EEB3570B5}"/>
    <dgm:cxn modelId="{93398BBA-2724-4C37-BA49-572371B7CB57}" srcId="{2BD8689C-8027-47F7-8278-0EEA6511F8EE}" destId="{925F797D-D9CB-445D-B0C1-C806EAA28704}" srcOrd="0" destOrd="0" parTransId="{E74AF967-AD6E-4906-B427-793BFB993E29}" sibTransId="{05418909-3800-446F-80EA-DD82D1229FFF}"/>
    <dgm:cxn modelId="{EC11B7EF-2EE7-423C-9569-C755E1A8F07D}" type="presOf" srcId="{A5F92647-0034-4A56-8CA8-59BCDB502A14}" destId="{43330CF9-9AA5-4494-BD22-9C06E2525ACD}" srcOrd="0" destOrd="0" presId="urn:microsoft.com/office/officeart/2008/layout/PictureStrips"/>
    <dgm:cxn modelId="{561C0AFB-72FE-40CD-A194-57C99B8A8C1C}" type="presOf" srcId="{2BD8689C-8027-47F7-8278-0EEA6511F8EE}" destId="{8F4EF9DB-B1E1-40E8-B4D3-4ECFF46BA4A5}" srcOrd="0" destOrd="0" presId="urn:microsoft.com/office/officeart/2008/layout/PictureStrips"/>
    <dgm:cxn modelId="{9733521B-0A45-4B18-9557-0489934AF840}" type="presParOf" srcId="{8F4EF9DB-B1E1-40E8-B4D3-4ECFF46BA4A5}" destId="{D37F1F8B-405D-47C9-9889-DAE4833687D3}" srcOrd="0" destOrd="0" presId="urn:microsoft.com/office/officeart/2008/layout/PictureStrips"/>
    <dgm:cxn modelId="{159B4886-1E8F-4B76-8B62-1AC2D304B519}" type="presParOf" srcId="{D37F1F8B-405D-47C9-9889-DAE4833687D3}" destId="{49113D6B-09D5-400D-9AD4-B514A2B0A9B1}" srcOrd="0" destOrd="0" presId="urn:microsoft.com/office/officeart/2008/layout/PictureStrips"/>
    <dgm:cxn modelId="{AEF83CE2-D97D-45EB-8388-26050FFE055F}" type="presParOf" srcId="{D37F1F8B-405D-47C9-9889-DAE4833687D3}" destId="{F75A1BE6-E780-429D-A790-B7E53143FCB0}" srcOrd="1" destOrd="0" presId="urn:microsoft.com/office/officeart/2008/layout/PictureStrips"/>
    <dgm:cxn modelId="{E62775A6-4498-4C0E-B005-D535BB4BE283}" type="presParOf" srcId="{8F4EF9DB-B1E1-40E8-B4D3-4ECFF46BA4A5}" destId="{E677C7F3-83D2-4A08-A49F-5865A5884CAB}" srcOrd="1" destOrd="0" presId="urn:microsoft.com/office/officeart/2008/layout/PictureStrips"/>
    <dgm:cxn modelId="{E112A5BE-8B78-4D2E-BD0E-4FF40FD1AA53}" type="presParOf" srcId="{8F4EF9DB-B1E1-40E8-B4D3-4ECFF46BA4A5}" destId="{0B4B2C11-FE93-4476-89E2-C3379474823E}" srcOrd="2" destOrd="0" presId="urn:microsoft.com/office/officeart/2008/layout/PictureStrips"/>
    <dgm:cxn modelId="{348DDE25-858A-436F-8C63-6035D7C3B9E0}" type="presParOf" srcId="{0B4B2C11-FE93-4476-89E2-C3379474823E}" destId="{2B53E49B-F5F1-4E20-94D2-D6CCF6D86896}" srcOrd="0" destOrd="0" presId="urn:microsoft.com/office/officeart/2008/layout/PictureStrips"/>
    <dgm:cxn modelId="{14010792-1263-48AA-9647-3A39505BD8EF}" type="presParOf" srcId="{0B4B2C11-FE93-4476-89E2-C3379474823E}" destId="{DD53D817-7A8D-4BCD-B4DF-52EAB01D141B}" srcOrd="1" destOrd="0" presId="urn:microsoft.com/office/officeart/2008/layout/PictureStrips"/>
    <dgm:cxn modelId="{9426E813-F6D3-453C-B8A7-8F64BD58C6C6}" type="presParOf" srcId="{8F4EF9DB-B1E1-40E8-B4D3-4ECFF46BA4A5}" destId="{F418167F-3697-4BC9-9246-ECA7080A71E0}" srcOrd="3" destOrd="0" presId="urn:microsoft.com/office/officeart/2008/layout/PictureStrips"/>
    <dgm:cxn modelId="{1385B6C3-644F-4E8B-BBE5-A774FCE4D450}" type="presParOf" srcId="{8F4EF9DB-B1E1-40E8-B4D3-4ECFF46BA4A5}" destId="{F0B1A78C-6E53-4F59-B73C-B60BCBBAF65E}" srcOrd="4" destOrd="0" presId="urn:microsoft.com/office/officeart/2008/layout/PictureStrips"/>
    <dgm:cxn modelId="{57629166-2B58-410A-8A79-D20FF2BFEA46}" type="presParOf" srcId="{F0B1A78C-6E53-4F59-B73C-B60BCBBAF65E}" destId="{28DACF08-5E23-4406-8D9C-D4078C2CDFAE}" srcOrd="0" destOrd="0" presId="urn:microsoft.com/office/officeart/2008/layout/PictureStrips"/>
    <dgm:cxn modelId="{2F5859EB-B518-4903-86FF-9FC2F0100180}" type="presParOf" srcId="{F0B1A78C-6E53-4F59-B73C-B60BCBBAF65E}" destId="{321308EE-90CB-40EF-B31B-B12B3DFA8772}" srcOrd="1" destOrd="0" presId="urn:microsoft.com/office/officeart/2008/layout/PictureStrips"/>
    <dgm:cxn modelId="{841E6DC2-AF49-448F-81DC-22B2312541D6}" type="presParOf" srcId="{8F4EF9DB-B1E1-40E8-B4D3-4ECFF46BA4A5}" destId="{770F0603-5E79-4F20-9395-96FD89573B98}" srcOrd="5" destOrd="0" presId="urn:microsoft.com/office/officeart/2008/layout/PictureStrips"/>
    <dgm:cxn modelId="{1EB1CDA2-6663-470E-9C1B-3CB0602A7FD5}" type="presParOf" srcId="{8F4EF9DB-B1E1-40E8-B4D3-4ECFF46BA4A5}" destId="{56C1CCDE-627A-483E-A9DA-E6B489CFC74D}" srcOrd="6" destOrd="0" presId="urn:microsoft.com/office/officeart/2008/layout/PictureStrips"/>
    <dgm:cxn modelId="{731E0945-5216-4886-8FBF-0A3E9C6B3CBB}" type="presParOf" srcId="{56C1CCDE-627A-483E-A9DA-E6B489CFC74D}" destId="{43330CF9-9AA5-4494-BD22-9C06E2525ACD}" srcOrd="0" destOrd="0" presId="urn:microsoft.com/office/officeart/2008/layout/PictureStrips"/>
    <dgm:cxn modelId="{C3CE7919-4D49-4E5F-AB89-3316F75E849D}" type="presParOf" srcId="{56C1CCDE-627A-483E-A9DA-E6B489CFC74D}" destId="{32BCE4A4-B17F-4A1D-B2BC-8EFBCBFCC8C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595404" cy="5417247"/>
        <a:chOff x="0" y="0"/>
        <a:chExt cx="9595404" cy="5417247"/>
      </a:xfrm>
    </dsp:grpSpPr>
    <dsp:sp modelId="{49113D6B-09D5-400D-9AD4-B514A2B0A9B1}">
      <dsp:nvSpPr>
        <dsp:cNvPr id="3" name="Rectangles 2"/>
        <dsp:cNvSpPr/>
      </dsp:nvSpPr>
      <dsp:spPr bwMode="white">
        <a:xfrm flipH="1">
          <a:off x="0" y="1008118"/>
          <a:ext cx="4475356" cy="1398549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lIns="0" tIns="83820" rIns="0" bIns="83820" anchor="t" anchorCtr="1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200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   Sykam Sumanjali</a:t>
          </a:r>
          <a:endParaRPr lang="en-GB" sz="2200" dirty="0">
            <a:solidFill>
              <a:schemeClr val="dk1"/>
            </a:solidFill>
            <a:latin typeface="Mongolian Baiti" panose="03000500000000000000" pitchFamily="66" charset="0"/>
            <a:cs typeface="Mongolian Baiti" panose="03000500000000000000" pitchFamily="66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200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CB.EN.U4AIE21068</a:t>
          </a:r>
          <a:endParaRPr lang="en-IN" sz="2200" dirty="0">
            <a:solidFill>
              <a:schemeClr val="dk1"/>
            </a:solidFill>
            <a:latin typeface="Mongolian Baiti" panose="03000500000000000000" pitchFamily="66" charset="0"/>
            <a:cs typeface="Mongolian Baiti" panose="03000500000000000000" pitchFamily="66" charset="0"/>
          </a:endParaRPr>
        </a:p>
      </dsp:txBody>
      <dsp:txXfrm flipH="1">
        <a:off x="0" y="1008118"/>
        <a:ext cx="4475356" cy="1398549"/>
      </dsp:txXfrm>
    </dsp:sp>
    <dsp:sp modelId="{F75A1BE6-E780-429D-A790-B7E53143FCB0}">
      <dsp:nvSpPr>
        <dsp:cNvPr id="4" name="Rectangles 3"/>
        <dsp:cNvSpPr/>
      </dsp:nvSpPr>
      <dsp:spPr bwMode="white">
        <a:xfrm>
          <a:off x="191144" y="1245372"/>
          <a:ext cx="978984" cy="1468476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91144" y="1245372"/>
        <a:ext cx="978984" cy="1468476"/>
      </dsp:txXfrm>
    </dsp:sp>
    <dsp:sp modelId="{2B53E49B-F5F1-4E20-94D2-D6CCF6D86896}">
      <dsp:nvSpPr>
        <dsp:cNvPr id="5" name="Rectangles 4"/>
        <dsp:cNvSpPr/>
      </dsp:nvSpPr>
      <dsp:spPr bwMode="white">
        <a:xfrm flipH="1">
          <a:off x="4614905" y="933026"/>
          <a:ext cx="4475356" cy="1398549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lIns="0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    Suda Haripriya</a:t>
          </a:r>
          <a:endParaRPr lang="en-GB" dirty="0">
            <a:solidFill>
              <a:schemeClr val="dk1"/>
            </a:solidFill>
            <a:latin typeface="Mongolian Baiti" panose="03000500000000000000" pitchFamily="66" charset="0"/>
            <a:cs typeface="Mongolian Baiti" panose="03000500000000000000" pitchFamily="66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CB.EN.U4AIE21067</a:t>
          </a:r>
          <a:endParaRPr lang="en-IN" dirty="0">
            <a:solidFill>
              <a:schemeClr val="dk1"/>
            </a:solidFill>
          </a:endParaRPr>
        </a:p>
      </dsp:txBody>
      <dsp:txXfrm flipH="1">
        <a:off x="4614905" y="933026"/>
        <a:ext cx="4475356" cy="1398549"/>
      </dsp:txXfrm>
    </dsp:sp>
    <dsp:sp modelId="{DD53D817-7A8D-4BCD-B4DF-52EAB01D141B}">
      <dsp:nvSpPr>
        <dsp:cNvPr id="6" name="Rectangles 5"/>
        <dsp:cNvSpPr/>
      </dsp:nvSpPr>
      <dsp:spPr bwMode="white">
        <a:xfrm>
          <a:off x="0" y="3948771"/>
          <a:ext cx="978984" cy="1468476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0" y="3948771"/>
        <a:ext cx="978984" cy="1468476"/>
      </dsp:txXfrm>
    </dsp:sp>
    <dsp:sp modelId="{28DACF08-5E23-4406-8D9C-D4078C2CDFAE}">
      <dsp:nvSpPr>
        <dsp:cNvPr id="7" name="Rectangles 6"/>
        <dsp:cNvSpPr/>
      </dsp:nvSpPr>
      <dsp:spPr bwMode="white">
        <a:xfrm flipH="1">
          <a:off x="0" y="4018698"/>
          <a:ext cx="4475356" cy="1398549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lIns="0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  Reddy Hema Radhika</a:t>
          </a:r>
          <a:endParaRPr lang="en-GB" dirty="0">
            <a:solidFill>
              <a:schemeClr val="dk1"/>
            </a:solidFill>
            <a:latin typeface="Mongolian Baiti" panose="03000500000000000000" pitchFamily="66" charset="0"/>
            <a:cs typeface="Mongolian Baiti" panose="03000500000000000000" pitchFamily="66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 CB.EN.U4AIE21050</a:t>
          </a:r>
          <a:endParaRPr lang="en-IN" dirty="0">
            <a:solidFill>
              <a:schemeClr val="dk1"/>
            </a:solidFill>
            <a:latin typeface="Mongolian Baiti" panose="03000500000000000000" pitchFamily="66" charset="0"/>
            <a:cs typeface="Mongolian Baiti" panose="03000500000000000000" pitchFamily="66" charset="0"/>
          </a:endParaRPr>
        </a:p>
      </dsp:txBody>
      <dsp:txXfrm flipH="1">
        <a:off x="0" y="4018698"/>
        <a:ext cx="4475356" cy="1398549"/>
      </dsp:txXfrm>
    </dsp:sp>
    <dsp:sp modelId="{321308EE-90CB-40EF-B31B-B12B3DFA8772}">
      <dsp:nvSpPr>
        <dsp:cNvPr id="8" name="Rectangles 7"/>
        <dsp:cNvSpPr/>
      </dsp:nvSpPr>
      <dsp:spPr bwMode="white">
        <a:xfrm>
          <a:off x="3098769" y="628522"/>
          <a:ext cx="978984" cy="1468476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098769" y="628522"/>
        <a:ext cx="978984" cy="1468476"/>
      </dsp:txXfrm>
    </dsp:sp>
    <dsp:sp modelId="{43330CF9-9AA5-4494-BD22-9C06E2525ACD}">
      <dsp:nvSpPr>
        <dsp:cNvPr id="9" name="Rectangles 8"/>
        <dsp:cNvSpPr/>
      </dsp:nvSpPr>
      <dsp:spPr bwMode="white">
        <a:xfrm flipH="1">
          <a:off x="5120048" y="1964105"/>
          <a:ext cx="4475356" cy="1398549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lIns="0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    </a:t>
          </a:r>
          <a:r>
            <a:rPr lang="en-GB" dirty="0" err="1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Souvik</a:t>
          </a:r>
          <a:r>
            <a:rPr lang="en-GB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 </a:t>
          </a:r>
          <a:r>
            <a:rPr lang="en-GB" dirty="0" err="1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Gorain</a:t>
          </a:r>
          <a:endParaRPr lang="en-GB" dirty="0">
            <a:solidFill>
              <a:schemeClr val="dk1"/>
            </a:solidFill>
            <a:latin typeface="Mongolian Baiti" panose="03000500000000000000" pitchFamily="66" charset="0"/>
            <a:cs typeface="Mongolian Baiti" panose="03000500000000000000" pitchFamily="66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dk1"/>
              </a:solidFill>
              <a:latin typeface="Mongolian Baiti" panose="03000500000000000000" pitchFamily="66" charset="0"/>
              <a:cs typeface="Mongolian Baiti" panose="03000500000000000000" pitchFamily="66" charset="0"/>
            </a:rPr>
            <a:t>CB.EN.U4AIE21065</a:t>
          </a:r>
          <a:endParaRPr lang="en-IN" dirty="0">
            <a:solidFill>
              <a:schemeClr val="dk1"/>
            </a:solidFill>
            <a:latin typeface="Mongolian Baiti" panose="03000500000000000000" pitchFamily="66" charset="0"/>
            <a:cs typeface="Mongolian Baiti" panose="03000500000000000000" pitchFamily="66" charset="0"/>
          </a:endParaRPr>
        </a:p>
      </dsp:txBody>
      <dsp:txXfrm flipH="1">
        <a:off x="5120048" y="1964105"/>
        <a:ext cx="4475356" cy="1398549"/>
      </dsp:txXfrm>
    </dsp:sp>
    <dsp:sp modelId="{32BCE4A4-B17F-4A1D-B2BC-8EFBCBFCC8C4}">
      <dsp:nvSpPr>
        <dsp:cNvPr id="10" name="Rectangles 9"/>
        <dsp:cNvSpPr/>
      </dsp:nvSpPr>
      <dsp:spPr bwMode="white">
        <a:xfrm>
          <a:off x="7950712" y="2116168"/>
          <a:ext cx="978984" cy="1468476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950712" y="2116168"/>
        <a:ext cx="978984" cy="1468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 change the  image on this slide, select the picture and delete it. Then click the Pictures icon in the placeholder to insert your own image.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file:///C:\Users\Ramanareddy\Downloads\blockchain_gui.py" TargetMode="External"/><Relationship Id="rId4" Type="http://schemas.openxmlformats.org/officeDocument/2006/relationships/hyperlink" Target="file:///C:\Users\Ramanareddy\Downloads\sha%20(1).py" TargetMode="External"/><Relationship Id="rId3" Type="http://schemas.openxmlformats.org/officeDocument/2006/relationships/hyperlink" Target="file:///C:\Users\Ramanareddy\Downloads\server.py" TargetMode="External"/><Relationship Id="rId2" Type="http://schemas.openxmlformats.org/officeDocument/2006/relationships/hyperlink" Target="file:///C:\Users\Ramanareddy\Downloads\client_vote.py" TargetMode="External"/><Relationship Id="rId1" Type="http://schemas.openxmlformats.org/officeDocument/2006/relationships/hyperlink" Target="file:///C:\Users\Ramanareddy\Downloads\blockchain_voting_100.p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0" Type="http://schemas.openxmlformats.org/officeDocument/2006/relationships/slideLayout" Target="../slideLayouts/slideLayout8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quora.com%2FWhat-is-the-difference-between-SHA-256-and-Scrypt&amp;psig=AOvVaw2wNIT0EuARqhxi8N-rweGp&amp;ust=1699265917501000&amp;source=images&amp;cd=vfe&amp;opi=89978449&amp;ved=0CBIQjRxqFwoTCLiVhtfSrIIDFQAAAAAdAAAAABAD" TargetMode="External"/><Relationship Id="rId3" Type="http://schemas.openxmlformats.org/officeDocument/2006/relationships/hyperlink" Target="https://www.sciencedirect.com/science/article/pii/S1319157822002221https:/www.itm-conferences.org/articles/itmconf/pdf/2020/02/itmconf_icacc2020_03001.pdf" TargetMode="External"/><Relationship Id="rId2" Type="http://schemas.openxmlformats.org/officeDocument/2006/relationships/hyperlink" Target="https://www.ncbi.nlm.nih.gov/pmc/articles/PMC8434614/" TargetMode="External"/><Relationship Id="rId1" Type="http://schemas.openxmlformats.org/officeDocument/2006/relationships/hyperlink" Target="https://ieeexplore.ieee.org/document/9498566" TargetMode="Externa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file:///C:\Users\Ramanareddy\Downloads\sha%20(1).py" TargetMode="External"/><Relationship Id="rId3" Type="http://schemas.openxmlformats.org/officeDocument/2006/relationships/hyperlink" Target="file:///C:\Users\Ramanareddy\Downloads\server.py" TargetMode="External"/><Relationship Id="rId2" Type="http://schemas.openxmlformats.org/officeDocument/2006/relationships/hyperlink" Target="file:///C:\Users\Ramanareddy\Downloads\client_vote.py" TargetMode="External"/><Relationship Id="rId1" Type="http://schemas.openxmlformats.org/officeDocument/2006/relationships/hyperlink" Target="file:///C:\Users\Ramanareddy\Downloads\blockchain_voting_100.p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6405" y="2390285"/>
            <a:ext cx="6372545" cy="1813501"/>
          </a:xfrm>
        </p:spPr>
        <p:txBody>
          <a:bodyPr anchor="ctr"/>
          <a:lstStyle/>
          <a:p>
            <a:r>
              <a:rPr lang="en-US" b="1" dirty="0"/>
              <a:t>BLOCKCHAIN BASED E-VOTING SYSTEM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95536" y="4308114"/>
            <a:ext cx="5734050" cy="95556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Ensure Secure And Transparent Elections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Blockchain Technology for Secure Voting System - Rejolut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r="867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Traditional vs Blockchain Voting System:</a:t>
            </a:r>
            <a:endParaRPr lang="en-IN" sz="3600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28" y="1779705"/>
            <a:ext cx="7591425" cy="46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encryption and decryption works in the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614" y="1509681"/>
            <a:ext cx="9982200" cy="498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1) </a:t>
            </a:r>
            <a:r>
              <a:rPr lang="en-GB" sz="2400" b="1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Vote Encryption:   </a:t>
            </a:r>
            <a:endParaRPr lang="en-GB" sz="2400" b="1" u="sn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 </a:t>
            </a: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When a voter casts their vote electronically, the vote is encrypted before being transmitted to the server or the blockchain.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This is done to ensure that the vote remains confidential and cannot be intercepted or tampered with during transmission.  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encryption process may involve using the voter's public key, which is part of their cryptographic key pair (public-private key pair).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public key is used to encrypt the vote, and only the corresponding private key, which is known only to the voter, can decrypt it.  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After encryption, the vote becomes a ciphertext that can only be decrypted by someone who possesses the corresponding private key.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036" y="257750"/>
            <a:ext cx="1142693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2) </a:t>
            </a:r>
            <a:r>
              <a:rPr lang="en-GB" sz="2200" b="1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Vote Transmission: </a:t>
            </a:r>
            <a:r>
              <a:rPr lang="en-GB" sz="2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 </a:t>
            </a:r>
            <a:endParaRPr lang="en-GB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encrypted vote is transmitted securely to the server or the blockchain using secure communication protocols to prevent interception and tampering during transit.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This ensures the privacy and security of the vote while it's being sent from the voter to the server.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3) </a:t>
            </a:r>
            <a:r>
              <a:rPr lang="en-GB" sz="2200" b="1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Vote Storage on the Blockchain:    </a:t>
            </a:r>
            <a:endParaRPr lang="en-GB" sz="2200" b="1" u="sn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Once the encrypted vote is received, it is recorded as a transaction on the blockchain.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server or the blockchain network does not decrypt the vote.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Instead, it stores the encrypted vote as-is.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vote remains confidential on the blockchain, and only the voter with the corresponding private key can decrypt it.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173" y="263887"/>
            <a:ext cx="109052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4) </a:t>
            </a:r>
            <a:r>
              <a:rPr lang="en-GB" sz="2200" b="1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Vote Decryption:</a:t>
            </a:r>
            <a:r>
              <a:rPr lang="en-GB" sz="2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  </a:t>
            </a:r>
            <a:endParaRPr lang="en-GB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When the voting period ends and the time comes to count the votes, the decryption of the votes typically occurs offline.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server or an authorized authority responsible for vote counting uses the private keys to decrypt the votes.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private keys used for decryption are securely stored and are typically held by multiple authorized individuals or entities to prevent any single point of failure or abuse of power.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Once the votes are decrypted, they can be tallied to determine the election results.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decrypted votes are counted and the results are computed.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     This combination of encryption and blockchain technology provides a secure and transparent e-Voting system that ensures the integrity of the voting process while preserving voter privacy.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HASH ALGORITHM(SHA)-256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5" y="1503544"/>
            <a:ext cx="10203385" cy="5278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SHA-256 stands for Secure Hash Algorithm 256-bit.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It's a cryptographic hash function used in security applications.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4" name="Picture 2" descr="What is the difference between SHA-256 and Scrypt? - Quor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7" y="2976403"/>
            <a:ext cx="10425975" cy="28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792" y="98192"/>
            <a:ext cx="10426615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Key Characteristics:</a:t>
            </a:r>
            <a:endParaRPr lang="en-IN" sz="2200" b="1" u="sn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IN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Produces a 256-bit hash value.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Provides data integrity and authenticity.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Used in digital signatures and blockchain technology.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Applications:</a:t>
            </a:r>
            <a:endParaRPr lang="en-IN" sz="2200" b="1" u="sn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IN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integrity 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Verification Digital signatures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Blockchain security.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b="1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Strengths:</a:t>
            </a:r>
            <a:endParaRPr lang="en-GB" sz="2200" b="1" u="sn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Highly secure and widely trusted.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Fast computation and efficient.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Central to modern cryptography.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SHA-256 Is used in Blockchain technology?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0" i="0" dirty="0">
                <a:solidFill>
                  <a:srgbClr val="4D4E56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Blockchain Technology uses SHA-256 to secure the integrity and immutability of data stored in blocks. </a:t>
            </a:r>
            <a:endParaRPr lang="en-GB" sz="2200" b="0" i="0" dirty="0">
              <a:solidFill>
                <a:srgbClr val="4D4E56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b="0" i="0" dirty="0">
                <a:solidFill>
                  <a:srgbClr val="4D4E56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Because each block in a blockchain contains a unique digital fingerprint, nobody can change the contents of the block without changing their hashes. </a:t>
            </a:r>
            <a:endParaRPr lang="en-GB" sz="2200" b="0" i="0" dirty="0">
              <a:solidFill>
                <a:srgbClr val="4D4E56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b="0" i="0" dirty="0">
                <a:solidFill>
                  <a:srgbClr val="4D4E56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In other words, by linking blocks using their hash values, the blockchain creates a transparent and tamper-proof ledger that anyone can verify.</a:t>
            </a:r>
            <a:endParaRPr lang="en-GB" sz="2200" b="0" i="0" dirty="0">
              <a:solidFill>
                <a:srgbClr val="4D4E56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solidFill>
                  <a:srgbClr val="4D4E5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Data Integration</a:t>
            </a:r>
            <a:endParaRPr lang="en-GB" sz="2200" dirty="0">
              <a:solidFill>
                <a:srgbClr val="4D4E56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solidFill>
                  <a:srgbClr val="4D4E5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Block Validation</a:t>
            </a:r>
            <a:endParaRPr lang="en-GB" sz="2200" dirty="0">
              <a:solidFill>
                <a:srgbClr val="4D4E56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solidFill>
                  <a:srgbClr val="4D4E5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Verification Of Votes</a:t>
            </a:r>
            <a:endParaRPr lang="en-GB" sz="2200" dirty="0">
              <a:solidFill>
                <a:srgbClr val="4D4E56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solidFill>
                  <a:srgbClr val="4D4E5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Identity Verification</a:t>
            </a:r>
            <a:endParaRPr lang="en-IN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Block Diagram for SHA-256: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5891" y="1750010"/>
            <a:ext cx="483870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CODES: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>
                <a:hlinkClick r:id="rId1" action="ppaction://hlinkfile"/>
              </a:rPr>
              <a:t>Blockchain_voting</a:t>
            </a:r>
            <a:endParaRPr lang="en-IN" sz="2800" dirty="0"/>
          </a:p>
          <a:p>
            <a:r>
              <a:rPr lang="en-IN" sz="2800" dirty="0" err="1">
                <a:hlinkClick r:id="rId2" action="ppaction://hlinkfile"/>
              </a:rPr>
              <a:t>client_voting</a:t>
            </a:r>
            <a:endParaRPr lang="en-IN" sz="2800" dirty="0"/>
          </a:p>
          <a:p>
            <a:r>
              <a:rPr lang="en-IN" sz="2800" dirty="0" err="1">
                <a:hlinkClick r:id="rId3" action="ppaction://hlinkfile"/>
              </a:rPr>
              <a:t>server_voting</a:t>
            </a:r>
            <a:endParaRPr lang="en-IN" sz="2800" dirty="0"/>
          </a:p>
          <a:p>
            <a:r>
              <a:rPr lang="en-IN" sz="2800" dirty="0">
                <a:hlinkClick r:id="rId4" action="ppaction://hlinkfile"/>
              </a:rPr>
              <a:t>SHA-256</a:t>
            </a:r>
            <a:endParaRPr lang="en-IN" sz="2800" dirty="0"/>
          </a:p>
          <a:p>
            <a:r>
              <a:rPr lang="en-IN" sz="2800" dirty="0">
                <a:hlinkClick r:id="rId5" action="ppaction://hlinkfile"/>
              </a:rPr>
              <a:t>Blockchain_gui.py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RESULTS: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9602" y="1811291"/>
            <a:ext cx="4122777" cy="3977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2121" y="1859485"/>
            <a:ext cx="58852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If the same vote is casted again it displays a message that </a:t>
            </a:r>
            <a:r>
              <a:rPr lang="en-GB" sz="2400" b="1" dirty="0"/>
              <a:t>“Your vote is already casted”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13692" y="1289751"/>
          <a:ext cx="9595404" cy="541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122" name="Picture 2" descr="1 - Wiktionary, the free dictiona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1" y="2233836"/>
            <a:ext cx="779037" cy="7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3 - Wiktionary, the free dictionar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4" y="4574556"/>
            <a:ext cx="723805" cy="7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4 - Wiktionary, the free dictiona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35" y="4507051"/>
            <a:ext cx="779037" cy="7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2 - Wiktionary, the free dictionar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31" y="2161056"/>
            <a:ext cx="729941" cy="7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1441" y="639366"/>
            <a:ext cx="368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TEAM MEMBERS</a:t>
            </a:r>
            <a:r>
              <a:rPr lang="en-GB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: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24" y="1"/>
            <a:ext cx="9513594" cy="1279236"/>
          </a:xfrm>
        </p:spPr>
        <p:txBody>
          <a:bodyPr>
            <a:normAutofit/>
          </a:bodyPr>
          <a:lstStyle/>
          <a:p>
            <a:r>
              <a:rPr lang="en-US" sz="4000" dirty="0"/>
              <a:t>Casting a vote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20" y="1600258"/>
            <a:ext cx="2110054" cy="16231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900218" y="2318327"/>
            <a:ext cx="1016000" cy="9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071" y="1676562"/>
            <a:ext cx="2491956" cy="1699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78" y="4954199"/>
            <a:ext cx="2149026" cy="1623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67" y="1609357"/>
            <a:ext cx="3688400" cy="182895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740073" y="2411817"/>
            <a:ext cx="10621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69018" y="3592945"/>
            <a:ext cx="2706255" cy="1976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667" y="1"/>
            <a:ext cx="9738987" cy="1270000"/>
          </a:xfrm>
        </p:spPr>
        <p:txBody>
          <a:bodyPr>
            <a:normAutofit/>
          </a:bodyPr>
          <a:lstStyle/>
          <a:p>
            <a:r>
              <a:rPr lang="en-US" sz="3600" dirty="0"/>
              <a:t>Election commission view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07" y="2009321"/>
            <a:ext cx="1638442" cy="1158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40" y="2024562"/>
            <a:ext cx="2103302" cy="11430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17091" y="2588491"/>
            <a:ext cx="14962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033" y="1704494"/>
            <a:ext cx="2674852" cy="176799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724073" y="2588491"/>
            <a:ext cx="1625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63" y="4250944"/>
            <a:ext cx="2408129" cy="164606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2752436" y="5073975"/>
            <a:ext cx="21210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339" y="4513856"/>
            <a:ext cx="1585097" cy="11202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67339" y="3906982"/>
            <a:ext cx="370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of wrong login id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Block chain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233" y="1403927"/>
            <a:ext cx="6402749" cy="50809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SHA 256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99" y="1648774"/>
            <a:ext cx="3833192" cy="4099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394" y="1648774"/>
            <a:ext cx="3787468" cy="139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30068"/>
            <a:ext cx="3749365" cy="2766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396509" y="2429164"/>
            <a:ext cx="3251200" cy="720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38327" y="3126494"/>
            <a:ext cx="858982" cy="1556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Conclusion: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In conclusion, our exploration of the blockchain-based e-voting system underscores the transformative potential of this technology in modernizing elections.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We have seen how blockchain addresses the challenges of security, transparency, and accessibility that plague traditional voting systems.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u="sng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Key takeaways:</a:t>
            </a:r>
            <a:endParaRPr lang="en-GB" sz="2200" b="1" i="0" u="sng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Enhanced security through decentralization and cryptographic techniques.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Unprecedented transparency, allowing voters to independently verify their votes.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Increased inclusivity, accommodating all eligible voters.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Efficient and real-time results tabulation.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Strengthened trust in the electoral process.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3000"/>
              </a:lnSpc>
              <a:spcAft>
                <a:spcPts val="1690"/>
              </a:spcAft>
            </a:pPr>
            <a:r>
              <a:rPr lang="en-IN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1"/>
              </a:rPr>
              <a:t>https://ieeexplore.ieee.org/document/9498566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3000"/>
              </a:lnSpc>
              <a:spcAft>
                <a:spcPts val="1690"/>
              </a:spcAft>
            </a:pPr>
            <a:r>
              <a:rPr lang="en-IN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https://www.ncbi.nlm.nih.gov/pmc/articles/PMC8434614/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3000"/>
              </a:lnSpc>
              <a:spcAft>
                <a:spcPts val="1690"/>
              </a:spcAft>
            </a:pPr>
            <a:r>
              <a:rPr lang="en-IN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https://www.sciencedirect.com/science/article/pii/S1319157822002221https://www.itm-conferences.org/articles/itmconf/pdf/2020/02/itmconf_icacc2020_03001.pdf</a:t>
            </a:r>
            <a:endParaRPr lang="en-IN" sz="1800" b="1" u="sng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3000"/>
              </a:lnSpc>
              <a:spcAft>
                <a:spcPts val="1690"/>
              </a:spcAft>
            </a:pPr>
            <a:r>
              <a:rPr lang="en-IN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https://www.google.com/url?sa=i&amp;url=https%3A%2F%2Fwww.quora.com%2FWhat-is-the-difference-between-SHA-256-and-Scrypt&amp;psig=AOvVaw2wNIT0EuARqhxi8N-rweGp&amp;ust=1699265917501000&amp;source=images&amp;cd=vfe&amp;opi=89978449&amp;ved=0CBIQjRxqFwoTCLiVhtfSrIIDFQAAAAAdAAAAABAD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3000"/>
              </a:lnSpc>
              <a:spcAft>
                <a:spcPts val="1690"/>
              </a:spcAft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err="1">
                <a:hlinkClick r:id="rId1" action="ppaction://hlinkfile"/>
              </a:rPr>
              <a:t>Blockchain_voting</a:t>
            </a:r>
            <a:r>
              <a:rPr lang="en-IN" sz="2000" dirty="0"/>
              <a:t>		- 	Reddy </a:t>
            </a:r>
            <a:r>
              <a:rPr lang="en-IN" sz="2000" dirty="0" err="1"/>
              <a:t>HemaRadhika</a:t>
            </a:r>
            <a:r>
              <a:rPr lang="en-IN" sz="2000" dirty="0"/>
              <a:t>, Suda Haripriya</a:t>
            </a:r>
            <a:endParaRPr lang="en-IN" sz="2000" dirty="0"/>
          </a:p>
          <a:p>
            <a:r>
              <a:rPr lang="en-IN" sz="2000" dirty="0" err="1">
                <a:hlinkClick r:id="rId2" action="ppaction://hlinkfile"/>
              </a:rPr>
              <a:t>client_voting</a:t>
            </a:r>
            <a:r>
              <a:rPr lang="en-IN" sz="2000" dirty="0"/>
              <a:t>         	-	</a:t>
            </a:r>
            <a:r>
              <a:rPr lang="en-IN" sz="2000" dirty="0" err="1"/>
              <a:t>Souvik</a:t>
            </a:r>
            <a:r>
              <a:rPr lang="en-IN" sz="2000" dirty="0"/>
              <a:t> </a:t>
            </a:r>
            <a:r>
              <a:rPr lang="en-IN" sz="2000" dirty="0" err="1"/>
              <a:t>Gorain</a:t>
            </a:r>
            <a:r>
              <a:rPr lang="en-IN" sz="2000" dirty="0"/>
              <a:t>, Sykam Sumanjali</a:t>
            </a:r>
            <a:endParaRPr lang="en-IN" sz="2000" dirty="0"/>
          </a:p>
          <a:p>
            <a:r>
              <a:rPr lang="en-IN" sz="2000" dirty="0" err="1">
                <a:hlinkClick r:id="rId3" action="ppaction://hlinkfile"/>
              </a:rPr>
              <a:t>server_voting</a:t>
            </a:r>
            <a:r>
              <a:rPr lang="en-IN" sz="2000" dirty="0"/>
              <a:t>         	-	Reddy </a:t>
            </a:r>
            <a:r>
              <a:rPr lang="en-IN" sz="2000" dirty="0" err="1"/>
              <a:t>HemaRadhika</a:t>
            </a:r>
            <a:r>
              <a:rPr lang="en-IN" sz="2000" dirty="0"/>
              <a:t>, Suda Haripriya</a:t>
            </a:r>
            <a:endParaRPr lang="en-IN" sz="2000" dirty="0"/>
          </a:p>
          <a:p>
            <a:r>
              <a:rPr lang="en-IN" sz="2000" dirty="0">
                <a:hlinkClick r:id="rId4" action="ppaction://hlinkfile"/>
              </a:rPr>
              <a:t>SHA-256</a:t>
            </a:r>
            <a:r>
              <a:rPr lang="en-IN" sz="2000" dirty="0"/>
              <a:t>             	- 	</a:t>
            </a:r>
            <a:r>
              <a:rPr lang="en-IN" sz="2000" dirty="0" err="1"/>
              <a:t>Souvik</a:t>
            </a:r>
            <a:r>
              <a:rPr lang="en-IN" sz="2000" dirty="0"/>
              <a:t> </a:t>
            </a:r>
            <a:r>
              <a:rPr lang="en-IN" sz="2000" dirty="0" err="1"/>
              <a:t>Gorain</a:t>
            </a:r>
            <a:r>
              <a:rPr lang="en-IN" sz="2000" dirty="0"/>
              <a:t>, Sykam Sumanjali</a:t>
            </a:r>
            <a:endParaRPr lang="en-I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4301" y="2545979"/>
            <a:ext cx="7714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THANK YOU</a:t>
            </a:r>
            <a:endParaRPr lang="en-IN" sz="9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Table of Contents: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Blockchain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How does Blockchain work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Introduction to Blockchain based E-Voting System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How blockchain works in E-Voting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Traditional vs Blockchain Voting Systems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How encryption and decryption works in the system?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Secure Hash Algorithm(SHA)-256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How SHA-256 is implemented in Blockchain Technology?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Conclusion</a:t>
            </a:r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GB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191511" y="82337"/>
            <a:ext cx="4608822" cy="1096962"/>
          </a:xfrm>
        </p:spPr>
        <p:txBody>
          <a:bodyPr>
            <a:normAutofit/>
          </a:bodyPr>
          <a:lstStyle/>
          <a:p>
            <a:r>
              <a:rPr lang="en-US" sz="4400" b="1" dirty="0"/>
              <a:t>BLOCKCHAIN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5109" y="1853348"/>
            <a:ext cx="9865854" cy="3995130"/>
          </a:xfrm>
        </p:spPr>
        <p:txBody>
          <a:bodyPr>
            <a:normAutofit/>
          </a:bodyPr>
          <a:lstStyle/>
          <a:p>
            <a:r>
              <a:rPr lang="en-GB" sz="2200" b="0" i="0" dirty="0">
                <a:solidFill>
                  <a:srgbClr val="111C24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A blockchain is “a distributed database that maintains a continuously growing list of ordered records, called blocks.” These blocks “are linked using cryptography.</a:t>
            </a:r>
            <a:endParaRPr lang="en-GB" sz="2200" b="0" i="0" dirty="0">
              <a:solidFill>
                <a:srgbClr val="111C24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b="0" i="0" dirty="0">
                <a:solidFill>
                  <a:srgbClr val="111C24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Each block contains a cryptographic hash of the previous block, a timestamp, and transaction data. </a:t>
            </a:r>
            <a:endParaRPr lang="en-GB" sz="2200" b="0" i="0" dirty="0">
              <a:solidFill>
                <a:srgbClr val="111C24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b="0" i="0" dirty="0">
                <a:solidFill>
                  <a:srgbClr val="273239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 </a:t>
            </a: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Blockchain Technology first came to light when a person or group of individuals name </a:t>
            </a:r>
            <a:r>
              <a:rPr lang="en-GB" sz="2200" b="1" i="0" dirty="0">
                <a:solidFill>
                  <a:srgbClr val="C0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‘Satoshi Nakamoto’ </a:t>
            </a: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published a white paper on </a:t>
            </a:r>
            <a:r>
              <a:rPr lang="en-GB" sz="2200" b="1" i="0" dirty="0">
                <a:solidFill>
                  <a:srgbClr val="0070C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“</a:t>
            </a:r>
            <a:r>
              <a:rPr lang="en-GB" sz="2200" b="1" i="1" dirty="0" err="1">
                <a:solidFill>
                  <a:srgbClr val="0070C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BitCoin</a:t>
            </a:r>
            <a:r>
              <a:rPr lang="en-GB" sz="2200" b="1" i="1" dirty="0">
                <a:solidFill>
                  <a:srgbClr val="0070C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: A peer-to-peer electronic cash system</a:t>
            </a:r>
            <a:r>
              <a:rPr lang="en-GB" sz="2200" b="1" i="0" dirty="0">
                <a:solidFill>
                  <a:srgbClr val="0070C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”</a:t>
            </a:r>
            <a:r>
              <a:rPr lang="en-GB" sz="2200" b="0" i="0" dirty="0">
                <a:solidFill>
                  <a:srgbClr val="0070C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in 2008.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The four key concepts of Blockchain are :</a:t>
            </a:r>
            <a:r>
              <a:rPr lang="en-GB" sz="2200" dirty="0">
                <a:solidFill>
                  <a:schemeClr val="tx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Shared ledger, Permission, Smart contracts, Consensus.</a:t>
            </a:r>
            <a:endParaRPr lang="en-GB" sz="2200" dirty="0">
              <a:solidFill>
                <a:schemeClr val="tx2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How does Blockchain Works?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5" y="1877895"/>
            <a:ext cx="9847444" cy="4128608"/>
          </a:xfrm>
        </p:spPr>
        <p:txBody>
          <a:bodyPr/>
          <a:lstStyle/>
          <a:p>
            <a:r>
              <a:rPr lang="en-GB" sz="2200" b="0" i="0" dirty="0">
                <a:solidFill>
                  <a:srgbClr val="111111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A blockchain is distributed, which means multiple copies are saved on many machines, and they must all match for it to be valid.</a:t>
            </a:r>
            <a:endParaRPr lang="en-GB" sz="2200" b="0" i="0" dirty="0">
              <a:solidFill>
                <a:srgbClr val="111111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l"/>
            <a:r>
              <a:rPr lang="en-GB" sz="2200" b="0" i="0" dirty="0">
                <a:solidFill>
                  <a:srgbClr val="111111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The blockchain collects transaction information and enters it into a block, like a cell in a spreadsheet containing information. </a:t>
            </a:r>
            <a:endParaRPr lang="en-GB" sz="2200" b="0" i="0" dirty="0">
              <a:solidFill>
                <a:srgbClr val="111111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l"/>
            <a:r>
              <a:rPr lang="en-GB" sz="2200" b="0" i="0" dirty="0">
                <a:solidFill>
                  <a:srgbClr val="111111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Once it is full, the information is run through an encryption algorithm, which creates a hexadecimal number called the hash.</a:t>
            </a:r>
            <a:endParaRPr lang="en-GB" sz="2200" b="0" i="0" dirty="0">
              <a:solidFill>
                <a:srgbClr val="111111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l"/>
            <a:r>
              <a:rPr lang="en-GB" sz="2200" b="0" i="0" dirty="0">
                <a:solidFill>
                  <a:srgbClr val="111111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The hash is then entered into the following block header and encrypted with the other information in the block. This creates a series of blocks that are chained together.</a:t>
            </a:r>
            <a:endParaRPr lang="en-GB" sz="2200" b="0" i="0" dirty="0">
              <a:solidFill>
                <a:srgbClr val="111111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73" y="88474"/>
            <a:ext cx="10475454" cy="1096962"/>
          </a:xfrm>
        </p:spPr>
        <p:txBody>
          <a:bodyPr>
            <a:normAutofit/>
          </a:bodyPr>
          <a:lstStyle/>
          <a:p>
            <a:r>
              <a:rPr lang="en-GB" sz="3600" b="1" dirty="0"/>
              <a:t>Introduction to Blockchain Based E-Voting System: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773" y="1698391"/>
            <a:ext cx="9982200" cy="469013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As societies become more digital and interconnected, the need for secure, efficient, and transparent voting methods has never been greater.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Traditional voting systems face various challenges, including issues related to security, trust, and accessibility.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Current challenges in Voting Systems are</a:t>
            </a: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: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200" dirty="0">
                <a:solidFill>
                  <a:schemeClr val="tx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Security Concerns</a:t>
            </a:r>
            <a:endParaRPr lang="en-GB" sz="2200" dirty="0">
              <a:solidFill>
                <a:schemeClr val="tx2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Lack of Transparency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200" dirty="0">
                <a:solidFill>
                  <a:schemeClr val="tx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Accessibility Issues</a:t>
            </a:r>
            <a:endParaRPr lang="en-IN" sz="2200" dirty="0">
              <a:solidFill>
                <a:schemeClr val="tx2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Slow and Manual Process</a:t>
            </a:r>
            <a:endParaRPr lang="en-IN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>
                <a:solidFill>
                  <a:schemeClr val="tx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Trust and Verification</a:t>
            </a:r>
            <a:endParaRPr lang="en-IN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How Blockchain Works in E-Voting?</a:t>
            </a:r>
            <a:endParaRPr lang="en-IN" sz="36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4056" y="1600200"/>
            <a:ext cx="63238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Contd..</a:t>
            </a:r>
            <a:endParaRPr lang="en-IN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2126" y="1957675"/>
            <a:ext cx="11034169" cy="3082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Voter needs to enter his/her credentials in order to vote. 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All data is then encrypted and stored as a transaction. 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This transaction is then broadcasted to every node in network, which in turn is then verified.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If network approves transaction, it is stored in a block and added to chain. 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Note that once a block is added into chain, it stays there forever and can’t be updated. </a:t>
            </a:r>
            <a:endParaRPr lang="en-GB" sz="2200" b="0" i="0" dirty="0">
              <a:solidFill>
                <a:schemeClr val="tx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2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Users can now see results and also trace back transaction if they want. </a:t>
            </a:r>
            <a:endParaRPr lang="en-IN" sz="2200" dirty="0">
              <a:solidFill>
                <a:schemeClr val="tx2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644" y="69563"/>
            <a:ext cx="10202974" cy="863898"/>
          </a:xfrm>
        </p:spPr>
        <p:txBody>
          <a:bodyPr/>
          <a:lstStyle/>
          <a:p>
            <a:r>
              <a:rPr lang="en-US" dirty="0"/>
              <a:t>Block diagram of voting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938" y="1582403"/>
            <a:ext cx="6645216" cy="32464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1855" y="1754909"/>
            <a:ext cx="1108363" cy="692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944254" y="1754909"/>
            <a:ext cx="955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Option to caste a vote</a:t>
            </a:r>
            <a:endParaRPr lang="en-IN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00218" y="2604655"/>
            <a:ext cx="471055" cy="692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0554" y="2372257"/>
            <a:ext cx="112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candidates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3087254" y="3438592"/>
            <a:ext cx="979054" cy="720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080554" y="3500274"/>
            <a:ext cx="1466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if voter already voted or not.</a:t>
            </a:r>
            <a:endParaRPr lang="en-US" dirty="0"/>
          </a:p>
          <a:p>
            <a:r>
              <a:rPr lang="en-US" dirty="0"/>
              <a:t>(not voted).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390909" y="1136073"/>
            <a:ext cx="1422400" cy="886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Option 2 selected.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Ask for valid login id.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11092873" y="2022764"/>
            <a:ext cx="9236" cy="6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90909" y="2692111"/>
            <a:ext cx="1588655" cy="12148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 block chain data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11185237" y="3906982"/>
            <a:ext cx="18472" cy="55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390909" y="4461164"/>
            <a:ext cx="1588655" cy="9698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Iterate through blocks. Extract votes for each constituency.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Aggregate by </a:t>
            </a:r>
            <a:r>
              <a:rPr lang="en-US" sz="1200" b="1" dirty="0" err="1">
                <a:solidFill>
                  <a:schemeClr val="tx1"/>
                </a:solidFill>
              </a:rPr>
              <a:t>cand</a:t>
            </a:r>
            <a:r>
              <a:rPr lang="en-US" sz="1200" b="1" dirty="0">
                <a:solidFill>
                  <a:schemeClr val="tx1"/>
                </a:solidFill>
              </a:rPr>
              <a:t>. name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22109" y="3509818"/>
            <a:ext cx="4368800" cy="397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80582" y="5791200"/>
            <a:ext cx="1810327" cy="775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Compile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tx1"/>
                </a:solidFill>
              </a:rPr>
              <a:t>and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tx1"/>
                </a:solidFill>
              </a:rPr>
              <a:t>display the results.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Hide who voted for whom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0" idx="2"/>
            <a:endCxn id="25" idx="3"/>
          </p:cNvCxnSpPr>
          <p:nvPr/>
        </p:nvCxnSpPr>
        <p:spPr>
          <a:xfrm flipH="1">
            <a:off x="10390909" y="5430982"/>
            <a:ext cx="794328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06899" y="5532979"/>
            <a:ext cx="2105891" cy="8682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Option 4.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To exit from the current system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270499" y="4461164"/>
            <a:ext cx="0" cy="1080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9682" y="933460"/>
            <a:ext cx="182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code represented as block chain class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7682</Words>
  <Application>WPS Presentation</Application>
  <PresentationFormat>Widescreen</PresentationFormat>
  <Paragraphs>214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Mongolian Baiti</vt:lpstr>
      <vt:lpstr>苹方-简</vt:lpstr>
      <vt:lpstr>Times New Roman</vt:lpstr>
      <vt:lpstr>Calibri</vt:lpstr>
      <vt:lpstr>Helvetica Neue</vt:lpstr>
      <vt:lpstr>Euphemia</vt:lpstr>
      <vt:lpstr>Plantagenet Cherokee</vt:lpstr>
      <vt:lpstr>Microsoft YaHei</vt:lpstr>
      <vt:lpstr>汉仪旗黑</vt:lpstr>
      <vt:lpstr>Arial Unicode MS</vt:lpstr>
      <vt:lpstr>Academic Literature 16x9</vt:lpstr>
      <vt:lpstr>BLOCKCHAIN BASED E-VOTING SYSTEM</vt:lpstr>
      <vt:lpstr>PowerPoint 演示文稿</vt:lpstr>
      <vt:lpstr>Table of Contents:</vt:lpstr>
      <vt:lpstr>BLOCKCHAIN</vt:lpstr>
      <vt:lpstr>How does Blockchain Works?</vt:lpstr>
      <vt:lpstr>Introduction to Blockchain Based E-Voting System:</vt:lpstr>
      <vt:lpstr>How Blockchain Works in E-Voting?</vt:lpstr>
      <vt:lpstr>Contd..</vt:lpstr>
      <vt:lpstr>Block diagram of voting</vt:lpstr>
      <vt:lpstr>Traditional vs Blockchain Voting System:</vt:lpstr>
      <vt:lpstr>How encryption and decryption works in the system?</vt:lpstr>
      <vt:lpstr>PowerPoint 演示文稿</vt:lpstr>
      <vt:lpstr>PowerPoint 演示文稿</vt:lpstr>
      <vt:lpstr>SECURE HASH ALGORITHM(SHA)-256</vt:lpstr>
      <vt:lpstr>PowerPoint 演示文稿</vt:lpstr>
      <vt:lpstr>How SHA-256 Is used in Blockchain technology?</vt:lpstr>
      <vt:lpstr>Block Diagram for SHA-256:</vt:lpstr>
      <vt:lpstr>CODES:</vt:lpstr>
      <vt:lpstr>RESULTS:</vt:lpstr>
      <vt:lpstr>Casting a vote</vt:lpstr>
      <vt:lpstr>Election commission view</vt:lpstr>
      <vt:lpstr>Block chain</vt:lpstr>
      <vt:lpstr>SHA 256</vt:lpstr>
      <vt:lpstr>Conclusion:</vt:lpstr>
      <vt:lpstr>References:</vt:lpstr>
      <vt:lpstr>CONTRIBUTIONS: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Sumanjali Sykam</dc:creator>
  <cp:lastModifiedBy>hemaradhikareddy</cp:lastModifiedBy>
  <cp:revision>13</cp:revision>
  <dcterms:created xsi:type="dcterms:W3CDTF">2023-12-23T11:11:56Z</dcterms:created>
  <dcterms:modified xsi:type="dcterms:W3CDTF">2023-12-23T11:11:56Z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1033-5.6.0.8082</vt:lpwstr>
  </property>
</Properties>
</file>