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3" r:id="rId3"/>
    <p:sldId id="278" r:id="rId4"/>
    <p:sldId id="257" r:id="rId5"/>
    <p:sldId id="258" r:id="rId6"/>
    <p:sldId id="260" r:id="rId7"/>
    <p:sldId id="274" r:id="rId8"/>
    <p:sldId id="261" r:id="rId10"/>
    <p:sldId id="267" r:id="rId11"/>
    <p:sldId id="268" r:id="rId12"/>
    <p:sldId id="277" r:id="rId13"/>
    <p:sldId id="276" r:id="rId14"/>
    <p:sldId id="265" r:id="rId15"/>
    <p:sldId id="262" r:id="rId16"/>
    <p:sldId id="263" r:id="rId17"/>
    <p:sldId id="264" r:id="rId18"/>
    <p:sldId id="272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BF89-7F69-4EC3-8C74-E1E52EB58C9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1F34B-8074-43DA-8F7A-C72AD55B71B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https://ieeexplore.ieee.org/document/6707675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1F34B-8074-43DA-8F7A-C72AD55B71B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https://en.wikipedia.org/wiki/Discrete_cosine_transform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1F34B-8074-43DA-8F7A-C72AD55B71B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1F34B-8074-43DA-8F7A-C72AD55B71B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https://ieeexplore.ieee.org/document/8125021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1F34B-8074-43DA-8F7A-C72AD55B71B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24155" y="758952"/>
            <a:ext cx="10782555" cy="3566160"/>
          </a:xfrm>
        </p:spPr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Copy-Move Forgery    Detection Using DCT</a:t>
            </a:r>
            <a:endParaRPr lang="en-IN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463079" y="4881645"/>
            <a:ext cx="3109872" cy="1015927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solidFill>
                  <a:schemeClr val="tx1"/>
                </a:solidFill>
                <a:latin typeface="Sitka Small Semibold" pitchFamily="2" charset="0"/>
              </a:rPr>
              <a:t>Group-8</a:t>
            </a:r>
            <a:endParaRPr lang="en-GB" sz="3200" dirty="0">
              <a:solidFill>
                <a:schemeClr val="tx1"/>
              </a:solidFill>
              <a:latin typeface="Sitka Small Semibold" pitchFamily="2" charset="0"/>
            </a:endParaRPr>
          </a:p>
          <a:p>
            <a:r>
              <a:rPr lang="en-GB" sz="3200" dirty="0">
                <a:solidFill>
                  <a:schemeClr val="tx1"/>
                </a:solidFill>
                <a:latin typeface="Sitka Small Semibold" pitchFamily="2" charset="0"/>
              </a:rPr>
              <a:t>Batch-A</a:t>
            </a:r>
            <a:endParaRPr lang="en-IN" sz="3200" dirty="0">
              <a:solidFill>
                <a:schemeClr val="tx1"/>
              </a:solidFill>
              <a:latin typeface="Sitka Small Semibold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2173" y="595281"/>
            <a:ext cx="36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Bookman Old Style" panose="02050604050505020204" pitchFamily="18" charset="0"/>
              </a:rPr>
              <a:t>21AIE303</a:t>
            </a:r>
            <a:endParaRPr lang="en-IN" sz="5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726332" y="1063557"/>
            <a:ext cx="10810672" cy="520105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b="1" dirty="0"/>
              <a:t>1) </a:t>
            </a:r>
            <a:r>
              <a:rPr lang="en-GB" sz="2900" b="1" dirty="0" err="1"/>
              <a:t>QuantizationMatrix</a:t>
            </a:r>
            <a:r>
              <a:rPr lang="en-GB" sz="2900" b="1" dirty="0"/>
              <a:t> Class:   </a:t>
            </a:r>
            <a:endParaRPr lang="en-GB" sz="29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Defines three quantization matrices Q50, Q75, and Q90 corresponding to different quality factors (QF).   </a:t>
            </a:r>
            <a:endParaRPr lang="en-GB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Provides a method </a:t>
            </a:r>
            <a:r>
              <a:rPr lang="en-GB" sz="2900" dirty="0" err="1"/>
              <a:t>get_qm</a:t>
            </a:r>
            <a:r>
              <a:rPr lang="en-GB" sz="2900" dirty="0"/>
              <a:t>(</a:t>
            </a:r>
            <a:r>
              <a:rPr lang="en-GB" sz="2900" dirty="0" err="1"/>
              <a:t>qf</a:t>
            </a:r>
            <a:r>
              <a:rPr lang="en-GB" sz="2900" dirty="0"/>
              <a:t>) to get the quantization matrix based on the specified quality factor (</a:t>
            </a:r>
            <a:r>
              <a:rPr lang="en-GB" sz="2900" dirty="0" err="1"/>
              <a:t>qf</a:t>
            </a:r>
            <a:r>
              <a:rPr lang="en-GB" sz="2900" dirty="0"/>
              <a:t>).</a:t>
            </a:r>
            <a:endParaRPr lang="en-GB" sz="2900" dirty="0"/>
          </a:p>
          <a:p>
            <a:r>
              <a:rPr lang="en-GB" sz="2900" b="1" dirty="0"/>
              <a:t>2) </a:t>
            </a:r>
            <a:r>
              <a:rPr lang="en-GB" sz="2900" b="1" dirty="0" err="1"/>
              <a:t>read_img</a:t>
            </a:r>
            <a:r>
              <a:rPr lang="en-GB" sz="2900" b="1" dirty="0"/>
              <a:t> Function:   </a:t>
            </a:r>
            <a:endParaRPr lang="en-GB" sz="29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Reads an image using and converts it to grayscale.   </a:t>
            </a:r>
            <a:endParaRPr lang="en-GB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Returns the grayscale image, the original </a:t>
            </a:r>
            <a:r>
              <a:rPr lang="en-GB" sz="2900" dirty="0" err="1"/>
              <a:t>color</a:t>
            </a:r>
            <a:r>
              <a:rPr lang="en-GB" sz="2900" dirty="0"/>
              <a:t> image, an overlay copy, and image dimensions.</a:t>
            </a:r>
            <a:endParaRPr lang="en-GB" sz="2900" dirty="0"/>
          </a:p>
          <a:p>
            <a:r>
              <a:rPr lang="en-GB" sz="2900" b="1" dirty="0"/>
              <a:t>3) </a:t>
            </a:r>
            <a:r>
              <a:rPr lang="en-GB" sz="2900" b="1" dirty="0" err="1"/>
              <a:t>dct</a:t>
            </a:r>
            <a:r>
              <a:rPr lang="en-GB" sz="2900" b="1" dirty="0"/>
              <a:t> Function:   </a:t>
            </a:r>
            <a:endParaRPr lang="en-GB" sz="29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Implements the Discrete Cosine Transform (DCT) for a 1D array.   </a:t>
            </a:r>
            <a:endParaRPr lang="en-GB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Returns the transformed array.</a:t>
            </a:r>
            <a:endParaRPr lang="en-GB" sz="2900" dirty="0"/>
          </a:p>
          <a:p>
            <a:r>
              <a:rPr lang="en-GB" sz="2900" b="1" dirty="0"/>
              <a:t>4) </a:t>
            </a:r>
            <a:r>
              <a:rPr lang="en-GB" sz="2900" b="1" dirty="0" err="1"/>
              <a:t>create_quantize_dct</a:t>
            </a:r>
            <a:r>
              <a:rPr lang="en-GB" sz="2900" b="1" dirty="0"/>
              <a:t> Function:   </a:t>
            </a:r>
            <a:endParaRPr lang="en-GB" sz="29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Divides the input image into non-overlapping blocks of a specified size with a given stride.   </a:t>
            </a:r>
            <a:endParaRPr lang="en-GB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Applies the DCT to each block.   </a:t>
            </a:r>
            <a:endParaRPr lang="en-GB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Quantizes the DCT coefficients using an 8x8 quantization matrix (Q_8x8).   </a:t>
            </a:r>
            <a:endParaRPr lang="en-GB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/>
              <a:t> Returns a list of matrices, where each matrix corresponds to a quantized DCT block and its position in the image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itle 1"/>
          <p:cNvSpPr txBox="1"/>
          <p:nvPr/>
        </p:nvSpPr>
        <p:spPr>
          <a:xfrm>
            <a:off x="1097279" y="286603"/>
            <a:ext cx="8591469" cy="69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Bookman Old Style" panose="02050604050505020204" pitchFamily="18" charset="0"/>
              </a:rPr>
              <a:t>Proposed Methodology (Python)</a:t>
            </a:r>
            <a:endParaRPr lang="en-IN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70" y="395591"/>
            <a:ext cx="11044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5)  </a:t>
            </a:r>
            <a:r>
              <a:rPr lang="en-GB" b="1" dirty="0" err="1"/>
              <a:t>lexographic_sort</a:t>
            </a:r>
            <a:r>
              <a:rPr lang="en-GB" b="1" dirty="0"/>
              <a:t> Function:  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 Sorts the quantized DCT blocks lexicographically based on their flattened values.  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Identifies matching blocks with similar DCT coefficients. 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Calculates the shift vectors between matched blocks.</a:t>
            </a:r>
            <a:endParaRPr lang="en-GB" dirty="0"/>
          </a:p>
          <a:p>
            <a:r>
              <a:rPr lang="en-GB" b="1" dirty="0"/>
              <a:t>6) </a:t>
            </a:r>
            <a:r>
              <a:rPr lang="en-GB" b="1" dirty="0" err="1"/>
              <a:t>shift_vector_thresh</a:t>
            </a:r>
            <a:r>
              <a:rPr lang="en-GB" b="1" dirty="0"/>
              <a:t> Function:  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Applies a threshold to the shift vectors to identify suspicious regions.  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Returns the starting points of matched blocks that exceed the threshold.</a:t>
            </a:r>
            <a:endParaRPr lang="en-GB" dirty="0"/>
          </a:p>
          <a:p>
            <a:r>
              <a:rPr lang="en-GB" b="1" dirty="0"/>
              <a:t>7) </a:t>
            </a:r>
            <a:r>
              <a:rPr lang="en-GB" b="1" dirty="0" err="1"/>
              <a:t>Display_results</a:t>
            </a:r>
            <a:r>
              <a:rPr lang="en-GB" b="1" dirty="0"/>
              <a:t> Function:   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Displays the original image with forged regions marked in red and original regions marked in green.   </a:t>
            </a:r>
            <a:endParaRPr lang="en-GB" dirty="0"/>
          </a:p>
          <a:p>
            <a:r>
              <a:rPr lang="en-GB" b="1" dirty="0"/>
              <a:t>8) User Input and Execution:   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Takes user input for parameters such as block size, quality factor, shift vector threshold, and stride. 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Reads the input image and applies the forgery detection algorithm.  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Displays the original and marked images.</a:t>
            </a:r>
            <a:endParaRPr lang="en-GB" dirty="0"/>
          </a:p>
          <a:p>
            <a:r>
              <a:rPr lang="en-GB" b="1" dirty="0"/>
              <a:t>9)  Forgery Detection Process:   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forgery detection is based on the assumption that copied and pasted regions will have similar DCT coefficients.  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Lexicographic sorting and shift vector analysis are used to identify matching blocks.  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Matching blocks with significant shift vectors are considered potential forged regions.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96" y="765283"/>
            <a:ext cx="2787386" cy="836452"/>
          </a:xfrm>
        </p:spPr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Results : 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175" y="2667954"/>
            <a:ext cx="2889842" cy="285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83" y="2732604"/>
            <a:ext cx="2889842" cy="2792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0365" y="2049729"/>
            <a:ext cx="288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itka Heading" pitchFamily="2" charset="0"/>
              </a:rPr>
              <a:t>Original Image</a:t>
            </a:r>
            <a:endParaRPr lang="en-IN" sz="2000" dirty="0">
              <a:latin typeface="Sitka Heading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5791" y="2148479"/>
            <a:ext cx="288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itka Heading" pitchFamily="2" charset="0"/>
              </a:rPr>
              <a:t>Output Image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35496" y="5740264"/>
            <a:ext cx="654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Forged regions marked in red, Original regions marked in green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Proposed Methodology (</a:t>
            </a:r>
            <a:r>
              <a:rPr lang="en-GB" dirty="0" err="1">
                <a:latin typeface="Bookman Old Style" panose="02050604050505020204" pitchFamily="18" charset="0"/>
              </a:rPr>
              <a:t>Matlab</a:t>
            </a:r>
            <a:r>
              <a:rPr lang="en-GB" dirty="0">
                <a:latin typeface="Bookman Old Style" panose="02050604050505020204" pitchFamily="18" charset="0"/>
              </a:rPr>
              <a:t>)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ptos"/>
              </a:rPr>
              <a:t>Different methods have been developed to detect the image forgery in digital images.</a:t>
            </a:r>
            <a:endParaRPr lang="en-US" sz="2000" dirty="0">
              <a:latin typeface="Apto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ptos"/>
              </a:rPr>
              <a:t>The proposed method uses the DCT coefficients to represent the overlapping block. </a:t>
            </a:r>
            <a:endParaRPr lang="en-US" sz="2000" dirty="0">
              <a:latin typeface="Aptos"/>
            </a:endParaRPr>
          </a:p>
          <a:p>
            <a:pPr marL="0" indent="0">
              <a:buNone/>
            </a:pPr>
            <a:endParaRPr lang="en-US" b="1" i="0" dirty="0">
              <a:effectLst/>
              <a:latin typeface="Aptos"/>
            </a:endParaRPr>
          </a:p>
          <a:p>
            <a:pPr marL="0" indent="0">
              <a:buNone/>
            </a:pPr>
            <a:r>
              <a:rPr lang="en-US" sz="1800" b="1" i="0" dirty="0">
                <a:effectLst/>
                <a:latin typeface="Aptos"/>
              </a:rPr>
              <a:t>1) Convert the Color Image into Gray-Scale Image:</a:t>
            </a:r>
            <a:endParaRPr lang="en-US" sz="1800" dirty="0">
              <a:latin typeface="Aptos"/>
            </a:endParaRPr>
          </a:p>
          <a:p>
            <a:pPr marL="0" indent="0">
              <a:buNone/>
            </a:pPr>
            <a:r>
              <a:rPr lang="en-US" altLang="en-US" sz="1800" dirty="0">
                <a:latin typeface="Aptos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 	</a:t>
            </a:r>
            <a:r>
              <a:rPr lang="en-US" altLang="en-US" sz="1800" dirty="0">
                <a:latin typeface="Aptos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olor image, it can be converted to a grayscale image using the standard   formula, I=0.299R+0.587G+0.114B. R,G,B represents the </a:t>
            </a:r>
            <a:r>
              <a:rPr lang="en-US" altLang="en-US" sz="1800" dirty="0">
                <a:latin typeface="Aptos"/>
              </a:rPr>
              <a:t>three-color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 components of RGB color model.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0" indent="0">
              <a:buNone/>
            </a:pPr>
            <a:r>
              <a:rPr lang="en-US" sz="1800" b="1" i="0" dirty="0">
                <a:effectLst/>
                <a:latin typeface="Aptos"/>
              </a:rPr>
              <a:t>2) Divide the Gray-Scale Image into Overlapping Blocks:</a:t>
            </a:r>
            <a:endParaRPr lang="en-US" sz="1800" b="0" i="0" dirty="0">
              <a:effectLst/>
              <a:latin typeface="Aptos"/>
            </a:endParaRPr>
          </a:p>
          <a:p>
            <a:r>
              <a:rPr lang="en-US" sz="1800" dirty="0">
                <a:latin typeface="Aptos"/>
              </a:rPr>
              <a:t>    	</a:t>
            </a:r>
            <a:r>
              <a:rPr lang="en-US" sz="1800" b="0" i="0" dirty="0">
                <a:effectLst/>
                <a:latin typeface="Aptos"/>
              </a:rPr>
              <a:t>Divide the gray-scale image into blocks of size 8×8.</a:t>
            </a:r>
            <a:endParaRPr lang="en-US" sz="1800" b="0" i="0" dirty="0">
              <a:effectLst/>
              <a:latin typeface="Aptos"/>
            </a:endParaRPr>
          </a:p>
          <a:p>
            <a:pPr marL="0" indent="0">
              <a:buNone/>
            </a:pPr>
            <a:endParaRPr lang="en-US" sz="2000" dirty="0">
              <a:latin typeface="Apto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281" y="478679"/>
            <a:ext cx="114514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ptos" panose="020B0004020202020204" pitchFamily="34" charset="0"/>
              </a:rPr>
              <a:t>3) Feature Extraction Using DCT: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Apply DCT to each block for feature extraction.</a:t>
            </a:r>
            <a:endParaRPr lang="en-US" b="0" i="0" dirty="0">
              <a:effectLst/>
              <a:latin typeface="Aptos" panose="020B0004020202020204" pitchFamily="34" charset="0"/>
            </a:endParaRPr>
          </a:p>
          <a:p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1" i="0" dirty="0">
                <a:effectLst/>
                <a:latin typeface="Aptos" panose="020B0004020202020204" pitchFamily="34" charset="0"/>
              </a:rPr>
              <a:t>4) Block Clustering Using K-Means Algorithm: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Group the feature vectors (DCT coefficients) using the K-Means clustering algorithm.</a:t>
            </a:r>
            <a:endParaRPr lang="en-US" b="0" i="0" dirty="0">
              <a:effectLst/>
              <a:latin typeface="Aptos" panose="020B0004020202020204" pitchFamily="34" charset="0"/>
            </a:endParaRPr>
          </a:p>
          <a:p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5</a:t>
            </a:r>
            <a:r>
              <a:rPr lang="en-US" b="1" i="0" dirty="0">
                <a:effectLst/>
                <a:latin typeface="Aptos" panose="020B0004020202020204" pitchFamily="34" charset="0"/>
              </a:rPr>
              <a:t>) Duplicate Detection: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 	Identify groups of similar blocks within each cluster.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Compare DCT coefficients of neighboring blocks to find similarities.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Calculate the Euclidean distance between similar blocks.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Mark duplicate regions in the result image with red rectangles.</a:t>
            </a:r>
            <a:endParaRPr lang="en-US" b="0" i="0" dirty="0">
              <a:effectLst/>
              <a:latin typeface="Aptos" panose="020B0004020202020204" pitchFamily="34" charset="0"/>
            </a:endParaRPr>
          </a:p>
          <a:p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6</a:t>
            </a:r>
            <a:r>
              <a:rPr lang="en-US" b="1" i="0" dirty="0">
                <a:effectLst/>
                <a:latin typeface="Aptos" panose="020B0004020202020204" pitchFamily="34" charset="0"/>
              </a:rPr>
              <a:t>) Display Original and Duplicate Markers: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Display a new figure showing the original and duplicate markers.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Original markers are shown in green, and duplicate markers are shown in red.</a:t>
            </a:r>
            <a:endParaRPr lang="en-US" b="0" i="0" dirty="0">
              <a:effectLst/>
              <a:latin typeface="Aptos" panose="020B0004020202020204" pitchFamily="34" charset="0"/>
            </a:endParaRPr>
          </a:p>
          <a:p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7</a:t>
            </a:r>
            <a:r>
              <a:rPr lang="en-US" b="1" i="0" dirty="0">
                <a:effectLst/>
                <a:latin typeface="Aptos" panose="020B0004020202020204" pitchFamily="34" charset="0"/>
              </a:rPr>
              <a:t>) Print Block Size and Execution Time: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Print the selected block size to the console.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Measure the execution time of the entire process.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	Display the execution time on the console.</a:t>
            </a:r>
            <a:br>
              <a:rPr lang="en-US" sz="1800" b="0" i="0" dirty="0">
                <a:effectLst/>
                <a:latin typeface="Söhne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Method Analysis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itka Heading" pitchFamily="2" charset="0"/>
              </a:rPr>
              <a:t>The method demonstrates a comprehensive approach, utilizing image preprocessing, feature extraction, clustering, and visualization to identify regions of potential manipulation.</a:t>
            </a:r>
            <a:endParaRPr lang="en-US" sz="2000" b="0" i="0" dirty="0">
              <a:effectLst/>
              <a:latin typeface="Sitka Heading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itka Heading" pitchFamily="2" charset="0"/>
              </a:rPr>
              <a:t>The implemented method successfully identifies copy-move forgeries by analyzing DCT coefficients and utilizing clustering techniques.</a:t>
            </a:r>
            <a:endParaRPr lang="en-US" sz="2000" b="0" i="0" dirty="0">
              <a:effectLst/>
              <a:latin typeface="Sitka Heading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itka Heading" pitchFamily="2" charset="0"/>
              </a:rPr>
              <a:t>Visual markers aid in distinguishing original and duplicate regions within the image.</a:t>
            </a:r>
            <a:endParaRPr lang="en-US" sz="2000" b="0" i="0" dirty="0">
              <a:effectLst/>
              <a:latin typeface="Sitka Heading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itka Heading" pitchFamily="2" charset="0"/>
              </a:rPr>
              <a:t>The inclusion of execution time information provides insights into the algorithm's efficiency.</a:t>
            </a:r>
            <a:endParaRPr lang="en-US" sz="2000" b="0" i="0" dirty="0">
              <a:effectLst/>
              <a:latin typeface="Sitka Heading" pitchFamily="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816" y="331393"/>
            <a:ext cx="526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Bookman Old Style" panose="02050604050505020204" pitchFamily="18" charset="0"/>
              </a:rPr>
              <a:t>Challenges: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574" y="3332691"/>
            <a:ext cx="526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Bookman Old Style" panose="02050604050505020204" pitchFamily="18" charset="0"/>
              </a:rPr>
              <a:t>Future Work: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893" y="4111731"/>
            <a:ext cx="553549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Deep Learning Integration</a:t>
            </a:r>
            <a:endParaRPr lang="en-GB" sz="1800" dirty="0"/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Multi-Modal Forgery Detection</a:t>
            </a:r>
            <a:endParaRPr lang="en-GB" sz="1800" dirty="0"/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Adaptive Algorithms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6892" y="888453"/>
            <a:ext cx="553549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Noise and Compression Artifacts</a:t>
            </a:r>
            <a:endParaRPr lang="en-GB" sz="1800" dirty="0"/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Variability in Forging Techniques</a:t>
            </a:r>
            <a:endParaRPr lang="en-GB" sz="1800" dirty="0"/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Computational Complexity</a:t>
            </a:r>
            <a:endParaRPr lang="en-GB" sz="1800" dirty="0"/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Generalization Across Datasets</a:t>
            </a:r>
            <a:endParaRPr lang="en-GB" sz="1800" dirty="0"/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Limited Training Data</a:t>
            </a:r>
            <a:endParaRPr lang="en-GB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PCA Algorithm: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Given image convert into grey scale</a:t>
            </a:r>
            <a:b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endParaRPr lang="en-GB" sz="1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207135" lvl="1"/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 N be total number of pixels and b denote number of square pixels in square block.</a:t>
            </a:r>
            <a:endParaRPr lang="en-GB" sz="16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822960" indent="0" algn="l">
              <a:spcAft>
                <a:spcPts val="800"/>
              </a:spcAft>
              <a:buNone/>
            </a:pPr>
            <a:r>
              <a:rPr lang="en-GB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PCA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 eigenvectors and eigenvalues.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3.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Sort them in decreasing order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4.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 projections of centred testing gram matrix on ordered eigenvectors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5.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Lexicographically sort projected version of centred testing gram matrix denoted by 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6.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every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sz="1800" b="0" i="0" baseline="30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rows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S, select no. of subsequent rows,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sj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such that |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-j|&lt;=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sz="1800" b="0" i="0" baseline="30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GB" sz="18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place all pairs of 	coordinates (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xi,yi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and (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xj,yj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on to list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P_in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7.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 offset for each row of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P_in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/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8.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 frequency offset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914400" algn="l">
              <a:spcAft>
                <a:spcPts val="800"/>
              </a:spcAft>
            </a:pPr>
            <a:r>
              <a:rPr lang="en-GB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9.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Those rows in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P_in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which have high frequency offsets are duplicated regions.</a:t>
            </a:r>
            <a:endParaRPr lang="en-GB" sz="18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Comparison of PCA And DCT: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IN" b="1" dirty="0">
                <a:latin typeface="Sitka Heading" pitchFamily="2" charset="0"/>
              </a:rPr>
              <a:t>DCT vs. PCA Time Complexity:</a:t>
            </a:r>
            <a:endParaRPr lang="en-IN" b="1" dirty="0">
              <a:latin typeface="Sitka Heading" pitchFamily="2" charset="0"/>
            </a:endParaRPr>
          </a:p>
          <a:p>
            <a:pPr lvl="1"/>
            <a:r>
              <a:rPr lang="en-IN" dirty="0">
                <a:latin typeface="Sitka Heading" pitchFamily="2" charset="0"/>
              </a:rPr>
              <a:t>DCT demonstrates quicker processing times due to its inherent dimension reduction properties.</a:t>
            </a:r>
            <a:endParaRPr lang="en-IN" dirty="0">
              <a:latin typeface="Sitka Heading" pitchFamily="2" charset="0"/>
            </a:endParaRPr>
          </a:p>
          <a:p>
            <a:pPr lvl="1"/>
            <a:r>
              <a:rPr lang="en-IN" dirty="0">
                <a:latin typeface="Sitka Heading" pitchFamily="2" charset="0"/>
              </a:rPr>
              <a:t>Modified matching algorithms with DCT enhance overall efficiency without compromising on robustness, providing a faster alternative compared to PCA.</a:t>
            </a:r>
            <a:endParaRPr lang="en-IN" dirty="0">
              <a:latin typeface="Sitka Heading" pitchFamily="2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en-GB" b="1" dirty="0">
                <a:latin typeface="Sitka Heading" pitchFamily="2" charset="0"/>
              </a:rPr>
              <a:t>JPEG Image Considerations:</a:t>
            </a:r>
            <a:endParaRPr lang="en-GB" b="1" dirty="0">
              <a:latin typeface="Sitka Heading" pitchFamily="2" charset="0"/>
            </a:endParaRPr>
          </a:p>
          <a:p>
            <a:pPr lvl="1"/>
            <a:r>
              <a:rPr lang="en-GB" dirty="0">
                <a:latin typeface="Sitka Heading" pitchFamily="2" charset="0"/>
              </a:rPr>
              <a:t>DCT is superior to PCA, especially for detecting forgeries in JPEG images.</a:t>
            </a:r>
            <a:endParaRPr lang="en-GB" dirty="0">
              <a:latin typeface="Sitka Heading" pitchFamily="2" charset="0"/>
            </a:endParaRPr>
          </a:p>
          <a:p>
            <a:pPr lvl="1"/>
            <a:r>
              <a:rPr lang="en-GB" dirty="0">
                <a:latin typeface="Sitka Heading" pitchFamily="2" charset="0"/>
              </a:rPr>
              <a:t>The efficiency of DCT makes it a preferable choice for identifying and mitigating tampering in JPEG images compared to using predefined methods like PCA.</a:t>
            </a:r>
            <a:endParaRPr lang="en-GB" dirty="0">
              <a:latin typeface="Sitka Heading" pitchFamily="2" charset="0"/>
            </a:endParaRPr>
          </a:p>
          <a:p>
            <a:pPr marL="201295" lvl="1" indent="0">
              <a:buNone/>
            </a:pPr>
            <a:endParaRPr lang="en-IN" dirty="0">
              <a:latin typeface="Sitka Heading" pitchFamily="2" charset="0"/>
            </a:endParaRPr>
          </a:p>
          <a:p>
            <a:r>
              <a:rPr lang="en-GB" sz="2400" dirty="0">
                <a:latin typeface="Sitka Heading" pitchFamily="2" charset="0"/>
              </a:rPr>
              <a:t>PCA is less robust against small rotations of copy-moved regions, impacting detection accuracy in scenarios involving slight rotations.</a:t>
            </a:r>
            <a:endParaRPr lang="en-IN" sz="2400" dirty="0">
              <a:latin typeface="Sitka Heading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877" y="1952368"/>
            <a:ext cx="11154383" cy="1984091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chemeClr val="tx1"/>
                </a:solidFill>
                <a:latin typeface="Bookman Old Style" panose="02050604050505020204" pitchFamily="18" charset="0"/>
              </a:rPr>
              <a:t>SIGNAL AND </a:t>
            </a:r>
            <a:endParaRPr lang="en-GB" sz="5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GB" sz="5400" dirty="0">
                <a:solidFill>
                  <a:schemeClr val="tx1"/>
                </a:solidFill>
                <a:latin typeface="Bookman Old Style" panose="02050604050505020204" pitchFamily="18" charset="0"/>
              </a:rPr>
              <a:t>IMAGE Processing</a:t>
            </a:r>
            <a:endParaRPr lang="en-IN" sz="4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4378426" y="660469"/>
            <a:ext cx="4091122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Bookman Old Style" panose="02050604050505020204" pitchFamily="18" charset="0"/>
              </a:rPr>
              <a:t>21AIE303</a:t>
            </a:r>
            <a:endParaRPr lang="en-IN" sz="5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</p:spPr>
        <p:txBody>
          <a:bodyPr>
            <a:normAutofit/>
          </a:bodyPr>
          <a:lstStyle/>
          <a:p>
            <a:r>
              <a:rPr lang="en-GB" dirty="0">
                <a:latin typeface="Bookman Old Style" panose="02050604050505020204" pitchFamily="18" charset="0"/>
              </a:rPr>
              <a:t>  TEAM MEMBERS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7" name="Text Placeholder 4"/>
          <p:cNvSpPr txBox="1"/>
          <p:nvPr/>
        </p:nvSpPr>
        <p:spPr>
          <a:xfrm>
            <a:off x="2492515" y="2151001"/>
            <a:ext cx="3257772" cy="7763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2400"/>
              <a:t>Sykam Sumanjali</a:t>
            </a:r>
            <a:endParaRPr lang="en-GB" sz="2400"/>
          </a:p>
          <a:p>
            <a:pPr marL="0" indent="0">
              <a:buFont typeface="Calibri" panose="020F0502020204030204" pitchFamily="34" charset="0"/>
              <a:buNone/>
            </a:pPr>
            <a:r>
              <a:rPr lang="en-GB" sz="2400"/>
              <a:t>CB.EN.U4AIE21068</a:t>
            </a:r>
            <a:endParaRPr lang="en-IN" sz="2400" dirty="0"/>
          </a:p>
        </p:txBody>
      </p:sp>
      <p:grpSp>
        <p:nvGrpSpPr>
          <p:cNvPr id="38" name="Google Shape;12050;p66"/>
          <p:cNvGrpSpPr/>
          <p:nvPr/>
        </p:nvGrpSpPr>
        <p:grpSpPr>
          <a:xfrm>
            <a:off x="1210760" y="2151001"/>
            <a:ext cx="611904" cy="559298"/>
            <a:chOff x="855096" y="1504485"/>
            <a:chExt cx="380910" cy="339594"/>
          </a:xfrm>
        </p:grpSpPr>
        <p:sp>
          <p:nvSpPr>
            <p:cNvPr id="39" name="Google Shape;12051;p6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2052;p6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2053;p6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2054;p6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2055;p6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" name="Google Shape;12050;p66"/>
          <p:cNvGrpSpPr/>
          <p:nvPr/>
        </p:nvGrpSpPr>
        <p:grpSpPr>
          <a:xfrm>
            <a:off x="1210760" y="4370550"/>
            <a:ext cx="611904" cy="559298"/>
            <a:chOff x="855096" y="1504485"/>
            <a:chExt cx="380910" cy="339594"/>
          </a:xfrm>
        </p:grpSpPr>
        <p:sp>
          <p:nvSpPr>
            <p:cNvPr id="45" name="Google Shape;12051;p6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2052;p6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2053;p6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2054;p6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2055;p6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" name="Text Placeholder 4"/>
          <p:cNvSpPr txBox="1"/>
          <p:nvPr/>
        </p:nvSpPr>
        <p:spPr>
          <a:xfrm>
            <a:off x="2492515" y="4276382"/>
            <a:ext cx="3257772" cy="776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Reddy Hema Radhika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CB.EN.U4AIE21050</a:t>
            </a:r>
            <a:endParaRPr lang="en-IN" sz="2400" dirty="0"/>
          </a:p>
        </p:txBody>
      </p:sp>
      <p:sp>
        <p:nvSpPr>
          <p:cNvPr id="51" name="Text Placeholder 4"/>
          <p:cNvSpPr txBox="1"/>
          <p:nvPr/>
        </p:nvSpPr>
        <p:spPr>
          <a:xfrm>
            <a:off x="8389066" y="2151001"/>
            <a:ext cx="3257772" cy="776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Suda Haripriya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CB.EN.U4AIE21067</a:t>
            </a:r>
            <a:endParaRPr lang="en-IN" sz="2400" dirty="0"/>
          </a:p>
        </p:txBody>
      </p:sp>
      <p:sp>
        <p:nvSpPr>
          <p:cNvPr id="52" name="Text Placeholder 4"/>
          <p:cNvSpPr txBox="1"/>
          <p:nvPr/>
        </p:nvSpPr>
        <p:spPr>
          <a:xfrm>
            <a:off x="8389066" y="4276382"/>
            <a:ext cx="3257772" cy="776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Souvik</a:t>
            </a:r>
            <a:r>
              <a:rPr lang="en-GB" sz="2400" dirty="0"/>
              <a:t> </a:t>
            </a:r>
            <a:r>
              <a:rPr lang="en-GB" sz="2400" dirty="0" err="1"/>
              <a:t>Gorain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CB.EN.U4AIE21065</a:t>
            </a:r>
            <a:endParaRPr lang="en-IN" sz="2400" dirty="0"/>
          </a:p>
        </p:txBody>
      </p:sp>
      <p:grpSp>
        <p:nvGrpSpPr>
          <p:cNvPr id="53" name="Google Shape;12050;p66"/>
          <p:cNvGrpSpPr/>
          <p:nvPr/>
        </p:nvGrpSpPr>
        <p:grpSpPr>
          <a:xfrm>
            <a:off x="7045942" y="2207802"/>
            <a:ext cx="611904" cy="559298"/>
            <a:chOff x="855096" y="1504485"/>
            <a:chExt cx="380910" cy="339594"/>
          </a:xfrm>
        </p:grpSpPr>
        <p:sp>
          <p:nvSpPr>
            <p:cNvPr id="54" name="Google Shape;12051;p6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2052;p6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2053;p6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2054;p6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2055;p6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" name="Google Shape;11685;p66"/>
          <p:cNvGrpSpPr/>
          <p:nvPr/>
        </p:nvGrpSpPr>
        <p:grpSpPr>
          <a:xfrm>
            <a:off x="7022366" y="4331527"/>
            <a:ext cx="735190" cy="615472"/>
            <a:chOff x="2753375" y="2902523"/>
            <a:chExt cx="347550" cy="325559"/>
          </a:xfrm>
        </p:grpSpPr>
        <p:sp>
          <p:nvSpPr>
            <p:cNvPr id="60" name="Google Shape;11686;p66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1687;p66"/>
            <p:cNvSpPr/>
            <p:nvPr/>
          </p:nvSpPr>
          <p:spPr>
            <a:xfrm>
              <a:off x="2753375" y="2973378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1688;p66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11689;p66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11690;p66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11691;p66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8200" y="652986"/>
            <a:ext cx="4983079" cy="904875"/>
          </a:xfrm>
        </p:spPr>
        <p:txBody>
          <a:bodyPr>
            <a:normAutofit/>
          </a:bodyPr>
          <a:lstStyle/>
          <a:p>
            <a:r>
              <a:rPr lang="en-GB" dirty="0">
                <a:latin typeface="Bookman Old Style" panose="02050604050505020204" pitchFamily="18" charset="0"/>
              </a:rPr>
              <a:t>Overview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Text Placeholder 4"/>
          <p:cNvSpPr txBox="1"/>
          <p:nvPr/>
        </p:nvSpPr>
        <p:spPr>
          <a:xfrm>
            <a:off x="838200" y="1874838"/>
            <a:ext cx="10515600" cy="49831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Copy-Move Forgery Detection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Discrete Cosine Transform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Literature Survey 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Proposed Method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Method Analysis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Results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Challenges and Future Work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PCA Algorithm</a:t>
            </a: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Comparison of PCA and DCT</a:t>
            </a:r>
            <a:endParaRPr lang="en-GB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64" y="286603"/>
            <a:ext cx="10646316" cy="1450757"/>
          </a:xfrm>
        </p:spPr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Copy-Move Forgery Detection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93" y="2017314"/>
            <a:ext cx="10026488" cy="3880734"/>
          </a:xfrm>
        </p:spPr>
        <p:txBody>
          <a:bodyPr/>
          <a:lstStyle/>
          <a:p>
            <a:r>
              <a:rPr lang="en-GB" b="1" i="1" u="sng" dirty="0">
                <a:latin typeface="Sitka Heading" pitchFamily="2" charset="0"/>
              </a:rPr>
              <a:t>Definition</a:t>
            </a:r>
            <a:r>
              <a:rPr lang="en-GB" b="1" i="1" dirty="0">
                <a:latin typeface="Sitka Heading" pitchFamily="2" charset="0"/>
              </a:rPr>
              <a:t> : </a:t>
            </a:r>
            <a:r>
              <a:rPr lang="en-GB" dirty="0">
                <a:latin typeface="Sitka Heading" pitchFamily="2" charset="0"/>
              </a:rPr>
              <a:t>The  copy-paste attack in which a part of the image is copied and pasted somewhere else in the same image with the intent to cover an important image feature.</a:t>
            </a:r>
            <a:endParaRPr lang="en-GB" dirty="0"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itka Heading" pitchFamily="2" charset="0"/>
              </a:rPr>
              <a:t> Given an image with MN pixels (image of size M*N) our task is to determine if it contains duplicated regions of unknown location.</a:t>
            </a:r>
            <a:endParaRPr lang="en-GB" dirty="0">
              <a:latin typeface="Sitka Heading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368" y="3663832"/>
            <a:ext cx="3399818" cy="2081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51" y="3663832"/>
            <a:ext cx="3399818" cy="205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6415" y="5898048"/>
            <a:ext cx="320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Original Image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25982" y="5898048"/>
            <a:ext cx="320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Tampered Image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Flow Chart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Fig. 1. - Forgery detection classific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767" y="1737360"/>
            <a:ext cx="4326523" cy="41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94420" y="5958943"/>
            <a:ext cx="526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Fig. 1. </a:t>
            </a:r>
            <a:r>
              <a:rPr lang="en-GB" dirty="0"/>
              <a:t>Forgery detection classification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Discrete Cosine Transform(DCT)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5180"/>
            <a:ext cx="10058400" cy="3843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Important to numerous applications in science and engineering from lossy compression of audio and images, to spectral methods for the numerical solution of partial differential equations.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Fourier-related transform is similar to the Discrete Fourier transform (DFT), but using only real numbers.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Transforms an  image from the spatial domain to the frequency domain.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Helps separate the image into parts of differing importance.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Expresses a finite sequence of data points in terms of a sum of cosine oscillating at different frequencies.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DCT(Contd…)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456" y="1903941"/>
            <a:ext cx="6140751" cy="2259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98" y="4514829"/>
            <a:ext cx="5780465" cy="1485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Literature Review</a:t>
            </a:r>
            <a:endParaRPr lang="en-I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6674" y="1823277"/>
          <a:ext cx="10168866" cy="4409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89622"/>
                <a:gridCol w="3389622"/>
                <a:gridCol w="338962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PAPER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PAPER 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Research Focus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Detection of copy move forgery in images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Detection of copy move forgery in digital images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Main Technique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Block Matching Algorithm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Discrete Cosine Transform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Challenges Addressed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Time complexity of block matching algorithms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Proposed Solution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Use of Discrete Cosine Transform (DCT)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Detection of region duplication forgery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Automation of Threshold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Effort made to automate threshold selection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Not specified                       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Feature Representation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DCT used for representing features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DCT used for detecting duplicated blocks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Image division Strategy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Overlapping blocks                                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Overlapping blocks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Perfomance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 Improvement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Addressed time complexity issues  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Not explicitly mentioned         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Scope for Improvement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Some issues remain unsolved or need improvement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Times New Roman" panose="02020603050405020304" pitchFamily="18" charset="0"/>
                        </a:rPr>
                        <a:t>Detection of tampering is a challenging task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7929</Words>
  <Application>WPS Presentation</Application>
  <PresentationFormat>Widescreen</PresentationFormat>
  <Paragraphs>238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Helvetica Neue</vt:lpstr>
      <vt:lpstr>Bookman Old Style</vt:lpstr>
      <vt:lpstr>苹方-简</vt:lpstr>
      <vt:lpstr>Sitka Small Semibold</vt:lpstr>
      <vt:lpstr>Sitka Heading</vt:lpstr>
      <vt:lpstr>Verdana</vt:lpstr>
      <vt:lpstr>Times New Roman</vt:lpstr>
      <vt:lpstr>Cambria Math</vt:lpstr>
      <vt:lpstr>Aptos</vt:lpstr>
      <vt:lpstr>Aptos</vt:lpstr>
      <vt:lpstr>Söhne</vt:lpstr>
      <vt:lpstr>Calibri Light</vt:lpstr>
      <vt:lpstr>Microsoft YaHei</vt:lpstr>
      <vt:lpstr>汉仪旗黑</vt:lpstr>
      <vt:lpstr>宋体-简</vt:lpstr>
      <vt:lpstr>Kingsoft Math</vt:lpstr>
      <vt:lpstr>Thonburi</vt:lpstr>
      <vt:lpstr>Arial Unicode MS</vt:lpstr>
      <vt:lpstr>Retrospect</vt:lpstr>
      <vt:lpstr>Copy-Move Forgery    Detection Using DCT</vt:lpstr>
      <vt:lpstr>21AIE303</vt:lpstr>
      <vt:lpstr>  TEAM MEMBERS</vt:lpstr>
      <vt:lpstr>Overview</vt:lpstr>
      <vt:lpstr>Copy-Move Forgery Detection</vt:lpstr>
      <vt:lpstr>Flow Chart</vt:lpstr>
      <vt:lpstr>Discrete Cosine Transform(DCT)</vt:lpstr>
      <vt:lpstr>DCT(Contd…)</vt:lpstr>
      <vt:lpstr>Literature Review</vt:lpstr>
      <vt:lpstr>PowerPoint 演示文稿</vt:lpstr>
      <vt:lpstr>PowerPoint 演示文稿</vt:lpstr>
      <vt:lpstr>Results : </vt:lpstr>
      <vt:lpstr>Proposed Methodology (Matlab)</vt:lpstr>
      <vt:lpstr>PowerPoint 演示文稿</vt:lpstr>
      <vt:lpstr>Method Analysis</vt:lpstr>
      <vt:lpstr>PowerPoint 演示文稿</vt:lpstr>
      <vt:lpstr>PCA Algorithm:</vt:lpstr>
      <vt:lpstr>Comparison of PCA And DCT: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Sumanjali Sykam</dc:creator>
  <cp:lastModifiedBy>hemaradhikareddy</cp:lastModifiedBy>
  <cp:revision>2</cp:revision>
  <dcterms:created xsi:type="dcterms:W3CDTF">2023-12-19T11:18:11Z</dcterms:created>
  <dcterms:modified xsi:type="dcterms:W3CDTF">2023-12-19T11:18:11Z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