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7" r:id="rId5"/>
    <p:sldId id="264" r:id="rId6"/>
    <p:sldId id="265" r:id="rId7"/>
    <p:sldId id="261"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CD63-AFF1-48FD-9CDC-0D408AC10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4787A1-D22F-4B62-A226-67BE6AE17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92753F-7468-4E31-8A04-5D3605E6A835}"/>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5" name="Footer Placeholder 4">
            <a:extLst>
              <a:ext uri="{FF2B5EF4-FFF2-40B4-BE49-F238E27FC236}">
                <a16:creationId xmlns:a16="http://schemas.microsoft.com/office/drawing/2014/main" id="{7210FA4F-9686-4425-B359-3587DF214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268EF0-FD55-4AE0-9477-A7E8AF963BBC}"/>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548474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91DA-6237-4976-BE05-E6A0556342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9BE241-FA82-469F-AC84-435D5DC0C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D58D8-9DC5-4344-B743-E33F6CC69D58}"/>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5" name="Footer Placeholder 4">
            <a:extLst>
              <a:ext uri="{FF2B5EF4-FFF2-40B4-BE49-F238E27FC236}">
                <a16:creationId xmlns:a16="http://schemas.microsoft.com/office/drawing/2014/main" id="{82D6FF99-75BC-45A6-8DF8-9625D4AD57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ACA9A-3AA8-41F2-BD7A-256D30698203}"/>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286157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DE928-AF7C-49C0-A850-4111DC49E1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87884E-6058-49A9-96D3-9A3F9B3BC3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C0FE8-7942-422C-9647-8F92BA7DB012}"/>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5" name="Footer Placeholder 4">
            <a:extLst>
              <a:ext uri="{FF2B5EF4-FFF2-40B4-BE49-F238E27FC236}">
                <a16:creationId xmlns:a16="http://schemas.microsoft.com/office/drawing/2014/main" id="{946D2735-30B6-40C5-BA37-0179466A6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0E37B-D1DE-4173-91CB-3F1ECCE21F4E}"/>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77388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5935-E146-4943-9ACA-9E787BEB5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388FF1-3E9E-4137-A1F5-368361B31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20BC5-2693-4F1B-AE07-A3E91EC26C45}"/>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5" name="Footer Placeholder 4">
            <a:extLst>
              <a:ext uri="{FF2B5EF4-FFF2-40B4-BE49-F238E27FC236}">
                <a16:creationId xmlns:a16="http://schemas.microsoft.com/office/drawing/2014/main" id="{FA6C3F8D-14CB-415E-90AC-D2DB37F2D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9795A-B914-43BD-8186-F1EE9413A5AE}"/>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327305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C134-A4F4-426E-9C88-1C30D92E6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9111D9-4DB8-4BBE-844B-252840F3F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ED69DA-C0B8-4A57-BE7D-9BF9DD1A8AB1}"/>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5" name="Footer Placeholder 4">
            <a:extLst>
              <a:ext uri="{FF2B5EF4-FFF2-40B4-BE49-F238E27FC236}">
                <a16:creationId xmlns:a16="http://schemas.microsoft.com/office/drawing/2014/main" id="{344AA441-C27F-414E-8133-4D76D20A9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065170-711E-455F-8514-E6E61503FE86}"/>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369234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99AB-9A7B-4AD4-B3B8-1D0EBAAB6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0E0CE1-13E8-4F5B-A8E0-4FF340B36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7681D6-FF06-41FD-A913-4F545951A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6D53B4-0009-4B3A-81FA-2545E86BCD17}"/>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6" name="Footer Placeholder 5">
            <a:extLst>
              <a:ext uri="{FF2B5EF4-FFF2-40B4-BE49-F238E27FC236}">
                <a16:creationId xmlns:a16="http://schemas.microsoft.com/office/drawing/2014/main" id="{9E5BBECA-0F87-4174-B46D-998B4D694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3EAB14-3365-4C4A-BE81-78895200FA20}"/>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397228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C680-EEAD-43F0-9700-D023862E22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A2A7A6-146C-4A46-A5CD-1DB752D21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CE3CDE-6E98-4CFB-AFF9-0300B8BD5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C023A5-6152-4A8E-9257-5587D3512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DCCA2D-E675-43F4-B057-A73503F79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90E885-D659-4982-AD87-FB4A5AD554EE}"/>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8" name="Footer Placeholder 7">
            <a:extLst>
              <a:ext uri="{FF2B5EF4-FFF2-40B4-BE49-F238E27FC236}">
                <a16:creationId xmlns:a16="http://schemas.microsoft.com/office/drawing/2014/main" id="{E924039B-C0EC-4156-983D-951099778E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CC2E38-C0CF-4E32-BDA6-D1516B4A975D}"/>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115355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D01E-F645-4943-B0B2-6E28CAA1F2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440B7E-1507-439A-A0A5-323A1840B6DE}"/>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4" name="Footer Placeholder 3">
            <a:extLst>
              <a:ext uri="{FF2B5EF4-FFF2-40B4-BE49-F238E27FC236}">
                <a16:creationId xmlns:a16="http://schemas.microsoft.com/office/drawing/2014/main" id="{26E637FE-9CA9-4F6E-ADED-114874EDF2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DB360F-F0E1-4C64-B0FD-E8BD33DEBD57}"/>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406448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0DB939-99F5-470F-B430-E16C7DB1C299}"/>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3" name="Footer Placeholder 2">
            <a:extLst>
              <a:ext uri="{FF2B5EF4-FFF2-40B4-BE49-F238E27FC236}">
                <a16:creationId xmlns:a16="http://schemas.microsoft.com/office/drawing/2014/main" id="{89737B7D-A44F-44C8-80CB-DD2595928B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3E6F99-3609-486D-9ADF-CC17F83DD8E3}"/>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185648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55ED-2A37-46AE-AB07-8E498F39D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6CEC18-C96D-428C-A292-C5B87188E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2061E4-CA47-432D-B171-5AB2292A0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F27D3-727A-45E5-8D87-A58E39756E44}"/>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6" name="Footer Placeholder 5">
            <a:extLst>
              <a:ext uri="{FF2B5EF4-FFF2-40B4-BE49-F238E27FC236}">
                <a16:creationId xmlns:a16="http://schemas.microsoft.com/office/drawing/2014/main" id="{AF693AB2-D3E6-4BBC-AC68-00699F471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2B3D16-3943-4743-9B0A-FD4988171586}"/>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54781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E403-CFBB-4A40-9F79-517821D1C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BBA956-18F5-4E2E-B593-FF20253DA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EC0336-388F-4960-AEFE-F09A2FE54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42032-FDB3-497D-971A-480EC8E2DC64}"/>
              </a:ext>
            </a:extLst>
          </p:cNvPr>
          <p:cNvSpPr>
            <a:spLocks noGrp="1"/>
          </p:cNvSpPr>
          <p:nvPr>
            <p:ph type="dt" sz="half" idx="10"/>
          </p:nvPr>
        </p:nvSpPr>
        <p:spPr/>
        <p:txBody>
          <a:bodyPr/>
          <a:lstStyle/>
          <a:p>
            <a:fld id="{668A1B19-FF04-4ECA-9415-545C1EAD502B}" type="datetimeFigureOut">
              <a:rPr lang="en-IN" smtClean="0"/>
              <a:t>09-11-2021</a:t>
            </a:fld>
            <a:endParaRPr lang="en-IN"/>
          </a:p>
        </p:txBody>
      </p:sp>
      <p:sp>
        <p:nvSpPr>
          <p:cNvPr id="6" name="Footer Placeholder 5">
            <a:extLst>
              <a:ext uri="{FF2B5EF4-FFF2-40B4-BE49-F238E27FC236}">
                <a16:creationId xmlns:a16="http://schemas.microsoft.com/office/drawing/2014/main" id="{802811F0-A23F-4846-A695-8A0FDDD5B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98D783-D856-454B-A141-9C94EF613F79}"/>
              </a:ext>
            </a:extLst>
          </p:cNvPr>
          <p:cNvSpPr>
            <a:spLocks noGrp="1"/>
          </p:cNvSpPr>
          <p:nvPr>
            <p:ph type="sldNum" sz="quarter" idx="12"/>
          </p:nvPr>
        </p:nvSpPr>
        <p:spPr/>
        <p:txBody>
          <a:bodyPr/>
          <a:lstStyle/>
          <a:p>
            <a:fld id="{53EB8D9C-06E9-40B7-B175-2CF3551DFFCC}" type="slidenum">
              <a:rPr lang="en-IN" smtClean="0"/>
              <a:t>‹#›</a:t>
            </a:fld>
            <a:endParaRPr lang="en-IN"/>
          </a:p>
        </p:txBody>
      </p:sp>
    </p:spTree>
    <p:extLst>
      <p:ext uri="{BB962C8B-B14F-4D97-AF65-F5344CB8AC3E}">
        <p14:creationId xmlns:p14="http://schemas.microsoft.com/office/powerpoint/2010/main" val="16221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068A8E-3F80-4210-B0D1-B9FF982A1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CE044-7D9B-429F-ADA6-95EC3B567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ABF25-0EE7-4597-9871-330A51E64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A1B19-FF04-4ECA-9415-545C1EAD502B}" type="datetimeFigureOut">
              <a:rPr lang="en-IN" smtClean="0"/>
              <a:t>09-11-2021</a:t>
            </a:fld>
            <a:endParaRPr lang="en-IN"/>
          </a:p>
        </p:txBody>
      </p:sp>
      <p:sp>
        <p:nvSpPr>
          <p:cNvPr id="5" name="Footer Placeholder 4">
            <a:extLst>
              <a:ext uri="{FF2B5EF4-FFF2-40B4-BE49-F238E27FC236}">
                <a16:creationId xmlns:a16="http://schemas.microsoft.com/office/drawing/2014/main" id="{012E02BC-59AC-46F8-822B-F94F42404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C266BC-AAB5-4E41-965C-4F3F43168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B8D9C-06E9-40B7-B175-2CF3551DFFCC}" type="slidenum">
              <a:rPr lang="en-IN" smtClean="0"/>
              <a:t>‹#›</a:t>
            </a:fld>
            <a:endParaRPr lang="en-IN"/>
          </a:p>
        </p:txBody>
      </p:sp>
    </p:spTree>
    <p:extLst>
      <p:ext uri="{BB962C8B-B14F-4D97-AF65-F5344CB8AC3E}">
        <p14:creationId xmlns:p14="http://schemas.microsoft.com/office/powerpoint/2010/main" val="123072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E4AA-57F8-42E0-AF4B-86E0D6DAD9F5}"/>
              </a:ext>
            </a:extLst>
          </p:cNvPr>
          <p:cNvSpPr>
            <a:spLocks noGrp="1"/>
          </p:cNvSpPr>
          <p:nvPr>
            <p:ph type="ctrTitle"/>
          </p:nvPr>
        </p:nvSpPr>
        <p:spPr/>
        <p:txBody>
          <a:bodyPr/>
          <a:lstStyle/>
          <a:p>
            <a:r>
              <a:rPr lang="en-US" dirty="0">
                <a:latin typeface="Palatino Linotype" panose="02040502050505030304" pitchFamily="18" charset="0"/>
              </a:rPr>
              <a:t>PQ Analysis</a:t>
            </a:r>
            <a:endParaRPr lang="en-IN" dirty="0">
              <a:latin typeface="Palatino Linotype" panose="02040502050505030304" pitchFamily="18" charset="0"/>
            </a:endParaRPr>
          </a:p>
        </p:txBody>
      </p:sp>
      <p:sp>
        <p:nvSpPr>
          <p:cNvPr id="3" name="Subtitle 2">
            <a:extLst>
              <a:ext uri="{FF2B5EF4-FFF2-40B4-BE49-F238E27FC236}">
                <a16:creationId xmlns:a16="http://schemas.microsoft.com/office/drawing/2014/main" id="{4531159A-794A-4814-A874-EAE6F8731476}"/>
              </a:ext>
            </a:extLst>
          </p:cNvPr>
          <p:cNvSpPr>
            <a:spLocks noGrp="1"/>
          </p:cNvSpPr>
          <p:nvPr>
            <p:ph type="subTitle" idx="1"/>
          </p:nvPr>
        </p:nvSpPr>
        <p:spPr/>
        <p:txBody>
          <a:bodyPr/>
          <a:lstStyle/>
          <a:p>
            <a:r>
              <a:rPr lang="en-US" dirty="0">
                <a:latin typeface="Palatino Linotype" panose="02040502050505030304" pitchFamily="18" charset="0"/>
              </a:rPr>
              <a:t>Frequency and Amplitude Estimation</a:t>
            </a:r>
            <a:endParaRPr lang="en-IN" dirty="0">
              <a:latin typeface="Palatino Linotype" panose="02040502050505030304" pitchFamily="18" charset="0"/>
            </a:endParaRPr>
          </a:p>
        </p:txBody>
      </p:sp>
    </p:spTree>
    <p:extLst>
      <p:ext uri="{BB962C8B-B14F-4D97-AF65-F5344CB8AC3E}">
        <p14:creationId xmlns:p14="http://schemas.microsoft.com/office/powerpoint/2010/main" val="122139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BDFE-E4B2-407E-B1CB-2CBA1433DD18}"/>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44506B91-775A-447B-8BB5-4EC2FBAF9BF0}"/>
              </a:ext>
            </a:extLst>
          </p:cNvPr>
          <p:cNvPicPr>
            <a:picLocks noChangeAspect="1"/>
          </p:cNvPicPr>
          <p:nvPr/>
        </p:nvPicPr>
        <p:blipFill>
          <a:blip r:embed="rId2"/>
          <a:stretch>
            <a:fillRect/>
          </a:stretch>
        </p:blipFill>
        <p:spPr>
          <a:xfrm>
            <a:off x="619125" y="2128837"/>
            <a:ext cx="10953750" cy="3609975"/>
          </a:xfrm>
          <a:prstGeom prst="rect">
            <a:avLst/>
          </a:prstGeom>
        </p:spPr>
      </p:pic>
    </p:spTree>
    <p:extLst>
      <p:ext uri="{BB962C8B-B14F-4D97-AF65-F5344CB8AC3E}">
        <p14:creationId xmlns:p14="http://schemas.microsoft.com/office/powerpoint/2010/main" val="21303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DCFBB0D-D83B-444D-A10E-FEF3499BD9E5}"/>
              </a:ext>
            </a:extLst>
          </p:cNvPr>
          <p:cNvSpPr txBox="1">
            <a:spLocks/>
          </p:cNvSpPr>
          <p:nvPr/>
        </p:nvSpPr>
        <p:spPr>
          <a:xfrm>
            <a:off x="838200" y="365126"/>
            <a:ext cx="10515600" cy="6445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highlight>
                  <a:srgbClr val="FFFF00"/>
                </a:highlight>
                <a:latin typeface="Palatino Linotype" panose="02040502050505030304" pitchFamily="18" charset="0"/>
              </a:rPr>
              <a:t>Case -7- </a:t>
            </a:r>
            <a:r>
              <a:rPr lang="en-IN" dirty="0">
                <a:solidFill>
                  <a:srgbClr val="FF0000"/>
                </a:solidFill>
                <a:highlight>
                  <a:srgbClr val="FFFF00"/>
                </a:highlight>
                <a:latin typeface="Palatino Linotype" panose="02040502050505030304" pitchFamily="18" charset="0"/>
              </a:rPr>
              <a:t>Voltage Fluctuations with </a:t>
            </a:r>
            <a:r>
              <a:rPr lang="en-IN" dirty="0" err="1">
                <a:solidFill>
                  <a:srgbClr val="FF0000"/>
                </a:solidFill>
                <a:highlight>
                  <a:srgbClr val="FFFF00"/>
                </a:highlight>
                <a:latin typeface="Palatino Linotype" panose="02040502050505030304" pitchFamily="18" charset="0"/>
              </a:rPr>
              <a:t>fun.freq</a:t>
            </a:r>
            <a:r>
              <a:rPr lang="en-IN" dirty="0">
                <a:solidFill>
                  <a:srgbClr val="FF0000"/>
                </a:solidFill>
                <a:highlight>
                  <a:srgbClr val="FFFF00"/>
                </a:highlight>
                <a:latin typeface="Palatino Linotype" panose="02040502050505030304" pitchFamily="18" charset="0"/>
              </a:rPr>
              <a:t>. deviations</a:t>
            </a:r>
          </a:p>
        </p:txBody>
      </p:sp>
      <p:pic>
        <p:nvPicPr>
          <p:cNvPr id="5" name="Picture 4">
            <a:extLst>
              <a:ext uri="{FF2B5EF4-FFF2-40B4-BE49-F238E27FC236}">
                <a16:creationId xmlns:a16="http://schemas.microsoft.com/office/drawing/2014/main" id="{28E67A5B-35B1-4A1B-94FE-1EF06EF9C56E}"/>
              </a:ext>
            </a:extLst>
          </p:cNvPr>
          <p:cNvPicPr>
            <a:picLocks noChangeAspect="1"/>
          </p:cNvPicPr>
          <p:nvPr/>
        </p:nvPicPr>
        <p:blipFill>
          <a:blip r:embed="rId2"/>
          <a:stretch>
            <a:fillRect/>
          </a:stretch>
        </p:blipFill>
        <p:spPr>
          <a:xfrm>
            <a:off x="619125" y="1314450"/>
            <a:ext cx="10953750" cy="2705100"/>
          </a:xfrm>
          <a:prstGeom prst="rect">
            <a:avLst/>
          </a:prstGeom>
        </p:spPr>
      </p:pic>
    </p:spTree>
    <p:extLst>
      <p:ext uri="{BB962C8B-B14F-4D97-AF65-F5344CB8AC3E}">
        <p14:creationId xmlns:p14="http://schemas.microsoft.com/office/powerpoint/2010/main" val="178038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17698B-B49E-480E-8CE4-3CACE5B4ED5B}"/>
              </a:ext>
            </a:extLst>
          </p:cNvPr>
          <p:cNvPicPr>
            <a:picLocks noChangeAspect="1"/>
          </p:cNvPicPr>
          <p:nvPr/>
        </p:nvPicPr>
        <p:blipFill>
          <a:blip r:embed="rId2"/>
          <a:stretch>
            <a:fillRect/>
          </a:stretch>
        </p:blipFill>
        <p:spPr>
          <a:xfrm>
            <a:off x="1881187" y="2162175"/>
            <a:ext cx="8429625" cy="3581400"/>
          </a:xfrm>
          <a:prstGeom prst="rect">
            <a:avLst/>
          </a:prstGeom>
        </p:spPr>
      </p:pic>
    </p:spTree>
    <p:extLst>
      <p:ext uri="{BB962C8B-B14F-4D97-AF65-F5344CB8AC3E}">
        <p14:creationId xmlns:p14="http://schemas.microsoft.com/office/powerpoint/2010/main" val="231175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5E627D-6984-4B5E-83CC-71150AEA653B}"/>
              </a:ext>
            </a:extLst>
          </p:cNvPr>
          <p:cNvPicPr>
            <a:picLocks noChangeAspect="1"/>
          </p:cNvPicPr>
          <p:nvPr/>
        </p:nvPicPr>
        <p:blipFill>
          <a:blip r:embed="rId2"/>
          <a:stretch>
            <a:fillRect/>
          </a:stretch>
        </p:blipFill>
        <p:spPr>
          <a:xfrm>
            <a:off x="2100262" y="2038350"/>
            <a:ext cx="8124825" cy="2247900"/>
          </a:xfrm>
          <a:prstGeom prst="rect">
            <a:avLst/>
          </a:prstGeom>
        </p:spPr>
      </p:pic>
    </p:spTree>
    <p:extLst>
      <p:ext uri="{BB962C8B-B14F-4D97-AF65-F5344CB8AC3E}">
        <p14:creationId xmlns:p14="http://schemas.microsoft.com/office/powerpoint/2010/main" val="122388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89C5B7-D3C1-45C2-8AA8-3AD399086EAA}"/>
              </a:ext>
            </a:extLst>
          </p:cNvPr>
          <p:cNvSpPr txBox="1"/>
          <p:nvPr/>
        </p:nvSpPr>
        <p:spPr>
          <a:xfrm>
            <a:off x="5772439" y="304798"/>
            <a:ext cx="6253635" cy="1077218"/>
          </a:xfrm>
          <a:prstGeom prst="rect">
            <a:avLst/>
          </a:prstGeom>
          <a:noFill/>
        </p:spPr>
        <p:txBody>
          <a:bodyPr wrap="none" rtlCol="0">
            <a:spAutoFit/>
          </a:bodyPr>
          <a:lstStyle/>
          <a:p>
            <a:pPr algn="ctr"/>
            <a:r>
              <a:rPr lang="en-US" sz="3200" dirty="0">
                <a:solidFill>
                  <a:srgbClr val="FF0000"/>
                </a:solidFill>
                <a:highlight>
                  <a:srgbClr val="FFFF00"/>
                </a:highlight>
                <a:latin typeface="Palatino Linotype" panose="02040502050505030304" pitchFamily="18" charset="0"/>
              </a:rPr>
              <a:t>Case -1- detecting freq. &amp; amp. of</a:t>
            </a:r>
          </a:p>
          <a:p>
            <a:pPr algn="ctr"/>
            <a:r>
              <a:rPr lang="en-US" sz="3200" dirty="0">
                <a:solidFill>
                  <a:srgbClr val="FF0000"/>
                </a:solidFill>
                <a:highlight>
                  <a:srgbClr val="FFFF00"/>
                </a:highlight>
                <a:latin typeface="Palatino Linotype" panose="02040502050505030304" pitchFamily="18" charset="0"/>
              </a:rPr>
              <a:t>Disturbance components</a:t>
            </a:r>
            <a:endParaRPr lang="en-IN" sz="3200" dirty="0">
              <a:solidFill>
                <a:srgbClr val="FF0000"/>
              </a:solidFill>
              <a:highlight>
                <a:srgbClr val="FFFF00"/>
              </a:highlight>
              <a:latin typeface="Palatino Linotype" panose="02040502050505030304" pitchFamily="18" charset="0"/>
            </a:endParaRPr>
          </a:p>
        </p:txBody>
      </p:sp>
      <p:pic>
        <p:nvPicPr>
          <p:cNvPr id="5" name="Picture 4">
            <a:extLst>
              <a:ext uri="{FF2B5EF4-FFF2-40B4-BE49-F238E27FC236}">
                <a16:creationId xmlns:a16="http://schemas.microsoft.com/office/drawing/2014/main" id="{BD870E95-3F85-4D82-8DB3-A3FD4B576FFB}"/>
              </a:ext>
            </a:extLst>
          </p:cNvPr>
          <p:cNvPicPr>
            <a:picLocks noChangeAspect="1"/>
          </p:cNvPicPr>
          <p:nvPr/>
        </p:nvPicPr>
        <p:blipFill>
          <a:blip r:embed="rId2"/>
          <a:stretch>
            <a:fillRect/>
          </a:stretch>
        </p:blipFill>
        <p:spPr>
          <a:xfrm>
            <a:off x="1428750" y="171449"/>
            <a:ext cx="3467100" cy="1171575"/>
          </a:xfrm>
          <a:prstGeom prst="rect">
            <a:avLst/>
          </a:prstGeom>
        </p:spPr>
      </p:pic>
      <p:pic>
        <p:nvPicPr>
          <p:cNvPr id="6" name="Picture 5">
            <a:extLst>
              <a:ext uri="{FF2B5EF4-FFF2-40B4-BE49-F238E27FC236}">
                <a16:creationId xmlns:a16="http://schemas.microsoft.com/office/drawing/2014/main" id="{68259C48-3405-4514-8D8E-280086B045DC}"/>
              </a:ext>
            </a:extLst>
          </p:cNvPr>
          <p:cNvPicPr>
            <a:picLocks noChangeAspect="1"/>
          </p:cNvPicPr>
          <p:nvPr/>
        </p:nvPicPr>
        <p:blipFill>
          <a:blip r:embed="rId3"/>
          <a:stretch>
            <a:fillRect/>
          </a:stretch>
        </p:blipFill>
        <p:spPr>
          <a:xfrm>
            <a:off x="228380" y="1343024"/>
            <a:ext cx="5867620" cy="5153027"/>
          </a:xfrm>
          <a:prstGeom prst="rect">
            <a:avLst/>
          </a:prstGeom>
        </p:spPr>
      </p:pic>
      <p:pic>
        <p:nvPicPr>
          <p:cNvPr id="7" name="Picture 6">
            <a:extLst>
              <a:ext uri="{FF2B5EF4-FFF2-40B4-BE49-F238E27FC236}">
                <a16:creationId xmlns:a16="http://schemas.microsoft.com/office/drawing/2014/main" id="{FDCC024A-82C9-46EC-AFCE-B786E5202461}"/>
              </a:ext>
            </a:extLst>
          </p:cNvPr>
          <p:cNvPicPr>
            <a:picLocks noChangeAspect="1"/>
          </p:cNvPicPr>
          <p:nvPr/>
        </p:nvPicPr>
        <p:blipFill>
          <a:blip r:embed="rId4"/>
          <a:stretch>
            <a:fillRect/>
          </a:stretch>
        </p:blipFill>
        <p:spPr>
          <a:xfrm>
            <a:off x="6054855" y="1849951"/>
            <a:ext cx="5688802" cy="2297552"/>
          </a:xfrm>
          <a:prstGeom prst="rect">
            <a:avLst/>
          </a:prstGeom>
        </p:spPr>
      </p:pic>
      <p:pic>
        <p:nvPicPr>
          <p:cNvPr id="8" name="Picture 7">
            <a:extLst>
              <a:ext uri="{FF2B5EF4-FFF2-40B4-BE49-F238E27FC236}">
                <a16:creationId xmlns:a16="http://schemas.microsoft.com/office/drawing/2014/main" id="{9CB3802C-81B5-4677-B994-921D1A36820C}"/>
              </a:ext>
            </a:extLst>
          </p:cNvPr>
          <p:cNvPicPr>
            <a:picLocks noChangeAspect="1"/>
          </p:cNvPicPr>
          <p:nvPr/>
        </p:nvPicPr>
        <p:blipFill>
          <a:blip r:embed="rId5"/>
          <a:stretch>
            <a:fillRect/>
          </a:stretch>
        </p:blipFill>
        <p:spPr>
          <a:xfrm>
            <a:off x="6366908" y="4361281"/>
            <a:ext cx="5105840" cy="2134770"/>
          </a:xfrm>
          <a:prstGeom prst="rect">
            <a:avLst/>
          </a:prstGeom>
        </p:spPr>
      </p:pic>
    </p:spTree>
    <p:extLst>
      <p:ext uri="{BB962C8B-B14F-4D97-AF65-F5344CB8AC3E}">
        <p14:creationId xmlns:p14="http://schemas.microsoft.com/office/powerpoint/2010/main" val="168993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7248A-9E4F-424B-8054-CD333D08C7AF}"/>
              </a:ext>
            </a:extLst>
          </p:cNvPr>
          <p:cNvSpPr>
            <a:spLocks noGrp="1"/>
          </p:cNvSpPr>
          <p:nvPr>
            <p:ph idx="1"/>
          </p:nvPr>
        </p:nvSpPr>
        <p:spPr>
          <a:xfrm>
            <a:off x="957262" y="796925"/>
            <a:ext cx="10515600" cy="1098550"/>
          </a:xfrm>
        </p:spPr>
        <p:txBody>
          <a:bodyPr/>
          <a:lstStyle/>
          <a:p>
            <a:r>
              <a:rPr lang="en-US" dirty="0">
                <a:latin typeface="Palatino Linotype" panose="02040502050505030304" pitchFamily="18" charset="0"/>
              </a:rPr>
              <a:t>The test signal P(t) is synthesized for 1 second duration with a sampling frequency (fs) of 3.2 kHz.</a:t>
            </a:r>
            <a:endParaRPr lang="en-IN" dirty="0">
              <a:latin typeface="Palatino Linotype" panose="02040502050505030304" pitchFamily="18" charset="0"/>
            </a:endParaRPr>
          </a:p>
        </p:txBody>
      </p:sp>
      <p:sp>
        <p:nvSpPr>
          <p:cNvPr id="6" name="TextBox 5">
            <a:extLst>
              <a:ext uri="{FF2B5EF4-FFF2-40B4-BE49-F238E27FC236}">
                <a16:creationId xmlns:a16="http://schemas.microsoft.com/office/drawing/2014/main" id="{57AE017C-8DC3-4404-A4C1-AC4C5C10E265}"/>
              </a:ext>
            </a:extLst>
          </p:cNvPr>
          <p:cNvSpPr txBox="1"/>
          <p:nvPr/>
        </p:nvSpPr>
        <p:spPr>
          <a:xfrm>
            <a:off x="2562225" y="56863"/>
            <a:ext cx="8098692" cy="584775"/>
          </a:xfrm>
          <a:prstGeom prst="rect">
            <a:avLst/>
          </a:prstGeom>
          <a:noFill/>
        </p:spPr>
        <p:txBody>
          <a:bodyPr wrap="none" rtlCol="0">
            <a:spAutoFit/>
          </a:bodyPr>
          <a:lstStyle/>
          <a:p>
            <a:r>
              <a:rPr lang="en-US" sz="3200" dirty="0">
                <a:solidFill>
                  <a:srgbClr val="FF0000"/>
                </a:solidFill>
                <a:highlight>
                  <a:srgbClr val="FFFF00"/>
                </a:highlight>
                <a:latin typeface="Palatino Linotype" panose="02040502050505030304" pitchFamily="18" charset="0"/>
              </a:rPr>
              <a:t>Case -2 -</a:t>
            </a:r>
            <a:r>
              <a:rPr lang="en-IN" sz="3200" dirty="0">
                <a:solidFill>
                  <a:srgbClr val="FF0000"/>
                </a:solidFill>
                <a:highlight>
                  <a:srgbClr val="FFFF00"/>
                </a:highlight>
                <a:latin typeface="Palatino Linotype" panose="02040502050505030304" pitchFamily="18" charset="0"/>
              </a:rPr>
              <a:t>Fundamental frequency estimation</a:t>
            </a:r>
          </a:p>
        </p:txBody>
      </p:sp>
      <p:pic>
        <p:nvPicPr>
          <p:cNvPr id="8" name="Picture 7">
            <a:extLst>
              <a:ext uri="{FF2B5EF4-FFF2-40B4-BE49-F238E27FC236}">
                <a16:creationId xmlns:a16="http://schemas.microsoft.com/office/drawing/2014/main" id="{B0B2969B-6885-403F-B729-C21FF687D387}"/>
              </a:ext>
            </a:extLst>
          </p:cNvPr>
          <p:cNvPicPr>
            <a:picLocks noChangeAspect="1"/>
          </p:cNvPicPr>
          <p:nvPr/>
        </p:nvPicPr>
        <p:blipFill>
          <a:blip r:embed="rId2"/>
          <a:stretch>
            <a:fillRect/>
          </a:stretch>
        </p:blipFill>
        <p:spPr>
          <a:xfrm>
            <a:off x="1143000" y="1743075"/>
            <a:ext cx="9906000" cy="4905375"/>
          </a:xfrm>
          <a:prstGeom prst="rect">
            <a:avLst/>
          </a:prstGeom>
        </p:spPr>
      </p:pic>
    </p:spTree>
    <p:extLst>
      <p:ext uri="{BB962C8B-B14F-4D97-AF65-F5344CB8AC3E}">
        <p14:creationId xmlns:p14="http://schemas.microsoft.com/office/powerpoint/2010/main" val="391580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8581C0-A998-4CC8-8258-E18FEAF0DC1E}"/>
              </a:ext>
            </a:extLst>
          </p:cNvPr>
          <p:cNvSpPr txBox="1"/>
          <p:nvPr/>
        </p:nvSpPr>
        <p:spPr>
          <a:xfrm>
            <a:off x="251465" y="1160760"/>
            <a:ext cx="12039600" cy="1200329"/>
          </a:xfrm>
          <a:prstGeom prst="rect">
            <a:avLst/>
          </a:prstGeom>
          <a:noFill/>
        </p:spPr>
        <p:txBody>
          <a:bodyPr wrap="square">
            <a:spAutoFit/>
          </a:bodyPr>
          <a:lstStyle/>
          <a:p>
            <a:r>
              <a:rPr lang="en-US" dirty="0">
                <a:latin typeface="Palatino Linotype" panose="02040502050505030304" pitchFamily="18" charset="0"/>
              </a:rPr>
              <a:t>To confirm the performance advantage for the estimation of disturbance components, various test cases encountered in real power system scenarios are generated synthetically. This includes signals contaminated with noises, presence of harmonics, inter-harmonics and sub-harmonics, off-nominal frequency deviations etc. The description of the test cases considered for evaluation is depicted in Table 4.4 and all the test cases are generated for </a:t>
            </a:r>
            <a:r>
              <a:rPr lang="en-US" dirty="0">
                <a:solidFill>
                  <a:srgbClr val="FF0000"/>
                </a:solidFill>
                <a:latin typeface="Palatino Linotype" panose="02040502050505030304" pitchFamily="18" charset="0"/>
              </a:rPr>
              <a:t>200 </a:t>
            </a:r>
            <a:r>
              <a:rPr lang="en-US" dirty="0" err="1">
                <a:solidFill>
                  <a:srgbClr val="FF0000"/>
                </a:solidFill>
                <a:latin typeface="Palatino Linotype" panose="02040502050505030304" pitchFamily="18" charset="0"/>
              </a:rPr>
              <a:t>ms</a:t>
            </a:r>
            <a:r>
              <a:rPr lang="en-US" dirty="0">
                <a:solidFill>
                  <a:srgbClr val="FF0000"/>
                </a:solidFill>
                <a:latin typeface="Palatino Linotype" panose="02040502050505030304" pitchFamily="18" charset="0"/>
              </a:rPr>
              <a:t> duration</a:t>
            </a:r>
            <a:r>
              <a:rPr lang="en-US" dirty="0">
                <a:latin typeface="Palatino Linotype" panose="02040502050505030304" pitchFamily="18" charset="0"/>
              </a:rPr>
              <a:t>. </a:t>
            </a:r>
            <a:endParaRPr lang="en-IN" dirty="0">
              <a:latin typeface="Palatino Linotype" panose="02040502050505030304" pitchFamily="18" charset="0"/>
            </a:endParaRPr>
          </a:p>
        </p:txBody>
      </p:sp>
      <p:sp>
        <p:nvSpPr>
          <p:cNvPr id="4" name="TextBox 3">
            <a:extLst>
              <a:ext uri="{FF2B5EF4-FFF2-40B4-BE49-F238E27FC236}">
                <a16:creationId xmlns:a16="http://schemas.microsoft.com/office/drawing/2014/main" id="{E0DBD93B-FD46-4791-AAF9-7426FE4C0B8E}"/>
              </a:ext>
            </a:extLst>
          </p:cNvPr>
          <p:cNvSpPr txBox="1"/>
          <p:nvPr/>
        </p:nvSpPr>
        <p:spPr>
          <a:xfrm>
            <a:off x="1955020" y="155000"/>
            <a:ext cx="8632491" cy="584775"/>
          </a:xfrm>
          <a:prstGeom prst="rect">
            <a:avLst/>
          </a:prstGeom>
          <a:noFill/>
        </p:spPr>
        <p:txBody>
          <a:bodyPr wrap="none" rtlCol="0">
            <a:spAutoFit/>
          </a:bodyPr>
          <a:lstStyle/>
          <a:p>
            <a:r>
              <a:rPr lang="en-US" sz="3200" dirty="0">
                <a:solidFill>
                  <a:srgbClr val="FF0000"/>
                </a:solidFill>
                <a:highlight>
                  <a:srgbClr val="FFFF00"/>
                </a:highlight>
                <a:latin typeface="Palatino Linotype" panose="02040502050505030304" pitchFamily="18" charset="0"/>
              </a:rPr>
              <a:t>Case -3-</a:t>
            </a:r>
            <a:r>
              <a:rPr lang="en-IN" sz="3200" dirty="0">
                <a:solidFill>
                  <a:srgbClr val="FF0000"/>
                </a:solidFill>
                <a:highlight>
                  <a:srgbClr val="FFFF00"/>
                </a:highlight>
                <a:latin typeface="Palatino Linotype" panose="02040502050505030304" pitchFamily="18" charset="0"/>
              </a:rPr>
              <a:t>Estimation of disturbance components</a:t>
            </a:r>
          </a:p>
        </p:txBody>
      </p:sp>
      <p:pic>
        <p:nvPicPr>
          <p:cNvPr id="5" name="Picture 4">
            <a:extLst>
              <a:ext uri="{FF2B5EF4-FFF2-40B4-BE49-F238E27FC236}">
                <a16:creationId xmlns:a16="http://schemas.microsoft.com/office/drawing/2014/main" id="{7913D106-0DB8-4BA8-BA06-57F6502C6796}"/>
              </a:ext>
            </a:extLst>
          </p:cNvPr>
          <p:cNvPicPr>
            <a:picLocks noChangeAspect="1"/>
          </p:cNvPicPr>
          <p:nvPr/>
        </p:nvPicPr>
        <p:blipFill>
          <a:blip r:embed="rId2"/>
          <a:stretch>
            <a:fillRect/>
          </a:stretch>
        </p:blipFill>
        <p:spPr>
          <a:xfrm>
            <a:off x="714375" y="2505075"/>
            <a:ext cx="10763250" cy="3028950"/>
          </a:xfrm>
          <a:prstGeom prst="rect">
            <a:avLst/>
          </a:prstGeom>
        </p:spPr>
      </p:pic>
    </p:spTree>
    <p:extLst>
      <p:ext uri="{BB962C8B-B14F-4D97-AF65-F5344CB8AC3E}">
        <p14:creationId xmlns:p14="http://schemas.microsoft.com/office/powerpoint/2010/main" val="259648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A876AF-7E11-4770-B6B1-5DB6AED0054B}"/>
              </a:ext>
            </a:extLst>
          </p:cNvPr>
          <p:cNvPicPr>
            <a:picLocks noChangeAspect="1"/>
          </p:cNvPicPr>
          <p:nvPr/>
        </p:nvPicPr>
        <p:blipFill>
          <a:blip r:embed="rId2"/>
          <a:stretch>
            <a:fillRect/>
          </a:stretch>
        </p:blipFill>
        <p:spPr>
          <a:xfrm>
            <a:off x="1059314" y="228600"/>
            <a:ext cx="8549372" cy="6400800"/>
          </a:xfrm>
          <a:prstGeom prst="rect">
            <a:avLst/>
          </a:prstGeom>
        </p:spPr>
      </p:pic>
    </p:spTree>
    <p:extLst>
      <p:ext uri="{BB962C8B-B14F-4D97-AF65-F5344CB8AC3E}">
        <p14:creationId xmlns:p14="http://schemas.microsoft.com/office/powerpoint/2010/main" val="145043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7F4B-4D93-4F8A-9DC8-1831D5ADE09F}"/>
              </a:ext>
            </a:extLst>
          </p:cNvPr>
          <p:cNvSpPr>
            <a:spLocks noGrp="1"/>
          </p:cNvSpPr>
          <p:nvPr>
            <p:ph type="title"/>
          </p:nvPr>
        </p:nvSpPr>
        <p:spPr>
          <a:xfrm>
            <a:off x="838200" y="365126"/>
            <a:ext cx="10515600" cy="406400"/>
          </a:xfrm>
        </p:spPr>
        <p:txBody>
          <a:bodyPr>
            <a:normAutofit fontScale="90000"/>
          </a:bodyPr>
          <a:lstStyle/>
          <a:p>
            <a:r>
              <a:rPr lang="en-US" sz="4400" dirty="0">
                <a:solidFill>
                  <a:srgbClr val="FF0000"/>
                </a:solidFill>
                <a:highlight>
                  <a:srgbClr val="FFFF00"/>
                </a:highlight>
                <a:latin typeface="Palatino Linotype" panose="02040502050505030304" pitchFamily="18" charset="0"/>
              </a:rPr>
              <a:t>Case -4- </a:t>
            </a:r>
            <a:r>
              <a:rPr lang="en-IN" dirty="0">
                <a:solidFill>
                  <a:srgbClr val="FF0000"/>
                </a:solidFill>
                <a:highlight>
                  <a:srgbClr val="FFFF00"/>
                </a:highlight>
                <a:latin typeface="Palatino Linotype" panose="02040502050505030304" pitchFamily="18" charset="0"/>
              </a:rPr>
              <a:t>Detection of inter-harmonics</a:t>
            </a:r>
          </a:p>
        </p:txBody>
      </p:sp>
      <p:pic>
        <p:nvPicPr>
          <p:cNvPr id="13" name="Picture 12">
            <a:extLst>
              <a:ext uri="{FF2B5EF4-FFF2-40B4-BE49-F238E27FC236}">
                <a16:creationId xmlns:a16="http://schemas.microsoft.com/office/drawing/2014/main" id="{5D4B8AA5-19F8-478E-85F4-B47A1C24570D}"/>
              </a:ext>
            </a:extLst>
          </p:cNvPr>
          <p:cNvPicPr>
            <a:picLocks noChangeAspect="1"/>
          </p:cNvPicPr>
          <p:nvPr/>
        </p:nvPicPr>
        <p:blipFill>
          <a:blip r:embed="rId2"/>
          <a:stretch>
            <a:fillRect/>
          </a:stretch>
        </p:blipFill>
        <p:spPr>
          <a:xfrm>
            <a:off x="638175" y="1111876"/>
            <a:ext cx="8678554" cy="2495550"/>
          </a:xfrm>
          <a:prstGeom prst="rect">
            <a:avLst/>
          </a:prstGeom>
        </p:spPr>
      </p:pic>
      <p:pic>
        <p:nvPicPr>
          <p:cNvPr id="14" name="Picture 13">
            <a:extLst>
              <a:ext uri="{FF2B5EF4-FFF2-40B4-BE49-F238E27FC236}">
                <a16:creationId xmlns:a16="http://schemas.microsoft.com/office/drawing/2014/main" id="{F1FB7D6B-0D91-44D4-AD65-13D3089A76D4}"/>
              </a:ext>
            </a:extLst>
          </p:cNvPr>
          <p:cNvPicPr>
            <a:picLocks noChangeAspect="1"/>
          </p:cNvPicPr>
          <p:nvPr/>
        </p:nvPicPr>
        <p:blipFill>
          <a:blip r:embed="rId3"/>
          <a:stretch>
            <a:fillRect/>
          </a:stretch>
        </p:blipFill>
        <p:spPr>
          <a:xfrm>
            <a:off x="4838700" y="3607426"/>
            <a:ext cx="6819900" cy="3110248"/>
          </a:xfrm>
          <a:prstGeom prst="rect">
            <a:avLst/>
          </a:prstGeom>
        </p:spPr>
      </p:pic>
      <p:sp>
        <p:nvSpPr>
          <p:cNvPr id="15" name="TextBox 14">
            <a:extLst>
              <a:ext uri="{FF2B5EF4-FFF2-40B4-BE49-F238E27FC236}">
                <a16:creationId xmlns:a16="http://schemas.microsoft.com/office/drawing/2014/main" id="{3B196736-E1D9-4F0E-83EB-1FAE0BF32B87}"/>
              </a:ext>
            </a:extLst>
          </p:cNvPr>
          <p:cNvSpPr txBox="1"/>
          <p:nvPr/>
        </p:nvSpPr>
        <p:spPr>
          <a:xfrm>
            <a:off x="7282502" y="3578444"/>
            <a:ext cx="2457450" cy="369332"/>
          </a:xfrm>
          <a:prstGeom prst="rect">
            <a:avLst/>
          </a:prstGeom>
          <a:noFill/>
        </p:spPr>
        <p:txBody>
          <a:bodyPr wrap="square" rtlCol="0">
            <a:spAutoFit/>
          </a:bodyPr>
          <a:lstStyle/>
          <a:p>
            <a:r>
              <a:rPr lang="en-US" dirty="0">
                <a:latin typeface="Palatino Linotype" panose="02040502050505030304" pitchFamily="18" charset="0"/>
              </a:rPr>
              <a:t>Results of DMD</a:t>
            </a:r>
            <a:endParaRPr lang="en-IN" dirty="0">
              <a:latin typeface="Palatino Linotype" panose="02040502050505030304" pitchFamily="18" charset="0"/>
            </a:endParaRPr>
          </a:p>
        </p:txBody>
      </p:sp>
      <p:sp>
        <p:nvSpPr>
          <p:cNvPr id="16" name="TextBox 15">
            <a:extLst>
              <a:ext uri="{FF2B5EF4-FFF2-40B4-BE49-F238E27FC236}">
                <a16:creationId xmlns:a16="http://schemas.microsoft.com/office/drawing/2014/main" id="{8FD0B5FA-B6EB-4D3F-AE8C-4B62050D6D4F}"/>
              </a:ext>
            </a:extLst>
          </p:cNvPr>
          <p:cNvSpPr txBox="1"/>
          <p:nvPr/>
        </p:nvSpPr>
        <p:spPr>
          <a:xfrm>
            <a:off x="123665" y="4678144"/>
            <a:ext cx="4924746" cy="646331"/>
          </a:xfrm>
          <a:prstGeom prst="rect">
            <a:avLst/>
          </a:prstGeom>
          <a:noFill/>
        </p:spPr>
        <p:txBody>
          <a:bodyPr wrap="none" rtlCol="0">
            <a:spAutoFit/>
          </a:bodyPr>
          <a:lstStyle/>
          <a:p>
            <a:r>
              <a:rPr lang="en-US" dirty="0">
                <a:latin typeface="Palatino Linotype" panose="02040502050505030304" pitchFamily="18" charset="0"/>
              </a:rPr>
              <a:t>Also try this condition with fundamental</a:t>
            </a:r>
          </a:p>
          <a:p>
            <a:r>
              <a:rPr lang="en-US" dirty="0">
                <a:latin typeface="Palatino Linotype" panose="02040502050505030304" pitchFamily="18" charset="0"/>
              </a:rPr>
              <a:t>Frequency deviations such as 49.5 and 50.5 Hz</a:t>
            </a:r>
            <a:endParaRPr lang="en-IN" dirty="0">
              <a:latin typeface="Palatino Linotype" panose="02040502050505030304" pitchFamily="18" charset="0"/>
            </a:endParaRPr>
          </a:p>
        </p:txBody>
      </p:sp>
    </p:spTree>
    <p:extLst>
      <p:ext uri="{BB962C8B-B14F-4D97-AF65-F5344CB8AC3E}">
        <p14:creationId xmlns:p14="http://schemas.microsoft.com/office/powerpoint/2010/main" val="420251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76F5FB-BE33-418C-A887-143E7A0C335A}"/>
              </a:ext>
            </a:extLst>
          </p:cNvPr>
          <p:cNvSpPr txBox="1"/>
          <p:nvPr/>
        </p:nvSpPr>
        <p:spPr>
          <a:xfrm>
            <a:off x="723900" y="1572994"/>
            <a:ext cx="11144250" cy="646331"/>
          </a:xfrm>
          <a:prstGeom prst="rect">
            <a:avLst/>
          </a:prstGeom>
          <a:noFill/>
        </p:spPr>
        <p:txBody>
          <a:bodyPr wrap="square">
            <a:spAutoFit/>
          </a:bodyPr>
          <a:lstStyle/>
          <a:p>
            <a:r>
              <a:rPr lang="en-US" dirty="0">
                <a:latin typeface="Palatino Linotype" panose="02040502050505030304" pitchFamily="18" charset="0"/>
              </a:rPr>
              <a:t>The analysis is carried out to determine the inter-harmonics for fundamental frequency deviations at 49.5 Hz, 50 Hz, 50.5 Hz and the results are given in Table 4.6. ((previous case) )</a:t>
            </a:r>
            <a:endParaRPr lang="en-IN" dirty="0">
              <a:latin typeface="Palatino Linotype" panose="02040502050505030304" pitchFamily="18" charset="0"/>
            </a:endParaRPr>
          </a:p>
        </p:txBody>
      </p:sp>
      <p:pic>
        <p:nvPicPr>
          <p:cNvPr id="6" name="Picture 5">
            <a:extLst>
              <a:ext uri="{FF2B5EF4-FFF2-40B4-BE49-F238E27FC236}">
                <a16:creationId xmlns:a16="http://schemas.microsoft.com/office/drawing/2014/main" id="{669BAC27-275C-4EA8-A0ED-658A338F6E93}"/>
              </a:ext>
            </a:extLst>
          </p:cNvPr>
          <p:cNvPicPr>
            <a:picLocks noChangeAspect="1"/>
          </p:cNvPicPr>
          <p:nvPr/>
        </p:nvPicPr>
        <p:blipFill>
          <a:blip r:embed="rId2"/>
          <a:stretch>
            <a:fillRect/>
          </a:stretch>
        </p:blipFill>
        <p:spPr>
          <a:xfrm>
            <a:off x="1362074" y="2441936"/>
            <a:ext cx="9467852" cy="4260128"/>
          </a:xfrm>
          <a:prstGeom prst="rect">
            <a:avLst/>
          </a:prstGeom>
        </p:spPr>
      </p:pic>
      <p:sp>
        <p:nvSpPr>
          <p:cNvPr id="7" name="Title 1">
            <a:extLst>
              <a:ext uri="{FF2B5EF4-FFF2-40B4-BE49-F238E27FC236}">
                <a16:creationId xmlns:a16="http://schemas.microsoft.com/office/drawing/2014/main" id="{8F25D4CE-6B70-4575-A2DE-E838E20760BD}"/>
              </a:ext>
            </a:extLst>
          </p:cNvPr>
          <p:cNvSpPr>
            <a:spLocks noGrp="1"/>
          </p:cNvSpPr>
          <p:nvPr>
            <p:ph type="title"/>
          </p:nvPr>
        </p:nvSpPr>
        <p:spPr>
          <a:xfrm>
            <a:off x="723900" y="534511"/>
            <a:ext cx="10515600" cy="406400"/>
          </a:xfrm>
        </p:spPr>
        <p:txBody>
          <a:bodyPr>
            <a:normAutofit fontScale="90000"/>
          </a:bodyPr>
          <a:lstStyle/>
          <a:p>
            <a:pPr algn="ctr"/>
            <a:r>
              <a:rPr lang="en-US" sz="4400" dirty="0">
                <a:solidFill>
                  <a:srgbClr val="FF0000"/>
                </a:solidFill>
                <a:highlight>
                  <a:srgbClr val="FFFF00"/>
                </a:highlight>
                <a:latin typeface="Palatino Linotype" panose="02040502050505030304" pitchFamily="18" charset="0"/>
              </a:rPr>
              <a:t>Case -5- </a:t>
            </a:r>
            <a:r>
              <a:rPr lang="en-IN" dirty="0">
                <a:solidFill>
                  <a:srgbClr val="FF0000"/>
                </a:solidFill>
                <a:highlight>
                  <a:srgbClr val="FFFF00"/>
                </a:highlight>
                <a:latin typeface="Palatino Linotype" panose="02040502050505030304" pitchFamily="18" charset="0"/>
              </a:rPr>
              <a:t>Detection of amplitude of inter-harmonics</a:t>
            </a:r>
          </a:p>
        </p:txBody>
      </p:sp>
    </p:spTree>
    <p:extLst>
      <p:ext uri="{BB962C8B-B14F-4D97-AF65-F5344CB8AC3E}">
        <p14:creationId xmlns:p14="http://schemas.microsoft.com/office/powerpoint/2010/main" val="14819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9F93C6-F8BE-4AEF-BEEC-C2398C4829BE}"/>
              </a:ext>
            </a:extLst>
          </p:cNvPr>
          <p:cNvSpPr txBox="1">
            <a:spLocks/>
          </p:cNvSpPr>
          <p:nvPr/>
        </p:nvSpPr>
        <p:spPr>
          <a:xfrm>
            <a:off x="838200" y="365126"/>
            <a:ext cx="10515600" cy="64452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highlight>
                  <a:srgbClr val="FFFF00"/>
                </a:highlight>
                <a:latin typeface="Palatino Linotype" panose="02040502050505030304" pitchFamily="18" charset="0"/>
              </a:rPr>
              <a:t>Case -6- </a:t>
            </a:r>
            <a:r>
              <a:rPr lang="en-IN" dirty="0">
                <a:solidFill>
                  <a:srgbClr val="FF0000"/>
                </a:solidFill>
                <a:highlight>
                  <a:srgbClr val="FFFF00"/>
                </a:highlight>
                <a:latin typeface="Palatino Linotype" panose="02040502050505030304" pitchFamily="18" charset="0"/>
              </a:rPr>
              <a:t>Voltage Fluctuations</a:t>
            </a:r>
          </a:p>
        </p:txBody>
      </p:sp>
      <p:sp>
        <p:nvSpPr>
          <p:cNvPr id="7" name="TextBox 6">
            <a:extLst>
              <a:ext uri="{FF2B5EF4-FFF2-40B4-BE49-F238E27FC236}">
                <a16:creationId xmlns:a16="http://schemas.microsoft.com/office/drawing/2014/main" id="{3B2A352F-6147-4255-885B-5A5D32BCFEF2}"/>
              </a:ext>
            </a:extLst>
          </p:cNvPr>
          <p:cNvSpPr txBox="1"/>
          <p:nvPr/>
        </p:nvSpPr>
        <p:spPr>
          <a:xfrm>
            <a:off x="542925" y="1219885"/>
            <a:ext cx="10515600" cy="369332"/>
          </a:xfrm>
          <a:prstGeom prst="rect">
            <a:avLst/>
          </a:prstGeom>
          <a:noFill/>
        </p:spPr>
        <p:txBody>
          <a:bodyPr wrap="square">
            <a:spAutoFit/>
          </a:bodyPr>
          <a:lstStyle/>
          <a:p>
            <a:r>
              <a:rPr lang="en-US" dirty="0">
                <a:latin typeface="Palatino Linotype" panose="02040502050505030304" pitchFamily="18" charset="0"/>
              </a:rPr>
              <a:t>Voltage fluctuations are defined as random or systematic changes in the voltage envelope. </a:t>
            </a:r>
            <a:endParaRPr lang="en-IN" dirty="0">
              <a:latin typeface="Palatino Linotype" panose="02040502050505030304" pitchFamily="18" charset="0"/>
            </a:endParaRPr>
          </a:p>
        </p:txBody>
      </p:sp>
      <p:pic>
        <p:nvPicPr>
          <p:cNvPr id="8" name="Picture 7">
            <a:extLst>
              <a:ext uri="{FF2B5EF4-FFF2-40B4-BE49-F238E27FC236}">
                <a16:creationId xmlns:a16="http://schemas.microsoft.com/office/drawing/2014/main" id="{3DA518B8-669F-499D-8017-882AD67726FC}"/>
              </a:ext>
            </a:extLst>
          </p:cNvPr>
          <p:cNvPicPr>
            <a:picLocks noChangeAspect="1"/>
          </p:cNvPicPr>
          <p:nvPr/>
        </p:nvPicPr>
        <p:blipFill>
          <a:blip r:embed="rId2"/>
          <a:stretch>
            <a:fillRect/>
          </a:stretch>
        </p:blipFill>
        <p:spPr>
          <a:xfrm>
            <a:off x="952500" y="2033587"/>
            <a:ext cx="8896350" cy="2200275"/>
          </a:xfrm>
          <a:prstGeom prst="rect">
            <a:avLst/>
          </a:prstGeom>
        </p:spPr>
      </p:pic>
      <p:pic>
        <p:nvPicPr>
          <p:cNvPr id="9" name="Picture 8">
            <a:extLst>
              <a:ext uri="{FF2B5EF4-FFF2-40B4-BE49-F238E27FC236}">
                <a16:creationId xmlns:a16="http://schemas.microsoft.com/office/drawing/2014/main" id="{D00B9FF3-E8AF-47C4-BF21-4F2C12386F54}"/>
              </a:ext>
            </a:extLst>
          </p:cNvPr>
          <p:cNvPicPr>
            <a:picLocks noChangeAspect="1"/>
          </p:cNvPicPr>
          <p:nvPr/>
        </p:nvPicPr>
        <p:blipFill>
          <a:blip r:embed="rId3"/>
          <a:stretch>
            <a:fillRect/>
          </a:stretch>
        </p:blipFill>
        <p:spPr>
          <a:xfrm>
            <a:off x="576262" y="4291011"/>
            <a:ext cx="11039475" cy="1609725"/>
          </a:xfrm>
          <a:prstGeom prst="rect">
            <a:avLst/>
          </a:prstGeom>
        </p:spPr>
      </p:pic>
    </p:spTree>
    <p:extLst>
      <p:ext uri="{BB962C8B-B14F-4D97-AF65-F5344CB8AC3E}">
        <p14:creationId xmlns:p14="http://schemas.microsoft.com/office/powerpoint/2010/main" val="140470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224</Words>
  <Application>Microsoft Office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Palatino Linotype</vt:lpstr>
      <vt:lpstr>Office Theme</vt:lpstr>
      <vt:lpstr>PQ Analysis</vt:lpstr>
      <vt:lpstr>PowerPoint Presentation</vt:lpstr>
      <vt:lpstr>PowerPoint Presentation</vt:lpstr>
      <vt:lpstr>PowerPoint Presentation</vt:lpstr>
      <vt:lpstr>PowerPoint Presentation</vt:lpstr>
      <vt:lpstr>PowerPoint Presentation</vt:lpstr>
      <vt:lpstr>Case -4- Detection of inter-harmonics</vt:lpstr>
      <vt:lpstr>Case -5- Detection of amplitude of inter-harmonics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PQ Analysis</dc:title>
  <dc:creator>Neethu Mohan</dc:creator>
  <cp:lastModifiedBy>Neethu Mohan</cp:lastModifiedBy>
  <cp:revision>10</cp:revision>
  <dcterms:created xsi:type="dcterms:W3CDTF">2021-11-09T04:08:59Z</dcterms:created>
  <dcterms:modified xsi:type="dcterms:W3CDTF">2021-11-09T05:33:18Z</dcterms:modified>
</cp:coreProperties>
</file>