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04-Apr-24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04-Apr-24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04-Apr-24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04-Apr-24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04-Apr-24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04-Apr-24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04-Apr-24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04-Apr-24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04-Apr-24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04-Apr-24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04-Apr-24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endParaRPr b="1" dirty="0" sz="3200" lang="en-US">
              <a:solidFill>
                <a:schemeClr val="accent1">
                  <a:lumMod val="75000"/>
                </a:schemeClr>
              </a:solidFill>
              <a:latin typeface="Arial"/>
              <a:cs typeface="Arial"/>
            </a:endParaRPr>
          </a:p>
        </p:txBody>
      </p:sp>
      <p:sp>
        <p:nvSpPr>
          <p:cNvPr id="1048591" name="TextBox 3"/>
          <p:cNvSpPr txBox="1"/>
          <p:nvPr/>
        </p:nvSpPr>
        <p:spPr>
          <a:xfrm>
            <a:off x="1778001" y="4586365"/>
            <a:ext cx="8712200" cy="701040"/>
          </a:xfrm>
          <a:prstGeom prst="rect"/>
          <a:noFill/>
        </p:spPr>
        <p:txBody>
          <a:bodyPr anchor="t" bIns="45720" lIns="91440" rIns="91440" rtlCol="0" tIns="45720" wrap="square">
            <a:spAutoFit/>
          </a:bodyPr>
          <a:p>
            <a:pPr algn="ctr"/>
            <a:r>
              <a:rPr b="1" dirty="0" sz="2000" lang="en-US">
                <a:solidFill>
                  <a:schemeClr val="accent1">
                    <a:lumMod val="75000"/>
                  </a:schemeClr>
                </a:solidFill>
                <a:latin typeface="Arial" pitchFamily="34" charset="0"/>
                <a:cs typeface="Arial" pitchFamily="34" charset="0"/>
              </a:rPr>
              <a:t>Presented By:</a:t>
            </a:r>
          </a:p>
          <a:p>
            <a:pPr algn="ctr"/>
            <a:r>
              <a:rPr b="1" dirty="0" sz="2000" lang="en-US">
                <a:solidFill>
                  <a:schemeClr val="accent1">
                    <a:lumMod val="75000"/>
                  </a:schemeClr>
                </a:solidFill>
                <a:latin typeface="Arial"/>
                <a:cs typeface="Arial"/>
              </a:rPr>
              <a:t>1. </a:t>
            </a:r>
            <a:r>
              <a:rPr b="1" dirty="0" sz="2000" lang="en-US" smtClean="0">
                <a:solidFill>
                  <a:schemeClr val="accent1">
                    <a:lumMod val="75000"/>
                  </a:schemeClr>
                </a:solidFill>
                <a:latin typeface="Arial"/>
                <a:cs typeface="Arial"/>
              </a:rPr>
              <a:t>H</a:t>
            </a:r>
            <a:r>
              <a:rPr b="1" dirty="0" sz="2000" lang="en-US" smtClean="0">
                <a:solidFill>
                  <a:schemeClr val="accent1">
                    <a:lumMod val="75000"/>
                  </a:schemeClr>
                </a:solidFill>
                <a:latin typeface="Arial"/>
                <a:cs typeface="Arial"/>
              </a:rPr>
              <a:t>e</a:t>
            </a:r>
            <a:r>
              <a:rPr b="1" dirty="0" sz="2000" lang="en-US" smtClean="0">
                <a:solidFill>
                  <a:schemeClr val="accent1">
                    <a:lumMod val="75000"/>
                  </a:schemeClr>
                </a:solidFill>
                <a:latin typeface="Arial"/>
                <a:cs typeface="Arial"/>
              </a:rPr>
              <a:t>m</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S</a:t>
            </a:r>
            <a:r>
              <a:rPr b="1" dirty="0" sz="2000" lang="en-US" smtClean="0">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M.P.Nachiuthu</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M.Jaganathan</a:t>
            </a:r>
            <a:r>
              <a:rPr b="1" dirty="0" sz="2000" lang="en-US">
                <a:solidFill>
                  <a:schemeClr val="accent1">
                    <a:lumMod val="75000"/>
                  </a:schemeClr>
                </a:solidFill>
                <a:latin typeface="Arial"/>
                <a:cs typeface="Arial"/>
              </a:rPr>
              <a:t> Engineering </a:t>
            </a:r>
            <a:r>
              <a:rPr b="1" dirty="0" sz="2000" lang="en-US" smtClean="0">
                <a:solidFill>
                  <a:schemeClr val="accent1">
                    <a:lumMod val="75000"/>
                  </a:schemeClr>
                </a:solidFill>
                <a:latin typeface="Arial"/>
                <a:cs typeface="Arial"/>
              </a:rPr>
              <a:t>College-</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C</a:t>
            </a:r>
            <a:r>
              <a:rPr b="1" dirty="0" sz="2000" lang="en-US" smtClean="0">
                <a:solidFill>
                  <a:schemeClr val="accent1">
                    <a:lumMod val="75000"/>
                  </a:schemeClr>
                </a:solidFill>
                <a:latin typeface="Arial"/>
                <a:cs typeface="Arial"/>
              </a:rPr>
              <a:t>o</a:t>
            </a:r>
            <a:r>
              <a:rPr b="1" dirty="0" sz="2000" lang="en-US" smtClean="0">
                <a:solidFill>
                  <a:schemeClr val="accent1">
                    <a:lumMod val="75000"/>
                  </a:schemeClr>
                </a:solidFill>
                <a:latin typeface="Arial"/>
                <a:cs typeface="Arial"/>
              </a:rPr>
              <a:t>m</a:t>
            </a:r>
            <a:r>
              <a:rPr b="1" dirty="0" sz="2000" lang="en-US" smtClean="0">
                <a:solidFill>
                  <a:schemeClr val="accent1">
                    <a:lumMod val="75000"/>
                  </a:schemeClr>
                </a:solidFill>
                <a:latin typeface="Arial"/>
                <a:cs typeface="Arial"/>
              </a:rPr>
              <a:t>p</a:t>
            </a:r>
            <a:r>
              <a:rPr b="1" dirty="0" sz="2000" lang="en-US" smtClean="0">
                <a:solidFill>
                  <a:schemeClr val="accent1">
                    <a:lumMod val="75000"/>
                  </a:schemeClr>
                </a:solidFill>
                <a:latin typeface="Arial"/>
                <a:cs typeface="Arial"/>
              </a:rPr>
              <a:t>u</a:t>
            </a:r>
            <a:r>
              <a:rPr b="1" dirty="0" sz="2000" lang="en-US" smtClean="0">
                <a:solidFill>
                  <a:schemeClr val="accent1">
                    <a:lumMod val="75000"/>
                  </a:schemeClr>
                </a:solidFill>
                <a:latin typeface="Arial"/>
                <a:cs typeface="Arial"/>
              </a:rPr>
              <a:t>ter </a:t>
            </a:r>
            <a:r>
              <a:rPr b="1" dirty="0" sz="2000" lang="en-US" smtClean="0">
                <a:solidFill>
                  <a:schemeClr val="accent1">
                    <a:lumMod val="75000"/>
                  </a:schemeClr>
                </a:solidFill>
                <a:latin typeface="Arial"/>
                <a:cs typeface="Arial"/>
              </a:rPr>
              <a:t>science </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algn="l">
              <a:buFont typeface="Arial" panose="020B0604020202020204" pitchFamily="34" charset="0"/>
              <a:buChar char="•"/>
            </a:pPr>
            <a:r>
              <a:rPr b="0" dirty="0" sz="2400" i="0" lang="en-US">
                <a:solidFill>
                  <a:srgbClr val="0D0D0D"/>
                </a:solidFill>
                <a:effectLst/>
                <a:latin typeface="Times New Roman" pitchFamily="18" charset="0"/>
                <a:cs typeface="Times New Roman" pitchFamily="18" charset="0"/>
              </a:rPr>
              <a:t>Websites like </a:t>
            </a:r>
            <a:r>
              <a:rPr b="0" dirty="0" sz="2400" i="0" lang="en-US" err="1">
                <a:solidFill>
                  <a:srgbClr val="0D0D0D"/>
                </a:solidFill>
                <a:effectLst/>
                <a:latin typeface="Times New Roman" pitchFamily="18" charset="0"/>
                <a:cs typeface="Times New Roman" pitchFamily="18" charset="0"/>
              </a:rPr>
              <a:t>SecurityFocus</a:t>
            </a:r>
            <a:r>
              <a:rPr b="0" dirty="0" sz="2400" i="0" lang="en-US">
                <a:solidFill>
                  <a:srgbClr val="0D0D0D"/>
                </a:solidFill>
                <a:effectLst/>
                <a:latin typeface="Times New Roman" pitchFamily="18" charset="0"/>
                <a:cs typeface="Times New Roman" pitchFamily="18" charset="0"/>
              </a:rPr>
              <a:t>, SANS Institute, and Krebs on Security often cover security-related topics, including keyloggers and ways to protect against them.</a:t>
            </a:r>
          </a:p>
          <a:p>
            <a:pPr algn="l">
              <a:buFont typeface="Arial" panose="020B0604020202020204" pitchFamily="34" charset="0"/>
              <a:buChar char="•"/>
            </a:pPr>
            <a:r>
              <a:rPr b="0" dirty="0" sz="2400" i="0" lang="en-US">
                <a:solidFill>
                  <a:srgbClr val="0D0D0D"/>
                </a:solidFill>
                <a:effectLst/>
                <a:latin typeface="Times New Roman" pitchFamily="18" charset="0"/>
                <a:cs typeface="Times New Roman" pitchFamily="18" charset="0"/>
              </a:rPr>
              <a:t>Blogs and forums dedicated to cybersecurity, such as Reddit's r/</a:t>
            </a:r>
            <a:r>
              <a:rPr b="0" dirty="0" sz="2400" i="0" lang="en-US" err="1">
                <a:solidFill>
                  <a:srgbClr val="0D0D0D"/>
                </a:solidFill>
                <a:effectLst/>
                <a:latin typeface="Times New Roman" pitchFamily="18" charset="0"/>
                <a:cs typeface="Times New Roman" pitchFamily="18" charset="0"/>
              </a:rPr>
              <a:t>netsec</a:t>
            </a:r>
            <a:r>
              <a:rPr b="0" dirty="0" sz="2400" i="0" lang="en-US">
                <a:solidFill>
                  <a:srgbClr val="0D0D0D"/>
                </a:solidFill>
                <a:effectLst/>
                <a:latin typeface="Times New Roman" pitchFamily="18" charset="0"/>
                <a:cs typeface="Times New Roman" pitchFamily="18" charset="0"/>
              </a:rPr>
              <a:t>, often have discussions and resources on keyloggers and security best practices.</a:t>
            </a:r>
          </a:p>
          <a:p>
            <a:pPr algn="l">
              <a:buFont typeface="Arial" panose="020B0604020202020204" pitchFamily="34" charset="0"/>
              <a:buChar char="•"/>
            </a:pPr>
            <a:r>
              <a:rPr b="0" dirty="0" sz="2400" i="0" lang="en-IN">
                <a:solidFill>
                  <a:srgbClr val="0D0D0D"/>
                </a:solidFill>
                <a:effectLst/>
                <a:latin typeface="Times New Roman" pitchFamily="18" charset="0"/>
                <a:cs typeface="Times New Roman" pitchFamily="18" charset="0"/>
              </a:rPr>
              <a:t>Look into reputable anti-keylogger software solutions such as </a:t>
            </a:r>
            <a:r>
              <a:rPr b="0" dirty="0" sz="2400" i="0" lang="en-IN" err="1">
                <a:solidFill>
                  <a:srgbClr val="0D0D0D"/>
                </a:solidFill>
                <a:effectLst/>
                <a:latin typeface="Times New Roman" pitchFamily="18" charset="0"/>
                <a:cs typeface="Times New Roman" pitchFamily="18" charset="0"/>
              </a:rPr>
              <a:t>SpyShelter</a:t>
            </a:r>
            <a:r>
              <a:rPr b="0" dirty="0" sz="2400" i="0" lang="en-IN">
                <a:solidFill>
                  <a:srgbClr val="0D0D0D"/>
                </a:solidFill>
                <a:effectLst/>
                <a:latin typeface="Times New Roman" pitchFamily="18" charset="0"/>
                <a:cs typeface="Times New Roman" pitchFamily="18" charset="0"/>
              </a:rPr>
              <a:t>, </a:t>
            </a:r>
            <a:r>
              <a:rPr b="0" dirty="0" sz="2400" i="0" lang="en-IN" err="1">
                <a:solidFill>
                  <a:srgbClr val="0D0D0D"/>
                </a:solidFill>
                <a:effectLst/>
                <a:latin typeface="Times New Roman" pitchFamily="18" charset="0"/>
                <a:cs typeface="Times New Roman" pitchFamily="18" charset="0"/>
              </a:rPr>
              <a:t>Zemana</a:t>
            </a:r>
            <a:r>
              <a:rPr b="0" dirty="0" sz="2400" i="0" lang="en-IN">
                <a:solidFill>
                  <a:srgbClr val="0D0D0D"/>
                </a:solidFill>
                <a:effectLst/>
                <a:latin typeface="Times New Roman" pitchFamily="18" charset="0"/>
                <a:cs typeface="Times New Roman" pitchFamily="18" charset="0"/>
              </a:rPr>
              <a:t> </a:t>
            </a:r>
            <a:r>
              <a:rPr b="0" dirty="0" sz="2400" i="0" lang="en-IN" err="1">
                <a:solidFill>
                  <a:srgbClr val="0D0D0D"/>
                </a:solidFill>
                <a:effectLst/>
                <a:latin typeface="Times New Roman" pitchFamily="18" charset="0"/>
                <a:cs typeface="Times New Roman" pitchFamily="18" charset="0"/>
              </a:rPr>
              <a:t>AntiLogger</a:t>
            </a:r>
            <a:r>
              <a:rPr b="0" dirty="0" sz="2400" i="0" lang="en-IN">
                <a:solidFill>
                  <a:srgbClr val="0D0D0D"/>
                </a:solidFill>
                <a:effectLst/>
                <a:latin typeface="Times New Roman" pitchFamily="18" charset="0"/>
                <a:cs typeface="Times New Roman" pitchFamily="18" charset="0"/>
              </a:rPr>
              <a:t>, and </a:t>
            </a:r>
            <a:r>
              <a:rPr b="0" dirty="0" sz="2400" i="0" lang="en-IN" err="1">
                <a:solidFill>
                  <a:srgbClr val="0D0D0D"/>
                </a:solidFill>
                <a:effectLst/>
                <a:latin typeface="Times New Roman" pitchFamily="18" charset="0"/>
                <a:cs typeface="Times New Roman" pitchFamily="18" charset="0"/>
              </a:rPr>
              <a:t>KeyScrambler</a:t>
            </a:r>
            <a:r>
              <a:rPr b="0" dirty="0" sz="2400" i="0" lang="en-IN">
                <a:solidFill>
                  <a:srgbClr val="0D0D0D"/>
                </a:solidFill>
                <a:effectLst/>
                <a:latin typeface="Times New Roman" pitchFamily="18" charset="0"/>
                <a:cs typeface="Times New Roman" pitchFamily="18" charset="0"/>
              </a:rPr>
              <a:t>. These tools can help prevent keyloggers from capturing sensitive information.</a:t>
            </a:r>
            <a:r>
              <a:rPr dirty="0" sz="2400" lang="en-IN">
                <a:solidFill>
                  <a:srgbClr val="0F0F0F"/>
                </a:solidFill>
                <a:latin typeface="Times New Roman" pitchFamily="18" charset="0"/>
                <a:ea typeface="+mn-lt"/>
                <a:cs typeface="Times New Roman" pitchFamily="18" charset="0"/>
              </a:rPr>
              <a:t>.</a:t>
            </a:r>
            <a:endParaRPr dirty="0" sz="2400" lang="en-IN">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9"/>
            <a:ext cx="10515600" cy="825832"/>
          </a:xfrm>
        </p:spPr>
        <p:txBody>
          <a:bodyPr>
            <a:normAutofit fontScale="90000"/>
          </a:bodyPr>
          <a:p>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sz="3600" lang="en-US" smtClean="0">
                <a:solidFill>
                  <a:srgbClr val="00B0F0"/>
                </a:solidFill>
                <a:latin typeface="Arial" panose="020B0604020202020204" pitchFamily="34" charset="0"/>
                <a:cs typeface="Arial" panose="020B0604020202020204" pitchFamily="34" charset="0"/>
              </a:rPr>
              <a:t>OUTLINE</a:t>
            </a:r>
            <a:endParaRPr b="1" dirty="0" sz="3600" lang="en-US">
              <a:solidFill>
                <a:srgbClr val="00B0F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400" lang="en-US">
                <a:latin typeface="Times New Roman" pitchFamily="18" charset="0"/>
                <a:ea typeface="+mn-lt"/>
                <a:cs typeface="Times New Roman" pitchFamily="18" charset="0"/>
              </a:rPr>
              <a:t>  </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Problem Statement </a:t>
            </a:r>
          </a:p>
          <a:p>
            <a:pPr indent="-305435" marL="305435"/>
            <a:r>
              <a:rPr b="1" dirty="0" sz="2400" lang="en-US">
                <a:latin typeface="Times New Roman" pitchFamily="18" charset="0"/>
                <a:ea typeface="+mn-lt"/>
                <a:cs typeface="Times New Roman" pitchFamily="18" charset="0"/>
              </a:rPr>
              <a:t>Proposed System/Solution</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System Development Approach </a:t>
            </a:r>
            <a:r>
              <a:rPr dirty="0" sz="2400" lang="en-US">
                <a:latin typeface="Times New Roman" pitchFamily="18" charset="0"/>
                <a:ea typeface="+mn-lt"/>
                <a:cs typeface="Times New Roman" pitchFamily="18" charset="0"/>
              </a:rPr>
              <a:t>(Technology Used) </a:t>
            </a:r>
          </a:p>
          <a:p>
            <a:pPr indent="-305435" marL="305435"/>
            <a:r>
              <a:rPr b="1" dirty="0" sz="2400" lang="en-US">
                <a:latin typeface="Times New Roman" pitchFamily="18" charset="0"/>
                <a:ea typeface="+mn-lt"/>
                <a:cs typeface="Times New Roman" pitchFamily="18" charset="0"/>
              </a:rPr>
              <a:t>Algorithm &amp; Deployment  </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Result (Output Image)</a:t>
            </a:r>
          </a:p>
          <a:p>
            <a:pPr indent="-305435" marL="305435"/>
            <a:r>
              <a:rPr b="1" dirty="0" sz="2400" lang="en-US">
                <a:latin typeface="Times New Roman" pitchFamily="18" charset="0"/>
                <a:ea typeface="+mn-lt"/>
                <a:cs typeface="Times New Roman" pitchFamily="18" charset="0"/>
              </a:rPr>
              <a:t>Conclusion</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Future Scope</a:t>
            </a:r>
          </a:p>
          <a:p>
            <a:pPr indent="-305435" marL="305435"/>
            <a:r>
              <a:rPr b="1" dirty="0" sz="2400" lang="en-US">
                <a:latin typeface="Times New Roman" pitchFamily="18" charset="0"/>
                <a:ea typeface="+mn-lt"/>
                <a:cs typeface="Times New Roman" pitchFamily="18" charset="0"/>
              </a:rPr>
              <a:t>References</a:t>
            </a:r>
            <a:endParaRPr dirty="0" sz="2400" lang="en-US">
              <a:latin typeface="Times New Roman" pitchFamily="18" charset="0"/>
              <a:cs typeface="Times New Roman" pitchFamily="18" charset="0"/>
            </a:endParaRPr>
          </a:p>
          <a:p>
            <a:pPr indent="-305435" marL="305435"/>
            <a:endParaRPr dirty="0" sz="240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l"/>
            <a:r>
              <a:rPr b="0" dirty="0" i="0" lang="en-US">
                <a:solidFill>
                  <a:srgbClr val="0D0D0D"/>
                </a:solidFill>
                <a:effectLst/>
                <a:latin typeface="Times New Roman" pitchFamily="18" charset="0"/>
                <a:cs typeface="Times New Roman" pitchFamily="18" charset="0"/>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b="0" dirty="0" i="0" lang="en-US">
                <a:solidFill>
                  <a:srgbClr val="0D0D0D"/>
                </a:solidFill>
                <a:effectLst/>
                <a:latin typeface="Times New Roman" pitchFamily="18" charset="0"/>
                <a:cs typeface="Times New Roman" pitchFamily="18" charset="0"/>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b="1" dirty="0" i="0" lang="en-US">
                <a:solidFill>
                  <a:srgbClr val="0D0D0D"/>
                </a:solidFill>
                <a:effectLst/>
                <a:latin typeface="Times New Roman" pitchFamily="18" charset="0"/>
                <a:cs typeface="Times New Roman" pitchFamily="18" charset="0"/>
              </a:rPr>
              <a:t>Detection and Prevention:</a:t>
            </a:r>
            <a:endParaRPr b="0" dirty="0" i="0" lang="en-US">
              <a:solidFill>
                <a:srgbClr val="0D0D0D"/>
              </a:solidFill>
              <a:effectLst/>
              <a:latin typeface="Times New Roman" pitchFamily="18" charset="0"/>
              <a:cs typeface="Times New Roman" pitchFamily="18" charset="0"/>
            </a:endParaRP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Develop robust methods for detecting the presence of keyloggers on various platforms, including computers, smartphones, and other connected devices.</a:t>
            </a: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Implement preventive measures to stop keyloggers from installing or executing on systems.</a:t>
            </a:r>
          </a:p>
          <a:p>
            <a:pPr algn="l">
              <a:buFont typeface="+mj-lt"/>
              <a:buAutoNum type="arabicPeriod"/>
            </a:pPr>
            <a:r>
              <a:rPr b="1" dirty="0" i="0" lang="en-US">
                <a:solidFill>
                  <a:srgbClr val="0D0D0D"/>
                </a:solidFill>
                <a:effectLst/>
                <a:latin typeface="Times New Roman" pitchFamily="18" charset="0"/>
                <a:cs typeface="Times New Roman" pitchFamily="18" charset="0"/>
              </a:rPr>
              <a:t>User Education and Awareness:</a:t>
            </a:r>
            <a:endParaRPr b="0" dirty="0" i="0" lang="en-US">
              <a:solidFill>
                <a:srgbClr val="0D0D0D"/>
              </a:solidFill>
              <a:effectLst/>
              <a:latin typeface="Times New Roman" pitchFamily="18" charset="0"/>
              <a:cs typeface="Times New Roman" pitchFamily="18" charset="0"/>
            </a:endParaRP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Educate users about the risks associated with keyloggers and how they can inadvertently install them.</a:t>
            </a: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Raise awareness about safe computing practices to minimize the likelihood of falling victim to keylogger attacks.</a:t>
            </a:r>
          </a:p>
          <a:p>
            <a:pPr indent="-305435" marL="305435"/>
            <a:endParaRPr dirty="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0" marL="0">
              <a:buNone/>
            </a:pPr>
            <a:endParaRPr b="1" dirty="0" sz="1600" lang="en-IN">
              <a:latin typeface="Times New Roman" pitchFamily="18" charset="0"/>
              <a:cs typeface="Times New Roman" pitchFamily="18" charset="0"/>
            </a:endParaRPr>
          </a:p>
          <a:p>
            <a:pPr algn="l"/>
            <a:r>
              <a:rPr b="0" dirty="0" sz="1600" i="0" lang="en-US">
                <a:solidFill>
                  <a:srgbClr val="0D0D0D"/>
                </a:solidFill>
                <a:effectLst/>
                <a:latin typeface="Times New Roman" pitchFamily="18" charset="0"/>
                <a:cs typeface="Times New Roman" pitchFamily="18" charset="0"/>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b="1" dirty="0" sz="1600" i="0" lang="en-US">
                <a:solidFill>
                  <a:srgbClr val="0D0D0D"/>
                </a:solidFill>
                <a:effectLst/>
                <a:latin typeface="Times New Roman" pitchFamily="18" charset="0"/>
                <a:cs typeface="Times New Roman" pitchFamily="18" charset="0"/>
              </a:rPr>
              <a:t>Endpoint Security Software</a:t>
            </a:r>
            <a:r>
              <a:rPr b="0" dirty="0" sz="1600" i="0" lang="en-US">
                <a:solidFill>
                  <a:srgbClr val="0D0D0D"/>
                </a:solidFill>
                <a:effectLst/>
                <a:latin typeface="Times New Roman" pitchFamily="18" charset="0"/>
                <a:cs typeface="Times New Roman" pitchFamily="18" charset="0"/>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b="1" dirty="0" sz="1600" i="0" lang="en-US">
                <a:solidFill>
                  <a:srgbClr val="0D0D0D"/>
                </a:solidFill>
                <a:effectLst/>
                <a:latin typeface="Times New Roman" pitchFamily="18" charset="0"/>
                <a:cs typeface="Times New Roman" pitchFamily="18" charset="0"/>
              </a:rPr>
              <a:t>User Education and Awareness</a:t>
            </a:r>
            <a:r>
              <a:rPr b="0" dirty="0" sz="1600" i="0" lang="en-US">
                <a:solidFill>
                  <a:srgbClr val="0D0D0D"/>
                </a:solidFill>
                <a:effectLst/>
                <a:latin typeface="Times New Roman" pitchFamily="18" charset="0"/>
                <a:cs typeface="Times New Roman" pitchFamily="18" charset="0"/>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b="1" dirty="0" sz="1600" i="0" lang="en-US">
                <a:solidFill>
                  <a:srgbClr val="0D0D0D"/>
                </a:solidFill>
                <a:effectLst/>
                <a:latin typeface="Times New Roman" pitchFamily="18" charset="0"/>
                <a:cs typeface="Times New Roman" pitchFamily="18" charset="0"/>
              </a:rPr>
              <a:t>Implement Multi-factor Authentication (MFA)</a:t>
            </a:r>
            <a:r>
              <a:rPr b="0" dirty="0" sz="1600" i="0" lang="en-US">
                <a:solidFill>
                  <a:srgbClr val="0D0D0D"/>
                </a:solidFill>
                <a:effectLst/>
                <a:latin typeface="Times New Roman" pitchFamily="18" charset="0"/>
                <a:cs typeface="Times New Roman"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b="1" dirty="0" sz="1600" i="0" lang="en-US">
                <a:solidFill>
                  <a:srgbClr val="0D0D0D"/>
                </a:solidFill>
                <a:effectLst/>
                <a:latin typeface="Times New Roman" pitchFamily="18" charset="0"/>
                <a:cs typeface="Times New Roman" pitchFamily="18" charset="0"/>
              </a:rPr>
              <a:t>Regular Software Updates and Patch Management</a:t>
            </a:r>
            <a:r>
              <a:rPr b="0" dirty="0" sz="1600" i="0" lang="en-US">
                <a:solidFill>
                  <a:srgbClr val="0D0D0D"/>
                </a:solidFill>
                <a:effectLst/>
                <a:latin typeface="Times New Roman" pitchFamily="18" charset="0"/>
                <a:cs typeface="Times New Roman" pitchFamily="18" charset="0"/>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b="1" dirty="0" sz="1600" i="0" lang="en-US">
                <a:solidFill>
                  <a:srgbClr val="0D0D0D"/>
                </a:solidFill>
                <a:effectLst/>
                <a:latin typeface="Times New Roman" pitchFamily="18" charset="0"/>
                <a:cs typeface="Times New Roman" pitchFamily="18" charset="0"/>
              </a:rPr>
              <a:t>Network Monitoring and Intrusion Detection Systems (IDS)</a:t>
            </a:r>
            <a:r>
              <a:rPr b="0" dirty="0" sz="1600" i="0" lang="en-US">
                <a:solidFill>
                  <a:srgbClr val="0D0D0D"/>
                </a:solidFill>
                <a:effectLst/>
                <a:latin typeface="Times New Roman" pitchFamily="18" charset="0"/>
                <a:cs typeface="Times New Roman" pitchFamily="18" charset="0"/>
              </a:rPr>
              <a:t>: Deploy network monitoring tools and IDS to detect suspicious activities, such as unusual network traffic or unauthorized access attempts. These systems can help identify potential security threats before they cause significant harm.</a:t>
            </a:r>
          </a:p>
          <a:p>
            <a:pPr indent="0" marL="0">
              <a:buNone/>
            </a:pPr>
            <a:endParaRPr dirty="0" sz="1600" lang="en-IN">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algn="l"/>
            <a:r>
              <a:rPr b="0" dirty="0" sz="2000" i="0" lang="en-US">
                <a:solidFill>
                  <a:srgbClr val="0D0D0D"/>
                </a:solidFill>
                <a:effectLst/>
                <a:latin typeface="Times New Roman" pitchFamily="18" charset="0"/>
                <a:cs typeface="Times New Roman" pitchFamily="18" charset="0"/>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b="1" dirty="0" sz="2000" i="0" lang="en-US">
                <a:solidFill>
                  <a:srgbClr val="0D0D0D"/>
                </a:solidFill>
                <a:effectLst/>
                <a:latin typeface="Times New Roman" pitchFamily="18" charset="0"/>
                <a:cs typeface="Times New Roman" pitchFamily="18" charset="0"/>
              </a:rPr>
              <a:t>Define the Purpose</a:t>
            </a:r>
            <a:r>
              <a:rPr b="0" dirty="0" sz="2000" i="0" lang="en-US">
                <a:solidFill>
                  <a:srgbClr val="0D0D0D"/>
                </a:solidFill>
                <a:effectLst/>
                <a:latin typeface="Times New Roman" pitchFamily="18" charset="0"/>
                <a:cs typeface="Times New Roman" pitchFamily="18" charset="0"/>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b="1" dirty="0" sz="2000" i="0" lang="en-US">
                <a:solidFill>
                  <a:srgbClr val="0D0D0D"/>
                </a:solidFill>
                <a:effectLst/>
                <a:latin typeface="Times New Roman" pitchFamily="18" charset="0"/>
                <a:cs typeface="Times New Roman" pitchFamily="18" charset="0"/>
              </a:rPr>
              <a:t>Legal and Ethical Considerations</a:t>
            </a:r>
            <a:r>
              <a:rPr b="0" dirty="0" sz="2000" i="0" lang="en-US">
                <a:solidFill>
                  <a:srgbClr val="0D0D0D"/>
                </a:solidFill>
                <a:effectLst/>
                <a:latin typeface="Times New Roman" pitchFamily="18" charset="0"/>
                <a:cs typeface="Times New Roman" pitchFamily="18" charset="0"/>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b="1" dirty="0" sz="2000" i="0" lang="en-US">
                <a:solidFill>
                  <a:srgbClr val="0D0D0D"/>
                </a:solidFill>
                <a:effectLst/>
                <a:latin typeface="Times New Roman" pitchFamily="18" charset="0"/>
                <a:cs typeface="Times New Roman" pitchFamily="18" charset="0"/>
              </a:rPr>
              <a:t>Selecting the Right Keylogger</a:t>
            </a:r>
            <a:r>
              <a:rPr b="0" dirty="0" sz="2000" i="0" lang="en-US">
                <a:solidFill>
                  <a:srgbClr val="0D0D0D"/>
                </a:solidFill>
                <a:effectLst/>
                <a:latin typeface="Times New Roman" pitchFamily="18" charset="0"/>
                <a:cs typeface="Times New Roman" pitchFamily="18" charset="0"/>
              </a:rPr>
              <a:t>: Choose a keylogger tool or develop one that meets the requirements of the security system. Consider factors such as compatibility with the target system, stealth capabilities, logging features, and encryption of logged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fontScale="92857" lnSpcReduction="20000"/>
          </a:bodyPr>
          <a:p>
            <a:pPr indent="-305435" marL="305435"/>
            <a:r>
              <a:rPr dirty="0" sz="1400" lang="en-IN">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Algorithm Selection:</a:t>
            </a:r>
            <a:endParaRPr dirty="0" sz="1400" lang="en-IN">
              <a:latin typeface="Times New Roman" pitchFamily="18" charset="0"/>
              <a:cs typeface="Times New Roman" pitchFamily="18" charset="0"/>
            </a:endParaRPr>
          </a:p>
          <a:p>
            <a:pPr algn="l"/>
            <a:r>
              <a:rPr dirty="0" i="0" lang="en-US">
                <a:solidFill>
                  <a:srgbClr val="0D0D0D"/>
                </a:solidFill>
                <a:effectLst/>
                <a:latin typeface="Times New Roman" pitchFamily="18" charset="0"/>
                <a:cs typeface="Times New Roman" pitchFamily="18" charset="0"/>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indent="-305435" marL="305435"/>
            <a:r>
              <a:rPr b="1" dirty="0" sz="1400" lang="en-IN">
                <a:latin typeface="Times New Roman" pitchFamily="18" charset="0"/>
                <a:ea typeface="+mn-lt"/>
                <a:cs typeface="Times New Roman" pitchFamily="18" charset="0"/>
              </a:rPr>
              <a:t>Data Input:</a:t>
            </a:r>
            <a:endParaRPr dirty="0" sz="1400" lang="en-IN">
              <a:latin typeface="Times New Roman" pitchFamily="18" charset="0"/>
              <a:cs typeface="Times New Roman" pitchFamily="18" charset="0"/>
            </a:endParaRP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Deployment strategies should consider factors such as network architecture, data flow, user access controls, compliance requirements (e.g., GDPR, HIPAA), and threat modeling to identify potential risks and vulnerabilities</a:t>
            </a:r>
            <a:r>
              <a:rPr dirty="0" lang="en-IN">
                <a:latin typeface="Times New Roman" pitchFamily="18" charset="0"/>
                <a:ea typeface="+mn-lt"/>
                <a:cs typeface="Times New Roman" pitchFamily="18" charset="0"/>
              </a:rPr>
              <a:t>.</a:t>
            </a:r>
            <a:endParaRPr dirty="0" lang="en-IN">
              <a:latin typeface="Times New Roman" pitchFamily="18" charset="0"/>
              <a:cs typeface="Times New Roman" pitchFamily="18" charset="0"/>
            </a:endParaRPr>
          </a:p>
          <a:p>
            <a:pPr indent="0" marL="0">
              <a:buNone/>
            </a:pPr>
            <a:r>
              <a:rPr b="1" dirty="0" sz="1400" lang="en-IN">
                <a:latin typeface="Times New Roman" pitchFamily="18" charset="0"/>
                <a:ea typeface="+mn-lt"/>
                <a:cs typeface="Times New Roman" pitchFamily="18" charset="0"/>
              </a:rPr>
              <a:t> </a:t>
            </a:r>
            <a:r>
              <a:rPr b="1" dirty="0" sz="1400" lang="en-IN" smtClean="0">
                <a:latin typeface="Times New Roman" pitchFamily="18" charset="0"/>
                <a:ea typeface="+mn-lt"/>
                <a:cs typeface="Times New Roman" pitchFamily="18" charset="0"/>
              </a:rPr>
              <a:t>       </a:t>
            </a:r>
            <a:r>
              <a:rPr b="1" dirty="0" sz="1400" lang="en-IN" smtClean="0">
                <a:latin typeface="Times New Roman" pitchFamily="18" charset="0"/>
                <a:ea typeface="+mn-lt"/>
                <a:cs typeface="Times New Roman" pitchFamily="18" charset="0"/>
              </a:rPr>
              <a:t>Training </a:t>
            </a:r>
            <a:r>
              <a:rPr b="1" dirty="0" sz="1400" lang="en-IN">
                <a:latin typeface="Times New Roman" pitchFamily="18" charset="0"/>
                <a:ea typeface="+mn-lt"/>
                <a:cs typeface="Times New Roman" pitchFamily="18" charset="0"/>
              </a:rPr>
              <a:t>Process:</a:t>
            </a:r>
            <a:endParaRPr dirty="0" sz="1400" lang="en-IN">
              <a:latin typeface="Times New Roman" pitchFamily="18" charset="0"/>
              <a:cs typeface="Times New Roman" pitchFamily="18" charset="0"/>
            </a:endParaRPr>
          </a:p>
          <a:p>
            <a:pPr indent="-305435" lvl="1" marL="629920"/>
            <a:r>
              <a:rPr b="0" dirty="0" i="0" lang="en-US">
                <a:solidFill>
                  <a:srgbClr val="0D0D0D"/>
                </a:solidFill>
                <a:effectLst/>
                <a:latin typeface="Times New Roman" pitchFamily="18" charset="0"/>
                <a:cs typeface="Times New Roman" pitchFamily="18" charset="0"/>
              </a:rPr>
              <a:t> Learn about different types of keyloggers, including software-based, hardware-based, and kernel-based keyloggers.</a:t>
            </a:r>
          </a:p>
          <a:p>
            <a:pPr indent="0" lvl="1" marL="324485">
              <a:buNone/>
            </a:pPr>
            <a:r>
              <a:rPr b="1" dirty="0" sz="1400" lang="en-IN">
                <a:latin typeface="Times New Roman" pitchFamily="18" charset="0"/>
                <a:ea typeface="+mn-lt"/>
                <a:cs typeface="Times New Roman" pitchFamily="18" charset="0"/>
              </a:rPr>
              <a:t>Prediction Process:</a:t>
            </a:r>
            <a:endParaRPr dirty="0" sz="1400" lang="en-IN">
              <a:latin typeface="Times New Roman" pitchFamily="18" charset="0"/>
              <a:cs typeface="Times New Roman" pitchFamily="18" charset="0"/>
            </a:endParaRPr>
          </a:p>
          <a:p>
            <a:pPr indent="-305435" lvl="1" marL="629920"/>
            <a:r>
              <a:rPr b="0" dirty="0" i="0" lang="en-US">
                <a:solidFill>
                  <a:srgbClr val="0D0D0D"/>
                </a:solidFill>
                <a:effectLst/>
                <a:latin typeface="Times New Roman" pitchFamily="18" charset="0"/>
                <a:cs typeface="Times New Roman" pitchFamily="18" charset="0"/>
              </a:rPr>
              <a:t>Predicting the deployment of keyloggers and security algorithms involves considering various factors such as technological advancements, cybersecurity trends, regulatory requirements, and threat landscapes.</a:t>
            </a:r>
            <a:endParaRPr dirty="0" lang="en-IN">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rotWithShape="1">
          <a:blip xmlns:r="http://schemas.openxmlformats.org/officeDocument/2006/relationships" r:embed="rId1"/>
          <a:srcRect l="26155" t="1346" r="1903" b="6262"/>
          <a:stretch>
            <a:fillRect/>
          </a:stretch>
        </p:blipFill>
        <p:spPr>
          <a:xfrm>
            <a:off x="1888065" y="1409700"/>
            <a:ext cx="5977467" cy="4318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1"/>
          <p:cNvSpPr>
            <a:spLocks noGrp="1"/>
          </p:cNvSpPr>
          <p:nvPr>
            <p:ph type="title"/>
          </p:nvPr>
        </p:nvSpPr>
        <p:spPr/>
        <p:txBody>
          <a:bodyPr>
            <a:noAutofit/>
          </a:bodyPr>
          <a:p>
            <a:r>
              <a:rPr dirty="0" sz="3200" lang="en-US" smtClean="0">
                <a:solidFill>
                  <a:srgbClr val="00B0F0"/>
                </a:solidFill>
              </a:rPr>
              <a:t>CONCLUSION</a:t>
            </a:r>
            <a:endParaRPr dirty="0" sz="3200" lang="en-US">
              <a:solidFill>
                <a:srgbClr val="00B0F0"/>
              </a:solidFill>
            </a:endParaRPr>
          </a:p>
        </p:txBody>
      </p:sp>
      <p:sp>
        <p:nvSpPr>
          <p:cNvPr id="1048607" name="Content Placeholder 2"/>
          <p:cNvSpPr>
            <a:spLocks noGrp="1"/>
          </p:cNvSpPr>
          <p:nvPr>
            <p:ph idx="1"/>
          </p:nvPr>
        </p:nvSpPr>
        <p:spPr/>
        <p:txBody>
          <a:bodyPr/>
          <a:p>
            <a:r>
              <a:rPr dirty="0" sz="2400" lang="en-US" smtClean="0">
                <a:solidFill>
                  <a:srgbClr val="0D0D0D"/>
                </a:solidFill>
                <a:latin typeface="Söhne"/>
              </a:rPr>
              <a:t>	</a:t>
            </a:r>
            <a:r>
              <a:rPr dirty="0" sz="2400" lang="en-US" err="1" smtClean="0">
                <a:solidFill>
                  <a:srgbClr val="0D0D0D"/>
                </a:solidFill>
                <a:latin typeface="Times New Roman" pitchFamily="18" charset="0"/>
                <a:cs typeface="Times New Roman" pitchFamily="18" charset="0"/>
              </a:rPr>
              <a:t>keyloggers</a:t>
            </a:r>
            <a:r>
              <a:rPr dirty="0" sz="2400" lang="en-US" smtClean="0">
                <a:solidFill>
                  <a:srgbClr val="0D0D0D"/>
                </a:solidFill>
                <a:latin typeface="Times New Roman" pitchFamily="18" charset="0"/>
                <a:cs typeface="Times New Roman" pitchFamily="18" charset="0"/>
              </a:rPr>
              <a:t>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a:t>
            </a:r>
            <a:r>
              <a:rPr dirty="0" sz="2400" lang="en-US" err="1" smtClean="0">
                <a:solidFill>
                  <a:srgbClr val="0D0D0D"/>
                </a:solidFill>
                <a:latin typeface="Times New Roman" pitchFamily="18" charset="0"/>
                <a:cs typeface="Times New Roman" pitchFamily="18" charset="0"/>
              </a:rPr>
              <a:t>keyloggers</a:t>
            </a:r>
            <a:r>
              <a:rPr dirty="0" sz="2400" lang="en-US" smtClean="0">
                <a:solidFill>
                  <a:srgbClr val="0D0D0D"/>
                </a:solidFill>
                <a:latin typeface="Times New Roman" pitchFamily="18" charset="0"/>
                <a:cs typeface="Times New Roman" pitchFamily="18" charset="0"/>
              </a:rPr>
              <a:t> and maintaining overall </a:t>
            </a:r>
            <a:r>
              <a:rPr dirty="0" sz="2400" lang="en-US" err="1" smtClean="0">
                <a:solidFill>
                  <a:srgbClr val="0D0D0D"/>
                </a:solidFill>
                <a:latin typeface="Times New Roman" pitchFamily="18" charset="0"/>
                <a:cs typeface="Times New Roman" pitchFamily="18" charset="0"/>
              </a:rPr>
              <a:t>cybersecurity</a:t>
            </a:r>
            <a:r>
              <a:rPr dirty="0" sz="2400" lang="en-US" smtClean="0">
                <a:solidFill>
                  <a:srgbClr val="0D0D0D"/>
                </a:solidFill>
                <a:latin typeface="Times New Roman" pitchFamily="18" charset="0"/>
                <a:cs typeface="Times New Roman" pitchFamily="18" charset="0"/>
              </a:rPr>
              <a:t>.</a:t>
            </a:r>
            <a:endParaRPr dirty="0" sz="2400" lang="en-IN" smtClean="0">
              <a:latin typeface="Times New Roman" pitchFamily="18" charset="0"/>
              <a:cs typeface="Times New Roman" pitchFamily="18" charset="0"/>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normAutofit/>
          </a:bodyPr>
          <a:p>
            <a:pPr indent="0" marL="0">
              <a:buNone/>
            </a:pPr>
            <a:endParaRPr b="1" dirty="0" sz="2400" lang="en-US">
              <a:latin typeface="Times New Roman" pitchFamily="18" charset="0"/>
              <a:cs typeface="Times New Roman" pitchFamily="18" charset="0"/>
            </a:endParaRPr>
          </a:p>
          <a:p>
            <a:pPr indent="-305435" marL="305435"/>
            <a:r>
              <a:rPr b="0" dirty="0" sz="2400" i="0" lang="en-US">
                <a:solidFill>
                  <a:srgbClr val="0D0D0D"/>
                </a:solidFill>
                <a:effectLst/>
                <a:latin typeface="Times New Roman" pitchFamily="18" charset="0"/>
                <a:cs typeface="Times New Roman" pitchFamily="18" charset="0"/>
              </a:rPr>
              <a:t>Keyloggers, both benign and malicious, have been a topic of interest in both cybersecurity and privacy discussions</a:t>
            </a:r>
          </a:p>
          <a:p>
            <a:pPr indent="-305435" marL="305435"/>
            <a:r>
              <a:rPr dirty="0" sz="2400" lang="en-US">
                <a:solidFill>
                  <a:srgbClr val="0D0D0D"/>
                </a:solidFill>
                <a:latin typeface="Times New Roman" pitchFamily="18" charset="0"/>
                <a:cs typeface="Times New Roman" pitchFamily="18" charset="0"/>
              </a:rPr>
              <a:t>T</a:t>
            </a:r>
            <a:r>
              <a:rPr b="0" dirty="0" sz="2400" i="0" lang="en-US">
                <a:solidFill>
                  <a:srgbClr val="0D0D0D"/>
                </a:solidFill>
                <a:effectLst/>
                <a:latin typeface="Times New Roman" pitchFamily="18" charset="0"/>
                <a:cs typeface="Times New Roman" pitchFamily="18" charset="0"/>
              </a:rPr>
              <a:t>he future of keyloggers and security will likely involve a combination of technological advancements, regulatory measures, and user education efforts to effectively mitigate the risks posed by these threats.</a:t>
            </a:r>
            <a:endParaRPr dirty="0" sz="2400" lang="en-US">
              <a:latin typeface="Times New Roman" pitchFamily="18" charset="0"/>
              <a:cs typeface="Times New Roman" pitchFamily="18" charset="0"/>
            </a:endParaRPr>
          </a:p>
        </p:txBody>
      </p:sp>
      <p:sp>
        <p:nvSpPr>
          <p:cNvPr id="1048609"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SRIDHAR</cp:lastModifiedBy>
  <dcterms:created xsi:type="dcterms:W3CDTF">2021-05-26T05:50:10Z</dcterms:created>
  <dcterms:modified xsi:type="dcterms:W3CDTF">2024-04-04T05:26:11Z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c10e73930ea84e828e1021a01ff9081a</vt:lpwstr>
  </property>
</Properties>
</file>