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61" r:id="rId3"/>
    <p:sldId id="295" r:id="rId4"/>
    <p:sldId id="265" r:id="rId5"/>
    <p:sldId id="260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57" r:id="rId17"/>
    <p:sldId id="284" r:id="rId18"/>
    <p:sldId id="279" r:id="rId19"/>
    <p:sldId id="263" r:id="rId20"/>
    <p:sldId id="280" r:id="rId21"/>
    <p:sldId id="281" r:id="rId22"/>
    <p:sldId id="282" r:id="rId23"/>
    <p:sldId id="283" r:id="rId24"/>
    <p:sldId id="285" r:id="rId25"/>
    <p:sldId id="262" r:id="rId26"/>
    <p:sldId id="292" r:id="rId27"/>
    <p:sldId id="294" r:id="rId28"/>
    <p:sldId id="293" r:id="rId29"/>
    <p:sldId id="290" r:id="rId30"/>
    <p:sldId id="278" r:id="rId31"/>
  </p:sldIdLst>
  <p:sldSz cx="9144000" cy="6858000" type="screen4x3"/>
  <p:notesSz cx="6858000" cy="9144000"/>
  <p:embeddedFontLst>
    <p:embeddedFont>
      <p:font typeface="Book Antiqua" panose="02040602050305030304" pitchFamily="18" charset="0"/>
      <p:regular r:id="rId33"/>
      <p:bold r:id="rId34"/>
      <p:italic r:id="rId35"/>
      <p:boldItalic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8" roundtripDataSignature="AMtx7mhs0ufzpJQiZLH9s8yupF/XpZ63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66A201-2A9A-4E12-8AFF-6CD7F3C64D11}">
  <a:tblStyle styleId="{0D66A201-2A9A-4E12-8AFF-6CD7F3C64D11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0" autoAdjust="0"/>
    <p:restoredTop sz="94660"/>
  </p:normalViewPr>
  <p:slideViewPr>
    <p:cSldViewPr snapToGrid="0">
      <p:cViewPr varScale="1">
        <p:scale>
          <a:sx n="70" d="100"/>
          <a:sy n="70" d="100"/>
        </p:scale>
        <p:origin x="143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8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338471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306732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39634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314850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471770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866492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724710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9" name="Google Shape;12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151794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072591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619588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676295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61914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720764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68729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98282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63961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41589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56829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99805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25543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02346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</p:sldLayoutIdLst>
  <p:transition spd="med">
    <p:pull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"/>
          <p:cNvGrpSpPr/>
          <p:nvPr/>
        </p:nvGrpSpPr>
        <p:grpSpPr>
          <a:xfrm>
            <a:off x="174625" y="61912"/>
            <a:ext cx="8747125" cy="1350962"/>
            <a:chOff x="174379" y="61222"/>
            <a:chExt cx="8747590" cy="833081"/>
          </a:xfrm>
        </p:grpSpPr>
        <p:pic>
          <p:nvPicPr>
            <p:cNvPr id="89" name="Google Shape;89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74379" y="61222"/>
              <a:ext cx="1809780" cy="8330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p1" descr="Anna University - Wikipedia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615085" y="88372"/>
              <a:ext cx="1306884" cy="8059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" name="Google Shape;91;p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868992" y="61222"/>
              <a:ext cx="5683309" cy="83308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" name="Google Shape;92;p1"/>
          <p:cNvSpPr txBox="1"/>
          <p:nvPr/>
        </p:nvSpPr>
        <p:spPr>
          <a:xfrm>
            <a:off x="34925" y="1500937"/>
            <a:ext cx="9109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FF0000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ook Antiqua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2406349" y="3381375"/>
            <a:ext cx="4642843" cy="2387658"/>
          </a:xfrm>
          <a:prstGeom prst="rect">
            <a:avLst/>
          </a:prstGeom>
          <a:solidFill>
            <a:srgbClr val="4BACC6"/>
          </a:solidFill>
          <a:ln w="25400" cap="flat" cmpd="sng">
            <a:solidFill>
              <a:srgbClr val="357D9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TEAM MEMBERS :</a:t>
            </a:r>
            <a:br>
              <a:rPr lang="en-US" sz="18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  HEMASEN 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 - 211423104223</a:t>
            </a:r>
            <a:endParaRPr dirty="0"/>
          </a:p>
          <a:p>
            <a:pPr lvl="0">
              <a:buClr>
                <a:srgbClr val="FFFFFF"/>
              </a:buClr>
              <a:buSzPts val="1800"/>
            </a:pPr>
            <a:r>
              <a:rPr lang="en-US" sz="18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  JANAVI </a:t>
            </a:r>
            <a:r>
              <a:rPr lang="en-US" sz="1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SREE R </a:t>
            </a:r>
            <a:r>
              <a:rPr lang="en-US" sz="18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– 211423104238</a:t>
            </a:r>
            <a:br>
              <a:rPr lang="en-US" sz="18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GUIDE DETAILS : </a:t>
            </a:r>
            <a:br>
              <a:rPr lang="en-US" sz="18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18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    </a:t>
            </a:r>
            <a:r>
              <a:rPr lang="en-US" sz="1800" dirty="0" err="1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Dr.T.JACKULIN</a:t>
            </a:r>
            <a:r>
              <a:rPr lang="en-US" sz="18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M.E., Ph.D., </a:t>
            </a:r>
            <a:endParaRPr sz="1400" b="0" i="0" u="none" strike="noStrike" cap="none" dirty="0">
              <a:solidFill>
                <a:schemeClr val="bg1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710100" y="5120150"/>
            <a:ext cx="3861900" cy="12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LITERATURE SURVEY </a:t>
            </a:r>
            <a:r>
              <a:rPr lang="en-GB" sz="2400" dirty="0" smtClean="0"/>
              <a:t>(</a:t>
            </a:r>
            <a:r>
              <a:rPr lang="en-GB" sz="2400" dirty="0" err="1" smtClean="0"/>
              <a:t>contd</a:t>
            </a:r>
            <a:r>
              <a:rPr lang="en-GB" sz="2400" dirty="0" smtClean="0"/>
              <a:t> ...)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1066800"/>
          <a:ext cx="9144000" cy="563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33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812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7894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S.No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Title/Publications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Techniques adopted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Results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Conclusions/Limitations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49368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05.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Role-Based Cyberbullying Detection in Student Forums</a:t>
                      </a:r>
                    </a:p>
                    <a:p>
                      <a:pPr algn="l"/>
                      <a:endParaRPr lang="en-US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US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US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US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 TRANSACTIONS ON EDUCATIONAL DATA MINING, VOL. 13, NO. 1, JANUARY 2024</a:t>
                      </a:r>
                      <a:endParaRPr lang="en-US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Role-tagging (bully, victim, bystander)</a:t>
                      </a:r>
                      <a:endParaRPr lang="en-US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buFont typeface="Arial" pitchFamily="34" charset="0"/>
                        <a:buNone/>
                      </a:pPr>
                      <a:endParaRPr lang="en-US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Repetition and toxicity tracking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Session-aware alert system</a:t>
                      </a:r>
                      <a:endParaRPr lang="en-US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F1 improved by 10% using role-aware models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Bully/victim accuracy &gt;85%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Needs manual role labeling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Peer data not available in all systems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Scalability issue in anonymous platforms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9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A3F4F7-47E9-4897-BA9D-D71720BD3444}" type="slidenum">
              <a:rPr lang="en-I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IN" altLang="en-US" sz="1200" smtClean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77075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LITERATURE SURVEY </a:t>
            </a:r>
            <a:r>
              <a:rPr lang="en-GB" sz="2400" dirty="0" smtClean="0"/>
              <a:t>(</a:t>
            </a:r>
            <a:r>
              <a:rPr lang="en-GB" sz="2400" dirty="0" err="1" smtClean="0"/>
              <a:t>contd</a:t>
            </a:r>
            <a:r>
              <a:rPr lang="en-GB" sz="2400" dirty="0" smtClean="0"/>
              <a:t> ...)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1066800"/>
          <a:ext cx="9144000" cy="5818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33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812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7893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S.No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Title/Publications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Techniques adopted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Results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Conclusions/Limitations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4" marB="45714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28867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06.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Role-Based Cyberbullying Detection in Student Forums</a:t>
                      </a:r>
                    </a:p>
                    <a:p>
                      <a:pPr algn="l"/>
                      <a:endParaRPr lang="en-US" sz="18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endParaRPr lang="en-US" sz="18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endParaRPr lang="en-US" sz="18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endParaRPr lang="en-US" sz="18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endParaRPr lang="en-US" sz="18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 TRANSACTIONS ON EDUCATIONAL DATA MINING, VOL. 13, NO. 1, JANUARY 2024</a:t>
                      </a:r>
                      <a:endParaRPr lang="en-US" sz="18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Role tagging: bully, victim, bystander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Behavioural feature extraction (reply count, toxicity)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Conversation graph for peer interaction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Role-aware classifiers (e.g., SVM, Random Forest)</a:t>
                      </a:r>
                    </a:p>
                    <a:p>
                      <a:pPr algn="l">
                        <a:buFont typeface="Arial" pitchFamily="34" charset="0"/>
                        <a:buNone/>
                      </a:pPr>
                      <a:endParaRPr lang="en-US" sz="18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Improved F1-score by </a:t>
                      </a:r>
                      <a:r>
                        <a:rPr lang="en-US" sz="18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10%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over standard classifiers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Higher accuracy in detecting bully and victim roles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Better prediction of conversation flow and peer dynamics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Requires manually labeled role datasets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Not suitable for anonymous or fast-chat environments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Depends on structured conversation data (like forums or LMS threads)</a:t>
                      </a:r>
                    </a:p>
                    <a:p>
                      <a:pPr algn="l">
                        <a:buFont typeface="Arial" pitchFamily="34" charset="0"/>
                        <a:buNone/>
                      </a:pP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4" marB="45714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1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23D977-CEF0-4DE7-881F-7C4FCED838C5}" type="slidenum">
              <a:rPr lang="en-I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IN" altLang="en-US" sz="1200" smtClean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39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LITERATURE SURVEY </a:t>
            </a:r>
            <a:r>
              <a:rPr lang="en-GB" sz="2400" dirty="0" smtClean="0"/>
              <a:t>(</a:t>
            </a:r>
            <a:r>
              <a:rPr lang="en-GB" sz="2400" dirty="0" err="1" smtClean="0"/>
              <a:t>contd</a:t>
            </a:r>
            <a:r>
              <a:rPr lang="en-GB" sz="2400" dirty="0" smtClean="0"/>
              <a:t> ...)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1066800"/>
          <a:ext cx="9144000" cy="5818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33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812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78937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S.No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Title/Publications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Techniques adopted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Results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Conclusions/Limitations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7" marB="45717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28816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07.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Cyberbullying Detection via Temporal Attention in Educational Chats</a:t>
                      </a:r>
                      <a:endParaRPr lang="en-US" sz="18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endParaRPr lang="en-US" sz="18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 TRANSACTIONS ON LEARNING TECHNOLOGIES, VOL. 16, NO. 2, APRIL 2024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Temporal Attention-based </a:t>
                      </a:r>
                      <a:r>
                        <a:rPr lang="en-I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BiLSTM</a:t>
                      </a: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Sentiment trajectory modelling</a:t>
                      </a:r>
                      <a:b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IN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Role-specific word patterns</a:t>
                      </a:r>
                      <a:endParaRPr lang="en-IN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buFont typeface="Arial" pitchFamily="34" charset="0"/>
                        <a:buNone/>
                      </a:pPr>
                      <a:endParaRPr lang="en-US" sz="18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90.8% accuracy on annotated LMS chat logs</a:t>
                      </a:r>
                      <a:b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Detected bullying within 4-message windows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Requires sequential message flow</a:t>
                      </a:r>
                      <a:b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 effective in isolated message detection</a:t>
                      </a:r>
                      <a:b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Moderate GPU requirement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7" marB="45717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23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4F79DF0-E6BB-4FB3-8A6A-62038F4D9D9D}" type="slidenum">
              <a:rPr lang="en-I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IN" altLang="en-US" sz="1200" smtClean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1562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LITERATURE SURVEY </a:t>
            </a:r>
            <a:r>
              <a:rPr lang="en-GB" sz="2400" dirty="0" smtClean="0"/>
              <a:t>(</a:t>
            </a:r>
            <a:r>
              <a:rPr lang="en-GB" sz="2400" dirty="0" err="1" smtClean="0"/>
              <a:t>contd</a:t>
            </a:r>
            <a:r>
              <a:rPr lang="en-GB" sz="2400" dirty="0" smtClean="0"/>
              <a:t> ...)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1066800"/>
          <a:ext cx="9144000" cy="5818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33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812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78937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S.No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Title/Publications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Techniques adopted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Results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Conclusions/Limitations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7" marB="45717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28816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08.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GCN-Based Detection of Peer Abuse in Academic Forums</a:t>
                      </a:r>
                      <a:endParaRPr lang="en-US" sz="18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 TRANSACTIONS ON COMPUTATIONAL SOCIAL SYSTEMS, VOL. 10, NO. 1, JAN 2025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Graph Convolutional Networks (GCNs)</a:t>
                      </a:r>
                      <a:b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Peer interaction graph modelling</a:t>
                      </a:r>
                      <a:r>
                        <a:rPr lang="en-IN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IN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Toxic reply clustering</a:t>
                      </a:r>
                      <a:endParaRPr lang="en-IN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buFont typeface="Arial" pitchFamily="34" charset="0"/>
                        <a:buNone/>
                      </a:pPr>
                      <a:endParaRPr lang="en-US" sz="18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86.7% F1-score across 3 academic platforms</a:t>
                      </a:r>
                      <a:b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Detected indirect peer abuse through interaction flow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Relies on well-threaded forum structures</a:t>
                      </a: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 performance in private messages</a:t>
                      </a:r>
                      <a:b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Requires conversation metadata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7" marB="45717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26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927F37BC-520B-4C22-B3AC-263790620A23}" type="slidenum">
              <a:rPr lang="en-IN" altLang="en-US" sz="1200" smtClean="0">
                <a:solidFill>
                  <a:srgbClr val="898989"/>
                </a:solidFill>
              </a:rPr>
              <a:pPr algn="ctr">
                <a:spcBef>
                  <a:spcPct val="0"/>
                </a:spcBef>
                <a:buFontTx/>
                <a:buNone/>
              </a:pPr>
              <a:t>13</a:t>
            </a:fld>
            <a:endParaRPr lang="en-IN" altLang="en-US" sz="1200" smtClean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12995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LITERATURE SURVEY </a:t>
            </a:r>
            <a:r>
              <a:rPr lang="en-GB" sz="2400" dirty="0" smtClean="0"/>
              <a:t>(</a:t>
            </a:r>
            <a:r>
              <a:rPr lang="en-GB" sz="2400" dirty="0" err="1" smtClean="0"/>
              <a:t>contd</a:t>
            </a:r>
            <a:r>
              <a:rPr lang="en-GB" sz="2400" dirty="0" smtClean="0"/>
              <a:t> ...)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1066800"/>
          <a:ext cx="9144000" cy="5818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33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812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78937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S.No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Title/Publications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Techniques adopted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Results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Conclusions/Limitations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7" marB="45717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28816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09.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Lightweight NLP for Cyberbullying Detection in School Devices</a:t>
                      </a:r>
                      <a:endParaRPr lang="en-US" sz="18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IEEE INTERNET OF THINGS JOURNAL, VOL. 9, NO. 10, OCT 2024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TinyBERT</a:t>
                      </a: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on edge devices</a:t>
                      </a:r>
                      <a:b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Lexicon-enhanced message filtering</a:t>
                      </a:r>
                      <a:b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IN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On-device LSTM classifier</a:t>
                      </a:r>
                      <a:endParaRPr lang="en-IN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buFont typeface="Arial" pitchFamily="34" charset="0"/>
                        <a:buNone/>
                      </a:pPr>
                      <a:endParaRPr lang="en-US" sz="18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83.2% accuracy on school app</a:t>
                      </a:r>
                      <a:b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Alert generation within 1.5s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vocabulary understanding</a:t>
                      </a:r>
                      <a:b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Can't handle complex sarcasm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Ideal only for short texts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7" marB="45717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28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32DC08-64B9-4554-BA68-CD8B4E5D83FC}" type="slidenum">
              <a:rPr lang="en-I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IN" altLang="en-US" sz="1200" smtClean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34167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LITERATURE SURVEY </a:t>
            </a:r>
            <a:r>
              <a:rPr lang="en-GB" sz="2400" dirty="0" smtClean="0"/>
              <a:t>(</a:t>
            </a:r>
            <a:r>
              <a:rPr lang="en-GB" sz="2400" dirty="0" err="1" smtClean="0"/>
              <a:t>contd</a:t>
            </a:r>
            <a:r>
              <a:rPr lang="en-GB" sz="2400" dirty="0" smtClean="0"/>
              <a:t> ...)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1066800"/>
          <a:ext cx="9144000" cy="5818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33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812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78937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S.No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Title/Publications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Techniques adopted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Results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Conclusions/Limitations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7" marB="45717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28816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10.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Emotion-Augmented Detection of Aggressive Behavior in E-Learning</a:t>
                      </a:r>
                      <a:endParaRPr lang="en-US" sz="18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 TRANSACTIONS ON AFFECTIVE COMPUTING, VOL. 14, NO. 1, JAN 2025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Emotion tagging (fear, anger)</a:t>
                      </a:r>
                      <a:b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CNN-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BiLSTM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with emotion fusion layer</a:t>
                      </a:r>
                      <a:b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IN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Polarity + toxicity signal mixing</a:t>
                      </a:r>
                      <a:endParaRPr lang="en-US" sz="18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92.1% accuracy on </a:t>
                      </a:r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EduChat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dataset</a:t>
                      </a:r>
                      <a:b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Better handling of sarcasm and indirect bullying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Emotion labels not always accurate</a:t>
                      </a:r>
                      <a:b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Overlap between joke and insult detection</a:t>
                      </a:r>
                      <a:b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Needs emotion classifier tuning</a:t>
                      </a: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17" marB="45717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31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621E9E-D5D4-48CF-9C48-F0BB10A735FC}" type="slidenum">
              <a:rPr lang="en-I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IN" altLang="en-US" sz="1200" smtClean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6897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/>
        </p:nvSpPr>
        <p:spPr>
          <a:xfrm>
            <a:off x="0" y="0"/>
            <a:ext cx="9144000" cy="720725"/>
          </a:xfrm>
          <a:prstGeom prst="rect">
            <a:avLst/>
          </a:prstGeom>
          <a:gradFill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16200000" scaled="0"/>
          </a:gradFill>
          <a:ln w="9525" cap="flat" cmpd="sng">
            <a:solidFill>
              <a:srgbClr val="F6924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11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lang="en-US" sz="2400" b="0" i="0" u="none" strike="noStrike" cap="none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 (WHY?)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005959" y="1978759"/>
            <a:ext cx="7132081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Cyberbullying is rising on educational platforms like LMS, forums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chat systems.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Harmful messages often bypass current moderation systems.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Affected students face emotional distress, academic decline, and isolation.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Especially impacts students in virtual and hybrid learning environments.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Aligned with SDG 3 (Well-being), SDG 4 (Quality Education), 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SDG 16 (Peace &amp; Justice).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"/>
          <p:cNvSpPr txBox="1"/>
          <p:nvPr/>
        </p:nvSpPr>
        <p:spPr>
          <a:xfrm>
            <a:off x="0" y="0"/>
            <a:ext cx="9144000" cy="720725"/>
          </a:xfrm>
          <a:prstGeom prst="rect">
            <a:avLst/>
          </a:prstGeom>
          <a:gradFill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16200000" scaled="0"/>
          </a:gradFill>
          <a:ln w="9525" cap="flat" cmpd="sng">
            <a:solidFill>
              <a:srgbClr val="F6924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11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ook Antiqua"/>
              <a:buNone/>
            </a:pPr>
            <a:r>
              <a:rPr lang="en-US" sz="2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  </a:t>
            </a:r>
            <a:endParaRPr sz="2500" b="0" i="0" u="none" strike="noStrike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64" y="1310481"/>
            <a:ext cx="8353887" cy="481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81141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"/>
          <p:cNvSpPr txBox="1"/>
          <p:nvPr/>
        </p:nvSpPr>
        <p:spPr>
          <a:xfrm>
            <a:off x="0" y="0"/>
            <a:ext cx="9144000" cy="720725"/>
          </a:xfrm>
          <a:prstGeom prst="rect">
            <a:avLst/>
          </a:prstGeom>
          <a:gradFill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16200000" scaled="0"/>
          </a:gradFill>
          <a:ln w="9525" cap="flat" cmpd="sng">
            <a:solidFill>
              <a:srgbClr val="F6924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11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lnSpc>
                <a:spcPct val="150000"/>
              </a:lnSpc>
              <a:buClr>
                <a:srgbClr val="FFFFFF"/>
              </a:buClr>
              <a:buSzPts val="2400"/>
            </a:pPr>
            <a:r>
              <a:rPr lang="en-US" sz="2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 </a:t>
            </a:r>
            <a:endParaRPr lang="pl-PL" sz="2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ook Antiqua"/>
              <a:buNone/>
            </a:pPr>
            <a:endParaRPr sz="2500" b="0" i="0" u="none" strike="noStrike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05" y="1624614"/>
            <a:ext cx="8811492" cy="450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4961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"/>
          <p:cNvSpPr txBox="1"/>
          <p:nvPr/>
        </p:nvSpPr>
        <p:spPr>
          <a:xfrm>
            <a:off x="0" y="0"/>
            <a:ext cx="9144000" cy="720725"/>
          </a:xfrm>
          <a:prstGeom prst="rect">
            <a:avLst/>
          </a:prstGeom>
          <a:gradFill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16200000" scaled="0"/>
          </a:gradFill>
          <a:ln w="9525" cap="flat" cmpd="sng">
            <a:solidFill>
              <a:srgbClr val="F6924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11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ook Antiqua"/>
              <a:buNone/>
            </a:pPr>
            <a:r>
              <a:rPr lang="en-US" sz="2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</a:t>
            </a:r>
            <a:endParaRPr sz="2500" b="0" i="0" u="none" strike="noStrike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182" y="1122218"/>
            <a:ext cx="2943636" cy="5735782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/>
        </p:nvSpPr>
        <p:spPr>
          <a:xfrm>
            <a:off x="0" y="0"/>
            <a:ext cx="9144000" cy="720725"/>
          </a:xfrm>
          <a:prstGeom prst="rect">
            <a:avLst/>
          </a:prstGeom>
          <a:gradFill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16200000" scaled="0"/>
          </a:gradFill>
          <a:ln w="9525" cap="flat" cmpd="sng">
            <a:solidFill>
              <a:srgbClr val="F6924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11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 Antiqua"/>
              <a:buNone/>
            </a:pPr>
            <a:r>
              <a:rPr lang="en-GB" sz="3600" b="0" i="0" u="none" strike="noStrike" cap="none" dirty="0" smtClean="0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rPr>
              <a:t>Title of </a:t>
            </a:r>
            <a:r>
              <a:rPr lang="en-GB" sz="3600" b="0" i="0" u="none" strike="noStrike" cap="none" dirty="0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rPr>
              <a:t>the Project work</a:t>
            </a:r>
            <a:endParaRPr lang="en-GB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 txBox="1"/>
          <p:nvPr/>
        </p:nvSpPr>
        <p:spPr>
          <a:xfrm>
            <a:off x="53975" y="2919056"/>
            <a:ext cx="9036050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50000"/>
              </a:lnSpc>
              <a:buSzPts val="2400"/>
            </a:pPr>
            <a:r>
              <a:rPr lang="en-US" sz="2800" b="1" u="sng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Title</a:t>
            </a:r>
            <a:r>
              <a:rPr lang="en-US" sz="2800" b="1" dirty="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: </a:t>
            </a:r>
            <a:r>
              <a:rPr lang="en-GB" sz="28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Cyberbullying Detection in Educational Platforms Using Behavioural-Based Machine </a:t>
            </a:r>
            <a:r>
              <a:rPr lang="en-GB" sz="2800" dirty="0" smtClean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br>
              <a:rPr lang="en-GB" sz="2800" dirty="0" smtClean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"/>
          <p:cNvSpPr txBox="1"/>
          <p:nvPr/>
        </p:nvSpPr>
        <p:spPr>
          <a:xfrm>
            <a:off x="0" y="0"/>
            <a:ext cx="9144000" cy="720725"/>
          </a:xfrm>
          <a:prstGeom prst="rect">
            <a:avLst/>
          </a:prstGeom>
          <a:gradFill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16200000" scaled="0"/>
          </a:gradFill>
          <a:ln w="9525" cap="flat" cmpd="sng">
            <a:solidFill>
              <a:srgbClr val="F6924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11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ook Antiqua"/>
              <a:buNone/>
            </a:pPr>
            <a:r>
              <a:rPr lang="en-US" sz="2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</a:t>
            </a:r>
            <a:endParaRPr sz="2500" b="0" i="0" u="none" strike="noStrike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390" y="1037891"/>
            <a:ext cx="6049219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361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"/>
          <p:cNvSpPr txBox="1"/>
          <p:nvPr/>
        </p:nvSpPr>
        <p:spPr>
          <a:xfrm>
            <a:off x="0" y="0"/>
            <a:ext cx="9144000" cy="720725"/>
          </a:xfrm>
          <a:prstGeom prst="rect">
            <a:avLst/>
          </a:prstGeom>
          <a:gradFill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16200000" scaled="0"/>
          </a:gradFill>
          <a:ln w="9525" cap="flat" cmpd="sng">
            <a:solidFill>
              <a:srgbClr val="F6924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11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ook Antiqua"/>
              <a:buNone/>
            </a:pPr>
            <a:r>
              <a:rPr lang="en-US" sz="2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  <a:endParaRPr sz="2500" b="0" i="0" u="none" strike="noStrike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15" y="1709497"/>
            <a:ext cx="8383170" cy="456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46186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"/>
          <p:cNvSpPr txBox="1"/>
          <p:nvPr/>
        </p:nvSpPr>
        <p:spPr>
          <a:xfrm>
            <a:off x="0" y="0"/>
            <a:ext cx="9144000" cy="720725"/>
          </a:xfrm>
          <a:prstGeom prst="rect">
            <a:avLst/>
          </a:prstGeom>
          <a:gradFill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16200000" scaled="0"/>
          </a:gradFill>
          <a:ln w="9525" cap="flat" cmpd="sng">
            <a:solidFill>
              <a:srgbClr val="F6924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11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ook Antiqua"/>
              <a:buNone/>
            </a:pPr>
            <a:r>
              <a:rPr lang="en-US" sz="2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 diagram </a:t>
            </a:r>
            <a:endParaRPr sz="2500" b="0" i="0" u="none" strike="noStrike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14" y="1438182"/>
            <a:ext cx="8797771" cy="449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8816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"/>
          <p:cNvSpPr txBox="1"/>
          <p:nvPr/>
        </p:nvSpPr>
        <p:spPr>
          <a:xfrm>
            <a:off x="0" y="0"/>
            <a:ext cx="9144000" cy="720725"/>
          </a:xfrm>
          <a:prstGeom prst="rect">
            <a:avLst/>
          </a:prstGeom>
          <a:gradFill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16200000" scaled="0"/>
          </a:gradFill>
          <a:ln w="9525" cap="flat" cmpd="sng">
            <a:solidFill>
              <a:srgbClr val="F6924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11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ook Antiqua"/>
              <a:buNone/>
            </a:pPr>
            <a:r>
              <a:rPr lang="en-US" sz="2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 diagram  </a:t>
            </a:r>
            <a:endParaRPr sz="2500" b="0" i="0" u="none" strike="noStrike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79" y="941032"/>
            <a:ext cx="5460842" cy="569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2095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"/>
          <p:cNvSpPr txBox="1"/>
          <p:nvPr/>
        </p:nvSpPr>
        <p:spPr>
          <a:xfrm>
            <a:off x="0" y="0"/>
            <a:ext cx="9144000" cy="720725"/>
          </a:xfrm>
          <a:prstGeom prst="rect">
            <a:avLst/>
          </a:prstGeom>
          <a:gradFill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16200000" scaled="0"/>
          </a:gradFill>
          <a:ln w="9525" cap="flat" cmpd="sng">
            <a:solidFill>
              <a:srgbClr val="F6924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11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ook Antiqua"/>
              <a:buNone/>
            </a:pPr>
            <a:r>
              <a:rPr lang="en-US" sz="2500" b="0" i="0" u="none" strike="noStrike" cap="non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Modules </a:t>
            </a:r>
            <a:endParaRPr sz="2500" b="0" i="0" u="none" strike="noStrike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93605" y="956074"/>
            <a:ext cx="7495302" cy="601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1: Data Collection &amp;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Gather real-world educational platform/chat datasets and prepare clean data for analysis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Behavioral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Extraction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Identify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behavioral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patterns that indicate cyberbullying beyond text content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3: Machine Learning Model Training</a:t>
            </a:r>
          </a:p>
          <a:p>
            <a:pPr>
              <a:lnSpc>
                <a:spcPct val="20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Train and validate ML/DL models to classify cyberbullying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behaviour</a:t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4: Cyberbullying Detection</a:t>
            </a:r>
          </a:p>
          <a:p>
            <a:pPr>
              <a:lnSpc>
                <a:spcPct val="20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Detect cyberbullying in real-time from student interactions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5: Alert &amp; Reporting</a:t>
            </a:r>
          </a:p>
          <a:p>
            <a:pPr>
              <a:lnSpc>
                <a:spcPct val="2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Notify teachers/admins and provide insights on bullying activities.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69834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 txBox="1"/>
          <p:nvPr/>
        </p:nvSpPr>
        <p:spPr>
          <a:xfrm>
            <a:off x="0" y="0"/>
            <a:ext cx="9144000" cy="720725"/>
          </a:xfrm>
          <a:prstGeom prst="rect">
            <a:avLst/>
          </a:prstGeom>
          <a:gradFill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16200000" scaled="0"/>
          </a:gradFill>
          <a:ln w="9525" cap="flat" cmpd="sng">
            <a:solidFill>
              <a:srgbClr val="F6924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11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lnSpc>
                <a:spcPct val="250000"/>
              </a:lnSpc>
              <a:buClr>
                <a:srgbClr val="FFFFFF"/>
              </a:buClr>
              <a:buSzPts val="2400"/>
            </a:pPr>
            <a:r>
              <a:rPr lang="pl-PL" sz="2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Topics and Algorithms Used</a:t>
            </a:r>
            <a:endParaRPr lang="pl-PL" sz="2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endParaRPr sz="25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107950" y="908012"/>
            <a:ext cx="9036050" cy="7201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Preprocessing: </a:t>
            </a:r>
            <a:r>
              <a:rPr lang="pl-PL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Tokenization, TF-IDF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 lvl="3">
              <a:lnSpc>
                <a:spcPct val="200000"/>
              </a:lnSpc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I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 </a:t>
            </a:r>
            <a:r>
              <a:rPr lang="pl-PL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Behavioral: </a:t>
            </a:r>
            <a:r>
              <a:rPr lang="pl-PL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CAPS usage, time bursts, post density</a:t>
            </a:r>
          </a:p>
          <a:p>
            <a:pPr lvl="4">
              <a:lnSpc>
                <a:spcPct val="200000"/>
              </a:lnSpc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I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 </a:t>
            </a:r>
            <a:r>
              <a:rPr lang="pl-PL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Content: </a:t>
            </a:r>
            <a:r>
              <a:rPr lang="pl-PL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Toxic words, sentiment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Algorithms:</a:t>
            </a:r>
          </a:p>
          <a:p>
            <a:pPr lvl="1">
              <a:lnSpc>
                <a:spcPct val="200000"/>
              </a:lnSpc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I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pl-PL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Regression, Random Forest, SVM</a:t>
            </a:r>
          </a:p>
          <a:p>
            <a:pPr lvl="1">
              <a:lnSpc>
                <a:spcPct val="200000"/>
              </a:lnSpc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IN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pl-PL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RoBERTa (Transformer), BiLSTM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Imbalance: </a:t>
            </a:r>
            <a:r>
              <a:rPr lang="pl-PL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SMOTE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Evaluation: </a:t>
            </a:r>
            <a:r>
              <a:rPr lang="pl-PL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Precision, Recall, F1-Score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•"/>
            </a:pPr>
            <a:endParaRPr lang="en-US" sz="21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Book Antiqua"/>
              <a:cs typeface="Times New Roman" panose="02020603050405020304" pitchFamily="18" charset="0"/>
              <a:sym typeface="Book Antiqua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"/>
          <p:cNvSpPr txBox="1"/>
          <p:nvPr/>
        </p:nvSpPr>
        <p:spPr>
          <a:xfrm>
            <a:off x="0" y="0"/>
            <a:ext cx="9144000" cy="720725"/>
          </a:xfrm>
          <a:prstGeom prst="rect">
            <a:avLst/>
          </a:prstGeom>
          <a:gradFill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16200000" scaled="0"/>
          </a:gradFill>
          <a:ln w="9525" cap="flat" cmpd="sng">
            <a:solidFill>
              <a:srgbClr val="F6924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11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ook Antiqua"/>
              <a:buNone/>
            </a:pPr>
            <a:r>
              <a:rPr lang="en-US" sz="2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</a:t>
            </a:r>
            <a:r>
              <a:rPr lang="en-US" sz="2500" b="0" i="0" u="none" strike="noStrike" cap="non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</a:t>
            </a:r>
            <a:endParaRPr sz="2500" b="0" i="0" u="none" strike="noStrike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65" y="2327564"/>
            <a:ext cx="8163099" cy="3458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84092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"/>
          <p:cNvSpPr txBox="1"/>
          <p:nvPr/>
        </p:nvSpPr>
        <p:spPr>
          <a:xfrm>
            <a:off x="0" y="0"/>
            <a:ext cx="9144000" cy="720725"/>
          </a:xfrm>
          <a:prstGeom prst="rect">
            <a:avLst/>
          </a:prstGeom>
          <a:gradFill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16200000" scaled="0"/>
          </a:gradFill>
          <a:ln w="9525" cap="flat" cmpd="sng">
            <a:solidFill>
              <a:srgbClr val="F6924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11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ook Antiqua"/>
              <a:buNone/>
            </a:pPr>
            <a:r>
              <a:rPr lang="en-US" sz="2500" b="0" i="0" u="none" strike="noStrike" cap="non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IMPLEMENTATION </a:t>
            </a:r>
            <a:endParaRPr sz="2500" b="0" i="0" u="none" strike="noStrike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8071" y="1583872"/>
            <a:ext cx="7462158" cy="614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 INTERFACE 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13" y="2481589"/>
            <a:ext cx="7519916" cy="327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72090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"/>
          <p:cNvSpPr txBox="1"/>
          <p:nvPr/>
        </p:nvSpPr>
        <p:spPr>
          <a:xfrm>
            <a:off x="0" y="0"/>
            <a:ext cx="9144000" cy="720725"/>
          </a:xfrm>
          <a:prstGeom prst="rect">
            <a:avLst/>
          </a:prstGeom>
          <a:gradFill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16200000" scaled="0"/>
          </a:gradFill>
          <a:ln w="9525" cap="flat" cmpd="sng">
            <a:solidFill>
              <a:srgbClr val="F6924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11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ook Antiqua"/>
              <a:buNone/>
            </a:pPr>
            <a:r>
              <a:rPr lang="en-US" sz="2500" b="0" i="0" u="none" strike="noStrike" cap="non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CONCLUSION </a:t>
            </a:r>
            <a:endParaRPr sz="2500" b="0" i="0" u="none" strike="noStrike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40313" y="720725"/>
            <a:ext cx="7462158" cy="1031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 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442" y="2075547"/>
            <a:ext cx="4885899" cy="21604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442" y="4449170"/>
            <a:ext cx="4903368" cy="207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89060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"/>
          <p:cNvSpPr txBox="1"/>
          <p:nvPr/>
        </p:nvSpPr>
        <p:spPr>
          <a:xfrm>
            <a:off x="0" y="0"/>
            <a:ext cx="9144000" cy="720725"/>
          </a:xfrm>
          <a:prstGeom prst="rect">
            <a:avLst/>
          </a:prstGeom>
          <a:gradFill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16200000" scaled="0"/>
          </a:gradFill>
          <a:ln w="9525" cap="flat" cmpd="sng">
            <a:solidFill>
              <a:srgbClr val="F6924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11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ook Antiqua"/>
              <a:buNone/>
            </a:pPr>
            <a:r>
              <a:rPr lang="en-US" sz="2500" b="0" i="0" u="none" strike="noStrike" cap="non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FUTURE WORK </a:t>
            </a:r>
            <a:endParaRPr sz="2500" b="0" i="0" u="none" strike="noStrike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86669" y="2773479"/>
            <a:ext cx="7462158" cy="1135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05345" y="2170429"/>
            <a:ext cx="710738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contextual understanding of messages and user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higher detection accuracy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larger, more diverse datasets to improve model generalization and reliability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advanced NLP models like transformers with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-based features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real-time, adaptive detection systems to ensure safer online learning environments.</a:t>
            </a:r>
          </a:p>
        </p:txBody>
      </p:sp>
    </p:spTree>
    <p:extLst>
      <p:ext uri="{BB962C8B-B14F-4D97-AF65-F5344CB8AC3E}">
        <p14:creationId xmlns:p14="http://schemas.microsoft.com/office/powerpoint/2010/main" val="39036636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/>
        </p:nvSpPr>
        <p:spPr>
          <a:xfrm>
            <a:off x="0" y="0"/>
            <a:ext cx="9144000" cy="720725"/>
          </a:xfrm>
          <a:prstGeom prst="rect">
            <a:avLst/>
          </a:prstGeom>
          <a:gradFill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16200000" scaled="0"/>
          </a:gradFill>
          <a:ln w="9525" cap="flat" cmpd="sng">
            <a:solidFill>
              <a:srgbClr val="F6924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11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 Antiqua"/>
              <a:buNone/>
            </a:pPr>
            <a:r>
              <a:rPr lang="en-GB" sz="2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GB" sz="2800" b="0" i="0" u="none" strike="noStrike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26" name="Google Shape;126;p5"/>
          <p:cNvSpPr txBox="1"/>
          <p:nvPr/>
        </p:nvSpPr>
        <p:spPr>
          <a:xfrm>
            <a:off x="53975" y="1971405"/>
            <a:ext cx="9036050" cy="4185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the issue of cyberbullying in online educational platforms.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the proposed hybrid detection framework and its components.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 the system’s workflow, implementation, and interface.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Summarize the results, insights, and potential future improvements</a:t>
            </a:r>
            <a:r>
              <a:rPr lang="en-US" sz="2800" dirty="0"/>
              <a:t>.</a:t>
            </a:r>
          </a:p>
          <a:p>
            <a:pPr lvl="0">
              <a:lnSpc>
                <a:spcPct val="150000"/>
              </a:lnSpc>
              <a:buSzPts val="2400"/>
            </a:pPr>
            <a:endParaRPr lang="pl-P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17831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"/>
          <p:cNvSpPr txBox="1"/>
          <p:nvPr/>
        </p:nvSpPr>
        <p:spPr>
          <a:xfrm>
            <a:off x="0" y="0"/>
            <a:ext cx="9144000" cy="720725"/>
          </a:xfrm>
          <a:prstGeom prst="rect">
            <a:avLst/>
          </a:prstGeom>
          <a:gradFill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16200000" scaled="0"/>
          </a:gradFill>
          <a:ln w="9525" cap="flat" cmpd="sng">
            <a:solidFill>
              <a:srgbClr val="F6924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11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2400"/>
            </a:pPr>
            <a:endParaRPr lang="en-IN" sz="2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buClr>
                <a:srgbClr val="FFFFFF"/>
              </a:buClr>
              <a:buSzPts val="2400"/>
            </a:pPr>
            <a:r>
              <a:rPr lang="pl-PL" sz="2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US" sz="2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l-PL" sz="2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Book Antiqua"/>
              <a:buNone/>
            </a:pPr>
            <a:endParaRPr sz="2500" b="0" i="0" u="none" strike="noStrike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38" name="Google Shape;138;p2"/>
          <p:cNvSpPr txBox="1"/>
          <p:nvPr/>
        </p:nvSpPr>
        <p:spPr>
          <a:xfrm>
            <a:off x="448500" y="2017527"/>
            <a:ext cx="8695500" cy="360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ON AFFECTIVE COMPUTING, VOL. 14, NO. 1, JAN 2025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[2].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ON ARTIFICIAL INTELLIGENCE, VOL. 31, NO. 6, JUNE 2025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ON FAIRNESS IN AI, VOL. 28, NO. 12, DECEMBER 2024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ON WEB INTELLIGENCE, VOL. 22, NO. 4, APRIL 2020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[5].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ON EDUCATIONAL DATA MINING, VOL. 13, NO. 1, JANUARY 2024</a:t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[6].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ON EDUCATIONAL DATA MINING, VOL. 13, NO. 1, JANUARY 2024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[7].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ON LEARNING TECHNOLOGIES, VOL. 16, NO. 2, APRIL 2024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[8].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ON COMPUTATIONAL SOCIAL SYSTEMS, VOL. 10, NO. 1, JAN 2025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[9].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INTERNET OF THINGS JOURNAL, VOL. 9, NO. 10, OCT 2024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[10]. IEEE TRANSACTIONS ON SOCIAL NETWORKS &amp; INFORMATION, VOL. 14, NO. 8, AUGUST 2023</a:t>
            </a:r>
            <a:endParaRPr lang="en-US" sz="12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Book Antiqua"/>
              <a:cs typeface="Times New Roman" panose="02020603050405020304" pitchFamily="18" charset="0"/>
              <a:sym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42818183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/>
        </p:nvSpPr>
        <p:spPr>
          <a:xfrm>
            <a:off x="0" y="0"/>
            <a:ext cx="9144000" cy="720725"/>
          </a:xfrm>
          <a:prstGeom prst="rect">
            <a:avLst/>
          </a:prstGeom>
          <a:gradFill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16200000" scaled="0"/>
          </a:gradFill>
          <a:ln w="9525" cap="flat" cmpd="sng">
            <a:solidFill>
              <a:srgbClr val="F6924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11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None/>
            </a:pPr>
            <a:r>
              <a:rPr lang="en-US" sz="2400" b="0" i="0" u="none" strike="noStrike" cap="none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INTRODUCTION</a:t>
            </a:r>
            <a:endParaRPr sz="2400" b="0" i="0" u="none" strike="noStrike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51742" y="2099667"/>
            <a:ext cx="8240515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Core Challenge: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Subtle and hidden forms of online harassment 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often escape traditional detection methods.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Proposed Solution: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Hybrid Detection Framework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combining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 Learning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RoBERTa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BiLSTM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ML models (SVM, Random Forest, Logistic Regression)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Innovation: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Integrates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behavioral indicators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(login patterns,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message frequency, CAPS use) with a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ngrok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interface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admin monitoring and intervention.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Digital Learning &amp; Risks: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Online educational platforms enhance flexibility 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but also expose students to cyberbullying threats.</a:t>
            </a:r>
          </a:p>
        </p:txBody>
      </p:sp>
    </p:spTree>
    <p:extLst>
      <p:ext uri="{BB962C8B-B14F-4D97-AF65-F5344CB8AC3E}">
        <p14:creationId xmlns:p14="http://schemas.microsoft.com/office/powerpoint/2010/main" val="816232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/>
        </p:nvSpPr>
        <p:spPr>
          <a:xfrm>
            <a:off x="0" y="0"/>
            <a:ext cx="9144000" cy="720725"/>
          </a:xfrm>
          <a:prstGeom prst="rect">
            <a:avLst/>
          </a:prstGeom>
          <a:gradFill>
            <a:gsLst>
              <a:gs pos="0">
                <a:srgbClr val="CB6C1D"/>
              </a:gs>
              <a:gs pos="80000">
                <a:srgbClr val="FF8F2A"/>
              </a:gs>
              <a:gs pos="100000">
                <a:srgbClr val="FF8F26"/>
              </a:gs>
            </a:gsLst>
            <a:lin ang="16200000" scaled="0"/>
          </a:gradFill>
          <a:ln w="9525" cap="flat" cmpd="sng">
            <a:solidFill>
              <a:srgbClr val="F6924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3000" dir="5400000">
              <a:srgbClr val="000000">
                <a:alpha val="3411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Book Antiqua"/>
              <a:buNone/>
            </a:pPr>
            <a:r>
              <a:rPr lang="en-US" sz="3600" b="0" i="0" u="none" strike="noStrike" cap="none" dirty="0">
                <a:solidFill>
                  <a:srgbClr val="FFFFFF"/>
                </a:solidFill>
                <a:latin typeface="Book Antiqua"/>
                <a:ea typeface="Book Antiqua"/>
                <a:cs typeface="Book Antiqua"/>
                <a:sym typeface="Book Antiqua"/>
              </a:rPr>
              <a:t>Objectives of the Project work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815152" y="4087252"/>
            <a:ext cx="627797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90305" y="855099"/>
            <a:ext cx="6090129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detect cyberbullying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using behavior and content patterns.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automate abuse detection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reduce manual checks.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alert admins early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ensure student safety.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build a lightweight prototype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easy school integration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LITERATURE SURVEY</a:t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0" y="990600"/>
          <a:ext cx="8991600" cy="5818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37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729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9804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9804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481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78920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S.No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Title/Publications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Techniques adopted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Results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Conclusions/Limitations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28979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01.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Cyberbullying Detection on Social Media Using Stacking Ensemble</a:t>
                      </a:r>
                    </a:p>
                    <a:p>
                      <a:pPr algn="l"/>
                      <a:endParaRPr lang="en-IN" b="1" dirty="0" smtClean="0"/>
                    </a:p>
                    <a:p>
                      <a:pPr algn="l"/>
                      <a:endParaRPr lang="en-IN" b="1" dirty="0" smtClean="0"/>
                    </a:p>
                    <a:p>
                      <a:pPr algn="l"/>
                      <a:endParaRPr lang="en-IN" b="1" dirty="0" smtClean="0"/>
                    </a:p>
                    <a:p>
                      <a:pPr algn="l"/>
                      <a:r>
                        <a:rPr lang="en-IN" dirty="0" smtClean="0"/>
                        <a:t/>
                      </a:r>
                      <a:br>
                        <a:rPr lang="en-IN" dirty="0" smtClean="0"/>
                      </a:br>
                      <a:r>
                        <a:rPr lang="en-IN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 TRANSACTIONS ON SOCIAL NETWORKS &amp; INFORMATION, VOL. 14, NO. 8, AUGUST 2023</a:t>
                      </a:r>
                      <a:endParaRPr lang="en-US" sz="18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Word2Vec </a:t>
                      </a:r>
                      <a:r>
                        <a:rPr lang="en-I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embeddings</a:t>
                      </a:r>
                      <a:endParaRPr lang="en-IN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IN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CNN, </a:t>
                      </a:r>
                      <a:r>
                        <a:rPr lang="en-I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BiLSTM</a:t>
                      </a: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Conv1D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IN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Stacking ensemble model</a:t>
                      </a:r>
                      <a:endParaRPr lang="en-US" sz="18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96.64% accuracy on Twitter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High precision and recall (&gt;95%)</a:t>
                      </a:r>
                      <a:b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Ensemble improved performance by ~4%</a:t>
                      </a:r>
                      <a:endParaRPr lang="en-US" sz="180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Only message-level classification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Cannot detect roles or session behavior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real-time adaptability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07" marB="45707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9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140228-9397-409F-AEC9-9905012105B5}" type="slidenum">
              <a:rPr lang="en-I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IN" altLang="en-US" sz="1200" smtClean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7833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 </a:t>
            </a:r>
            <a:r>
              <a:rPr lang="en-GB" altLang="en-US" sz="2400" smtClean="0"/>
              <a:t>(contd ...) </a:t>
            </a:r>
            <a: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1062038"/>
          <a:ext cx="9144000" cy="5332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3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162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160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160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6490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64002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S.No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296" marR="82296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Title/Publications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296" marR="82296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Techniques adopted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296" marR="82296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Results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296" marR="82296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Conclusions/Limitations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296" marR="82296" marT="45712" marB="45712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31607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>
                          <a:latin typeface="Times New Roman" pitchFamily="18" charset="0"/>
                          <a:cs typeface="Times New Roman" pitchFamily="18" charset="0"/>
                        </a:rPr>
                        <a:t>02.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296" marR="82296" marT="45712" marB="4571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Hybrid </a:t>
                      </a:r>
                      <a:r>
                        <a:rPr lang="en-US" sz="18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DeBERTa</a:t>
                      </a:r>
                      <a:r>
                        <a:rPr lang="en-US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Gated Broad Learning System</a:t>
                      </a:r>
                    </a:p>
                    <a:p>
                      <a:pPr algn="ctr"/>
                      <a:endParaRPr lang="en-US" sz="18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8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8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8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 TRANSACTIONS ON ARTIFICIAL INTELLIGENCE, VOL. 31, NO. 6, JUNE 2025</a:t>
                      </a:r>
                      <a:endParaRPr lang="en-US" sz="18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2" marB="45712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DeBERTa</a:t>
                      </a: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transformer</a:t>
                      </a:r>
                      <a:b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Squeeze-and-Excitation (SE) blocks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Gated Broad Learning System (GBLS)</a:t>
                      </a:r>
                    </a:p>
                  </a:txBody>
                  <a:tcPr marL="82296" marR="82296" marT="45712" marB="45712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Accuracy: 91–95% across multiple datasets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Robust across varied social media text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296" marR="82296" marT="45712" marB="45712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Excellent for sentence semantics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 modeling of user roles or behavioral flow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sz="18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Needs context-rich data to adapt for education</a:t>
                      </a: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296" marR="82296" marT="45712" marB="45712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60783"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296" marR="82296" marT="45712" marB="45712"/>
                </a:tc>
                <a:tc>
                  <a:txBody>
                    <a:bodyPr/>
                    <a:lstStyle/>
                    <a:p>
                      <a:pPr algn="ctr"/>
                      <a:endParaRPr lang="en-IN" sz="1800" dirty="0"/>
                    </a:p>
                  </a:txBody>
                  <a:tcPr marT="45712" marB="45712"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8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296" marR="82296" marT="45712" marB="45712"/>
                </a:tc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None/>
                      </a:pP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296" marR="82296" marT="45712" marB="45712"/>
                </a:tc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Char char="•"/>
                      </a:pPr>
                      <a:endParaRPr lang="en-US" sz="1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82296" marR="82296" marT="45712" marB="45712"/>
                </a:tc>
                <a:extLst>
                  <a:ext uri="{0D108BD9-81ED-4DB2-BD59-A6C34878D82A}">
                    <a16:rowId xmlns="" xmlns:a16="http://schemas.microsoft.com/office/drawing/2014/main" val="1081461883"/>
                  </a:ext>
                </a:extLst>
              </a:tr>
            </a:tbl>
          </a:graphicData>
        </a:graphic>
      </p:graphicFrame>
      <p:sp>
        <p:nvSpPr>
          <p:cNvPr id="412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3CE860-0BD8-4270-8A5C-6693693EB320}" type="slidenum">
              <a:rPr lang="en-I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IN" altLang="en-US" sz="1200" smtClean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93094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LITERATURE SURVEY </a:t>
            </a:r>
            <a:r>
              <a:rPr lang="en-GB" sz="2400" dirty="0" smtClean="0"/>
              <a:t>(</a:t>
            </a:r>
            <a:r>
              <a:rPr lang="en-GB" sz="2400" dirty="0" err="1" smtClean="0"/>
              <a:t>contd</a:t>
            </a:r>
            <a:r>
              <a:rPr lang="en-GB" sz="2400" dirty="0" smtClean="0"/>
              <a:t> ...)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1066800"/>
          <a:ext cx="9144000" cy="563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33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812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7894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S.No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Title/Publications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Techniques adopted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Results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Conclusions/Limitations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49368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03.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Bias Evaluation in Cyberbullying Detection Models</a:t>
                      </a:r>
                    </a:p>
                    <a:p>
                      <a:pPr algn="l"/>
                      <a:endParaRPr lang="en-US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US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US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US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US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US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 TRANSACTIONS ON FAIRNESS IN AI, VOL. 28, NO. 12, DECEMBER 2024</a:t>
                      </a:r>
                      <a:endParaRPr lang="en-US" b="0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Cross-platform F1-score testing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Demographic fairness metrics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Analysis on multiple platforms</a:t>
                      </a:r>
                      <a:endParaRPr lang="en-US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 dropped 20–30% on unseen datasets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 models had best cross-domain results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Biased datasets cause poor generalization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Diverse, inclusive data needed for educational use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Requires fairness-aware training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4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1FC037-BB4A-4729-9A82-ADD87E5680B2}" type="slidenum">
              <a:rPr lang="en-I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IN" altLang="en-US" sz="1200" smtClean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47601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LITERATURE SURVEY </a:t>
            </a:r>
            <a:r>
              <a:rPr lang="en-GB" sz="2400" dirty="0" smtClean="0"/>
              <a:t>(</a:t>
            </a:r>
            <a:r>
              <a:rPr lang="en-GB" sz="2400" dirty="0" err="1" smtClean="0"/>
              <a:t>contd</a:t>
            </a:r>
            <a:r>
              <a:rPr lang="en-GB" sz="2400" dirty="0" smtClean="0"/>
              <a:t> ...)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1066800"/>
          <a:ext cx="9144000" cy="563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1336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9812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78943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S.No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Title/Publications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Techniques adopted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Results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Conclusions/Limitations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849368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04.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CONCISE: Continuous Session-Based Detection Framework</a:t>
                      </a:r>
                    </a:p>
                    <a:p>
                      <a:pPr algn="l"/>
                      <a:endParaRPr lang="en-US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US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US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US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 TRANSACTIONS ON WEB INTELLIGENCE, VOL. 22, NO. 4, APRIL 2020</a:t>
                      </a:r>
                      <a:endParaRPr lang="en-US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Sliding window of recent messages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Repetition and toxicity tracking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Session-aware alert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Reduced false positives by 40%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Detected 75% of bullying sessions early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Needs multiple messages for accuracy</a:t>
                      </a:r>
                    </a:p>
                    <a:p>
                      <a:pPr algn="l">
                        <a:buFont typeface="Arial" pitchFamily="34" charset="0"/>
                        <a:buNone/>
                      </a:pPr>
                      <a:endParaRPr lang="en-US" baseline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Slow for immediate alerts</a:t>
                      </a:r>
                    </a:p>
                    <a:p>
                      <a:pPr algn="l">
                        <a:buFont typeface="Arial" pitchFamily="34" charset="0"/>
                        <a:buChar char="•"/>
                      </a:pPr>
                      <a:endParaRPr lang="en-US" dirty="0" smtClean="0"/>
                    </a:p>
                    <a:p>
                      <a:pPr algn="l">
                        <a:buFont typeface="Arial" pitchFamily="34" charset="0"/>
                        <a:buChar char="•"/>
                      </a:pPr>
                      <a:r>
                        <a:rPr lang="en-US" dirty="0" smtClean="0"/>
                        <a:t>Ideal for LMS chat logs</a:t>
                      </a: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buFont typeface="Arial" pitchFamily="34" charset="0"/>
                        <a:buNone/>
                      </a:pP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>
                        <a:buFont typeface="Arial" pitchFamily="34" charset="0"/>
                        <a:buNone/>
                      </a:pPr>
                      <a:endParaRPr lang="en-US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6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503ECC-7053-41D1-8E9F-B01738B940AD}" type="slidenum">
              <a:rPr lang="en-I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IN" altLang="en-US" sz="1200" smtClean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3317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881</Words>
  <Application>Microsoft Office PowerPoint</Application>
  <PresentationFormat>On-screen Show (4:3)</PresentationFormat>
  <Paragraphs>337</Paragraphs>
  <Slides>30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Book Antiqua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LITERATURE SURVEY </vt:lpstr>
      <vt:lpstr>LITERATURE SURVEY (contd ...)  </vt:lpstr>
      <vt:lpstr>LITERATURE SURVEY (contd ...)  </vt:lpstr>
      <vt:lpstr>LITERATURE SURVEY (contd ...)  </vt:lpstr>
      <vt:lpstr>LITERATURE SURVEY (contd ...)  </vt:lpstr>
      <vt:lpstr>LITERATURE SURVEY (contd ...)  </vt:lpstr>
      <vt:lpstr>LITERATURE SURVEY (contd ...)  </vt:lpstr>
      <vt:lpstr>LITERATURE SURVEY (contd ...)  </vt:lpstr>
      <vt:lpstr>LITERATURE SURVEY (contd ...)  </vt:lpstr>
      <vt:lpstr>LITERATURE SURVEY (contd ...)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erajalakshmi.cse</dc:creator>
  <cp:lastModifiedBy>Microsoft account</cp:lastModifiedBy>
  <cp:revision>19</cp:revision>
  <dcterms:created xsi:type="dcterms:W3CDTF">2025-06-27T05:27:55Z</dcterms:created>
  <dcterms:modified xsi:type="dcterms:W3CDTF">2025-10-27T16:20:43Z</dcterms:modified>
</cp:coreProperties>
</file>