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571" r:id="rId3"/>
    <p:sldId id="572" r:id="rId4"/>
    <p:sldId id="573" r:id="rId5"/>
    <p:sldId id="574" r:id="rId6"/>
    <p:sldId id="575" r:id="rId7"/>
    <p:sldId id="576" r:id="rId8"/>
    <p:sldId id="580" r:id="rId9"/>
    <p:sldId id="581" r:id="rId10"/>
    <p:sldId id="582" r:id="rId11"/>
    <p:sldId id="583" r:id="rId12"/>
    <p:sldId id="584" r:id="rId13"/>
    <p:sldId id="577" r:id="rId14"/>
    <p:sldId id="579" r:id="rId15"/>
    <p:sldId id="578" r:id="rId16"/>
    <p:sldId id="570" r:id="rId17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58ED8F-2EBC-4610-8A45-9502397779C5}" v="9" dt="2025-05-04T07:45:21.4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91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napalli Madhukishore" userId="c3a795636a04dabd" providerId="LiveId" clId="{5458ED8F-2EBC-4610-8A45-9502397779C5}"/>
    <pc:docChg chg="undo redo custSel addSld delSld modSld">
      <pc:chgData name="Vanapalli Madhukishore" userId="c3a795636a04dabd" providerId="LiveId" clId="{5458ED8F-2EBC-4610-8A45-9502397779C5}" dt="2025-05-04T07:45:30.743" v="216" actId="1076"/>
      <pc:docMkLst>
        <pc:docMk/>
      </pc:docMkLst>
      <pc:sldChg chg="modSp mod">
        <pc:chgData name="Vanapalli Madhukishore" userId="c3a795636a04dabd" providerId="LiveId" clId="{5458ED8F-2EBC-4610-8A45-9502397779C5}" dt="2025-05-04T06:48:50.007" v="85" actId="1076"/>
        <pc:sldMkLst>
          <pc:docMk/>
          <pc:sldMk cId="109857222" sldId="256"/>
        </pc:sldMkLst>
        <pc:spChg chg="mod">
          <ac:chgData name="Vanapalli Madhukishore" userId="c3a795636a04dabd" providerId="LiveId" clId="{5458ED8F-2EBC-4610-8A45-9502397779C5}" dt="2025-05-04T06:48:50.007" v="85" actId="1076"/>
          <ac:spMkLst>
            <pc:docMk/>
            <pc:sldMk cId="109857222" sldId="256"/>
            <ac:spMk id="3" creationId="{00000000-0000-0000-0000-000000000000}"/>
          </ac:spMkLst>
        </pc:spChg>
      </pc:sldChg>
      <pc:sldChg chg="modSp mod">
        <pc:chgData name="Vanapalli Madhukishore" userId="c3a795636a04dabd" providerId="LiveId" clId="{5458ED8F-2EBC-4610-8A45-9502397779C5}" dt="2025-05-04T06:55:58.786" v="118" actId="27636"/>
        <pc:sldMkLst>
          <pc:docMk/>
          <pc:sldMk cId="3372914246" sldId="572"/>
        </pc:sldMkLst>
        <pc:spChg chg="mod">
          <ac:chgData name="Vanapalli Madhukishore" userId="c3a795636a04dabd" providerId="LiveId" clId="{5458ED8F-2EBC-4610-8A45-9502397779C5}" dt="2025-05-04T06:55:58.786" v="118" actId="27636"/>
          <ac:spMkLst>
            <pc:docMk/>
            <pc:sldMk cId="3372914246" sldId="572"/>
            <ac:spMk id="3" creationId="{28E8C97F-5AC9-F1CA-3CCC-090D5B13989A}"/>
          </ac:spMkLst>
        </pc:spChg>
      </pc:sldChg>
      <pc:sldChg chg="modSp mod">
        <pc:chgData name="Vanapalli Madhukishore" userId="c3a795636a04dabd" providerId="LiveId" clId="{5458ED8F-2EBC-4610-8A45-9502397779C5}" dt="2025-05-04T06:56:10.573" v="121" actId="255"/>
        <pc:sldMkLst>
          <pc:docMk/>
          <pc:sldMk cId="204139634" sldId="573"/>
        </pc:sldMkLst>
        <pc:spChg chg="mod">
          <ac:chgData name="Vanapalli Madhukishore" userId="c3a795636a04dabd" providerId="LiveId" clId="{5458ED8F-2EBC-4610-8A45-9502397779C5}" dt="2025-05-04T06:56:10.573" v="121" actId="255"/>
          <ac:spMkLst>
            <pc:docMk/>
            <pc:sldMk cId="204139634" sldId="573"/>
            <ac:spMk id="3" creationId="{AF67202D-4065-DDD7-98F1-4291C536D1A3}"/>
          </ac:spMkLst>
        </pc:spChg>
      </pc:sldChg>
      <pc:sldChg chg="modSp mod">
        <pc:chgData name="Vanapalli Madhukishore" userId="c3a795636a04dabd" providerId="LiveId" clId="{5458ED8F-2EBC-4610-8A45-9502397779C5}" dt="2025-05-04T06:56:31.664" v="123" actId="255"/>
        <pc:sldMkLst>
          <pc:docMk/>
          <pc:sldMk cId="3501125123" sldId="574"/>
        </pc:sldMkLst>
        <pc:spChg chg="mod">
          <ac:chgData name="Vanapalli Madhukishore" userId="c3a795636a04dabd" providerId="LiveId" clId="{5458ED8F-2EBC-4610-8A45-9502397779C5}" dt="2025-05-04T06:56:31.664" v="123" actId="255"/>
          <ac:spMkLst>
            <pc:docMk/>
            <pc:sldMk cId="3501125123" sldId="574"/>
            <ac:spMk id="3" creationId="{FE07E8EE-7F26-D809-3523-C58876935A4E}"/>
          </ac:spMkLst>
        </pc:spChg>
      </pc:sldChg>
      <pc:sldChg chg="modSp mod">
        <pc:chgData name="Vanapalli Madhukishore" userId="c3a795636a04dabd" providerId="LiveId" clId="{5458ED8F-2EBC-4610-8A45-9502397779C5}" dt="2025-05-04T06:59:00.769" v="136" actId="255"/>
        <pc:sldMkLst>
          <pc:docMk/>
          <pc:sldMk cId="1199084396" sldId="575"/>
        </pc:sldMkLst>
        <pc:spChg chg="mod">
          <ac:chgData name="Vanapalli Madhukishore" userId="c3a795636a04dabd" providerId="LiveId" clId="{5458ED8F-2EBC-4610-8A45-9502397779C5}" dt="2025-05-04T06:59:00.769" v="136" actId="255"/>
          <ac:spMkLst>
            <pc:docMk/>
            <pc:sldMk cId="1199084396" sldId="575"/>
            <ac:spMk id="3" creationId="{B5107410-DE3D-5F62-F9D7-11EAEA92F0BB}"/>
          </ac:spMkLst>
        </pc:spChg>
      </pc:sldChg>
      <pc:sldChg chg="addSp delSp modSp mod">
        <pc:chgData name="Vanapalli Madhukishore" userId="c3a795636a04dabd" providerId="LiveId" clId="{5458ED8F-2EBC-4610-8A45-9502397779C5}" dt="2025-05-04T07:29:16.382" v="157" actId="14100"/>
        <pc:sldMkLst>
          <pc:docMk/>
          <pc:sldMk cId="58742533" sldId="576"/>
        </pc:sldMkLst>
        <pc:spChg chg="del mod">
          <ac:chgData name="Vanapalli Madhukishore" userId="c3a795636a04dabd" providerId="LiveId" clId="{5458ED8F-2EBC-4610-8A45-9502397779C5}" dt="2025-05-04T07:28:54.487" v="152"/>
          <ac:spMkLst>
            <pc:docMk/>
            <pc:sldMk cId="58742533" sldId="576"/>
            <ac:spMk id="3" creationId="{66102C9B-C4AF-D0DB-DE74-862D9812001C}"/>
          </ac:spMkLst>
        </pc:spChg>
        <pc:picChg chg="add mod">
          <ac:chgData name="Vanapalli Madhukishore" userId="c3a795636a04dabd" providerId="LiveId" clId="{5458ED8F-2EBC-4610-8A45-9502397779C5}" dt="2025-05-04T07:29:16.382" v="157" actId="14100"/>
          <ac:picMkLst>
            <pc:docMk/>
            <pc:sldMk cId="58742533" sldId="576"/>
            <ac:picMk id="5" creationId="{8D46FB24-6C21-B3B8-D3A1-49F73849E56D}"/>
          </ac:picMkLst>
        </pc:picChg>
      </pc:sldChg>
      <pc:sldChg chg="modSp mod">
        <pc:chgData name="Vanapalli Madhukishore" userId="c3a795636a04dabd" providerId="LiveId" clId="{5458ED8F-2EBC-4610-8A45-9502397779C5}" dt="2025-05-04T06:54:35.993" v="107" actId="255"/>
        <pc:sldMkLst>
          <pc:docMk/>
          <pc:sldMk cId="2245309600" sldId="577"/>
        </pc:sldMkLst>
        <pc:spChg chg="mod">
          <ac:chgData name="Vanapalli Madhukishore" userId="c3a795636a04dabd" providerId="LiveId" clId="{5458ED8F-2EBC-4610-8A45-9502397779C5}" dt="2025-05-04T06:54:35.993" v="107" actId="255"/>
          <ac:spMkLst>
            <pc:docMk/>
            <pc:sldMk cId="2245309600" sldId="577"/>
            <ac:spMk id="3" creationId="{21789DDB-698E-B624-5621-F9D79482FFED}"/>
          </ac:spMkLst>
        </pc:spChg>
      </pc:sldChg>
      <pc:sldChg chg="modSp mod">
        <pc:chgData name="Vanapalli Madhukishore" userId="c3a795636a04dabd" providerId="LiveId" clId="{5458ED8F-2EBC-4610-8A45-9502397779C5}" dt="2025-05-04T07:15:19.760" v="150" actId="14100"/>
        <pc:sldMkLst>
          <pc:docMk/>
          <pc:sldMk cId="1691700673" sldId="578"/>
        </pc:sldMkLst>
        <pc:spChg chg="mod">
          <ac:chgData name="Vanapalli Madhukishore" userId="c3a795636a04dabd" providerId="LiveId" clId="{5458ED8F-2EBC-4610-8A45-9502397779C5}" dt="2025-05-04T07:15:19.760" v="150" actId="14100"/>
          <ac:spMkLst>
            <pc:docMk/>
            <pc:sldMk cId="1691700673" sldId="578"/>
            <ac:spMk id="3" creationId="{5E6198D1-2392-A218-1A4C-10F40FCB8253}"/>
          </ac:spMkLst>
        </pc:spChg>
      </pc:sldChg>
      <pc:sldChg chg="modSp mod">
        <pc:chgData name="Vanapalli Madhukishore" userId="c3a795636a04dabd" providerId="LiveId" clId="{5458ED8F-2EBC-4610-8A45-9502397779C5}" dt="2025-05-04T06:58:36.207" v="132" actId="2711"/>
        <pc:sldMkLst>
          <pc:docMk/>
          <pc:sldMk cId="3744199677" sldId="579"/>
        </pc:sldMkLst>
        <pc:spChg chg="mod">
          <ac:chgData name="Vanapalli Madhukishore" userId="c3a795636a04dabd" providerId="LiveId" clId="{5458ED8F-2EBC-4610-8A45-9502397779C5}" dt="2025-05-04T06:58:36.207" v="132" actId="2711"/>
          <ac:spMkLst>
            <pc:docMk/>
            <pc:sldMk cId="3744199677" sldId="579"/>
            <ac:spMk id="3" creationId="{3F2C79AB-5BF9-3911-CAE8-5E44B0DF2236}"/>
          </ac:spMkLst>
        </pc:spChg>
      </pc:sldChg>
      <pc:sldChg chg="addSp delSp modSp new mod">
        <pc:chgData name="Vanapalli Madhukishore" userId="c3a795636a04dabd" providerId="LiveId" clId="{5458ED8F-2EBC-4610-8A45-9502397779C5}" dt="2025-05-04T07:37:33.839" v="199" actId="14100"/>
        <pc:sldMkLst>
          <pc:docMk/>
          <pc:sldMk cId="577142775" sldId="580"/>
        </pc:sldMkLst>
        <pc:spChg chg="del mod">
          <ac:chgData name="Vanapalli Madhukishore" userId="c3a795636a04dabd" providerId="LiveId" clId="{5458ED8F-2EBC-4610-8A45-9502397779C5}" dt="2025-05-04T07:34:39.430" v="173" actId="478"/>
          <ac:spMkLst>
            <pc:docMk/>
            <pc:sldMk cId="577142775" sldId="580"/>
            <ac:spMk id="2" creationId="{E2B0AACC-B6A4-FAB1-9F23-4266726E49E6}"/>
          </ac:spMkLst>
        </pc:spChg>
        <pc:spChg chg="del">
          <ac:chgData name="Vanapalli Madhukishore" userId="c3a795636a04dabd" providerId="LiveId" clId="{5458ED8F-2EBC-4610-8A45-9502397779C5}" dt="2025-05-04T07:30:22.021" v="159"/>
          <ac:spMkLst>
            <pc:docMk/>
            <pc:sldMk cId="577142775" sldId="580"/>
            <ac:spMk id="3" creationId="{71C36EF6-645D-5D9B-DE43-7EA1FE03E8DA}"/>
          </ac:spMkLst>
        </pc:spChg>
        <pc:spChg chg="add del mod">
          <ac:chgData name="Vanapalli Madhukishore" userId="c3a795636a04dabd" providerId="LiveId" clId="{5458ED8F-2EBC-4610-8A45-9502397779C5}" dt="2025-05-04T07:34:41.088" v="174" actId="478"/>
          <ac:spMkLst>
            <pc:docMk/>
            <pc:sldMk cId="577142775" sldId="580"/>
            <ac:spMk id="7" creationId="{B0843F4B-9D46-49AE-8B52-87A06ADBB8AB}"/>
          </ac:spMkLst>
        </pc:spChg>
        <pc:picChg chg="add mod">
          <ac:chgData name="Vanapalli Madhukishore" userId="c3a795636a04dabd" providerId="LiveId" clId="{5458ED8F-2EBC-4610-8A45-9502397779C5}" dt="2025-05-04T07:37:33.839" v="199" actId="14100"/>
          <ac:picMkLst>
            <pc:docMk/>
            <pc:sldMk cId="577142775" sldId="580"/>
            <ac:picMk id="5" creationId="{CC8CAB87-5B47-BF6E-C4CA-D0A4ABA2D996}"/>
          </ac:picMkLst>
        </pc:picChg>
      </pc:sldChg>
      <pc:sldChg chg="addSp delSp modSp new mod">
        <pc:chgData name="Vanapalli Madhukishore" userId="c3a795636a04dabd" providerId="LiveId" clId="{5458ED8F-2EBC-4610-8A45-9502397779C5}" dt="2025-05-04T07:34:59.889" v="184" actId="1076"/>
        <pc:sldMkLst>
          <pc:docMk/>
          <pc:sldMk cId="14235400" sldId="581"/>
        </pc:sldMkLst>
        <pc:spChg chg="del">
          <ac:chgData name="Vanapalli Madhukishore" userId="c3a795636a04dabd" providerId="LiveId" clId="{5458ED8F-2EBC-4610-8A45-9502397779C5}" dt="2025-05-04T07:34:36.148" v="172" actId="478"/>
          <ac:spMkLst>
            <pc:docMk/>
            <pc:sldMk cId="14235400" sldId="581"/>
            <ac:spMk id="2" creationId="{C2FCC04E-01F8-2B2C-0695-093DB6D46959}"/>
          </ac:spMkLst>
        </pc:spChg>
        <pc:spChg chg="del">
          <ac:chgData name="Vanapalli Madhukishore" userId="c3a795636a04dabd" providerId="LiveId" clId="{5458ED8F-2EBC-4610-8A45-9502397779C5}" dt="2025-05-04T07:34:11.111" v="166"/>
          <ac:spMkLst>
            <pc:docMk/>
            <pc:sldMk cId="14235400" sldId="581"/>
            <ac:spMk id="3" creationId="{AA135632-E5B9-5FA1-8517-C8AE0309EDFD}"/>
          </ac:spMkLst>
        </pc:spChg>
        <pc:picChg chg="add mod">
          <ac:chgData name="Vanapalli Madhukishore" userId="c3a795636a04dabd" providerId="LiveId" clId="{5458ED8F-2EBC-4610-8A45-9502397779C5}" dt="2025-05-04T07:34:59.889" v="184" actId="1076"/>
          <ac:picMkLst>
            <pc:docMk/>
            <pc:sldMk cId="14235400" sldId="581"/>
            <ac:picMk id="5" creationId="{1D9E300F-DD47-443B-A77C-6F0E2C5E1917}"/>
          </ac:picMkLst>
        </pc:picChg>
      </pc:sldChg>
      <pc:sldChg chg="addSp delSp modSp new mod">
        <pc:chgData name="Vanapalli Madhukishore" userId="c3a795636a04dabd" providerId="LiveId" clId="{5458ED8F-2EBC-4610-8A45-9502397779C5}" dt="2025-05-04T07:37:16.561" v="193" actId="1076"/>
        <pc:sldMkLst>
          <pc:docMk/>
          <pc:sldMk cId="1810037417" sldId="582"/>
        </pc:sldMkLst>
        <pc:spChg chg="del">
          <ac:chgData name="Vanapalli Madhukishore" userId="c3a795636a04dabd" providerId="LiveId" clId="{5458ED8F-2EBC-4610-8A45-9502397779C5}" dt="2025-05-04T07:35:04.944" v="186" actId="478"/>
          <ac:spMkLst>
            <pc:docMk/>
            <pc:sldMk cId="1810037417" sldId="582"/>
            <ac:spMk id="2" creationId="{028BCF91-BE28-4082-2983-7E5BACCC6600}"/>
          </ac:spMkLst>
        </pc:spChg>
        <pc:spChg chg="del mod">
          <ac:chgData name="Vanapalli Madhukishore" userId="c3a795636a04dabd" providerId="LiveId" clId="{5458ED8F-2EBC-4610-8A45-9502397779C5}" dt="2025-05-04T07:37:11.694" v="188"/>
          <ac:spMkLst>
            <pc:docMk/>
            <pc:sldMk cId="1810037417" sldId="582"/>
            <ac:spMk id="3" creationId="{D7E00F78-712B-F6A1-1109-4558128D9174}"/>
          </ac:spMkLst>
        </pc:spChg>
        <pc:picChg chg="add mod">
          <ac:chgData name="Vanapalli Madhukishore" userId="c3a795636a04dabd" providerId="LiveId" clId="{5458ED8F-2EBC-4610-8A45-9502397779C5}" dt="2025-05-04T07:37:16.561" v="193" actId="1076"/>
          <ac:picMkLst>
            <pc:docMk/>
            <pc:sldMk cId="1810037417" sldId="582"/>
            <ac:picMk id="5" creationId="{045A3ACE-9419-08CA-DA59-E653402FEF81}"/>
          </ac:picMkLst>
        </pc:picChg>
      </pc:sldChg>
      <pc:sldChg chg="new del">
        <pc:chgData name="Vanapalli Madhukishore" userId="c3a795636a04dabd" providerId="LiveId" clId="{5458ED8F-2EBC-4610-8A45-9502397779C5}" dt="2025-05-04T07:37:25.533" v="195" actId="47"/>
        <pc:sldMkLst>
          <pc:docMk/>
          <pc:sldMk cId="1296785383" sldId="583"/>
        </pc:sldMkLst>
      </pc:sldChg>
      <pc:sldChg chg="addSp delSp modSp new mod">
        <pc:chgData name="Vanapalli Madhukishore" userId="c3a795636a04dabd" providerId="LiveId" clId="{5458ED8F-2EBC-4610-8A45-9502397779C5}" dt="2025-05-04T07:39:28.722" v="207" actId="14100"/>
        <pc:sldMkLst>
          <pc:docMk/>
          <pc:sldMk cId="1697025945" sldId="583"/>
        </pc:sldMkLst>
        <pc:spChg chg="del">
          <ac:chgData name="Vanapalli Madhukishore" userId="c3a795636a04dabd" providerId="LiveId" clId="{5458ED8F-2EBC-4610-8A45-9502397779C5}" dt="2025-05-04T07:39:20.241" v="201" actId="478"/>
          <ac:spMkLst>
            <pc:docMk/>
            <pc:sldMk cId="1697025945" sldId="583"/>
            <ac:spMk id="2" creationId="{3837F5F4-28A7-2E21-F444-73114D989AEE}"/>
          </ac:spMkLst>
        </pc:spChg>
        <pc:spChg chg="del mod">
          <ac:chgData name="Vanapalli Madhukishore" userId="c3a795636a04dabd" providerId="LiveId" clId="{5458ED8F-2EBC-4610-8A45-9502397779C5}" dt="2025-05-04T07:39:24.512" v="203"/>
          <ac:spMkLst>
            <pc:docMk/>
            <pc:sldMk cId="1697025945" sldId="583"/>
            <ac:spMk id="3" creationId="{A469E3BB-B0E9-5F50-42ED-4233BC906F68}"/>
          </ac:spMkLst>
        </pc:spChg>
        <pc:picChg chg="add mod">
          <ac:chgData name="Vanapalli Madhukishore" userId="c3a795636a04dabd" providerId="LiveId" clId="{5458ED8F-2EBC-4610-8A45-9502397779C5}" dt="2025-05-04T07:39:28.722" v="207" actId="14100"/>
          <ac:picMkLst>
            <pc:docMk/>
            <pc:sldMk cId="1697025945" sldId="583"/>
            <ac:picMk id="5" creationId="{7E38F8F3-460F-CB8D-4BB7-2A8EC270F993}"/>
          </ac:picMkLst>
        </pc:picChg>
      </pc:sldChg>
      <pc:sldChg chg="addSp delSp modSp new mod">
        <pc:chgData name="Vanapalli Madhukishore" userId="c3a795636a04dabd" providerId="LiveId" clId="{5458ED8F-2EBC-4610-8A45-9502397779C5}" dt="2025-05-04T07:45:30.743" v="216" actId="1076"/>
        <pc:sldMkLst>
          <pc:docMk/>
          <pc:sldMk cId="2621460335" sldId="584"/>
        </pc:sldMkLst>
        <pc:spChg chg="del">
          <ac:chgData name="Vanapalli Madhukishore" userId="c3a795636a04dabd" providerId="LiveId" clId="{5458ED8F-2EBC-4610-8A45-9502397779C5}" dt="2025-05-04T07:45:20.070" v="209" actId="478"/>
          <ac:spMkLst>
            <pc:docMk/>
            <pc:sldMk cId="2621460335" sldId="584"/>
            <ac:spMk id="2" creationId="{3AC0EF4D-FF41-A1F4-BA4B-0A2329CB89EB}"/>
          </ac:spMkLst>
        </pc:spChg>
        <pc:spChg chg="del">
          <ac:chgData name="Vanapalli Madhukishore" userId="c3a795636a04dabd" providerId="LiveId" clId="{5458ED8F-2EBC-4610-8A45-9502397779C5}" dt="2025-05-04T07:45:21.426" v="210"/>
          <ac:spMkLst>
            <pc:docMk/>
            <pc:sldMk cId="2621460335" sldId="584"/>
            <ac:spMk id="3" creationId="{D01F352E-991C-37C1-7D84-08627F3EA6E8}"/>
          </ac:spMkLst>
        </pc:spChg>
        <pc:picChg chg="add mod">
          <ac:chgData name="Vanapalli Madhukishore" userId="c3a795636a04dabd" providerId="LiveId" clId="{5458ED8F-2EBC-4610-8A45-9502397779C5}" dt="2025-05-04T07:45:30.743" v="216" actId="1076"/>
          <ac:picMkLst>
            <pc:docMk/>
            <pc:sldMk cId="2621460335" sldId="584"/>
            <ac:picMk id="5" creationId="{1288B7E7-ECBA-1E8E-31B9-199AB481EB9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A5B5DF-13CB-4D8C-AA11-628444F405F5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566329-4970-47D5-83AD-47F32F8D1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0532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566329-4970-47D5-83AD-47F32F8D1E5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629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04/05/2025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04/05/2025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04/05/2025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04/05/2025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04/05/2025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04/05/2025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04/05/2025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04/05/2025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04/05/2025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04/05/2025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04/05/2025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04/05/2025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emashreer11/Awesome_CV_with_Fashion_MNIST_Classification.git" TargetMode="External"/><Relationship Id="rId2" Type="http://schemas.openxmlformats.org/officeDocument/2006/relationships/hyperlink" Target="https://www.geeksforgeeks.org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91DC6ABD-215C-4EA8-A483-CEF5B99AB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9609" y="679731"/>
            <a:ext cx="4779664" cy="2386161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2000" b="1" kern="1200" dirty="0">
                <a:latin typeface="+mj-lt"/>
                <a:ea typeface="+mj-ea"/>
                <a:cs typeface="+mj-cs"/>
              </a:rPr>
              <a:t>CAPSTONE PROJECT</a:t>
            </a:r>
            <a:br>
              <a:rPr lang="en-US" sz="2000" b="1"/>
            </a:br>
            <a:br>
              <a:rPr lang="en-US" sz="5100" b="1"/>
            </a:br>
            <a:r>
              <a:rPr lang="en-US" sz="5100" b="1" cap="all" dirty="0">
                <a:latin typeface="Aptos"/>
              </a:rPr>
              <a:t>PROJECT TITLE</a:t>
            </a:r>
            <a:endParaRPr lang="en-US" sz="5100" dirty="0">
              <a:latin typeface="Aptos"/>
            </a:endParaRPr>
          </a:p>
          <a:p>
            <a:pPr algn="l"/>
            <a:endParaRPr lang="en-US" sz="5100" b="1" kern="12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8623" y="3259200"/>
            <a:ext cx="4171994" cy="2930864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>
              <a:spcAft>
                <a:spcPts val="600"/>
              </a:spcAft>
            </a:pPr>
            <a:r>
              <a:rPr lang="en-US" sz="1600" b="1" cap="all" dirty="0"/>
              <a:t>Presented By</a:t>
            </a:r>
            <a:endParaRPr lang="en-US" sz="1600" cap="all" dirty="0"/>
          </a:p>
          <a:p>
            <a:pPr algn="l">
              <a:spcAft>
                <a:spcPts val="600"/>
              </a:spcAft>
            </a:pPr>
            <a:r>
              <a:rPr lang="en-US" sz="1600" b="1" cap="all" dirty="0"/>
              <a:t>Student Name : Hemashree R </a:t>
            </a:r>
          </a:p>
          <a:p>
            <a:pPr algn="l">
              <a:spcAft>
                <a:spcPts val="600"/>
              </a:spcAft>
            </a:pPr>
            <a:r>
              <a:rPr lang="en-US" sz="1600" b="1" cap="all" dirty="0"/>
              <a:t>College Name : </a:t>
            </a:r>
            <a:r>
              <a:rPr lang="en-US" sz="1600" b="1" cap="all" dirty="0" err="1"/>
              <a:t>Seshadripuram</a:t>
            </a:r>
            <a:r>
              <a:rPr lang="en-US" sz="1600" b="1" cap="all" dirty="0"/>
              <a:t> Degree College </a:t>
            </a:r>
          </a:p>
          <a:p>
            <a:pPr algn="l">
              <a:spcAft>
                <a:spcPts val="600"/>
              </a:spcAft>
            </a:pPr>
            <a:r>
              <a:rPr lang="en-US" sz="1600" b="1" cap="all" dirty="0"/>
              <a:t>Department : BCA</a:t>
            </a:r>
          </a:p>
          <a:p>
            <a:pPr algn="l">
              <a:spcAft>
                <a:spcPts val="600"/>
              </a:spcAft>
            </a:pPr>
            <a:r>
              <a:rPr lang="en-US" sz="1600" b="1" cap="all" dirty="0"/>
              <a:t>Email ID:saraswathijb077@gmail.com</a:t>
            </a:r>
          </a:p>
          <a:p>
            <a:pPr algn="l">
              <a:spcAft>
                <a:spcPts val="600"/>
              </a:spcAft>
            </a:pPr>
            <a:r>
              <a:rPr lang="en-US" sz="1600" b="1" cap="all" dirty="0"/>
              <a:t>AICTE Student ID : STU67cecc31949521741605937</a:t>
            </a:r>
            <a:endParaRPr lang="en-US" sz="1600" dirty="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AF6A671-C637-4547-85F4-51B6D188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16432" y="1"/>
            <a:ext cx="2446384" cy="5777808"/>
            <a:chOff x="329184" y="1"/>
            <a:chExt cx="524256" cy="5777808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6598" y="269324"/>
            <a:ext cx="6116779" cy="62087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288F3F-AD4C-81EA-1336-D2C00EFCC4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9861" y="557360"/>
            <a:ext cx="5210251" cy="5632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45A3ACE-9419-08CA-DA59-E653402FEF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222" y="834171"/>
            <a:ext cx="9204290" cy="4991100"/>
          </a:xfrm>
        </p:spPr>
      </p:pic>
    </p:spTree>
    <p:extLst>
      <p:ext uri="{BB962C8B-B14F-4D97-AF65-F5344CB8AC3E}">
        <p14:creationId xmlns:p14="http://schemas.microsoft.com/office/powerpoint/2010/main" val="18100374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7E38F8F3-460F-CB8D-4BB7-2A8EC270F9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188" y="1014413"/>
            <a:ext cx="9525837" cy="5162550"/>
          </a:xfrm>
        </p:spPr>
      </p:pic>
    </p:spTree>
    <p:extLst>
      <p:ext uri="{BB962C8B-B14F-4D97-AF65-F5344CB8AC3E}">
        <p14:creationId xmlns:p14="http://schemas.microsoft.com/office/powerpoint/2010/main" val="16970259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 shot of a computer screen&#10;&#10;AI-generated content may be incorrect.">
            <a:extLst>
              <a:ext uri="{FF2B5EF4-FFF2-40B4-BE49-F238E27FC236}">
                <a16:creationId xmlns:a16="http://schemas.microsoft.com/office/drawing/2014/main" id="{1288B7E7-ECBA-1E8E-31B9-199AB481EB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338" y="682162"/>
            <a:ext cx="9119324" cy="5493675"/>
          </a:xfrm>
        </p:spPr>
      </p:pic>
    </p:spTree>
    <p:extLst>
      <p:ext uri="{BB962C8B-B14F-4D97-AF65-F5344CB8AC3E}">
        <p14:creationId xmlns:p14="http://schemas.microsoft.com/office/powerpoint/2010/main" val="26214603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B396BB-D4E8-514D-53F4-27AADA666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cap="all" dirty="0">
                <a:latin typeface="Arial"/>
                <a:cs typeface="Arial"/>
              </a:rPr>
              <a:t>Conclusion</a:t>
            </a:r>
            <a:endParaRPr lang="en-US" sz="54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89DDB-698E-B624-5621-F9D79482FF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/>
          </a:bodyPr>
          <a:lstStyle/>
          <a:p>
            <a:pPr algn="l">
              <a:buNone/>
            </a:pPr>
            <a:r>
              <a:rPr lang="en-US" sz="2200" b="0" i="0" dirty="0">
                <a:solidFill>
                  <a:srgbClr val="374151"/>
                </a:solidFill>
                <a:effectLst/>
                <a:latin typeface="Franklin Gothic Book" panose="020B0503020102020204" pitchFamily="34" charset="0"/>
              </a:rPr>
              <a:t>In this project, we successfully developed a neural network model to classify images from the Fashion MNIST dataset. By leveraging TensorFlow and </a:t>
            </a:r>
            <a:r>
              <a:rPr lang="en-US" sz="2200" b="0" i="0" dirty="0" err="1">
                <a:solidFill>
                  <a:srgbClr val="374151"/>
                </a:solidFill>
                <a:effectLst/>
                <a:latin typeface="Franklin Gothic Book" panose="020B0503020102020204" pitchFamily="34" charset="0"/>
              </a:rPr>
              <a:t>Keras</a:t>
            </a:r>
            <a:r>
              <a:rPr lang="en-US" sz="2200" b="0" i="0" dirty="0">
                <a:solidFill>
                  <a:srgbClr val="374151"/>
                </a:solidFill>
                <a:effectLst/>
                <a:latin typeface="Franklin Gothic Book" panose="020B0503020102020204" pitchFamily="34" charset="0"/>
              </a:rPr>
              <a:t>, we built a straightforward architecture that effectively learned to recognize different clothing items.</a:t>
            </a:r>
          </a:p>
          <a:p>
            <a:pPr algn="l">
              <a:buNone/>
            </a:pPr>
            <a:r>
              <a:rPr lang="en-US" sz="2200" b="0" i="0" dirty="0">
                <a:solidFill>
                  <a:srgbClr val="374151"/>
                </a:solidFill>
                <a:effectLst/>
                <a:latin typeface="Franklin Gothic Book" panose="020B0503020102020204" pitchFamily="34" charset="0"/>
              </a:rPr>
              <a:t>Through data preprocessing, we ensured that the images were normalized, which significantly improved the model's performance. After training the model for 5 epochs, we achieved a commendable accuracy on the test dataset, demonstrating the model's ability to generalize well to unseen data.</a:t>
            </a:r>
          </a:p>
          <a:p>
            <a:pPr algn="l"/>
            <a:r>
              <a:rPr lang="en-US" sz="2200" b="0" i="0" dirty="0">
                <a:solidFill>
                  <a:srgbClr val="374151"/>
                </a:solidFill>
                <a:effectLst/>
                <a:latin typeface="Franklin Gothic Book" panose="020B0503020102020204" pitchFamily="34" charset="0"/>
              </a:rPr>
              <a:t>Visualization of predictions allowed us to assess the model's strengths and identify areas for improvement. Overall, this project highlights the power of deep learning in image classification tasks and provides a solid foundation for further exploration in computer vision applications.</a:t>
            </a:r>
          </a:p>
        </p:txBody>
      </p:sp>
    </p:spTree>
    <p:extLst>
      <p:ext uri="{BB962C8B-B14F-4D97-AF65-F5344CB8AC3E}">
        <p14:creationId xmlns:p14="http://schemas.microsoft.com/office/powerpoint/2010/main" val="22453096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D403C0-6D6C-CF0D-D01B-94F3DED1D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cap="all" dirty="0">
                <a:latin typeface="Arial"/>
                <a:cs typeface="Arial"/>
              </a:rPr>
              <a:t>Future scope</a:t>
            </a:r>
            <a:endParaRPr lang="en-US" sz="54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C79AB-5BF9-3911-CAE8-5E44B0DF22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714384"/>
          </a:xfrm>
        </p:spPr>
        <p:txBody>
          <a:bodyPr vert="horz" lIns="91440" tIns="45720" rIns="91440" bIns="45720" rtlCol="0"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111827"/>
                </a:solidFill>
                <a:effectLst/>
                <a:latin typeface="Franklin Gothic Book" panose="020B0503020102020204" pitchFamily="34" charset="0"/>
              </a:rPr>
              <a:t>Incorporate More Diverse Data</a:t>
            </a:r>
            <a:br>
              <a:rPr lang="en-US" sz="2000" b="0" i="0" dirty="0">
                <a:solidFill>
                  <a:srgbClr val="374151"/>
                </a:solidFill>
                <a:effectLst/>
                <a:latin typeface="Franklin Gothic Book" panose="020B0503020102020204" pitchFamily="34" charset="0"/>
              </a:rPr>
            </a:br>
            <a:r>
              <a:rPr lang="en-US" sz="2000" b="0" i="0" dirty="0">
                <a:solidFill>
                  <a:srgbClr val="374151"/>
                </a:solidFill>
                <a:effectLst/>
                <a:latin typeface="Franklin Gothic Book" panose="020B0503020102020204" pitchFamily="34" charset="0"/>
              </a:rPr>
              <a:t>Expand the dataset with more varied clothing images or real-world photographs to improve model robustness and accuracy.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111827"/>
                </a:solidFill>
                <a:effectLst/>
                <a:latin typeface="Franklin Gothic Book" panose="020B0503020102020204" pitchFamily="34" charset="0"/>
              </a:rPr>
              <a:t>Algorithm Optimization</a:t>
            </a:r>
            <a:br>
              <a:rPr lang="en-US" sz="2000" b="0" i="0" dirty="0">
                <a:solidFill>
                  <a:srgbClr val="374151"/>
                </a:solidFill>
                <a:effectLst/>
                <a:latin typeface="Franklin Gothic Book" panose="020B0503020102020204" pitchFamily="34" charset="0"/>
              </a:rPr>
            </a:br>
            <a:r>
              <a:rPr lang="en-US" sz="2000" b="0" i="0" dirty="0">
                <a:solidFill>
                  <a:srgbClr val="374151"/>
                </a:solidFill>
                <a:effectLst/>
                <a:latin typeface="Franklin Gothic Book" panose="020B0503020102020204" pitchFamily="34" charset="0"/>
              </a:rPr>
              <a:t>Experiment with deeper neural networks, convolutional layers, or advanced techniques like transfer learning to enhance prediction quality.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111827"/>
                </a:solidFill>
                <a:effectLst/>
                <a:latin typeface="Franklin Gothic Book" panose="020B0503020102020204" pitchFamily="34" charset="0"/>
              </a:rPr>
              <a:t>Improve Performance</a:t>
            </a:r>
            <a:br>
              <a:rPr lang="en-US" sz="2000" b="0" i="0" dirty="0">
                <a:solidFill>
                  <a:srgbClr val="374151"/>
                </a:solidFill>
                <a:effectLst/>
                <a:latin typeface="Franklin Gothic Book" panose="020B0503020102020204" pitchFamily="34" charset="0"/>
              </a:rPr>
            </a:br>
            <a:r>
              <a:rPr lang="en-US" sz="2000" b="0" i="0" dirty="0">
                <a:solidFill>
                  <a:srgbClr val="374151"/>
                </a:solidFill>
                <a:effectLst/>
                <a:latin typeface="Franklin Gothic Book" panose="020B0503020102020204" pitchFamily="34" charset="0"/>
              </a:rPr>
              <a:t>Optimize training with techniques such as data augmentation, dropout, or hyperparameter tuning to reduce overfitting and increase accuracy.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111827"/>
                </a:solidFill>
                <a:effectLst/>
                <a:latin typeface="Franklin Gothic Book" panose="020B0503020102020204" pitchFamily="34" charset="0"/>
              </a:rPr>
              <a:t>Deploy on Edge Devices</a:t>
            </a:r>
            <a:br>
              <a:rPr lang="en-US" sz="2000" b="0" i="0" dirty="0">
                <a:solidFill>
                  <a:srgbClr val="374151"/>
                </a:solidFill>
                <a:effectLst/>
                <a:latin typeface="Franklin Gothic Book" panose="020B0503020102020204" pitchFamily="34" charset="0"/>
              </a:rPr>
            </a:br>
            <a:r>
              <a:rPr lang="en-US" sz="2000" b="0" i="0" dirty="0">
                <a:solidFill>
                  <a:srgbClr val="374151"/>
                </a:solidFill>
                <a:effectLst/>
                <a:latin typeface="Franklin Gothic Book" panose="020B0503020102020204" pitchFamily="34" charset="0"/>
              </a:rPr>
              <a:t>Implement the model on smartphones or edge devices for real-time, offline clothing classification applications.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111827"/>
                </a:solidFill>
                <a:effectLst/>
                <a:latin typeface="Franklin Gothic Book" panose="020B0503020102020204" pitchFamily="34" charset="0"/>
              </a:rPr>
              <a:t>Expand Application Use Cases</a:t>
            </a:r>
            <a:br>
              <a:rPr lang="en-US" sz="2000" b="0" i="0" dirty="0">
                <a:solidFill>
                  <a:srgbClr val="374151"/>
                </a:solidFill>
                <a:effectLst/>
                <a:latin typeface="Franklin Gothic Book" panose="020B0503020102020204" pitchFamily="34" charset="0"/>
              </a:rPr>
            </a:br>
            <a:r>
              <a:rPr lang="en-US" sz="2000" b="0" i="0" dirty="0">
                <a:solidFill>
                  <a:srgbClr val="374151"/>
                </a:solidFill>
                <a:effectLst/>
                <a:latin typeface="Franklin Gothic Book" panose="020B0503020102020204" pitchFamily="34" charset="0"/>
              </a:rPr>
              <a:t>Apply the system to related tasks such as fashion recommendation, inventory management, or multi-city fashion trend analysis using emerging AI technologies.</a:t>
            </a:r>
          </a:p>
          <a:p>
            <a:pPr marL="0" indent="0">
              <a:spcBef>
                <a:spcPct val="20000"/>
              </a:spcBef>
              <a:spcAft>
                <a:spcPts val="600"/>
              </a:spcAft>
              <a:buNone/>
            </a:pPr>
            <a:endParaRPr lang="en-US" sz="2200" dirty="0">
              <a:latin typeface="Franklin Gothic Book"/>
            </a:endParaRPr>
          </a:p>
        </p:txBody>
      </p:sp>
    </p:spTree>
    <p:extLst>
      <p:ext uri="{BB962C8B-B14F-4D97-AF65-F5344CB8AC3E}">
        <p14:creationId xmlns:p14="http://schemas.microsoft.com/office/powerpoint/2010/main" val="37441996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9D7BEC-26CE-96DB-DC10-B2897FA51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cap="all">
                <a:latin typeface="Arial"/>
                <a:cs typeface="Arial"/>
              </a:rPr>
              <a:t>References</a:t>
            </a:r>
            <a:endParaRPr lang="en-US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198D1-2392-A218-1A4C-10F40FCB8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684764" cy="425196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IN" sz="2200" dirty="0">
                <a:latin typeface="Franklin Gothic Book"/>
              </a:rPr>
              <a:t>Other References links:</a:t>
            </a:r>
          </a:p>
          <a:p>
            <a:pPr marL="0" indent="0">
              <a:buNone/>
            </a:pPr>
            <a:r>
              <a:rPr lang="en-IN" sz="2200" dirty="0">
                <a:latin typeface="Franklin Gothic Book"/>
                <a:hlinkClick r:id="rId2"/>
              </a:rPr>
              <a:t>https://www.geeksforgeeks.org/</a:t>
            </a:r>
            <a:endParaRPr lang="en-IN" sz="2200" dirty="0">
              <a:latin typeface="Franklin Gothic Book"/>
            </a:endParaRPr>
          </a:p>
          <a:p>
            <a:pPr marL="0" indent="0">
              <a:buNone/>
            </a:pPr>
            <a:r>
              <a:rPr lang="en-IN" sz="2200" dirty="0">
                <a:latin typeface="Franklin Gothic Book"/>
              </a:rPr>
              <a:t>GitHub Link:</a:t>
            </a:r>
            <a:r>
              <a:rPr lang="en-IN" sz="2200" dirty="0">
                <a:solidFill>
                  <a:srgbClr val="0070C0"/>
                </a:solidFill>
                <a:latin typeface="Franklin Gothic Book"/>
              </a:rPr>
              <a:t> </a:t>
            </a:r>
          </a:p>
          <a:p>
            <a:pPr marL="0" indent="0">
              <a:buNone/>
            </a:pPr>
            <a:r>
              <a:rPr lang="en-IN" sz="2200" u="sng" dirty="0">
                <a:solidFill>
                  <a:srgbClr val="0070C0"/>
                </a:solidFill>
                <a:latin typeface="Franklin Gothic Book"/>
                <a:hlinkClick r:id="rId3"/>
              </a:rPr>
              <a:t>https://github.com/hemashreer11/Awesome_CV_with_Fashion_MNIST_Classification.git</a:t>
            </a:r>
            <a:endParaRPr lang="en-IN" sz="2200" u="sng" dirty="0">
              <a:solidFill>
                <a:srgbClr val="0070C0"/>
              </a:solidFill>
              <a:latin typeface="Franklin Gothic Book"/>
            </a:endParaRPr>
          </a:p>
          <a:p>
            <a:pPr marL="0" indent="0">
              <a:buNone/>
            </a:pPr>
            <a:endParaRPr lang="en-IN" sz="2200" u="sng" dirty="0">
              <a:solidFill>
                <a:srgbClr val="0070C0"/>
              </a:solidFill>
              <a:latin typeface="Franklin Gothic Book"/>
            </a:endParaRPr>
          </a:p>
          <a:p>
            <a:pPr marL="0" indent="0">
              <a:buNone/>
            </a:pPr>
            <a:endParaRPr lang="en-IN" sz="2200" dirty="0">
              <a:latin typeface="Franklin Gothic Book"/>
            </a:endParaRPr>
          </a:p>
        </p:txBody>
      </p:sp>
    </p:spTree>
    <p:extLst>
      <p:ext uri="{BB962C8B-B14F-4D97-AF65-F5344CB8AC3E}">
        <p14:creationId xmlns:p14="http://schemas.microsoft.com/office/powerpoint/2010/main" val="16917006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62B4E14-CB16-A18D-91E1-78787A4560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B90035-F7DF-B222-A678-18C907CDC7DD}"/>
              </a:ext>
            </a:extLst>
          </p:cNvPr>
          <p:cNvSpPr txBox="1"/>
          <p:nvPr/>
        </p:nvSpPr>
        <p:spPr>
          <a:xfrm>
            <a:off x="838200" y="451381"/>
            <a:ext cx="10512552" cy="40665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  <a:endParaRPr lang="en-US" sz="66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4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498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1E0E59-694D-9DFE-4488-37D5F2F48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cap="all">
                <a:latin typeface="Arial"/>
                <a:cs typeface="Arial"/>
              </a:rPr>
              <a:t>OUTLINE</a:t>
            </a:r>
            <a:endParaRPr lang="en-US" sz="5400"/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4173D-62A9-AF06-B476-EEB827087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/>
          </a:bodyPr>
          <a:lstStyle/>
          <a:p>
            <a:pPr marL="305435" indent="-305435">
              <a:spcBef>
                <a:spcPct val="20000"/>
              </a:spcBef>
              <a:spcAft>
                <a:spcPts val="600"/>
              </a:spcAft>
            </a:pPr>
            <a:r>
              <a:rPr lang="en-US" sz="2200" b="1" dirty="0">
                <a:latin typeface="Arial"/>
                <a:cs typeface="Arial"/>
              </a:rPr>
              <a:t>Problem Statement </a:t>
            </a:r>
            <a:r>
              <a:rPr lang="en-US" sz="2200" dirty="0">
                <a:latin typeface="Arial"/>
                <a:cs typeface="Arial"/>
              </a:rPr>
              <a:t>(Should not include solution)</a:t>
            </a:r>
          </a:p>
          <a:p>
            <a:pPr marL="305435" indent="-305435">
              <a:spcBef>
                <a:spcPct val="20000"/>
              </a:spcBef>
              <a:spcAft>
                <a:spcPts val="600"/>
              </a:spcAft>
            </a:pPr>
            <a:r>
              <a:rPr lang="en-US" sz="2200" b="1" dirty="0">
                <a:latin typeface="Arial"/>
                <a:cs typeface="Arial"/>
              </a:rPr>
              <a:t>Proposed System/Solution</a:t>
            </a:r>
            <a:endParaRPr lang="en-US" sz="2200" dirty="0">
              <a:latin typeface="Arial"/>
              <a:cs typeface="Arial"/>
            </a:endParaRPr>
          </a:p>
          <a:p>
            <a:pPr marL="305435" indent="-305435">
              <a:spcBef>
                <a:spcPct val="20000"/>
              </a:spcBef>
              <a:spcAft>
                <a:spcPts val="600"/>
              </a:spcAft>
            </a:pPr>
            <a:r>
              <a:rPr lang="en-US" sz="2200" b="1" dirty="0">
                <a:latin typeface="Arial"/>
                <a:cs typeface="Arial"/>
              </a:rPr>
              <a:t>System Development Approach </a:t>
            </a:r>
            <a:r>
              <a:rPr lang="en-US" sz="2200" dirty="0">
                <a:latin typeface="Arial"/>
                <a:cs typeface="Arial"/>
              </a:rPr>
              <a:t>(Technology Used) </a:t>
            </a:r>
          </a:p>
          <a:p>
            <a:pPr marL="305435" indent="-305435">
              <a:spcBef>
                <a:spcPct val="20000"/>
              </a:spcBef>
              <a:spcAft>
                <a:spcPts val="600"/>
              </a:spcAft>
            </a:pPr>
            <a:r>
              <a:rPr lang="en-US" sz="2200" b="1" dirty="0">
                <a:latin typeface="Arial"/>
                <a:cs typeface="Arial"/>
              </a:rPr>
              <a:t>Algorithm &amp; Deployment  </a:t>
            </a:r>
            <a:endParaRPr lang="en-US" sz="2200" dirty="0">
              <a:latin typeface="Arial"/>
              <a:cs typeface="Arial"/>
            </a:endParaRPr>
          </a:p>
          <a:p>
            <a:pPr marL="305435" indent="-305435">
              <a:spcBef>
                <a:spcPct val="20000"/>
              </a:spcBef>
              <a:spcAft>
                <a:spcPts val="600"/>
              </a:spcAft>
            </a:pPr>
            <a:r>
              <a:rPr lang="en-US" sz="2200" b="1" dirty="0">
                <a:latin typeface="Arial"/>
                <a:cs typeface="Arial"/>
              </a:rPr>
              <a:t>Result (Output Image)</a:t>
            </a:r>
            <a:endParaRPr lang="en-US" sz="2200" dirty="0">
              <a:latin typeface="Arial"/>
              <a:cs typeface="Arial"/>
            </a:endParaRPr>
          </a:p>
          <a:p>
            <a:pPr marL="305435" indent="-305435">
              <a:spcBef>
                <a:spcPct val="20000"/>
              </a:spcBef>
              <a:spcAft>
                <a:spcPts val="600"/>
              </a:spcAft>
            </a:pPr>
            <a:r>
              <a:rPr lang="en-US" sz="2200" b="1" dirty="0">
                <a:latin typeface="Arial"/>
                <a:cs typeface="Arial"/>
              </a:rPr>
              <a:t>Conclusion</a:t>
            </a:r>
            <a:endParaRPr lang="en-US" sz="2200" dirty="0">
              <a:latin typeface="Arial"/>
              <a:cs typeface="Arial"/>
            </a:endParaRPr>
          </a:p>
          <a:p>
            <a:pPr marL="305435" indent="-305435">
              <a:spcBef>
                <a:spcPct val="20000"/>
              </a:spcBef>
              <a:spcAft>
                <a:spcPts val="600"/>
              </a:spcAft>
            </a:pPr>
            <a:r>
              <a:rPr lang="en-US" sz="2200" b="1" dirty="0">
                <a:latin typeface="Arial"/>
                <a:cs typeface="Arial"/>
              </a:rPr>
              <a:t>Future Scope</a:t>
            </a:r>
            <a:endParaRPr lang="en-US" sz="2200" dirty="0">
              <a:latin typeface="Arial"/>
              <a:cs typeface="Arial"/>
            </a:endParaRPr>
          </a:p>
          <a:p>
            <a:pPr marL="305435" indent="-305435">
              <a:spcBef>
                <a:spcPct val="20000"/>
              </a:spcBef>
              <a:spcAft>
                <a:spcPts val="600"/>
              </a:spcAft>
            </a:pPr>
            <a:r>
              <a:rPr lang="en-US" sz="2200" b="1" dirty="0">
                <a:latin typeface="Arial"/>
                <a:cs typeface="Arial"/>
              </a:rPr>
              <a:t>References</a:t>
            </a:r>
            <a:endParaRPr lang="en-US" sz="2200" dirty="0">
              <a:latin typeface="Arial"/>
              <a:cs typeface="Arial"/>
            </a:endParaRPr>
          </a:p>
          <a:p>
            <a:endParaRPr lang="en-GB" sz="2200" dirty="0">
              <a:latin typeface="Aptos" panose="020B0004020202020204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17874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39B35C-A00A-C6C7-8532-576758ED4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cap="all" dirty="0">
                <a:latin typeface="Arial"/>
                <a:cs typeface="Arial"/>
              </a:rPr>
              <a:t>Problem Statement</a:t>
            </a:r>
            <a:endParaRPr lang="en-US" sz="5400" dirty="0"/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8C97F-5AC9-F1CA-3CCC-090D5B139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/>
          </a:bodyPr>
          <a:lstStyle/>
          <a:p>
            <a:pPr algn="l">
              <a:buNone/>
            </a:pPr>
            <a:r>
              <a:rPr lang="en-US" sz="1700" b="0" i="0" dirty="0">
                <a:effectLst/>
                <a:latin typeface="Franklin Gothic Book" panose="020B0503020102020204" pitchFamily="34" charset="0"/>
              </a:rPr>
              <a:t>In this project, we aim to build a machine learning model that can accurately classify images of clothing items from the Fashion MNIST dataset. The dataset consists of 70,000 grayscale images of 10 different clothing categories, including T-shirts, trousers, dresses, and shoes. Each image is 28x28 pixels in size.</a:t>
            </a:r>
          </a:p>
          <a:p>
            <a:pPr algn="l">
              <a:buNone/>
            </a:pPr>
            <a:r>
              <a:rPr lang="en-US" sz="1700" b="0" i="0" dirty="0">
                <a:effectLst/>
                <a:latin typeface="Franklin Gothic Book" panose="020B0503020102020204" pitchFamily="34" charset="0"/>
              </a:rPr>
              <a:t>The main objectives are:</a:t>
            </a:r>
          </a:p>
          <a:p>
            <a:pPr algn="l">
              <a:buFont typeface="+mj-lt"/>
              <a:buAutoNum type="arabicPeriod"/>
            </a:pPr>
            <a:r>
              <a:rPr lang="en-US" sz="1700" b="1" i="0" dirty="0">
                <a:effectLst/>
                <a:latin typeface="Franklin Gothic Book" panose="020B0503020102020204" pitchFamily="34" charset="0"/>
              </a:rPr>
              <a:t>Data Preprocessing</a:t>
            </a:r>
            <a:r>
              <a:rPr lang="en-US" sz="1700" i="0" dirty="0">
                <a:effectLst/>
                <a:latin typeface="Franklin Gothic Book" panose="020B0503020102020204" pitchFamily="34" charset="0"/>
              </a:rPr>
              <a:t>: We will load the dataset, normalize the pixel values to a range of 0 to 1, and visualize some sample images to understand the data better.</a:t>
            </a:r>
          </a:p>
          <a:p>
            <a:pPr algn="l">
              <a:buFont typeface="+mj-lt"/>
              <a:buAutoNum type="arabicPeriod"/>
            </a:pPr>
            <a:r>
              <a:rPr lang="en-US" sz="1700" b="1" i="0" dirty="0">
                <a:effectLst/>
                <a:latin typeface="Franklin Gothic Book" panose="020B0503020102020204" pitchFamily="34" charset="0"/>
              </a:rPr>
              <a:t>Model Development</a:t>
            </a:r>
            <a:r>
              <a:rPr lang="en-US" sz="1700" b="0" i="0" dirty="0">
                <a:effectLst/>
                <a:latin typeface="Franklin Gothic Book" panose="020B0503020102020204" pitchFamily="34" charset="0"/>
              </a:rPr>
              <a:t>: We will create a neural network using TensorFlow and </a:t>
            </a:r>
            <a:r>
              <a:rPr lang="en-US" sz="1700" b="0" i="0" dirty="0" err="1">
                <a:effectLst/>
                <a:latin typeface="Franklin Gothic Book" panose="020B0503020102020204" pitchFamily="34" charset="0"/>
              </a:rPr>
              <a:t>Keras</a:t>
            </a:r>
            <a:r>
              <a:rPr lang="en-US" sz="1700" b="0" i="0" dirty="0">
                <a:effectLst/>
                <a:latin typeface="Franklin Gothic Book" panose="020B0503020102020204" pitchFamily="34" charset="0"/>
              </a:rPr>
              <a:t>. The model will consist of a flattening layer to convert the 2D images into 1D arrays, followed by a dense layer with 128 neurons and a </a:t>
            </a:r>
            <a:r>
              <a:rPr lang="en-US" sz="1700" b="0" i="0" dirty="0" err="1">
                <a:effectLst/>
                <a:latin typeface="Franklin Gothic Book" panose="020B0503020102020204" pitchFamily="34" charset="0"/>
              </a:rPr>
              <a:t>softmax</a:t>
            </a:r>
            <a:r>
              <a:rPr lang="en-US" sz="1700" b="0" i="0" dirty="0">
                <a:effectLst/>
                <a:latin typeface="Franklin Gothic Book" panose="020B0503020102020204" pitchFamily="34" charset="0"/>
              </a:rPr>
              <a:t> output layer for classification.</a:t>
            </a:r>
          </a:p>
          <a:p>
            <a:pPr algn="l">
              <a:buFont typeface="+mj-lt"/>
              <a:buAutoNum type="arabicPeriod"/>
            </a:pPr>
            <a:r>
              <a:rPr lang="en-US" sz="1700" b="1" i="0" dirty="0">
                <a:effectLst/>
                <a:latin typeface="Franklin Gothic Book" panose="020B0503020102020204" pitchFamily="34" charset="0"/>
              </a:rPr>
              <a:t>Training and Evaluation</a:t>
            </a:r>
            <a:r>
              <a:rPr lang="en-US" sz="1700" b="0" i="0" dirty="0">
                <a:effectLst/>
                <a:latin typeface="Franklin Gothic Book" panose="020B0503020102020204" pitchFamily="34" charset="0"/>
              </a:rPr>
              <a:t>: The model will be trained on the training dataset for a specified number of epochs. After training, we will evaluate its performance on the test dataset to determine its accuracy.</a:t>
            </a:r>
          </a:p>
          <a:p>
            <a:pPr algn="l">
              <a:buFont typeface="+mj-lt"/>
              <a:buAutoNum type="arabicPeriod"/>
            </a:pPr>
            <a:r>
              <a:rPr lang="en-US" sz="1700" b="1" i="0" dirty="0">
                <a:effectLst/>
                <a:latin typeface="Franklin Gothic Book" panose="020B0503020102020204" pitchFamily="34" charset="0"/>
              </a:rPr>
              <a:t>Prediction Visualization</a:t>
            </a:r>
            <a:r>
              <a:rPr lang="en-US" sz="1700" b="0" i="0" dirty="0">
                <a:effectLst/>
                <a:latin typeface="Franklin Gothic Book" panose="020B0503020102020204" pitchFamily="34" charset="0"/>
              </a:rPr>
              <a:t>: Finally, we will visualize the model's predictions on test images, highlighting correct predictions in blue and incorrect ones in red, to assess the model's performance visually.</a:t>
            </a:r>
          </a:p>
          <a:p>
            <a:pPr marL="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372914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27B4B1-584E-2479-D762-2265C7398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cap="all" dirty="0">
                <a:latin typeface="Arial"/>
                <a:cs typeface="Arial"/>
              </a:rPr>
              <a:t>Proposed Solution</a:t>
            </a:r>
            <a:endParaRPr lang="en-US" sz="54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7202D-4065-DDD7-98F1-4291C536D1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algn="l">
              <a:buFont typeface="+mj-lt"/>
              <a:buAutoNum type="arabicPeriod"/>
            </a:pPr>
            <a:r>
              <a:rPr lang="en-US" sz="1600" b="1" i="0" dirty="0">
                <a:effectLst/>
                <a:latin typeface="Franklin Gothic Book" panose="020B0503020102020204" pitchFamily="34" charset="0"/>
              </a:rPr>
              <a:t>Data Collection</a:t>
            </a:r>
            <a:br>
              <a:rPr lang="en-US" sz="1600" b="0" i="0" dirty="0">
                <a:effectLst/>
                <a:latin typeface="Franklin Gothic Book" panose="020B0503020102020204" pitchFamily="34" charset="0"/>
              </a:rPr>
            </a:br>
            <a:r>
              <a:rPr lang="en-US" sz="1600" b="0" i="0" dirty="0">
                <a:effectLst/>
                <a:latin typeface="Franklin Gothic Book" panose="020B0503020102020204" pitchFamily="34" charset="0"/>
              </a:rPr>
              <a:t>We use the Fashion MNIST dataset, which includes 70,000 labeled images of different clothing items divided into training and testing sets.</a:t>
            </a:r>
          </a:p>
          <a:p>
            <a:pPr algn="l">
              <a:buFont typeface="+mj-lt"/>
              <a:buAutoNum type="arabicPeriod"/>
            </a:pPr>
            <a:r>
              <a:rPr lang="en-US" sz="1600" b="1" i="0" dirty="0">
                <a:effectLst/>
                <a:latin typeface="Franklin Gothic Book" panose="020B0503020102020204" pitchFamily="34" charset="0"/>
              </a:rPr>
              <a:t>Data Preprocessing</a:t>
            </a:r>
            <a:br>
              <a:rPr lang="en-US" sz="1600" b="0" i="0" dirty="0">
                <a:effectLst/>
                <a:latin typeface="Franklin Gothic Book" panose="020B0503020102020204" pitchFamily="34" charset="0"/>
              </a:rPr>
            </a:br>
            <a:r>
              <a:rPr lang="en-US" sz="1600" b="0" i="0" dirty="0">
                <a:effectLst/>
                <a:latin typeface="Franklin Gothic Book" panose="020B0503020102020204" pitchFamily="34" charset="0"/>
              </a:rPr>
              <a:t>Images are scaled to have pixel values between 0 and 1 by dividing by 255. This normalization helps the model learn better and faster.</a:t>
            </a:r>
          </a:p>
          <a:p>
            <a:pPr algn="l">
              <a:buFont typeface="+mj-lt"/>
              <a:buAutoNum type="arabicPeriod"/>
            </a:pPr>
            <a:r>
              <a:rPr lang="en-US" sz="1600" b="1" i="0" dirty="0">
                <a:effectLst/>
                <a:latin typeface="Franklin Gothic Book" panose="020B0503020102020204" pitchFamily="34" charset="0"/>
              </a:rPr>
              <a:t>Machine Learning Algorithm</a:t>
            </a:r>
            <a:br>
              <a:rPr lang="en-US" sz="1600" b="0" i="0" dirty="0">
                <a:effectLst/>
                <a:latin typeface="Franklin Gothic Book" panose="020B0503020102020204" pitchFamily="34" charset="0"/>
              </a:rPr>
            </a:br>
            <a:r>
              <a:rPr lang="en-US" sz="1600" b="0" i="0" dirty="0">
                <a:effectLst/>
                <a:latin typeface="Franklin Gothic Book" panose="020B0503020102020204" pitchFamily="34" charset="0"/>
              </a:rPr>
              <a:t>We build a neural network with three layers: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Franklin Gothic Book" panose="020B0503020102020204" pitchFamily="34" charset="0"/>
              </a:rPr>
              <a:t>Flatten layer to convert 2D images into 1D vectors.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Franklin Gothic Book" panose="020B0503020102020204" pitchFamily="34" charset="0"/>
              </a:rPr>
              <a:t>Dense layer with 128 neurons using </a:t>
            </a:r>
            <a:r>
              <a:rPr lang="en-US" sz="1600" b="0" i="0" dirty="0" err="1">
                <a:effectLst/>
                <a:latin typeface="Franklin Gothic Book" panose="020B0503020102020204" pitchFamily="34" charset="0"/>
              </a:rPr>
              <a:t>ReLU</a:t>
            </a:r>
            <a:r>
              <a:rPr lang="en-US" sz="1600" b="0" i="0" dirty="0">
                <a:effectLst/>
                <a:latin typeface="Franklin Gothic Book" panose="020B0503020102020204" pitchFamily="34" charset="0"/>
              </a:rPr>
              <a:t> activation.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Franklin Gothic Book" panose="020B0503020102020204" pitchFamily="34" charset="0"/>
              </a:rPr>
              <a:t>Output layer with 10 neurons using </a:t>
            </a:r>
            <a:r>
              <a:rPr lang="en-US" sz="1600" b="0" i="0" dirty="0" err="1">
                <a:effectLst/>
                <a:latin typeface="Franklin Gothic Book" panose="020B0503020102020204" pitchFamily="34" charset="0"/>
              </a:rPr>
              <a:t>softmax</a:t>
            </a:r>
            <a:r>
              <a:rPr lang="en-US" sz="1600" b="0" i="0" dirty="0">
                <a:effectLst/>
                <a:latin typeface="Franklin Gothic Book" panose="020B0503020102020204" pitchFamily="34" charset="0"/>
              </a:rPr>
              <a:t> activation to classify into 10 clothing categories.</a:t>
            </a:r>
          </a:p>
          <a:p>
            <a:pPr algn="l">
              <a:buFont typeface="+mj-lt"/>
              <a:buAutoNum type="arabicPeriod" startAt="4"/>
            </a:pPr>
            <a:r>
              <a:rPr lang="en-US" sz="1600" b="1" i="0" dirty="0">
                <a:effectLst/>
                <a:latin typeface="Franklin Gothic Book" panose="020B0503020102020204" pitchFamily="34" charset="0"/>
              </a:rPr>
              <a:t>Training and Evaluation</a:t>
            </a:r>
            <a:br>
              <a:rPr lang="en-US" sz="1600" b="0" i="0" dirty="0">
                <a:effectLst/>
                <a:latin typeface="Franklin Gothic Book" panose="020B0503020102020204" pitchFamily="34" charset="0"/>
              </a:rPr>
            </a:br>
            <a:r>
              <a:rPr lang="en-US" sz="1600" b="0" i="0" dirty="0">
                <a:effectLst/>
                <a:latin typeface="Franklin Gothic Book" panose="020B0503020102020204" pitchFamily="34" charset="0"/>
              </a:rPr>
              <a:t>The model is trained on the training data for 5 epochs and then tested on unseen test images to check its accuracy.</a:t>
            </a:r>
          </a:p>
          <a:p>
            <a:pPr algn="l">
              <a:buFont typeface="+mj-lt"/>
              <a:buAutoNum type="arabicPeriod" startAt="4"/>
            </a:pPr>
            <a:r>
              <a:rPr lang="en-US" sz="1600" b="1" i="0" dirty="0">
                <a:effectLst/>
                <a:latin typeface="Franklin Gothic Book" panose="020B0503020102020204" pitchFamily="34" charset="0"/>
              </a:rPr>
              <a:t>Deployment and Visualization</a:t>
            </a:r>
            <a:br>
              <a:rPr lang="en-US" sz="1600" b="0" i="0" dirty="0">
                <a:effectLst/>
                <a:latin typeface="Franklin Gothic Book" panose="020B0503020102020204" pitchFamily="34" charset="0"/>
              </a:rPr>
            </a:br>
            <a:r>
              <a:rPr lang="en-US" sz="1600" b="0" i="0" dirty="0">
                <a:effectLst/>
                <a:latin typeface="Franklin Gothic Book" panose="020B0503020102020204" pitchFamily="34" charset="0"/>
              </a:rPr>
              <a:t>We use the trained model to predict clothing categories on test images and visualize the results, showing correct predictions in blue and incorrect in red for better understanding.</a:t>
            </a:r>
          </a:p>
          <a:p>
            <a:pPr marL="0" indent="0">
              <a:spcBef>
                <a:spcPct val="20000"/>
              </a:spcBef>
              <a:spcAft>
                <a:spcPts val="600"/>
              </a:spcAft>
              <a:buNone/>
            </a:pPr>
            <a:endParaRPr lang="en-GB" sz="900" dirty="0"/>
          </a:p>
        </p:txBody>
      </p:sp>
    </p:spTree>
    <p:extLst>
      <p:ext uri="{BB962C8B-B14F-4D97-AF65-F5344CB8AC3E}">
        <p14:creationId xmlns:p14="http://schemas.microsoft.com/office/powerpoint/2010/main" val="204139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292D15-41B4-89C1-0EA3-03BC9FA16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cap="all" dirty="0">
                <a:latin typeface="Arial"/>
                <a:cs typeface="Arial"/>
              </a:rPr>
              <a:t>System  Approach</a:t>
            </a:r>
            <a:endParaRPr lang="en-US" sz="54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7E8EE-7F26-D809-3523-C58876935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702528"/>
          </a:xfrm>
        </p:spPr>
        <p:txBody>
          <a:bodyPr vert="horz" lIns="91440" tIns="45720" rIns="91440" bIns="45720" rtlCol="0">
            <a:normAutofit/>
          </a:bodyPr>
          <a:lstStyle/>
          <a:p>
            <a:pPr algn="l">
              <a:buFont typeface="+mj-lt"/>
              <a:buAutoNum type="arabicPeriod"/>
            </a:pPr>
            <a:r>
              <a:rPr lang="en-US" sz="2200" b="1" i="0" dirty="0">
                <a:effectLst/>
                <a:latin typeface="Franklin Gothic Book" panose="020B0503020102020204" pitchFamily="34" charset="0"/>
              </a:rPr>
              <a:t>System Requirements</a:t>
            </a:r>
            <a:endParaRPr lang="en-US" sz="2200" b="0" i="0" dirty="0">
              <a:effectLst/>
              <a:latin typeface="Franklin Gothic Book" panose="020B05030201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200" b="0" i="0" dirty="0">
                <a:effectLst/>
                <a:latin typeface="Franklin Gothic Book" panose="020B0503020102020204" pitchFamily="34" charset="0"/>
              </a:rPr>
              <a:t>A computer with Python installed.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200" b="0" i="0" dirty="0">
                <a:effectLst/>
                <a:latin typeface="Franklin Gothic Book" panose="020B0503020102020204" pitchFamily="34" charset="0"/>
              </a:rPr>
              <a:t>TensorFlow and </a:t>
            </a:r>
            <a:r>
              <a:rPr lang="en-US" sz="2200" b="0" i="0" dirty="0" err="1">
                <a:effectLst/>
                <a:latin typeface="Franklin Gothic Book" panose="020B0503020102020204" pitchFamily="34" charset="0"/>
              </a:rPr>
              <a:t>Keras</a:t>
            </a:r>
            <a:r>
              <a:rPr lang="en-US" sz="2200" b="0" i="0" dirty="0">
                <a:effectLst/>
                <a:latin typeface="Franklin Gothic Book" panose="020B0503020102020204" pitchFamily="34" charset="0"/>
              </a:rPr>
              <a:t> libraries for building and training the neural network.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200" b="0" i="0" dirty="0">
                <a:effectLst/>
                <a:latin typeface="Franklin Gothic Book" panose="020B0503020102020204" pitchFamily="34" charset="0"/>
              </a:rPr>
              <a:t>NumPy for numerical operations and Matplotlib for plotting results.</a:t>
            </a:r>
          </a:p>
          <a:p>
            <a:pPr algn="l">
              <a:buFont typeface="+mj-lt"/>
              <a:buAutoNum type="arabicPeriod" startAt="2"/>
            </a:pPr>
            <a:r>
              <a:rPr lang="en-US" sz="2200" b="1" i="0" dirty="0">
                <a:effectLst/>
                <a:latin typeface="Franklin Gothic Book" panose="020B0503020102020204" pitchFamily="34" charset="0"/>
              </a:rPr>
              <a:t>Libraries Required</a:t>
            </a:r>
            <a:endParaRPr lang="en-US" sz="2200" b="0" i="0" dirty="0">
              <a:effectLst/>
              <a:latin typeface="Franklin Gothic Book" panose="020B05030201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200" b="1" i="0" dirty="0">
                <a:effectLst/>
                <a:latin typeface="Franklin Gothic Book" panose="020B0503020102020204" pitchFamily="34" charset="0"/>
              </a:rPr>
              <a:t>TensorFlow &amp; </a:t>
            </a:r>
            <a:r>
              <a:rPr lang="en-US" sz="2200" b="1" i="0" dirty="0" err="1">
                <a:effectLst/>
                <a:latin typeface="Franklin Gothic Book" panose="020B0503020102020204" pitchFamily="34" charset="0"/>
              </a:rPr>
              <a:t>Keras</a:t>
            </a:r>
            <a:r>
              <a:rPr lang="en-US" sz="2200" b="1" i="0" dirty="0">
                <a:effectLst/>
                <a:latin typeface="Franklin Gothic Book" panose="020B0503020102020204" pitchFamily="34" charset="0"/>
              </a:rPr>
              <a:t>:</a:t>
            </a:r>
            <a:r>
              <a:rPr lang="en-US" sz="2200" b="0" i="0" dirty="0">
                <a:effectLst/>
                <a:latin typeface="Franklin Gothic Book" panose="020B0503020102020204" pitchFamily="34" charset="0"/>
              </a:rPr>
              <a:t> Used to create, train, and evaluate the deep learning model.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200" b="1" i="0" dirty="0">
                <a:effectLst/>
                <a:latin typeface="Franklin Gothic Book" panose="020B0503020102020204" pitchFamily="34" charset="0"/>
              </a:rPr>
              <a:t>NumPy:</a:t>
            </a:r>
            <a:r>
              <a:rPr lang="en-US" sz="2200" b="0" i="0" dirty="0">
                <a:effectLst/>
                <a:latin typeface="Franklin Gothic Book" panose="020B0503020102020204" pitchFamily="34" charset="0"/>
              </a:rPr>
              <a:t> Helps handle and preprocess image data efficiently.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200" b="1" i="0" dirty="0">
                <a:effectLst/>
                <a:latin typeface="Franklin Gothic Book" panose="020B0503020102020204" pitchFamily="34" charset="0"/>
              </a:rPr>
              <a:t>Matplotlib:</a:t>
            </a:r>
            <a:r>
              <a:rPr lang="en-US" sz="2200" b="0" i="0" dirty="0">
                <a:effectLst/>
                <a:latin typeface="Franklin Gothic Book" panose="020B0503020102020204" pitchFamily="34" charset="0"/>
              </a:rPr>
              <a:t> Used for visualizing images and prediction results to analyze model performance.</a:t>
            </a:r>
          </a:p>
          <a:p>
            <a:pPr marL="0" indent="0">
              <a:spcBef>
                <a:spcPct val="20000"/>
              </a:spcBef>
              <a:spcAft>
                <a:spcPts val="600"/>
              </a:spcAft>
              <a:buNone/>
            </a:pP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3501125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3DBEE6-616C-2711-86DB-C62E77D17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cap="all" dirty="0">
                <a:latin typeface="Arial"/>
                <a:cs typeface="Arial"/>
              </a:rPr>
              <a:t>Algorithm &amp; Deployment</a:t>
            </a:r>
            <a:endParaRPr lang="en-US" sz="54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07410-DE3D-5F62-F9D7-11EAEA92F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461368"/>
          </a:xfrm>
        </p:spPr>
        <p:txBody>
          <a:bodyPr vert="horz" lIns="91440" tIns="45720" rIns="91440" bIns="45720" rtlCol="0">
            <a:normAutofit/>
          </a:bodyPr>
          <a:lstStyle/>
          <a:p>
            <a:pPr algn="l">
              <a:buFont typeface="+mj-lt"/>
              <a:buAutoNum type="arabicPeriod"/>
            </a:pPr>
            <a:r>
              <a:rPr lang="en-US" sz="1800" b="1" i="0" dirty="0">
                <a:solidFill>
                  <a:srgbClr val="111827"/>
                </a:solidFill>
                <a:effectLst/>
                <a:latin typeface="Franklin Gothic Book" panose="020B0503020102020204" pitchFamily="34" charset="0"/>
              </a:rPr>
              <a:t>Algorithm Selection</a:t>
            </a:r>
            <a:br>
              <a:rPr lang="en-US" sz="1800" b="0" i="0" dirty="0">
                <a:solidFill>
                  <a:srgbClr val="374151"/>
                </a:solidFill>
                <a:effectLst/>
                <a:latin typeface="Franklin Gothic Book" panose="020B0503020102020204" pitchFamily="34" charset="0"/>
              </a:rPr>
            </a:br>
            <a:r>
              <a:rPr lang="en-US" sz="1800" b="0" i="0" dirty="0">
                <a:solidFill>
                  <a:srgbClr val="374151"/>
                </a:solidFill>
                <a:effectLst/>
                <a:latin typeface="Franklin Gothic Book" panose="020B0503020102020204" pitchFamily="34" charset="0"/>
              </a:rPr>
              <a:t>We use a simple neural network with layers that flatten the images, learn features using a dense </a:t>
            </a:r>
            <a:r>
              <a:rPr lang="en-US" sz="1800" b="0" i="0" dirty="0" err="1">
                <a:solidFill>
                  <a:srgbClr val="374151"/>
                </a:solidFill>
                <a:effectLst/>
                <a:latin typeface="Franklin Gothic Book" panose="020B0503020102020204" pitchFamily="34" charset="0"/>
              </a:rPr>
              <a:t>ReLU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Franklin Gothic Book" panose="020B0503020102020204" pitchFamily="34" charset="0"/>
              </a:rPr>
              <a:t> layer, and classify with a </a:t>
            </a:r>
            <a:r>
              <a:rPr lang="en-US" sz="1800" b="0" i="0" dirty="0" err="1">
                <a:solidFill>
                  <a:srgbClr val="374151"/>
                </a:solidFill>
                <a:effectLst/>
                <a:latin typeface="Franklin Gothic Book" panose="020B0503020102020204" pitchFamily="34" charset="0"/>
              </a:rPr>
              <a:t>softmax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Franklin Gothic Book" panose="020B0503020102020204" pitchFamily="34" charset="0"/>
              </a:rPr>
              <a:t> output layer into 10 clothing categories.</a:t>
            </a:r>
          </a:p>
          <a:p>
            <a:pPr algn="l">
              <a:buFont typeface="+mj-lt"/>
              <a:buAutoNum type="arabicPeriod"/>
            </a:pPr>
            <a:r>
              <a:rPr lang="en-US" sz="1800" b="1" i="0" dirty="0">
                <a:solidFill>
                  <a:srgbClr val="111827"/>
                </a:solidFill>
                <a:effectLst/>
                <a:latin typeface="Franklin Gothic Book" panose="020B0503020102020204" pitchFamily="34" charset="0"/>
              </a:rPr>
              <a:t>Data Input</a:t>
            </a:r>
            <a:br>
              <a:rPr lang="en-US" sz="1800" b="0" i="0" dirty="0">
                <a:solidFill>
                  <a:srgbClr val="374151"/>
                </a:solidFill>
                <a:effectLst/>
                <a:latin typeface="Franklin Gothic Book" panose="020B0503020102020204" pitchFamily="34" charset="0"/>
              </a:rPr>
            </a:br>
            <a:r>
              <a:rPr lang="en-US" sz="1800" b="0" i="0" dirty="0">
                <a:solidFill>
                  <a:srgbClr val="374151"/>
                </a:solidFill>
                <a:effectLst/>
                <a:latin typeface="Franklin Gothic Book" panose="020B0503020102020204" pitchFamily="34" charset="0"/>
              </a:rPr>
              <a:t>The input images are 28x28 pixel grayscale images from the Fashion MNIST dataset. Images are normalized to values between 0 and 1 for better learning.</a:t>
            </a:r>
          </a:p>
          <a:p>
            <a:pPr algn="l">
              <a:buFont typeface="+mj-lt"/>
              <a:buAutoNum type="arabicPeriod"/>
            </a:pPr>
            <a:r>
              <a:rPr lang="en-US" sz="1800" b="1" i="0" dirty="0">
                <a:solidFill>
                  <a:srgbClr val="111827"/>
                </a:solidFill>
                <a:effectLst/>
                <a:latin typeface="Franklin Gothic Book" panose="020B0503020102020204" pitchFamily="34" charset="0"/>
              </a:rPr>
              <a:t>Training Process</a:t>
            </a:r>
            <a:br>
              <a:rPr lang="en-US" sz="1800" b="0" i="0" dirty="0">
                <a:solidFill>
                  <a:srgbClr val="374151"/>
                </a:solidFill>
                <a:effectLst/>
                <a:latin typeface="Franklin Gothic Book" panose="020B0503020102020204" pitchFamily="34" charset="0"/>
              </a:rPr>
            </a:br>
            <a:r>
              <a:rPr lang="en-US" sz="1800" b="0" i="0" dirty="0">
                <a:solidFill>
                  <a:srgbClr val="374151"/>
                </a:solidFill>
                <a:effectLst/>
                <a:latin typeface="Franklin Gothic Book" panose="020B0503020102020204" pitchFamily="34" charset="0"/>
              </a:rPr>
              <a:t>The model learns patterns from the training images by adjusting weights over 5 epochs using the Adam optimizer and sparse categorical cross-entropy loss for multi-class classification.</a:t>
            </a:r>
          </a:p>
          <a:p>
            <a:pPr algn="l">
              <a:buFont typeface="+mj-lt"/>
              <a:buAutoNum type="arabicPeriod"/>
            </a:pPr>
            <a:r>
              <a:rPr lang="en-US" sz="1800" b="1" i="0" dirty="0">
                <a:solidFill>
                  <a:srgbClr val="111827"/>
                </a:solidFill>
                <a:effectLst/>
                <a:latin typeface="Franklin Gothic Book" panose="020B0503020102020204" pitchFamily="34" charset="0"/>
              </a:rPr>
              <a:t>Prediction Process</a:t>
            </a:r>
            <a:br>
              <a:rPr lang="en-US" sz="1800" b="0" i="0" dirty="0">
                <a:solidFill>
                  <a:srgbClr val="374151"/>
                </a:solidFill>
                <a:effectLst/>
                <a:latin typeface="Franklin Gothic Book" panose="020B0503020102020204" pitchFamily="34" charset="0"/>
              </a:rPr>
            </a:br>
            <a:r>
              <a:rPr lang="en-US" sz="1800" b="0" i="0" dirty="0">
                <a:solidFill>
                  <a:srgbClr val="374151"/>
                </a:solidFill>
                <a:effectLst/>
                <a:latin typeface="Franklin Gothic Book" panose="020B0503020102020204" pitchFamily="34" charset="0"/>
              </a:rPr>
              <a:t>After training, the model predicts the clothing category for new images by outputting probabilities. The highest probability determines the predicted class.</a:t>
            </a:r>
          </a:p>
          <a:p>
            <a:pPr marL="305435" indent="-305435"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endParaRPr lang="en-GB" sz="1500" dirty="0"/>
          </a:p>
        </p:txBody>
      </p:sp>
    </p:spTree>
    <p:extLst>
      <p:ext uri="{BB962C8B-B14F-4D97-AF65-F5344CB8AC3E}">
        <p14:creationId xmlns:p14="http://schemas.microsoft.com/office/powerpoint/2010/main" val="1199084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8F756E-D4E1-5A9A-636A-7FA06EC39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cap="all">
                <a:latin typeface="Arial"/>
                <a:cs typeface="Arial"/>
              </a:rPr>
              <a:t>Result</a:t>
            </a:r>
            <a:endParaRPr lang="en-US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8D46FB24-6C21-B3B8-D3A1-49F73849E5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8654" y="1928812"/>
            <a:ext cx="8249697" cy="4461939"/>
          </a:xfrm>
        </p:spPr>
      </p:pic>
    </p:spTree>
    <p:extLst>
      <p:ext uri="{BB962C8B-B14F-4D97-AF65-F5344CB8AC3E}">
        <p14:creationId xmlns:p14="http://schemas.microsoft.com/office/powerpoint/2010/main" val="58742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CC8CAB87-5B47-BF6E-C4CA-D0A4ABA2D9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705" y="735792"/>
            <a:ext cx="9525837" cy="5795636"/>
          </a:xfrm>
        </p:spPr>
      </p:pic>
    </p:spTree>
    <p:extLst>
      <p:ext uri="{BB962C8B-B14F-4D97-AF65-F5344CB8AC3E}">
        <p14:creationId xmlns:p14="http://schemas.microsoft.com/office/powerpoint/2010/main" val="577142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ollage of different clothes&#10;&#10;AI-generated content may be incorrect.">
            <a:extLst>
              <a:ext uri="{FF2B5EF4-FFF2-40B4-BE49-F238E27FC236}">
                <a16:creationId xmlns:a16="http://schemas.microsoft.com/office/drawing/2014/main" id="{1D9E300F-DD47-443B-A77C-6F0E2C5E19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479" y="814802"/>
            <a:ext cx="9184193" cy="5540086"/>
          </a:xfrm>
        </p:spPr>
      </p:pic>
    </p:spTree>
    <p:extLst>
      <p:ext uri="{BB962C8B-B14F-4D97-AF65-F5344CB8AC3E}">
        <p14:creationId xmlns:p14="http://schemas.microsoft.com/office/powerpoint/2010/main" val="14235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</TotalTime>
  <Words>941</Words>
  <Application>Microsoft Office PowerPoint</Application>
  <PresentationFormat>Widescreen</PresentationFormat>
  <Paragraphs>64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Aptos</vt:lpstr>
      <vt:lpstr>Aptos Display</vt:lpstr>
      <vt:lpstr>Arial</vt:lpstr>
      <vt:lpstr>Franklin Gothic Book</vt:lpstr>
      <vt:lpstr>office theme</vt:lpstr>
      <vt:lpstr>CAPSTONE PROJECT  PROJECT TITLE </vt:lpstr>
      <vt:lpstr>OUTLINE</vt:lpstr>
      <vt:lpstr>Problem Statement</vt:lpstr>
      <vt:lpstr>Proposed Solution</vt:lpstr>
      <vt:lpstr>System  Approach</vt:lpstr>
      <vt:lpstr>Algorithm &amp; Deployment</vt:lpstr>
      <vt:lpstr>Result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Future scope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Vanapalli Madhukishore</cp:lastModifiedBy>
  <cp:revision>10</cp:revision>
  <dcterms:created xsi:type="dcterms:W3CDTF">2013-07-15T20:26:40Z</dcterms:created>
  <dcterms:modified xsi:type="dcterms:W3CDTF">2025-05-04T07:45:32Z</dcterms:modified>
</cp:coreProperties>
</file>