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8" r:id="rId1"/>
  </p:sldMasterIdLst>
  <p:sldIdLst>
    <p:sldId id="266" r:id="rId2"/>
    <p:sldId id="256" r:id="rId3"/>
    <p:sldId id="265" r:id="rId4"/>
    <p:sldId id="264" r:id="rId5"/>
    <p:sldId id="257" r:id="rId6"/>
    <p:sldId id="258" r:id="rId7"/>
    <p:sldId id="259" r:id="rId8"/>
    <p:sldId id="260"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21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52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525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22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2027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333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8108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91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92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940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79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96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743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5462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33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73052"/>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355" y="1513488"/>
            <a:ext cx="8596668" cy="4351283"/>
          </a:xfrm>
        </p:spPr>
        <p:txBody>
          <a:bodyPr>
            <a:normAutofit/>
          </a:bodyPr>
          <a:lstStyle/>
          <a:p>
            <a:pPr algn="ctr"/>
            <a:r>
              <a:rPr lang="en-US" sz="7200" i="1" dirty="0" smtClean="0">
                <a:solidFill>
                  <a:schemeClr val="accent3">
                    <a:lumMod val="75000"/>
                  </a:schemeClr>
                </a:solidFill>
                <a:latin typeface="Adobe Garamond Pro Bold" panose="02020702060506020403" pitchFamily="18" charset="0"/>
                <a:cs typeface="Times New Roman" panose="02020603050405020304" pitchFamily="18" charset="0"/>
              </a:rPr>
              <a:t>Introduction To Software Engineering.</a:t>
            </a:r>
            <a:endParaRPr lang="en-IN" sz="7200" i="1" dirty="0">
              <a:solidFill>
                <a:schemeClr val="accent3">
                  <a:lumMod val="75000"/>
                </a:schemeClr>
              </a:solidFill>
              <a:latin typeface="Adobe Garamond Pro Bold" panose="02020702060506020403" pitchFamily="18" charset="0"/>
              <a:cs typeface="Times New Roman" panose="02020603050405020304" pitchFamily="18" charset="0"/>
            </a:endParaRPr>
          </a:p>
        </p:txBody>
      </p:sp>
    </p:spTree>
    <p:extLst>
      <p:ext uri="{BB962C8B-B14F-4D97-AF65-F5344CB8AC3E}">
        <p14:creationId xmlns:p14="http://schemas.microsoft.com/office/powerpoint/2010/main" val="2787819330"/>
      </p:ext>
    </p:extLst>
  </p:cSld>
  <p:clrMapOvr>
    <a:masterClrMapping/>
  </p:clrMapOvr>
  <mc:AlternateContent xmlns:mc="http://schemas.openxmlformats.org/markup-compatibility/2006">
    <mc:Choice xmlns:p15="http://schemas.microsoft.com/office/powerpoint/2012/main" Requires="p15">
      <p:transition spd="slow" advClick="0">
        <p15:prstTrans prst="drape"/>
      </p:transition>
    </mc:Choice>
    <mc:Fallback>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389" y="736410"/>
            <a:ext cx="8911687" cy="1280890"/>
          </a:xfrm>
        </p:spPr>
        <p:txBody>
          <a:bodyPr>
            <a:normAutofit/>
          </a:bodyPr>
          <a:lstStyle/>
          <a:p>
            <a:r>
              <a:rPr lang="en-US" sz="2000" b="1" dirty="0">
                <a:solidFill>
                  <a:schemeClr val="accent3">
                    <a:lumMod val="75000"/>
                  </a:schemeClr>
                </a:solidFill>
                <a:latin typeface="Adobe Garamond Pro" panose="02020502060506020403" pitchFamily="18" charset="0"/>
              </a:rPr>
              <a:t>What Skills do Software Engineers Need?</a:t>
            </a:r>
            <a:endParaRPr lang="en-IN" sz="2000" dirty="0">
              <a:solidFill>
                <a:schemeClr val="accent3">
                  <a:lumMod val="75000"/>
                </a:schemeClr>
              </a:solidFill>
              <a:latin typeface="Adobe Garamond Pro" panose="02020502060506020403" pitchFamily="18" charset="0"/>
            </a:endParaRPr>
          </a:p>
        </p:txBody>
      </p:sp>
      <p:sp>
        <p:nvSpPr>
          <p:cNvPr id="3" name="Content Placeholder 2"/>
          <p:cNvSpPr>
            <a:spLocks noGrp="1"/>
          </p:cNvSpPr>
          <p:nvPr>
            <p:ph idx="1"/>
          </p:nvPr>
        </p:nvSpPr>
        <p:spPr>
          <a:xfrm>
            <a:off x="1749389" y="1376855"/>
            <a:ext cx="8596668" cy="5063901"/>
          </a:xfrm>
        </p:spPr>
        <p:txBody>
          <a:bodyPr>
            <a:normAutofit fontScale="92500" lnSpcReduction="20000"/>
          </a:bodyPr>
          <a:lstStyle/>
          <a:p>
            <a:pPr marL="0" indent="0">
              <a:buNone/>
            </a:pPr>
            <a:r>
              <a:rPr lang="en-US" sz="1900" dirty="0" smtClean="0">
                <a:latin typeface="Times New Roman" panose="02020603050405020304" pitchFamily="18" charset="0"/>
                <a:cs typeface="Times New Roman" panose="02020603050405020304" pitchFamily="18" charset="0"/>
              </a:rPr>
              <a:t>Software </a:t>
            </a:r>
            <a:r>
              <a:rPr lang="en-US" sz="1900" dirty="0">
                <a:latin typeface="Times New Roman" panose="02020603050405020304" pitchFamily="18" charset="0"/>
                <a:cs typeface="Times New Roman" panose="02020603050405020304" pitchFamily="18" charset="0"/>
              </a:rPr>
              <a:t>developers design software to help solve problems faced by real people. This requires a combination of both technical and soft skills. A bachelor's degree in computer science, software engineering, or a related degree program is the most common entry-level requirement for software engineers.Generally speaking, most software engineers will need to have the following technical knowledge and skills:</a:t>
            </a:r>
          </a:p>
          <a:p>
            <a:r>
              <a:rPr lang="en-US" sz="1900" dirty="0">
                <a:latin typeface="Times New Roman" panose="02020603050405020304" pitchFamily="18" charset="0"/>
                <a:cs typeface="Times New Roman" panose="02020603050405020304" pitchFamily="18" charset="0"/>
              </a:rPr>
              <a:t>Coding languages like Python, </a:t>
            </a:r>
          </a:p>
          <a:p>
            <a:r>
              <a:rPr lang="en-US" sz="1900" dirty="0">
                <a:latin typeface="Times New Roman" panose="02020603050405020304" pitchFamily="18" charset="0"/>
                <a:cs typeface="Times New Roman" panose="02020603050405020304" pitchFamily="18" charset="0"/>
              </a:rPr>
              <a:t>Java,</a:t>
            </a:r>
          </a:p>
          <a:p>
            <a:r>
              <a:rPr lang="en-US" sz="1900" dirty="0">
                <a:latin typeface="Times New Roman" panose="02020603050405020304" pitchFamily="18" charset="0"/>
                <a:cs typeface="Times New Roman" panose="02020603050405020304" pitchFamily="18" charset="0"/>
              </a:rPr>
              <a:t> C, </a:t>
            </a:r>
          </a:p>
          <a:p>
            <a:r>
              <a:rPr lang="en-US" sz="1900" dirty="0">
                <a:latin typeface="Times New Roman" panose="02020603050405020304" pitchFamily="18" charset="0"/>
                <a:cs typeface="Times New Roman" panose="02020603050405020304" pitchFamily="18" charset="0"/>
              </a:rPr>
              <a:t>C++,</a:t>
            </a:r>
          </a:p>
          <a:p>
            <a:r>
              <a:rPr lang="en-US" sz="1900" dirty="0">
                <a:latin typeface="Times New Roman" panose="02020603050405020304" pitchFamily="18" charset="0"/>
                <a:cs typeface="Times New Roman" panose="02020603050405020304" pitchFamily="18" charset="0"/>
              </a:rPr>
              <a:t>ScalaObject-oriented programmingDatabase architecture</a:t>
            </a:r>
          </a:p>
          <a:p>
            <a:r>
              <a:rPr lang="en-US" sz="1900" dirty="0">
                <a:latin typeface="Times New Roman" panose="02020603050405020304" pitchFamily="18" charset="0"/>
                <a:cs typeface="Times New Roman" panose="02020603050405020304" pitchFamily="18" charset="0"/>
              </a:rPr>
              <a:t>Agile Scrum roject management </a:t>
            </a:r>
          </a:p>
          <a:p>
            <a:r>
              <a:rPr lang="en-US" sz="1900" dirty="0">
                <a:latin typeface="Times New Roman" panose="02020603050405020304" pitchFamily="18" charset="0"/>
                <a:cs typeface="Times New Roman" panose="02020603050405020304" pitchFamily="18" charset="0"/>
              </a:rPr>
              <a:t>Operating systems</a:t>
            </a:r>
          </a:p>
          <a:p>
            <a:r>
              <a:rPr lang="en-US" sz="1900" dirty="0">
                <a:latin typeface="Times New Roman" panose="02020603050405020304" pitchFamily="18" charset="0"/>
                <a:cs typeface="Times New Roman" panose="02020603050405020304" pitchFamily="18" charset="0"/>
              </a:rPr>
              <a:t>Cloud computing</a:t>
            </a:r>
          </a:p>
          <a:p>
            <a:r>
              <a:rPr lang="en-US" sz="1900" dirty="0">
                <a:latin typeface="Times New Roman" panose="02020603050405020304" pitchFamily="18" charset="0"/>
                <a:cs typeface="Times New Roman" panose="02020603050405020304" pitchFamily="18" charset="0"/>
              </a:rPr>
              <a:t>Version control</a:t>
            </a:r>
          </a:p>
          <a:p>
            <a:r>
              <a:rPr lang="en-US" sz="1900" dirty="0">
                <a:latin typeface="Times New Roman" panose="02020603050405020304" pitchFamily="18" charset="0"/>
                <a:cs typeface="Times New Roman" panose="02020603050405020304" pitchFamily="18" charset="0"/>
              </a:rPr>
              <a:t>Design testing and debugging</a:t>
            </a:r>
            <a:endParaRPr lang="en-IN" sz="1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011569"/>
      </p:ext>
    </p:extLst>
  </p:cSld>
  <p:clrMapOvr>
    <a:masterClrMapping/>
  </p:clrMapOvr>
  <p:transition spd="slow" advClick="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6327" y="915953"/>
            <a:ext cx="8561259" cy="9879628"/>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may create custom software for a specific customer or commercial software to be sold to the general public. Some applications developers create databases or programs for use internally or online</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smtClean="0"/>
          </a:p>
          <a:p>
            <a:endParaRPr lang="en-US" dirty="0"/>
          </a:p>
          <a:p>
            <a:endParaRPr lang="en-US" dirty="0" smtClean="0"/>
          </a:p>
          <a:p>
            <a:endParaRPr lang="en-US" dirty="0"/>
          </a:p>
          <a:p>
            <a:r>
              <a:rPr lang="en-US" dirty="0" smtClean="0"/>
              <a:t>                                           </a:t>
            </a:r>
            <a:r>
              <a:rPr lang="en-US" sz="3600" b="1" dirty="0" smtClean="0">
                <a:solidFill>
                  <a:schemeClr val="accent3">
                    <a:lumMod val="75000"/>
                  </a:schemeClr>
                </a:solidFill>
                <a:latin typeface="Adobe Garamond Pro" panose="02020502060506020403" pitchFamily="18" charset="0"/>
              </a:rPr>
              <a:t>Thank you…</a:t>
            </a:r>
          </a:p>
          <a:p>
            <a:endParaRPr lang="en-US" dirty="0"/>
          </a:p>
          <a:p>
            <a:r>
              <a:rPr lang="en-US" dirty="0" smtClean="0"/>
              <a:t>                                             </a:t>
            </a:r>
            <a:endParaRPr lang="en-US" dirty="0"/>
          </a:p>
          <a:p>
            <a:endParaRPr lang="en-US" dirty="0" smtClean="0"/>
          </a:p>
          <a:p>
            <a:endParaRPr lang="en-US" dirty="0"/>
          </a:p>
          <a:p>
            <a:endParaRPr lang="en-US" dirty="0" smtClean="0"/>
          </a:p>
          <a:p>
            <a:endParaRPr lang="en-US" dirty="0"/>
          </a:p>
          <a:p>
            <a:endParaRPr lang="en-US" dirty="0" smtClean="0"/>
          </a:p>
          <a:p>
            <a:r>
              <a:rPr lang="en-US" sz="4400" dirty="0"/>
              <a:t> </a:t>
            </a:r>
            <a:r>
              <a:rPr lang="en-US" sz="4400" dirty="0" smtClean="0"/>
              <a:t>                            </a:t>
            </a:r>
          </a:p>
          <a:p>
            <a:endParaRPr lang="en-US" sz="4400" dirty="0"/>
          </a:p>
          <a:p>
            <a:r>
              <a:rPr lang="en-US" sz="4400" dirty="0" smtClean="0"/>
              <a:t>                                                               </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813" y="273269"/>
            <a:ext cx="5496911" cy="3226676"/>
          </a:xfrm>
          <a:prstGeom prst="rect">
            <a:avLst/>
          </a:prstGeom>
        </p:spPr>
      </p:pic>
    </p:spTree>
    <p:extLst>
      <p:ext uri="{BB962C8B-B14F-4D97-AF65-F5344CB8AC3E}">
        <p14:creationId xmlns:p14="http://schemas.microsoft.com/office/powerpoint/2010/main" val="1046188119"/>
      </p:ext>
    </p:extLst>
  </p:cSld>
  <p:clrMapOvr>
    <a:masterClrMapping/>
  </p:clrMapOvr>
  <p:transition spd="slow" advClick="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6745" y="147145"/>
            <a:ext cx="11018720" cy="725214"/>
          </a:xfrm>
        </p:spPr>
        <p:txBody>
          <a:bodyPr>
            <a:normAutofit fontScale="90000"/>
          </a:bodyPr>
          <a:lstStyle/>
          <a:p>
            <a:pPr algn="ctr"/>
            <a:r>
              <a:rPr lang="en-US" b="1" dirty="0" smtClean="0">
                <a:solidFill>
                  <a:schemeClr val="accent3">
                    <a:lumMod val="75000"/>
                  </a:schemeClr>
                </a:solidFill>
                <a:latin typeface="Adobe Garamond Pro" panose="02020502060506020403" pitchFamily="18" charset="0"/>
              </a:rPr>
              <a:t>    Software </a:t>
            </a:r>
            <a:r>
              <a:rPr lang="en-US" b="1" dirty="0">
                <a:solidFill>
                  <a:schemeClr val="accent3">
                    <a:lumMod val="75000"/>
                  </a:schemeClr>
                </a:solidFill>
                <a:latin typeface="Adobe Garamond Pro" panose="02020502060506020403" pitchFamily="18" charset="0"/>
              </a:rPr>
              <a:t>E</a:t>
            </a:r>
            <a:r>
              <a:rPr lang="en-US" b="1" dirty="0" smtClean="0">
                <a:solidFill>
                  <a:schemeClr val="accent3">
                    <a:lumMod val="75000"/>
                  </a:schemeClr>
                </a:solidFill>
                <a:latin typeface="Adobe Garamond Pro" panose="02020502060506020403" pitchFamily="18" charset="0"/>
              </a:rPr>
              <a:t>ngineering</a:t>
            </a:r>
            <a:r>
              <a:rPr lang="en-US" b="1" dirty="0" smtClean="0">
                <a:solidFill>
                  <a:schemeClr val="accent3">
                    <a:lumMod val="75000"/>
                  </a:schemeClr>
                </a:solidFill>
                <a:latin typeface="Adobe Garamond Pro" panose="02020502060506020403" pitchFamily="18" charset="0"/>
              </a:rPr>
              <a:t>.</a:t>
            </a:r>
            <a:br>
              <a:rPr lang="en-US" b="1" dirty="0" smtClean="0">
                <a:solidFill>
                  <a:schemeClr val="accent3">
                    <a:lumMod val="75000"/>
                  </a:schemeClr>
                </a:solidFill>
                <a:latin typeface="Adobe Garamond Pro" panose="02020502060506020403" pitchFamily="18" charset="0"/>
              </a:rPr>
            </a:br>
            <a:r>
              <a:rPr lang="en-US" b="1" dirty="0" smtClean="0">
                <a:solidFill>
                  <a:schemeClr val="accent3">
                    <a:lumMod val="75000"/>
                  </a:schemeClr>
                </a:solidFill>
                <a:latin typeface="Adobe Garamond Pro" panose="02020502060506020403" pitchFamily="18" charset="0"/>
              </a:rPr>
              <a:t/>
            </a:r>
            <a:br>
              <a:rPr lang="en-US" b="1" dirty="0" smtClean="0">
                <a:solidFill>
                  <a:schemeClr val="accent3">
                    <a:lumMod val="75000"/>
                  </a:schemeClr>
                </a:solidFill>
                <a:latin typeface="Adobe Garamond Pro" panose="02020502060506020403" pitchFamily="18" charset="0"/>
              </a:rPr>
            </a:br>
            <a:r>
              <a:rPr lang="en-US" b="1" dirty="0">
                <a:solidFill>
                  <a:schemeClr val="tx1"/>
                </a:solidFill>
              </a:rPr>
              <a:t/>
            </a:r>
            <a:br>
              <a:rPr lang="en-US" b="1" dirty="0">
                <a:solidFill>
                  <a:schemeClr val="tx1"/>
                </a:solidFill>
              </a:rPr>
            </a:br>
            <a:endParaRPr lang="en-IN" b="1" dirty="0">
              <a:solidFill>
                <a:schemeClr val="tx1"/>
              </a:solidFill>
            </a:endParaRPr>
          </a:p>
        </p:txBody>
      </p:sp>
      <p:sp>
        <p:nvSpPr>
          <p:cNvPr id="5" name="Content Placeholder 4"/>
          <p:cNvSpPr>
            <a:spLocks noGrp="1"/>
          </p:cNvSpPr>
          <p:nvPr>
            <p:ph idx="1"/>
          </p:nvPr>
        </p:nvSpPr>
        <p:spPr>
          <a:xfrm>
            <a:off x="1439916" y="1334816"/>
            <a:ext cx="8481849" cy="5276192"/>
          </a:xfrm>
        </p:spPr>
        <p:txBody>
          <a:bodyPr>
            <a:normAutofit fontScale="92500"/>
          </a:bodyPr>
          <a:lstStyle/>
          <a:p>
            <a:endParaRPr lang="en-US" dirty="0" smtClean="0"/>
          </a:p>
          <a:p>
            <a:endParaRPr lang="en-US" dirty="0"/>
          </a:p>
          <a:p>
            <a:endParaRPr lang="en-US" dirty="0" smtClean="0"/>
          </a:p>
          <a:p>
            <a:endParaRPr lang="en-US" dirty="0"/>
          </a:p>
          <a:p>
            <a:endParaRPr lang="en-US" dirty="0" smtClean="0"/>
          </a:p>
          <a:p>
            <a:endParaRPr lang="en-US" dirty="0"/>
          </a:p>
          <a:p>
            <a:endParaRPr lang="en-US" sz="2400" dirty="0" smtClean="0">
              <a:latin typeface="Adobe Garamond Pro" panose="02020502060506020403" pitchFamily="18" charset="0"/>
            </a:endParaRPr>
          </a:p>
          <a:p>
            <a:r>
              <a:rPr lang="en-US" sz="2400" dirty="0" smtClean="0">
                <a:latin typeface="Times New Roman" panose="02020603050405020304" pitchFamily="18" charset="0"/>
                <a:cs typeface="Times New Roman" panose="02020603050405020304" pitchFamily="18" charset="0"/>
              </a:rPr>
              <a:t>           Bjarne </a:t>
            </a:r>
            <a:r>
              <a:rPr lang="en-US" sz="2400" dirty="0">
                <a:latin typeface="Times New Roman" panose="02020603050405020304" pitchFamily="18" charset="0"/>
                <a:cs typeface="Times New Roman" panose="02020603050405020304" pitchFamily="18" charset="0"/>
              </a:rPr>
              <a:t>Stroustrup, the creator of the C++ programming </a:t>
            </a:r>
            <a:r>
              <a:rPr lang="en-US" sz="2400" dirty="0" smtClean="0">
                <a:latin typeface="Times New Roman" panose="02020603050405020304" pitchFamily="18" charset="0"/>
                <a:cs typeface="Times New Roman" panose="02020603050405020304" pitchFamily="18" charset="0"/>
              </a:rPr>
              <a:t>language,once </a:t>
            </a:r>
            <a:r>
              <a:rPr lang="en-US" sz="2400" dirty="0">
                <a:latin typeface="Times New Roman" panose="02020603050405020304" pitchFamily="18" charset="0"/>
                <a:cs typeface="Times New Roman" panose="02020603050405020304" pitchFamily="18" charset="0"/>
              </a:rPr>
              <a:t>said that "our civilization runs on software." This statement is impressively backed by reality, in which software controls a huge variety of devices, from cell phones and music players, to smart appliances such as microwave ovens and laundry machines, to personal computers that many people use at work and large mainframe computers that operate in governmental </a:t>
            </a:r>
            <a:r>
              <a:rPr lang="en-US" sz="2400" dirty="0" smtClean="0">
                <a:latin typeface="Times New Roman" panose="02020603050405020304" pitchFamily="18" charset="0"/>
                <a:cs typeface="Times New Roman" panose="02020603050405020304" pitchFamily="18" charset="0"/>
              </a:rPr>
              <a:t>organizations</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Adobe Garamond Pro" panose="020205020605060204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338" y="987972"/>
            <a:ext cx="4014952" cy="2900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138188"/>
      </p:ext>
    </p:extLst>
  </p:cSld>
  <p:clrMapOvr>
    <a:masterClrMapping/>
  </p:clrMapOvr>
  <mc:AlternateContent xmlns:mc="http://schemas.openxmlformats.org/markup-compatibility/2006">
    <mc:Choice xmlns:p14="http://schemas.microsoft.com/office/powerpoint/2010/main" Requires="p14">
      <p:transition spd="slow" advClick="0">
        <p14:reveal/>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6328" y="557048"/>
            <a:ext cx="8596668" cy="5854261"/>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a basic definition, software means computer programs and their associated documentation. Computer programs, in turn, consist of algorithms (or procedures) applied to various types of data. Software engineering emerged in the late 1960s as a new engineering discipline concerned with all aspects pertaining to software production. It encompasses concepts, principles, theories, techniques and tools that can be used for developing high-quality professional software. </a:t>
            </a:r>
          </a:p>
          <a:p>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083" y="2732690"/>
            <a:ext cx="5097517" cy="3678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3898486"/>
      </p:ext>
    </p:extLst>
  </p:cSld>
  <p:clrMapOvr>
    <a:masterClrMapping/>
  </p:clrMapOvr>
  <p:transition spd="slow" advClick="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3776" y="1145629"/>
            <a:ext cx="8596668" cy="6127531"/>
          </a:xfrm>
        </p:spPr>
        <p:txBody>
          <a:bodyPr>
            <a:normAutofit/>
          </a:bodyPr>
          <a:lstStyle/>
          <a:p>
            <a:pPr marL="0" indent="0" algn="ctr">
              <a:buNone/>
            </a:pPr>
            <a:r>
              <a:rPr lang="en-US" b="1" dirty="0" smtClean="0">
                <a:solidFill>
                  <a:schemeClr val="accent3">
                    <a:lumMod val="75000"/>
                  </a:schemeClr>
                </a:solidFill>
                <a:latin typeface="Times New Roman" panose="02020603050405020304" pitchFamily="18" charset="0"/>
                <a:cs typeface="Times New Roman" panose="02020603050405020304" pitchFamily="18" charset="0"/>
              </a:rPr>
              <a:t>High-quality </a:t>
            </a:r>
            <a:r>
              <a:rPr lang="en-US" b="1" dirty="0">
                <a:solidFill>
                  <a:schemeClr val="accent3">
                    <a:lumMod val="75000"/>
                  </a:schemeClr>
                </a:solidFill>
                <a:latin typeface="Times New Roman" panose="02020603050405020304" pitchFamily="18" charset="0"/>
                <a:cs typeface="Times New Roman" panose="02020603050405020304" pitchFamily="18" charset="0"/>
              </a:rPr>
              <a:t>software is characterized by:</a:t>
            </a:r>
          </a:p>
          <a:p>
            <a:r>
              <a:rPr lang="en-US" sz="2000" dirty="0">
                <a:latin typeface="Times New Roman" panose="02020603050405020304" pitchFamily="18" charset="0"/>
                <a:cs typeface="Times New Roman" panose="02020603050405020304" pitchFamily="18" charset="0"/>
              </a:rPr>
              <a:t>High dependability (including safety, security and reliability)</a:t>
            </a:r>
          </a:p>
          <a:p>
            <a:r>
              <a:rPr lang="en-US" sz="2000" dirty="0">
                <a:latin typeface="Times New Roman" panose="02020603050405020304" pitchFamily="18" charset="0"/>
                <a:cs typeface="Times New Roman" panose="02020603050405020304" pitchFamily="18" charset="0"/>
              </a:rPr>
              <a:t>Efficiency</a:t>
            </a:r>
          </a:p>
          <a:p>
            <a:r>
              <a:rPr lang="en-US" sz="2000" dirty="0">
                <a:latin typeface="Times New Roman" panose="02020603050405020304" pitchFamily="18" charset="0"/>
                <a:cs typeface="Times New Roman" panose="02020603050405020304" pitchFamily="18" charset="0"/>
              </a:rPr>
              <a:t>Usability</a:t>
            </a:r>
          </a:p>
          <a:p>
            <a:r>
              <a:rPr lang="en-US" sz="2000" dirty="0">
                <a:latin typeface="Times New Roman" panose="02020603050405020304" pitchFamily="18" charset="0"/>
                <a:cs typeface="Times New Roman" panose="02020603050405020304" pitchFamily="18" charset="0"/>
              </a:rPr>
              <a:t>Accessibility</a:t>
            </a:r>
          </a:p>
          <a:p>
            <a:r>
              <a:rPr lang="en-US" sz="2000" dirty="0" smtClean="0">
                <a:latin typeface="Times New Roman" panose="02020603050405020304" pitchFamily="18" charset="0"/>
                <a:cs typeface="Times New Roman" panose="02020603050405020304" pitchFamily="18" charset="0"/>
              </a:rPr>
              <a:t>Maintainability</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First introduced at the 1968 NATO Software Engineering Conference in Garmisch, Germany, software engineering emphasizes a systematic, disciplined approach to software development and evolution and typically applies to the construction of large software systems (or products) in which teams of numerous software engineers are involved.</a:t>
            </a:r>
          </a:p>
          <a:p>
            <a:endParaRPr lang="en-US" sz="2000" dirty="0"/>
          </a:p>
          <a:p>
            <a:endParaRPr lang="en-IN" sz="2000" dirty="0"/>
          </a:p>
        </p:txBody>
      </p:sp>
    </p:spTree>
    <p:extLst>
      <p:ext uri="{BB962C8B-B14F-4D97-AF65-F5344CB8AC3E}">
        <p14:creationId xmlns:p14="http://schemas.microsoft.com/office/powerpoint/2010/main" val="3926629974"/>
      </p:ext>
    </p:extLst>
  </p:cSld>
  <p:clrMapOvr>
    <a:masterClrMapping/>
  </p:clrMapOvr>
  <p:transition spd="slow" advClick="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5820"/>
            <a:ext cx="8596668" cy="924911"/>
          </a:xfrm>
        </p:spPr>
        <p:txBody>
          <a:bodyPr>
            <a:normAutofit fontScale="90000"/>
          </a:bodyPr>
          <a:lstStyle/>
          <a:p>
            <a:pPr algn="ctr"/>
            <a:r>
              <a:rPr lang="en-US" b="1" dirty="0" smtClean="0">
                <a:solidFill>
                  <a:schemeClr val="accent3">
                    <a:lumMod val="75000"/>
                  </a:schemeClr>
                </a:solidFill>
                <a:latin typeface="Adobe Garamond Pro" panose="02020502060506020403" pitchFamily="18" charset="0"/>
              </a:rPr>
              <a:t>Applications of software engineering</a:t>
            </a:r>
            <a:br>
              <a:rPr lang="en-US" b="1" dirty="0" smtClean="0">
                <a:solidFill>
                  <a:schemeClr val="accent3">
                    <a:lumMod val="75000"/>
                  </a:schemeClr>
                </a:solidFill>
                <a:latin typeface="Adobe Garamond Pro" panose="02020502060506020403" pitchFamily="18" charset="0"/>
              </a:rPr>
            </a:br>
            <a:endParaRPr lang="en-IN" b="1" dirty="0">
              <a:solidFill>
                <a:schemeClr val="accent3">
                  <a:lumMod val="75000"/>
                </a:schemeClr>
              </a:solidFill>
              <a:latin typeface="Adobe Garamond Pro" panose="02020502060506020403" pitchFamily="18" charset="0"/>
            </a:endParaRPr>
          </a:p>
        </p:txBody>
      </p:sp>
      <p:sp>
        <p:nvSpPr>
          <p:cNvPr id="3" name="Content Placeholder 2"/>
          <p:cNvSpPr>
            <a:spLocks noGrp="1"/>
          </p:cNvSpPr>
          <p:nvPr>
            <p:ph idx="1"/>
          </p:nvPr>
        </p:nvSpPr>
        <p:spPr>
          <a:xfrm>
            <a:off x="1497141" y="1324304"/>
            <a:ext cx="8596668" cy="4183117"/>
          </a:xfrm>
        </p:spPr>
        <p:txBody>
          <a:bodyPr>
            <a:noAutofit/>
          </a:bodyPr>
          <a:lstStyle/>
          <a:p>
            <a:r>
              <a:rPr lang="en-US" sz="2000" dirty="0" smtClean="0">
                <a:latin typeface="Times New Roman" panose="02020603050405020304" pitchFamily="18" charset="0"/>
                <a:cs typeface="Times New Roman" panose="02020603050405020304" pitchFamily="18" charset="0"/>
              </a:rPr>
              <a:t>Software </a:t>
            </a:r>
            <a:r>
              <a:rPr lang="en-US" sz="2000" dirty="0" smtClean="0">
                <a:latin typeface="Times New Roman" panose="02020603050405020304" pitchFamily="18" charset="0"/>
                <a:cs typeface="Times New Roman" panose="02020603050405020304" pitchFamily="18" charset="0"/>
              </a:rPr>
              <a:t>engineering applications are practically unlimited. In fact, software engineering has grown so fast in the last several decades that it has become tightly connected with all other areas of computer science (e.g., artificial intelligence, parallel processing, computer graphics, human-computer interaction, database management systems, and many others) as well as with some areas outside the traditional computer domain (such as cognitive sciences and visual arts).</a:t>
            </a:r>
          </a:p>
          <a:p>
            <a:r>
              <a:rPr lang="en-US" sz="2000" dirty="0" smtClean="0">
                <a:latin typeface="Times New Roman" panose="02020603050405020304" pitchFamily="18" charset="0"/>
                <a:cs typeface="Times New Roman" panose="02020603050405020304" pitchFamily="18" charset="0"/>
              </a:rPr>
              <a:t>Studying software engineering</a:t>
            </a:r>
          </a:p>
          <a:p>
            <a:r>
              <a:rPr lang="en-US" sz="2000" dirty="0" smtClean="0">
                <a:latin typeface="Times New Roman" panose="02020603050405020304" pitchFamily="18" charset="0"/>
                <a:cs typeface="Times New Roman" panose="02020603050405020304" pitchFamily="18" charset="0"/>
              </a:rPr>
              <a:t>Students who want to focus on software engineering are expected to gain and integrate knowledge from various subject areas including computer programming, data structures, algorithms, numerical methods, statistics, design patterns, human-computer interaction, computer graphics, information visualization, database systems, web development, software project management, and software engineering.</a:t>
            </a:r>
          </a:p>
          <a:p>
            <a:endParaRPr lang="en-IN" sz="2000" dirty="0"/>
          </a:p>
        </p:txBody>
      </p:sp>
    </p:spTree>
    <p:extLst>
      <p:ext uri="{BB962C8B-B14F-4D97-AF65-F5344CB8AC3E}">
        <p14:creationId xmlns:p14="http://schemas.microsoft.com/office/powerpoint/2010/main" val="3824216576"/>
      </p:ext>
    </p:extLst>
  </p:cSld>
  <p:clrMapOvr>
    <a:masterClrMapping/>
  </p:clrMapOvr>
  <p:transition spd="slow" advClick="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221" y="262759"/>
            <a:ext cx="6695090" cy="746235"/>
          </a:xfrm>
        </p:spPr>
        <p:txBody>
          <a:bodyPr>
            <a:normAutofit fontScale="90000"/>
          </a:bodyPr>
          <a:lstStyle/>
          <a:p>
            <a:pPr algn="ctr"/>
            <a:r>
              <a:rPr lang="en-US" b="1" dirty="0">
                <a:solidFill>
                  <a:schemeClr val="accent3">
                    <a:lumMod val="75000"/>
                  </a:schemeClr>
                </a:solidFill>
                <a:latin typeface="Adobe Garamond Pro" panose="02020502060506020403" pitchFamily="18" charset="0"/>
              </a:rPr>
              <a:t>Challenges in software engineering</a:t>
            </a:r>
            <a:br>
              <a:rPr lang="en-US" b="1" dirty="0">
                <a:solidFill>
                  <a:schemeClr val="accent3">
                    <a:lumMod val="75000"/>
                  </a:schemeClr>
                </a:solidFill>
                <a:latin typeface="Adobe Garamond Pro" panose="02020502060506020403" pitchFamily="18" charset="0"/>
              </a:rPr>
            </a:br>
            <a:endParaRPr lang="en-IN" dirty="0">
              <a:solidFill>
                <a:schemeClr val="accent3">
                  <a:lumMod val="75000"/>
                </a:schemeClr>
              </a:solidFill>
              <a:latin typeface="Adobe Garamond Pro" panose="02020502060506020403" pitchFamily="18" charset="0"/>
            </a:endParaRPr>
          </a:p>
        </p:txBody>
      </p:sp>
      <p:sp>
        <p:nvSpPr>
          <p:cNvPr id="3" name="Content Placeholder 2"/>
          <p:cNvSpPr>
            <a:spLocks noGrp="1"/>
          </p:cNvSpPr>
          <p:nvPr>
            <p:ph idx="1"/>
          </p:nvPr>
        </p:nvSpPr>
        <p:spPr>
          <a:xfrm>
            <a:off x="1240221" y="1376856"/>
            <a:ext cx="8596668" cy="4593022"/>
          </a:xfrm>
        </p:spPr>
        <p:txBody>
          <a:bodyPr>
            <a:normAutofit/>
          </a:bodyPr>
          <a:lstStyle/>
          <a:p>
            <a:r>
              <a:rPr lang="en-US" sz="2000" dirty="0" smtClean="0">
                <a:latin typeface="Times New Roman" panose="02020603050405020304" pitchFamily="18" charset="0"/>
                <a:cs typeface="Times New Roman" panose="02020603050405020304" pitchFamily="18" charset="0"/>
              </a:rPr>
              <a:t>current </a:t>
            </a:r>
            <a:r>
              <a:rPr lang="en-US" sz="2000" dirty="0">
                <a:latin typeface="Times New Roman" panose="02020603050405020304" pitchFamily="18" charset="0"/>
                <a:cs typeface="Times New Roman" panose="02020603050405020304" pitchFamily="18" charset="0"/>
              </a:rPr>
              <a:t>challenges in software engineering research and development include:</a:t>
            </a:r>
          </a:p>
          <a:p>
            <a:r>
              <a:rPr lang="en-US" sz="2000" dirty="0">
                <a:latin typeface="Times New Roman" panose="02020603050405020304" pitchFamily="18" charset="0"/>
                <a:cs typeface="Times New Roman" panose="02020603050405020304" pitchFamily="18" charset="0"/>
              </a:rPr>
              <a:t>Dealing with the increased complexity of software required in new applications</a:t>
            </a:r>
          </a:p>
          <a:p>
            <a:r>
              <a:rPr lang="en-US" sz="2000" dirty="0">
                <a:latin typeface="Times New Roman" panose="02020603050405020304" pitchFamily="18" charset="0"/>
                <a:cs typeface="Times New Roman" panose="02020603050405020304" pitchFamily="18" charset="0"/>
              </a:rPr>
              <a:t>The diversity of software systems that need to communicate/operate with each other</a:t>
            </a:r>
          </a:p>
          <a:p>
            <a:r>
              <a:rPr lang="en-US" sz="2000" dirty="0">
                <a:latin typeface="Times New Roman" panose="02020603050405020304" pitchFamily="18" charset="0"/>
                <a:cs typeface="Times New Roman" panose="02020603050405020304" pitchFamily="18" charset="0"/>
              </a:rPr>
              <a:t>The need to develop trustworthy software</a:t>
            </a:r>
          </a:p>
          <a:p>
            <a:r>
              <a:rPr lang="en-US" sz="2000" dirty="0">
                <a:latin typeface="Times New Roman" panose="02020603050405020304" pitchFamily="18" charset="0"/>
                <a:cs typeface="Times New Roman" panose="02020603050405020304" pitchFamily="18" charset="0"/>
              </a:rPr>
              <a:t>Increased market demands for a quick turnaround from concept to deployment and operation</a:t>
            </a:r>
          </a:p>
          <a:p>
            <a:r>
              <a:rPr lang="en-US" sz="2000" dirty="0">
                <a:latin typeface="Times New Roman" panose="02020603050405020304" pitchFamily="18" charset="0"/>
                <a:cs typeface="Times New Roman" panose="02020603050405020304" pitchFamily="18" charset="0"/>
              </a:rPr>
              <a:t>The quest for increased efficiency in component-based reuse and automatic code generation</a:t>
            </a:r>
          </a:p>
          <a:p>
            <a:endParaRPr lang="en-IN" dirty="0"/>
          </a:p>
        </p:txBody>
      </p:sp>
    </p:spTree>
    <p:extLst>
      <p:ext uri="{BB962C8B-B14F-4D97-AF65-F5344CB8AC3E}">
        <p14:creationId xmlns:p14="http://schemas.microsoft.com/office/powerpoint/2010/main" val="1593288278"/>
      </p:ext>
    </p:extLst>
  </p:cSld>
  <p:clrMapOvr>
    <a:masterClrMapping/>
  </p:clrMapOvr>
  <p:transition spd="slow" advClick="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75" y="409904"/>
            <a:ext cx="8992183" cy="1457434"/>
          </a:xfrm>
        </p:spPr>
        <p:txBody>
          <a:bodyPr>
            <a:normAutofit/>
          </a:bodyPr>
          <a:lstStyle/>
          <a:p>
            <a:pPr algn="ctr"/>
            <a:r>
              <a:rPr lang="en-US" sz="2400" b="1" dirty="0" smtClean="0">
                <a:solidFill>
                  <a:schemeClr val="tx2"/>
                </a:solidFill>
                <a:latin typeface="Adobe Garamond Pro" panose="02020502060506020403" pitchFamily="18" charset="0"/>
              </a:rPr>
              <a:t>        Internship </a:t>
            </a:r>
            <a:r>
              <a:rPr lang="en-US" sz="2400" b="1" dirty="0">
                <a:solidFill>
                  <a:schemeClr val="tx2"/>
                </a:solidFill>
                <a:latin typeface="Adobe Garamond Pro" panose="02020502060506020403" pitchFamily="18" charset="0"/>
              </a:rPr>
              <a:t>and employment opportunities in software </a:t>
            </a:r>
            <a:r>
              <a:rPr lang="en-US" sz="2400" b="1" dirty="0" smtClean="0">
                <a:solidFill>
                  <a:schemeClr val="tx2"/>
                </a:solidFill>
                <a:latin typeface="Adobe Garamond Pro" panose="02020502060506020403" pitchFamily="18" charset="0"/>
              </a:rPr>
              <a:t>engineering.</a:t>
            </a:r>
            <a:r>
              <a:rPr lang="en-US" sz="2400" b="1" dirty="0">
                <a:solidFill>
                  <a:schemeClr val="tx2"/>
                </a:solidFill>
              </a:rPr>
              <a:t/>
            </a:r>
            <a:br>
              <a:rPr lang="en-US" sz="2400" b="1" dirty="0">
                <a:solidFill>
                  <a:schemeClr val="tx2"/>
                </a:solidFill>
              </a:rPr>
            </a:br>
            <a:endParaRPr lang="en-IN" sz="2400" dirty="0">
              <a:solidFill>
                <a:schemeClr val="tx2"/>
              </a:solidFill>
            </a:endParaRPr>
          </a:p>
        </p:txBody>
      </p:sp>
      <p:sp>
        <p:nvSpPr>
          <p:cNvPr id="3" name="Content Placeholder 2"/>
          <p:cNvSpPr>
            <a:spLocks noGrp="1"/>
          </p:cNvSpPr>
          <p:nvPr>
            <p:ph idx="1"/>
          </p:nvPr>
        </p:nvSpPr>
        <p:spPr>
          <a:xfrm>
            <a:off x="1419690" y="1629104"/>
            <a:ext cx="8596668" cy="4559403"/>
          </a:xfrm>
        </p:spPr>
        <p:txBody>
          <a:bodyPr>
            <a:normAutofit/>
          </a:bodyPr>
          <a:lstStyle/>
          <a:p>
            <a:r>
              <a:rPr lang="en-US" sz="2000" dirty="0" smtClean="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engineers are in high demand nationally and abroad. The list of companies hiring software engineers is practically endless. While most jobs are in industry, research labs also hire skilled software engineers, either for research in software engineering itself or for supporting software development in research environments. Furthermore, skilled software engineers are also hired by start-up companies, or are well prepared to start their own software development companies.</a:t>
            </a:r>
          </a:p>
          <a:p>
            <a:r>
              <a:rPr lang="en-US" sz="2000" dirty="0">
                <a:latin typeface="Times New Roman" panose="02020603050405020304" pitchFamily="18" charset="0"/>
                <a:cs typeface="Times New Roman" panose="02020603050405020304" pitchFamily="18" charset="0"/>
              </a:rPr>
              <a:t>Notably, under the umbrella of software engineering several specialized professions exist besides software engineer itself, including computer programmer, analyst, designer, developer, tester, consultant and others.</a:t>
            </a:r>
          </a:p>
        </p:txBody>
      </p:sp>
    </p:spTree>
    <p:extLst>
      <p:ext uri="{BB962C8B-B14F-4D97-AF65-F5344CB8AC3E}">
        <p14:creationId xmlns:p14="http://schemas.microsoft.com/office/powerpoint/2010/main" val="2310087243"/>
      </p:ext>
    </p:extLst>
  </p:cSld>
  <p:clrMapOvr>
    <a:masterClrMapping/>
  </p:clrMapOvr>
  <p:transition spd="slow" advClick="0">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481957" y="725214"/>
            <a:ext cx="7304690" cy="651641"/>
          </a:xfrm>
        </p:spPr>
        <p:txBody>
          <a:bodyPr>
            <a:normAutofit/>
          </a:bodyPr>
          <a:lstStyle/>
          <a:p>
            <a:pPr algn="ctr"/>
            <a:r>
              <a:rPr lang="en-US" sz="2000" b="1" dirty="0">
                <a:solidFill>
                  <a:schemeClr val="accent3">
                    <a:lumMod val="75000"/>
                  </a:schemeClr>
                </a:solidFill>
                <a:latin typeface="Adobe Garamond Pro" panose="02020502060506020403" pitchFamily="18" charset="0"/>
              </a:rPr>
              <a:t>What Tasks do Software Engineers do?Successful</a:t>
            </a:r>
            <a:endParaRPr lang="en-IN" sz="2000" b="1" dirty="0">
              <a:solidFill>
                <a:schemeClr val="accent3">
                  <a:lumMod val="75000"/>
                </a:schemeClr>
              </a:solidFill>
              <a:latin typeface="Adobe Garamond Pro" panose="02020502060506020403" pitchFamily="18" charset="0"/>
            </a:endParaRPr>
          </a:p>
        </p:txBody>
      </p:sp>
      <p:sp>
        <p:nvSpPr>
          <p:cNvPr id="3" name="Content Placeholder 2"/>
          <p:cNvSpPr>
            <a:spLocks noGrp="1"/>
          </p:cNvSpPr>
          <p:nvPr>
            <p:ph idx="1"/>
          </p:nvPr>
        </p:nvSpPr>
        <p:spPr>
          <a:xfrm>
            <a:off x="1481957" y="1051035"/>
            <a:ext cx="8433175" cy="5147982"/>
          </a:xfrm>
        </p:spPr>
        <p:txBody>
          <a:bodyPr>
            <a:normAutofit/>
          </a:bodyPr>
          <a:lstStyle/>
          <a:p>
            <a:endParaRPr lang="en-US" dirty="0" smtClean="0"/>
          </a:p>
          <a:p>
            <a:r>
              <a:rPr lang="en-US" sz="2000" dirty="0" smtClean="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engineers use programming languages, platforms, and architectures to develop everything from computer games to network control systems. In addition to building their own systems, software engineers also test, improve, and maintain software built by other engineers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Day-to-day tasks for a software engineer might include:Designing and maintaining software systems or applicationsEvaluating and testing new software programsOptimizing software for speed and scalabilityWriting and testing codeEnsuring platform compatibilityCreating and enforcing IT standards within an infrastructureMaintaining documentation of IT systemsReleasing software updatesCollaborating with development teams, senior systems architects, and data science professionalsConsulting with clients, engineers, security specialists, and other stakeholdersRecommending software upgrades for existing programs and systemsPresenting new features to stakeholders and internal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019459"/>
      </p:ext>
    </p:extLst>
  </p:cSld>
  <p:clrMapOvr>
    <a:masterClrMapping/>
  </p:clrMapOvr>
  <mc:AlternateContent xmlns:mc="http://schemas.openxmlformats.org/markup-compatibility/2006">
    <mc:Choice xmlns:p14="http://schemas.microsoft.com/office/powerpoint/2010/main" Requires="p14">
      <p:transition spd="slow" advClick="0">
        <p14:reveal/>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437" y="168166"/>
            <a:ext cx="8596668" cy="1355834"/>
          </a:xfrm>
        </p:spPr>
        <p:txBody>
          <a:bodyPr>
            <a:normAutofit/>
          </a:bodyPr>
          <a:lstStyle/>
          <a:p>
            <a:r>
              <a:rPr lang="en-US" sz="2000" b="1" dirty="0">
                <a:solidFill>
                  <a:schemeClr val="accent3">
                    <a:lumMod val="75000"/>
                  </a:schemeClr>
                </a:solidFill>
                <a:latin typeface="Adobe Garamond Pro" panose="02020502060506020403" pitchFamily="18" charset="0"/>
              </a:rPr>
              <a:t>What Careers Are There in Software Engineering?</a:t>
            </a:r>
            <a:endParaRPr lang="en-IN" sz="2000" b="1" dirty="0">
              <a:solidFill>
                <a:schemeClr val="accent3">
                  <a:lumMod val="75000"/>
                </a:schemeClr>
              </a:solidFill>
              <a:latin typeface="Adobe Garamond Pro" panose="02020502060506020403" pitchFamily="18" charset="0"/>
            </a:endParaRPr>
          </a:p>
        </p:txBody>
      </p:sp>
      <p:sp>
        <p:nvSpPr>
          <p:cNvPr id="3" name="Content Placeholder 2"/>
          <p:cNvSpPr>
            <a:spLocks noGrp="1"/>
          </p:cNvSpPr>
          <p:nvPr>
            <p:ph idx="1"/>
          </p:nvPr>
        </p:nvSpPr>
        <p:spPr>
          <a:xfrm>
            <a:off x="1644285" y="686675"/>
            <a:ext cx="7857066" cy="432675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What Careers Are There in Software Engineering?￼Career opportunities in software engineering are driven by new technologies in automobiles, aviation, data management, telecommunications, factory control, robotics, defense, and security. Software engineers may develop computer games, business applications, operating systems, network control systems, and more. A bachelor's degree or higher is often required to work as a software engineer.Two common jobs within software engineering are applications developers and systems developers.Applications developers design computer applications, such as games, for consumers. </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732" y="3951890"/>
            <a:ext cx="4630956" cy="2627586"/>
          </a:xfrm>
          <a:prstGeom prst="rect">
            <a:avLst/>
          </a:prstGeom>
        </p:spPr>
      </p:pic>
    </p:spTree>
    <p:extLst>
      <p:ext uri="{BB962C8B-B14F-4D97-AF65-F5344CB8AC3E}">
        <p14:creationId xmlns:p14="http://schemas.microsoft.com/office/powerpoint/2010/main" val="2366580750"/>
      </p:ext>
    </p:extLst>
  </p:cSld>
  <p:clrMapOvr>
    <a:masterClrMapping/>
  </p:clrMapOvr>
  <p:transition spd="slow" advClick="0">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846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Garamond Pro</vt:lpstr>
      <vt:lpstr>Adobe Garamond Pro Bold</vt:lpstr>
      <vt:lpstr>Arial</vt:lpstr>
      <vt:lpstr>Century Gothic</vt:lpstr>
      <vt:lpstr>Times New Roman</vt:lpstr>
      <vt:lpstr>Wingdings 3</vt:lpstr>
      <vt:lpstr>Wisp</vt:lpstr>
      <vt:lpstr>Introduction To Software Engineering.</vt:lpstr>
      <vt:lpstr>    Software Engineering.   </vt:lpstr>
      <vt:lpstr>PowerPoint Presentation</vt:lpstr>
      <vt:lpstr>PowerPoint Presentation</vt:lpstr>
      <vt:lpstr>Applications of software engineering </vt:lpstr>
      <vt:lpstr>Challenges in software engineering </vt:lpstr>
      <vt:lpstr>        Internship and employment opportunities in software engineering. </vt:lpstr>
      <vt:lpstr>What Tasks do Software Engineers do?Successful</vt:lpstr>
      <vt:lpstr>What Careers Are There in Software Engineering?</vt:lpstr>
      <vt:lpstr>What Skills do Software Engineers Need?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engineering.</dc:title>
  <dc:creator>SYSTEM28</dc:creator>
  <cp:lastModifiedBy>SYSTEM28</cp:lastModifiedBy>
  <cp:revision>9</cp:revision>
  <dcterms:created xsi:type="dcterms:W3CDTF">2024-02-06T03:42:46Z</dcterms:created>
  <dcterms:modified xsi:type="dcterms:W3CDTF">2024-02-12T09:07:57Z</dcterms:modified>
</cp:coreProperties>
</file>