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9" r:id="rId2"/>
    <p:sldId id="273" r:id="rId3"/>
    <p:sldId id="272" r:id="rId4"/>
    <p:sldId id="268" r:id="rId5"/>
    <p:sldId id="256" r:id="rId6"/>
    <p:sldId id="262" r:id="rId7"/>
    <p:sldId id="260" r:id="rId8"/>
    <p:sldId id="261" r:id="rId9"/>
    <p:sldId id="264" r:id="rId10"/>
    <p:sldId id="265" r:id="rId1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3" autoAdjust="0"/>
    <p:restoredTop sz="94660"/>
  </p:normalViewPr>
  <p:slideViewPr>
    <p:cSldViewPr snapToGrid="0">
      <p:cViewPr varScale="1">
        <p:scale>
          <a:sx n="78" d="100"/>
          <a:sy n="78" d="100"/>
        </p:scale>
        <p:origin x="78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2FFB15-4FFE-48E2-90F5-B0F76E90F219}" type="datetimeFigureOut">
              <a:rPr lang="en-CA" smtClean="0"/>
              <a:t>2024-06-21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C5CC07-F427-4DF0-986D-C0E8A23F7D31}" type="slidenum">
              <a:rPr lang="en-CA" smtClean="0"/>
              <a:t>‹#›</a:t>
            </a:fld>
            <a:endParaRPr lang="en-CA"/>
          </a:p>
        </p:txBody>
      </p:sp>
    </p:spTree>
    <p:extLst>
      <p:ext uri="{BB962C8B-B14F-4D97-AF65-F5344CB8AC3E}">
        <p14:creationId xmlns:p14="http://schemas.microsoft.com/office/powerpoint/2010/main" val="3533884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8B73FC04-4281-4E40-9F7E-9F83DA4EE658}" type="slidenum">
              <a:rPr lang="pt-BR" smtClean="0"/>
              <a:t>4</a:t>
            </a:fld>
            <a:endParaRPr lang="pt-BR"/>
          </a:p>
        </p:txBody>
      </p:sp>
    </p:spTree>
    <p:extLst>
      <p:ext uri="{BB962C8B-B14F-4D97-AF65-F5344CB8AC3E}">
        <p14:creationId xmlns:p14="http://schemas.microsoft.com/office/powerpoint/2010/main" val="4215258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1A884-F03B-2379-D7DB-A9F13E1B552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pt-BR"/>
          </a:p>
        </p:txBody>
      </p:sp>
      <p:sp>
        <p:nvSpPr>
          <p:cNvPr id="3" name="Subtitle 2">
            <a:extLst>
              <a:ext uri="{FF2B5EF4-FFF2-40B4-BE49-F238E27FC236}">
                <a16:creationId xmlns:a16="http://schemas.microsoft.com/office/drawing/2014/main" id="{35E6308C-C1F4-3E07-6318-87B02AD235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pt-BR"/>
          </a:p>
        </p:txBody>
      </p:sp>
      <p:sp>
        <p:nvSpPr>
          <p:cNvPr id="4" name="Date Placeholder 3">
            <a:extLst>
              <a:ext uri="{FF2B5EF4-FFF2-40B4-BE49-F238E27FC236}">
                <a16:creationId xmlns:a16="http://schemas.microsoft.com/office/drawing/2014/main" id="{789806CB-53C2-3354-E5E5-E66817030C50}"/>
              </a:ext>
            </a:extLst>
          </p:cNvPr>
          <p:cNvSpPr>
            <a:spLocks noGrp="1"/>
          </p:cNvSpPr>
          <p:nvPr>
            <p:ph type="dt" sz="half" idx="10"/>
          </p:nvPr>
        </p:nvSpPr>
        <p:spPr/>
        <p:txBody>
          <a:bodyPr/>
          <a:lstStyle/>
          <a:p>
            <a:fld id="{EF8661FE-8616-4E1F-AE6F-C1A9AF079128}" type="datetimeFigureOut">
              <a:rPr lang="pt-BR" smtClean="0"/>
              <a:t>21/06/2024</a:t>
            </a:fld>
            <a:endParaRPr lang="pt-BR"/>
          </a:p>
        </p:txBody>
      </p:sp>
      <p:sp>
        <p:nvSpPr>
          <p:cNvPr id="5" name="Footer Placeholder 4">
            <a:extLst>
              <a:ext uri="{FF2B5EF4-FFF2-40B4-BE49-F238E27FC236}">
                <a16:creationId xmlns:a16="http://schemas.microsoft.com/office/drawing/2014/main" id="{9EA6F7EB-3824-07D1-F0E0-1079F0B3EF0E}"/>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7B48D269-C9E9-316B-6CF6-6E645924491F}"/>
              </a:ext>
            </a:extLst>
          </p:cNvPr>
          <p:cNvSpPr>
            <a:spLocks noGrp="1"/>
          </p:cNvSpPr>
          <p:nvPr>
            <p:ph type="sldNum" sz="quarter" idx="12"/>
          </p:nvPr>
        </p:nvSpPr>
        <p:spPr/>
        <p:txBody>
          <a:bodyPr/>
          <a:lstStyle/>
          <a:p>
            <a:fld id="{6DD1D7CA-CA93-48B6-A09D-7124B580E127}" type="slidenum">
              <a:rPr lang="pt-BR" smtClean="0"/>
              <a:t>‹#›</a:t>
            </a:fld>
            <a:endParaRPr lang="pt-BR"/>
          </a:p>
        </p:txBody>
      </p:sp>
    </p:spTree>
    <p:extLst>
      <p:ext uri="{BB962C8B-B14F-4D97-AF65-F5344CB8AC3E}">
        <p14:creationId xmlns:p14="http://schemas.microsoft.com/office/powerpoint/2010/main" val="3481935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12A82-78E8-39ED-0697-C0AD9F3B12A8}"/>
              </a:ext>
            </a:extLst>
          </p:cNvPr>
          <p:cNvSpPr>
            <a:spLocks noGrp="1"/>
          </p:cNvSpPr>
          <p:nvPr>
            <p:ph type="title"/>
          </p:nvPr>
        </p:nvSpPr>
        <p:spPr/>
        <p:txBody>
          <a:bodyPr/>
          <a:lstStyle/>
          <a:p>
            <a:r>
              <a:rPr lang="en-GB"/>
              <a:t>Click to edit Master title style</a:t>
            </a:r>
            <a:endParaRPr lang="pt-BR"/>
          </a:p>
        </p:txBody>
      </p:sp>
      <p:sp>
        <p:nvSpPr>
          <p:cNvPr id="3" name="Vertical Text Placeholder 2">
            <a:extLst>
              <a:ext uri="{FF2B5EF4-FFF2-40B4-BE49-F238E27FC236}">
                <a16:creationId xmlns:a16="http://schemas.microsoft.com/office/drawing/2014/main" id="{15FA73F8-4D4F-FC64-C085-881666F0060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4" name="Date Placeholder 3">
            <a:extLst>
              <a:ext uri="{FF2B5EF4-FFF2-40B4-BE49-F238E27FC236}">
                <a16:creationId xmlns:a16="http://schemas.microsoft.com/office/drawing/2014/main" id="{977CD676-FD23-7B59-CE12-8603CCC85E85}"/>
              </a:ext>
            </a:extLst>
          </p:cNvPr>
          <p:cNvSpPr>
            <a:spLocks noGrp="1"/>
          </p:cNvSpPr>
          <p:nvPr>
            <p:ph type="dt" sz="half" idx="10"/>
          </p:nvPr>
        </p:nvSpPr>
        <p:spPr/>
        <p:txBody>
          <a:bodyPr/>
          <a:lstStyle/>
          <a:p>
            <a:fld id="{EF8661FE-8616-4E1F-AE6F-C1A9AF079128}" type="datetimeFigureOut">
              <a:rPr lang="pt-BR" smtClean="0"/>
              <a:t>21/06/2024</a:t>
            </a:fld>
            <a:endParaRPr lang="pt-BR"/>
          </a:p>
        </p:txBody>
      </p:sp>
      <p:sp>
        <p:nvSpPr>
          <p:cNvPr id="5" name="Footer Placeholder 4">
            <a:extLst>
              <a:ext uri="{FF2B5EF4-FFF2-40B4-BE49-F238E27FC236}">
                <a16:creationId xmlns:a16="http://schemas.microsoft.com/office/drawing/2014/main" id="{9E72E3EB-61E6-C0CC-8192-A047734912C8}"/>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B4E4722F-7717-AFD7-05FB-E0A0542F5028}"/>
              </a:ext>
            </a:extLst>
          </p:cNvPr>
          <p:cNvSpPr>
            <a:spLocks noGrp="1"/>
          </p:cNvSpPr>
          <p:nvPr>
            <p:ph type="sldNum" sz="quarter" idx="12"/>
          </p:nvPr>
        </p:nvSpPr>
        <p:spPr/>
        <p:txBody>
          <a:bodyPr/>
          <a:lstStyle/>
          <a:p>
            <a:fld id="{6DD1D7CA-CA93-48B6-A09D-7124B580E127}" type="slidenum">
              <a:rPr lang="pt-BR" smtClean="0"/>
              <a:t>‹#›</a:t>
            </a:fld>
            <a:endParaRPr lang="pt-BR"/>
          </a:p>
        </p:txBody>
      </p:sp>
    </p:spTree>
    <p:extLst>
      <p:ext uri="{BB962C8B-B14F-4D97-AF65-F5344CB8AC3E}">
        <p14:creationId xmlns:p14="http://schemas.microsoft.com/office/powerpoint/2010/main" val="670617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8DD88A-2403-CA09-5078-8F3E62C4CB7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pt-BR"/>
          </a:p>
        </p:txBody>
      </p:sp>
      <p:sp>
        <p:nvSpPr>
          <p:cNvPr id="3" name="Vertical Text Placeholder 2">
            <a:extLst>
              <a:ext uri="{FF2B5EF4-FFF2-40B4-BE49-F238E27FC236}">
                <a16:creationId xmlns:a16="http://schemas.microsoft.com/office/drawing/2014/main" id="{AC1E5CE7-5923-94CE-8DD9-9D37FC2C397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4" name="Date Placeholder 3">
            <a:extLst>
              <a:ext uri="{FF2B5EF4-FFF2-40B4-BE49-F238E27FC236}">
                <a16:creationId xmlns:a16="http://schemas.microsoft.com/office/drawing/2014/main" id="{0A9FEF37-C552-AC5E-66D4-1D5849212CEF}"/>
              </a:ext>
            </a:extLst>
          </p:cNvPr>
          <p:cNvSpPr>
            <a:spLocks noGrp="1"/>
          </p:cNvSpPr>
          <p:nvPr>
            <p:ph type="dt" sz="half" idx="10"/>
          </p:nvPr>
        </p:nvSpPr>
        <p:spPr/>
        <p:txBody>
          <a:bodyPr/>
          <a:lstStyle/>
          <a:p>
            <a:fld id="{EF8661FE-8616-4E1F-AE6F-C1A9AF079128}" type="datetimeFigureOut">
              <a:rPr lang="pt-BR" smtClean="0"/>
              <a:t>21/06/2024</a:t>
            </a:fld>
            <a:endParaRPr lang="pt-BR"/>
          </a:p>
        </p:txBody>
      </p:sp>
      <p:sp>
        <p:nvSpPr>
          <p:cNvPr id="5" name="Footer Placeholder 4">
            <a:extLst>
              <a:ext uri="{FF2B5EF4-FFF2-40B4-BE49-F238E27FC236}">
                <a16:creationId xmlns:a16="http://schemas.microsoft.com/office/drawing/2014/main" id="{A4E0FCC2-0487-6E77-E440-DB2E44957D0F}"/>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5CC7E579-7AA7-9354-A4A0-3C04AF4E11F4}"/>
              </a:ext>
            </a:extLst>
          </p:cNvPr>
          <p:cNvSpPr>
            <a:spLocks noGrp="1"/>
          </p:cNvSpPr>
          <p:nvPr>
            <p:ph type="sldNum" sz="quarter" idx="12"/>
          </p:nvPr>
        </p:nvSpPr>
        <p:spPr/>
        <p:txBody>
          <a:bodyPr/>
          <a:lstStyle/>
          <a:p>
            <a:fld id="{6DD1D7CA-CA93-48B6-A09D-7124B580E127}" type="slidenum">
              <a:rPr lang="pt-BR" smtClean="0"/>
              <a:t>‹#›</a:t>
            </a:fld>
            <a:endParaRPr lang="pt-BR"/>
          </a:p>
        </p:txBody>
      </p:sp>
    </p:spTree>
    <p:extLst>
      <p:ext uri="{BB962C8B-B14F-4D97-AF65-F5344CB8AC3E}">
        <p14:creationId xmlns:p14="http://schemas.microsoft.com/office/powerpoint/2010/main" val="1429052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875A9-D325-F03C-2F68-AB257C1FC9A5}"/>
              </a:ext>
            </a:extLst>
          </p:cNvPr>
          <p:cNvSpPr>
            <a:spLocks noGrp="1"/>
          </p:cNvSpPr>
          <p:nvPr>
            <p:ph type="title"/>
          </p:nvPr>
        </p:nvSpPr>
        <p:spPr/>
        <p:txBody>
          <a:bodyPr/>
          <a:lstStyle/>
          <a:p>
            <a:r>
              <a:rPr lang="en-GB"/>
              <a:t>Click to edit Master title style</a:t>
            </a:r>
            <a:endParaRPr lang="pt-BR"/>
          </a:p>
        </p:txBody>
      </p:sp>
      <p:sp>
        <p:nvSpPr>
          <p:cNvPr id="3" name="Content Placeholder 2">
            <a:extLst>
              <a:ext uri="{FF2B5EF4-FFF2-40B4-BE49-F238E27FC236}">
                <a16:creationId xmlns:a16="http://schemas.microsoft.com/office/drawing/2014/main" id="{0DFFD047-FAD4-947E-3494-4A25FADB0B7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4" name="Date Placeholder 3">
            <a:extLst>
              <a:ext uri="{FF2B5EF4-FFF2-40B4-BE49-F238E27FC236}">
                <a16:creationId xmlns:a16="http://schemas.microsoft.com/office/drawing/2014/main" id="{B47FFA75-93E7-777E-83ED-61DAB9D576DF}"/>
              </a:ext>
            </a:extLst>
          </p:cNvPr>
          <p:cNvSpPr>
            <a:spLocks noGrp="1"/>
          </p:cNvSpPr>
          <p:nvPr>
            <p:ph type="dt" sz="half" idx="10"/>
          </p:nvPr>
        </p:nvSpPr>
        <p:spPr/>
        <p:txBody>
          <a:bodyPr/>
          <a:lstStyle/>
          <a:p>
            <a:fld id="{EF8661FE-8616-4E1F-AE6F-C1A9AF079128}" type="datetimeFigureOut">
              <a:rPr lang="pt-BR" smtClean="0"/>
              <a:t>21/06/2024</a:t>
            </a:fld>
            <a:endParaRPr lang="pt-BR"/>
          </a:p>
        </p:txBody>
      </p:sp>
      <p:sp>
        <p:nvSpPr>
          <p:cNvPr id="5" name="Footer Placeholder 4">
            <a:extLst>
              <a:ext uri="{FF2B5EF4-FFF2-40B4-BE49-F238E27FC236}">
                <a16:creationId xmlns:a16="http://schemas.microsoft.com/office/drawing/2014/main" id="{56754E16-6812-B60A-71AD-307126D4DD8F}"/>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16C7EBC7-C398-C6A7-D813-CF0A8F41295C}"/>
              </a:ext>
            </a:extLst>
          </p:cNvPr>
          <p:cNvSpPr>
            <a:spLocks noGrp="1"/>
          </p:cNvSpPr>
          <p:nvPr>
            <p:ph type="sldNum" sz="quarter" idx="12"/>
          </p:nvPr>
        </p:nvSpPr>
        <p:spPr/>
        <p:txBody>
          <a:bodyPr/>
          <a:lstStyle/>
          <a:p>
            <a:fld id="{6DD1D7CA-CA93-48B6-A09D-7124B580E127}" type="slidenum">
              <a:rPr lang="pt-BR" smtClean="0"/>
              <a:t>‹#›</a:t>
            </a:fld>
            <a:endParaRPr lang="pt-BR"/>
          </a:p>
        </p:txBody>
      </p:sp>
    </p:spTree>
    <p:extLst>
      <p:ext uri="{BB962C8B-B14F-4D97-AF65-F5344CB8AC3E}">
        <p14:creationId xmlns:p14="http://schemas.microsoft.com/office/powerpoint/2010/main" val="2813238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B8CB6-6DD1-2294-5C5E-579D3095265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pt-BR"/>
          </a:p>
        </p:txBody>
      </p:sp>
      <p:sp>
        <p:nvSpPr>
          <p:cNvPr id="3" name="Text Placeholder 2">
            <a:extLst>
              <a:ext uri="{FF2B5EF4-FFF2-40B4-BE49-F238E27FC236}">
                <a16:creationId xmlns:a16="http://schemas.microsoft.com/office/drawing/2014/main" id="{19D8D92C-7530-E8A0-02E8-08AD15CDF42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22A1B2B-9965-251F-643C-6A111F53E993}"/>
              </a:ext>
            </a:extLst>
          </p:cNvPr>
          <p:cNvSpPr>
            <a:spLocks noGrp="1"/>
          </p:cNvSpPr>
          <p:nvPr>
            <p:ph type="dt" sz="half" idx="10"/>
          </p:nvPr>
        </p:nvSpPr>
        <p:spPr/>
        <p:txBody>
          <a:bodyPr/>
          <a:lstStyle/>
          <a:p>
            <a:fld id="{EF8661FE-8616-4E1F-AE6F-C1A9AF079128}" type="datetimeFigureOut">
              <a:rPr lang="pt-BR" smtClean="0"/>
              <a:t>21/06/2024</a:t>
            </a:fld>
            <a:endParaRPr lang="pt-BR"/>
          </a:p>
        </p:txBody>
      </p:sp>
      <p:sp>
        <p:nvSpPr>
          <p:cNvPr id="5" name="Footer Placeholder 4">
            <a:extLst>
              <a:ext uri="{FF2B5EF4-FFF2-40B4-BE49-F238E27FC236}">
                <a16:creationId xmlns:a16="http://schemas.microsoft.com/office/drawing/2014/main" id="{E6D47C2B-2D2C-26AD-E204-FB6D8D69996D}"/>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DD4C55CA-E8C5-D465-A64F-F9A64653500E}"/>
              </a:ext>
            </a:extLst>
          </p:cNvPr>
          <p:cNvSpPr>
            <a:spLocks noGrp="1"/>
          </p:cNvSpPr>
          <p:nvPr>
            <p:ph type="sldNum" sz="quarter" idx="12"/>
          </p:nvPr>
        </p:nvSpPr>
        <p:spPr/>
        <p:txBody>
          <a:bodyPr/>
          <a:lstStyle/>
          <a:p>
            <a:fld id="{6DD1D7CA-CA93-48B6-A09D-7124B580E127}" type="slidenum">
              <a:rPr lang="pt-BR" smtClean="0"/>
              <a:t>‹#›</a:t>
            </a:fld>
            <a:endParaRPr lang="pt-BR"/>
          </a:p>
        </p:txBody>
      </p:sp>
    </p:spTree>
    <p:extLst>
      <p:ext uri="{BB962C8B-B14F-4D97-AF65-F5344CB8AC3E}">
        <p14:creationId xmlns:p14="http://schemas.microsoft.com/office/powerpoint/2010/main" val="318772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D4469-F68A-2317-6FB0-F2A961C6B720}"/>
              </a:ext>
            </a:extLst>
          </p:cNvPr>
          <p:cNvSpPr>
            <a:spLocks noGrp="1"/>
          </p:cNvSpPr>
          <p:nvPr>
            <p:ph type="title"/>
          </p:nvPr>
        </p:nvSpPr>
        <p:spPr/>
        <p:txBody>
          <a:bodyPr/>
          <a:lstStyle/>
          <a:p>
            <a:r>
              <a:rPr lang="en-GB"/>
              <a:t>Click to edit Master title style</a:t>
            </a:r>
            <a:endParaRPr lang="pt-BR"/>
          </a:p>
        </p:txBody>
      </p:sp>
      <p:sp>
        <p:nvSpPr>
          <p:cNvPr id="3" name="Content Placeholder 2">
            <a:extLst>
              <a:ext uri="{FF2B5EF4-FFF2-40B4-BE49-F238E27FC236}">
                <a16:creationId xmlns:a16="http://schemas.microsoft.com/office/drawing/2014/main" id="{934213E2-9551-5C51-8D6B-6F3F836715A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4" name="Content Placeholder 3">
            <a:extLst>
              <a:ext uri="{FF2B5EF4-FFF2-40B4-BE49-F238E27FC236}">
                <a16:creationId xmlns:a16="http://schemas.microsoft.com/office/drawing/2014/main" id="{5244E163-C63B-A5BD-C4BF-40D718C933B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5" name="Date Placeholder 4">
            <a:extLst>
              <a:ext uri="{FF2B5EF4-FFF2-40B4-BE49-F238E27FC236}">
                <a16:creationId xmlns:a16="http://schemas.microsoft.com/office/drawing/2014/main" id="{94537BF7-7DB2-30AC-0534-F0DEC57E2DF6}"/>
              </a:ext>
            </a:extLst>
          </p:cNvPr>
          <p:cNvSpPr>
            <a:spLocks noGrp="1"/>
          </p:cNvSpPr>
          <p:nvPr>
            <p:ph type="dt" sz="half" idx="10"/>
          </p:nvPr>
        </p:nvSpPr>
        <p:spPr/>
        <p:txBody>
          <a:bodyPr/>
          <a:lstStyle/>
          <a:p>
            <a:fld id="{EF8661FE-8616-4E1F-AE6F-C1A9AF079128}" type="datetimeFigureOut">
              <a:rPr lang="pt-BR" smtClean="0"/>
              <a:t>21/06/2024</a:t>
            </a:fld>
            <a:endParaRPr lang="pt-BR"/>
          </a:p>
        </p:txBody>
      </p:sp>
      <p:sp>
        <p:nvSpPr>
          <p:cNvPr id="6" name="Footer Placeholder 5">
            <a:extLst>
              <a:ext uri="{FF2B5EF4-FFF2-40B4-BE49-F238E27FC236}">
                <a16:creationId xmlns:a16="http://schemas.microsoft.com/office/drawing/2014/main" id="{A923C319-C1CE-2E23-C6B4-6ED56CED674C}"/>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0CD0E39C-B88A-1487-09E0-F2D97B0098E9}"/>
              </a:ext>
            </a:extLst>
          </p:cNvPr>
          <p:cNvSpPr>
            <a:spLocks noGrp="1"/>
          </p:cNvSpPr>
          <p:nvPr>
            <p:ph type="sldNum" sz="quarter" idx="12"/>
          </p:nvPr>
        </p:nvSpPr>
        <p:spPr/>
        <p:txBody>
          <a:bodyPr/>
          <a:lstStyle/>
          <a:p>
            <a:fld id="{6DD1D7CA-CA93-48B6-A09D-7124B580E127}" type="slidenum">
              <a:rPr lang="pt-BR" smtClean="0"/>
              <a:t>‹#›</a:t>
            </a:fld>
            <a:endParaRPr lang="pt-BR"/>
          </a:p>
        </p:txBody>
      </p:sp>
    </p:spTree>
    <p:extLst>
      <p:ext uri="{BB962C8B-B14F-4D97-AF65-F5344CB8AC3E}">
        <p14:creationId xmlns:p14="http://schemas.microsoft.com/office/powerpoint/2010/main" val="1915699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E1737-D512-1792-18C7-5AB99BC86DD8}"/>
              </a:ext>
            </a:extLst>
          </p:cNvPr>
          <p:cNvSpPr>
            <a:spLocks noGrp="1"/>
          </p:cNvSpPr>
          <p:nvPr>
            <p:ph type="title"/>
          </p:nvPr>
        </p:nvSpPr>
        <p:spPr>
          <a:xfrm>
            <a:off x="839788" y="365125"/>
            <a:ext cx="10515600" cy="1325563"/>
          </a:xfrm>
        </p:spPr>
        <p:txBody>
          <a:bodyPr/>
          <a:lstStyle/>
          <a:p>
            <a:r>
              <a:rPr lang="en-GB"/>
              <a:t>Click to edit Master title style</a:t>
            </a:r>
            <a:endParaRPr lang="pt-BR"/>
          </a:p>
        </p:txBody>
      </p:sp>
      <p:sp>
        <p:nvSpPr>
          <p:cNvPr id="3" name="Text Placeholder 2">
            <a:extLst>
              <a:ext uri="{FF2B5EF4-FFF2-40B4-BE49-F238E27FC236}">
                <a16:creationId xmlns:a16="http://schemas.microsoft.com/office/drawing/2014/main" id="{3AF40A6A-CAF2-EACF-AEBB-D756D5B78D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DF36519-6668-F69E-18EC-545BB677C0A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5" name="Text Placeholder 4">
            <a:extLst>
              <a:ext uri="{FF2B5EF4-FFF2-40B4-BE49-F238E27FC236}">
                <a16:creationId xmlns:a16="http://schemas.microsoft.com/office/drawing/2014/main" id="{80C5FBFF-5917-174C-3DB1-5F0C8E2E40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2893113-A9D7-BD22-B7CD-6CCC669C768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7" name="Date Placeholder 6">
            <a:extLst>
              <a:ext uri="{FF2B5EF4-FFF2-40B4-BE49-F238E27FC236}">
                <a16:creationId xmlns:a16="http://schemas.microsoft.com/office/drawing/2014/main" id="{87E0CF96-E1A7-73C2-4957-29EE43966086}"/>
              </a:ext>
            </a:extLst>
          </p:cNvPr>
          <p:cNvSpPr>
            <a:spLocks noGrp="1"/>
          </p:cNvSpPr>
          <p:nvPr>
            <p:ph type="dt" sz="half" idx="10"/>
          </p:nvPr>
        </p:nvSpPr>
        <p:spPr/>
        <p:txBody>
          <a:bodyPr/>
          <a:lstStyle/>
          <a:p>
            <a:fld id="{EF8661FE-8616-4E1F-AE6F-C1A9AF079128}" type="datetimeFigureOut">
              <a:rPr lang="pt-BR" smtClean="0"/>
              <a:t>21/06/2024</a:t>
            </a:fld>
            <a:endParaRPr lang="pt-BR"/>
          </a:p>
        </p:txBody>
      </p:sp>
      <p:sp>
        <p:nvSpPr>
          <p:cNvPr id="8" name="Footer Placeholder 7">
            <a:extLst>
              <a:ext uri="{FF2B5EF4-FFF2-40B4-BE49-F238E27FC236}">
                <a16:creationId xmlns:a16="http://schemas.microsoft.com/office/drawing/2014/main" id="{1B066094-F298-615B-D797-6FA31C2B5688}"/>
              </a:ext>
            </a:extLst>
          </p:cNvPr>
          <p:cNvSpPr>
            <a:spLocks noGrp="1"/>
          </p:cNvSpPr>
          <p:nvPr>
            <p:ph type="ftr" sz="quarter" idx="11"/>
          </p:nvPr>
        </p:nvSpPr>
        <p:spPr/>
        <p:txBody>
          <a:bodyPr/>
          <a:lstStyle/>
          <a:p>
            <a:endParaRPr lang="pt-BR"/>
          </a:p>
        </p:txBody>
      </p:sp>
      <p:sp>
        <p:nvSpPr>
          <p:cNvPr id="9" name="Slide Number Placeholder 8">
            <a:extLst>
              <a:ext uri="{FF2B5EF4-FFF2-40B4-BE49-F238E27FC236}">
                <a16:creationId xmlns:a16="http://schemas.microsoft.com/office/drawing/2014/main" id="{2F4C3FAB-F1C4-05B9-6D41-1750F948A614}"/>
              </a:ext>
            </a:extLst>
          </p:cNvPr>
          <p:cNvSpPr>
            <a:spLocks noGrp="1"/>
          </p:cNvSpPr>
          <p:nvPr>
            <p:ph type="sldNum" sz="quarter" idx="12"/>
          </p:nvPr>
        </p:nvSpPr>
        <p:spPr/>
        <p:txBody>
          <a:bodyPr/>
          <a:lstStyle/>
          <a:p>
            <a:fld id="{6DD1D7CA-CA93-48B6-A09D-7124B580E127}" type="slidenum">
              <a:rPr lang="pt-BR" smtClean="0"/>
              <a:t>‹#›</a:t>
            </a:fld>
            <a:endParaRPr lang="pt-BR"/>
          </a:p>
        </p:txBody>
      </p:sp>
    </p:spTree>
    <p:extLst>
      <p:ext uri="{BB962C8B-B14F-4D97-AF65-F5344CB8AC3E}">
        <p14:creationId xmlns:p14="http://schemas.microsoft.com/office/powerpoint/2010/main" val="379671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1324D-8BE8-D0A8-6958-CE615BAECE15}"/>
              </a:ext>
            </a:extLst>
          </p:cNvPr>
          <p:cNvSpPr>
            <a:spLocks noGrp="1"/>
          </p:cNvSpPr>
          <p:nvPr>
            <p:ph type="title"/>
          </p:nvPr>
        </p:nvSpPr>
        <p:spPr/>
        <p:txBody>
          <a:bodyPr/>
          <a:lstStyle/>
          <a:p>
            <a:r>
              <a:rPr lang="en-GB"/>
              <a:t>Click to edit Master title style</a:t>
            </a:r>
            <a:endParaRPr lang="pt-BR"/>
          </a:p>
        </p:txBody>
      </p:sp>
      <p:sp>
        <p:nvSpPr>
          <p:cNvPr id="3" name="Date Placeholder 2">
            <a:extLst>
              <a:ext uri="{FF2B5EF4-FFF2-40B4-BE49-F238E27FC236}">
                <a16:creationId xmlns:a16="http://schemas.microsoft.com/office/drawing/2014/main" id="{7C65912A-1259-A818-5AF6-FF62D9A33C9B}"/>
              </a:ext>
            </a:extLst>
          </p:cNvPr>
          <p:cNvSpPr>
            <a:spLocks noGrp="1"/>
          </p:cNvSpPr>
          <p:nvPr>
            <p:ph type="dt" sz="half" idx="10"/>
          </p:nvPr>
        </p:nvSpPr>
        <p:spPr/>
        <p:txBody>
          <a:bodyPr/>
          <a:lstStyle/>
          <a:p>
            <a:fld id="{EF8661FE-8616-4E1F-AE6F-C1A9AF079128}" type="datetimeFigureOut">
              <a:rPr lang="pt-BR" smtClean="0"/>
              <a:t>21/06/2024</a:t>
            </a:fld>
            <a:endParaRPr lang="pt-BR"/>
          </a:p>
        </p:txBody>
      </p:sp>
      <p:sp>
        <p:nvSpPr>
          <p:cNvPr id="4" name="Footer Placeholder 3">
            <a:extLst>
              <a:ext uri="{FF2B5EF4-FFF2-40B4-BE49-F238E27FC236}">
                <a16:creationId xmlns:a16="http://schemas.microsoft.com/office/drawing/2014/main" id="{CB4637DD-781B-F829-239D-1A472C18876C}"/>
              </a:ext>
            </a:extLst>
          </p:cNvPr>
          <p:cNvSpPr>
            <a:spLocks noGrp="1"/>
          </p:cNvSpPr>
          <p:nvPr>
            <p:ph type="ftr" sz="quarter" idx="11"/>
          </p:nvPr>
        </p:nvSpPr>
        <p:spPr/>
        <p:txBody>
          <a:bodyPr/>
          <a:lstStyle/>
          <a:p>
            <a:endParaRPr lang="pt-BR"/>
          </a:p>
        </p:txBody>
      </p:sp>
      <p:sp>
        <p:nvSpPr>
          <p:cNvPr id="5" name="Slide Number Placeholder 4">
            <a:extLst>
              <a:ext uri="{FF2B5EF4-FFF2-40B4-BE49-F238E27FC236}">
                <a16:creationId xmlns:a16="http://schemas.microsoft.com/office/drawing/2014/main" id="{5DD9F32D-F7D2-785D-40C6-1DF8933DD035}"/>
              </a:ext>
            </a:extLst>
          </p:cNvPr>
          <p:cNvSpPr>
            <a:spLocks noGrp="1"/>
          </p:cNvSpPr>
          <p:nvPr>
            <p:ph type="sldNum" sz="quarter" idx="12"/>
          </p:nvPr>
        </p:nvSpPr>
        <p:spPr/>
        <p:txBody>
          <a:bodyPr/>
          <a:lstStyle/>
          <a:p>
            <a:fld id="{6DD1D7CA-CA93-48B6-A09D-7124B580E127}" type="slidenum">
              <a:rPr lang="pt-BR" smtClean="0"/>
              <a:t>‹#›</a:t>
            </a:fld>
            <a:endParaRPr lang="pt-BR"/>
          </a:p>
        </p:txBody>
      </p:sp>
    </p:spTree>
    <p:extLst>
      <p:ext uri="{BB962C8B-B14F-4D97-AF65-F5344CB8AC3E}">
        <p14:creationId xmlns:p14="http://schemas.microsoft.com/office/powerpoint/2010/main" val="255704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9743E4-0B62-E750-097D-229AC8DACF13}"/>
              </a:ext>
            </a:extLst>
          </p:cNvPr>
          <p:cNvSpPr>
            <a:spLocks noGrp="1"/>
          </p:cNvSpPr>
          <p:nvPr>
            <p:ph type="dt" sz="half" idx="10"/>
          </p:nvPr>
        </p:nvSpPr>
        <p:spPr/>
        <p:txBody>
          <a:bodyPr/>
          <a:lstStyle/>
          <a:p>
            <a:fld id="{EF8661FE-8616-4E1F-AE6F-C1A9AF079128}" type="datetimeFigureOut">
              <a:rPr lang="pt-BR" smtClean="0"/>
              <a:t>21/06/2024</a:t>
            </a:fld>
            <a:endParaRPr lang="pt-BR"/>
          </a:p>
        </p:txBody>
      </p:sp>
      <p:sp>
        <p:nvSpPr>
          <p:cNvPr id="3" name="Footer Placeholder 2">
            <a:extLst>
              <a:ext uri="{FF2B5EF4-FFF2-40B4-BE49-F238E27FC236}">
                <a16:creationId xmlns:a16="http://schemas.microsoft.com/office/drawing/2014/main" id="{8178AB5F-E242-BD47-3A07-42EA40264E15}"/>
              </a:ext>
            </a:extLst>
          </p:cNvPr>
          <p:cNvSpPr>
            <a:spLocks noGrp="1"/>
          </p:cNvSpPr>
          <p:nvPr>
            <p:ph type="ftr" sz="quarter" idx="11"/>
          </p:nvPr>
        </p:nvSpPr>
        <p:spPr/>
        <p:txBody>
          <a:bodyPr/>
          <a:lstStyle/>
          <a:p>
            <a:endParaRPr lang="pt-BR"/>
          </a:p>
        </p:txBody>
      </p:sp>
      <p:sp>
        <p:nvSpPr>
          <p:cNvPr id="4" name="Slide Number Placeholder 3">
            <a:extLst>
              <a:ext uri="{FF2B5EF4-FFF2-40B4-BE49-F238E27FC236}">
                <a16:creationId xmlns:a16="http://schemas.microsoft.com/office/drawing/2014/main" id="{64F2A5A5-DBF9-E0DC-EB77-B35273448060}"/>
              </a:ext>
            </a:extLst>
          </p:cNvPr>
          <p:cNvSpPr>
            <a:spLocks noGrp="1"/>
          </p:cNvSpPr>
          <p:nvPr>
            <p:ph type="sldNum" sz="quarter" idx="12"/>
          </p:nvPr>
        </p:nvSpPr>
        <p:spPr/>
        <p:txBody>
          <a:bodyPr/>
          <a:lstStyle/>
          <a:p>
            <a:fld id="{6DD1D7CA-CA93-48B6-A09D-7124B580E127}" type="slidenum">
              <a:rPr lang="pt-BR" smtClean="0"/>
              <a:t>‹#›</a:t>
            </a:fld>
            <a:endParaRPr lang="pt-BR"/>
          </a:p>
        </p:txBody>
      </p:sp>
    </p:spTree>
    <p:extLst>
      <p:ext uri="{BB962C8B-B14F-4D97-AF65-F5344CB8AC3E}">
        <p14:creationId xmlns:p14="http://schemas.microsoft.com/office/powerpoint/2010/main" val="22286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7038F-5A59-20C7-3C23-459D78A85F0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pt-BR"/>
          </a:p>
        </p:txBody>
      </p:sp>
      <p:sp>
        <p:nvSpPr>
          <p:cNvPr id="3" name="Content Placeholder 2">
            <a:extLst>
              <a:ext uri="{FF2B5EF4-FFF2-40B4-BE49-F238E27FC236}">
                <a16:creationId xmlns:a16="http://schemas.microsoft.com/office/drawing/2014/main" id="{136DC72D-7D71-E411-0DAE-2044321A9F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4" name="Text Placeholder 3">
            <a:extLst>
              <a:ext uri="{FF2B5EF4-FFF2-40B4-BE49-F238E27FC236}">
                <a16:creationId xmlns:a16="http://schemas.microsoft.com/office/drawing/2014/main" id="{7CD46F40-671C-16AB-15BE-920A46EA8C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8574F02-A5A2-D6BE-88DE-38EBC1BE0DFC}"/>
              </a:ext>
            </a:extLst>
          </p:cNvPr>
          <p:cNvSpPr>
            <a:spLocks noGrp="1"/>
          </p:cNvSpPr>
          <p:nvPr>
            <p:ph type="dt" sz="half" idx="10"/>
          </p:nvPr>
        </p:nvSpPr>
        <p:spPr/>
        <p:txBody>
          <a:bodyPr/>
          <a:lstStyle/>
          <a:p>
            <a:fld id="{EF8661FE-8616-4E1F-AE6F-C1A9AF079128}" type="datetimeFigureOut">
              <a:rPr lang="pt-BR" smtClean="0"/>
              <a:t>21/06/2024</a:t>
            </a:fld>
            <a:endParaRPr lang="pt-BR"/>
          </a:p>
        </p:txBody>
      </p:sp>
      <p:sp>
        <p:nvSpPr>
          <p:cNvPr id="6" name="Footer Placeholder 5">
            <a:extLst>
              <a:ext uri="{FF2B5EF4-FFF2-40B4-BE49-F238E27FC236}">
                <a16:creationId xmlns:a16="http://schemas.microsoft.com/office/drawing/2014/main" id="{1268472A-FA1E-FAA3-27A3-44D0C079D87C}"/>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9C045DB7-3FE6-751B-9A97-D322A19D35CF}"/>
              </a:ext>
            </a:extLst>
          </p:cNvPr>
          <p:cNvSpPr>
            <a:spLocks noGrp="1"/>
          </p:cNvSpPr>
          <p:nvPr>
            <p:ph type="sldNum" sz="quarter" idx="12"/>
          </p:nvPr>
        </p:nvSpPr>
        <p:spPr/>
        <p:txBody>
          <a:bodyPr/>
          <a:lstStyle/>
          <a:p>
            <a:fld id="{6DD1D7CA-CA93-48B6-A09D-7124B580E127}" type="slidenum">
              <a:rPr lang="pt-BR" smtClean="0"/>
              <a:t>‹#›</a:t>
            </a:fld>
            <a:endParaRPr lang="pt-BR"/>
          </a:p>
        </p:txBody>
      </p:sp>
    </p:spTree>
    <p:extLst>
      <p:ext uri="{BB962C8B-B14F-4D97-AF65-F5344CB8AC3E}">
        <p14:creationId xmlns:p14="http://schemas.microsoft.com/office/powerpoint/2010/main" val="653439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6EAD0-1A4A-0E3A-47F9-E1574E78831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pt-BR"/>
          </a:p>
        </p:txBody>
      </p:sp>
      <p:sp>
        <p:nvSpPr>
          <p:cNvPr id="3" name="Picture Placeholder 2">
            <a:extLst>
              <a:ext uri="{FF2B5EF4-FFF2-40B4-BE49-F238E27FC236}">
                <a16:creationId xmlns:a16="http://schemas.microsoft.com/office/drawing/2014/main" id="{C7FE63DD-6C15-3FE7-7CBB-C7AFDAE415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a:extLst>
              <a:ext uri="{FF2B5EF4-FFF2-40B4-BE49-F238E27FC236}">
                <a16:creationId xmlns:a16="http://schemas.microsoft.com/office/drawing/2014/main" id="{35900369-228C-CB72-1BF5-4B9F642DD8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0FB860E-71D3-5E8F-34EC-D8FF901FA071}"/>
              </a:ext>
            </a:extLst>
          </p:cNvPr>
          <p:cNvSpPr>
            <a:spLocks noGrp="1"/>
          </p:cNvSpPr>
          <p:nvPr>
            <p:ph type="dt" sz="half" idx="10"/>
          </p:nvPr>
        </p:nvSpPr>
        <p:spPr/>
        <p:txBody>
          <a:bodyPr/>
          <a:lstStyle/>
          <a:p>
            <a:fld id="{EF8661FE-8616-4E1F-AE6F-C1A9AF079128}" type="datetimeFigureOut">
              <a:rPr lang="pt-BR" smtClean="0"/>
              <a:t>21/06/2024</a:t>
            </a:fld>
            <a:endParaRPr lang="pt-BR"/>
          </a:p>
        </p:txBody>
      </p:sp>
      <p:sp>
        <p:nvSpPr>
          <p:cNvPr id="6" name="Footer Placeholder 5">
            <a:extLst>
              <a:ext uri="{FF2B5EF4-FFF2-40B4-BE49-F238E27FC236}">
                <a16:creationId xmlns:a16="http://schemas.microsoft.com/office/drawing/2014/main" id="{4CC95118-8AD1-6D9B-3FDC-EE6566D63500}"/>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0FEE84E5-9CC2-1103-0284-EC83D38343DA}"/>
              </a:ext>
            </a:extLst>
          </p:cNvPr>
          <p:cNvSpPr>
            <a:spLocks noGrp="1"/>
          </p:cNvSpPr>
          <p:nvPr>
            <p:ph type="sldNum" sz="quarter" idx="12"/>
          </p:nvPr>
        </p:nvSpPr>
        <p:spPr/>
        <p:txBody>
          <a:bodyPr/>
          <a:lstStyle/>
          <a:p>
            <a:fld id="{6DD1D7CA-CA93-48B6-A09D-7124B580E127}" type="slidenum">
              <a:rPr lang="pt-BR" smtClean="0"/>
              <a:t>‹#›</a:t>
            </a:fld>
            <a:endParaRPr lang="pt-BR"/>
          </a:p>
        </p:txBody>
      </p:sp>
    </p:spTree>
    <p:extLst>
      <p:ext uri="{BB962C8B-B14F-4D97-AF65-F5344CB8AC3E}">
        <p14:creationId xmlns:p14="http://schemas.microsoft.com/office/powerpoint/2010/main" val="1998479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060F17-C23C-D10C-75F8-85CBD4A65B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pt-BR"/>
          </a:p>
        </p:txBody>
      </p:sp>
      <p:sp>
        <p:nvSpPr>
          <p:cNvPr id="3" name="Text Placeholder 2">
            <a:extLst>
              <a:ext uri="{FF2B5EF4-FFF2-40B4-BE49-F238E27FC236}">
                <a16:creationId xmlns:a16="http://schemas.microsoft.com/office/drawing/2014/main" id="{00DCB5C1-34EE-A0C2-3FD4-C913D57957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4" name="Date Placeholder 3">
            <a:extLst>
              <a:ext uri="{FF2B5EF4-FFF2-40B4-BE49-F238E27FC236}">
                <a16:creationId xmlns:a16="http://schemas.microsoft.com/office/drawing/2014/main" id="{5DBB283E-660F-69FD-4547-492BE5639E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F8661FE-8616-4E1F-AE6F-C1A9AF079128}" type="datetimeFigureOut">
              <a:rPr lang="pt-BR" smtClean="0"/>
              <a:t>21/06/2024</a:t>
            </a:fld>
            <a:endParaRPr lang="pt-BR"/>
          </a:p>
        </p:txBody>
      </p:sp>
      <p:sp>
        <p:nvSpPr>
          <p:cNvPr id="5" name="Footer Placeholder 4">
            <a:extLst>
              <a:ext uri="{FF2B5EF4-FFF2-40B4-BE49-F238E27FC236}">
                <a16:creationId xmlns:a16="http://schemas.microsoft.com/office/drawing/2014/main" id="{1A649EE2-55F1-CF28-AE5F-FF3B9A91BC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BR"/>
          </a:p>
        </p:txBody>
      </p:sp>
      <p:sp>
        <p:nvSpPr>
          <p:cNvPr id="6" name="Slide Number Placeholder 5">
            <a:extLst>
              <a:ext uri="{FF2B5EF4-FFF2-40B4-BE49-F238E27FC236}">
                <a16:creationId xmlns:a16="http://schemas.microsoft.com/office/drawing/2014/main" id="{5995F530-C829-0464-46FB-FAF09384BA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DD1D7CA-CA93-48B6-A09D-7124B580E127}" type="slidenum">
              <a:rPr lang="pt-BR" smtClean="0"/>
              <a:t>‹#›</a:t>
            </a:fld>
            <a:endParaRPr lang="pt-BR"/>
          </a:p>
        </p:txBody>
      </p:sp>
    </p:spTree>
    <p:extLst>
      <p:ext uri="{BB962C8B-B14F-4D97-AF65-F5344CB8AC3E}">
        <p14:creationId xmlns:p14="http://schemas.microsoft.com/office/powerpoint/2010/main" val="1563726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E7201C-DCE3-DDD1-D7D4-2043F413498E}"/>
              </a:ext>
            </a:extLst>
          </p:cNvPr>
          <p:cNvSpPr txBox="1"/>
          <p:nvPr/>
        </p:nvSpPr>
        <p:spPr>
          <a:xfrm>
            <a:off x="3591989" y="1229971"/>
            <a:ext cx="6777245" cy="1569660"/>
          </a:xfrm>
          <a:prstGeom prst="rect">
            <a:avLst/>
          </a:prstGeom>
          <a:noFill/>
        </p:spPr>
        <p:txBody>
          <a:bodyPr wrap="square">
            <a:spAutoFit/>
          </a:bodyPr>
          <a:lstStyle/>
          <a:p>
            <a:pPr algn="ctr"/>
            <a:r>
              <a:rPr lang="en-US" sz="3200" b="1" i="0" dirty="0">
                <a:solidFill>
                  <a:srgbClr val="000000"/>
                </a:solidFill>
                <a:effectLst/>
                <a:highlight>
                  <a:srgbClr val="FFFFFF"/>
                </a:highlight>
                <a:latin typeface="Inter"/>
              </a:rPr>
              <a:t>Artificial Intelligence for Business Decisions and Transformation </a:t>
            </a:r>
          </a:p>
          <a:p>
            <a:pPr algn="ctr"/>
            <a:r>
              <a:rPr lang="en-US" sz="3200" b="0" i="0" dirty="0">
                <a:solidFill>
                  <a:srgbClr val="000000"/>
                </a:solidFill>
                <a:effectLst/>
                <a:highlight>
                  <a:srgbClr val="FFFFFF"/>
                </a:highlight>
                <a:latin typeface="Inter"/>
              </a:rPr>
              <a:t>CSCN8030 - Spring 2024 - Section 2</a:t>
            </a:r>
          </a:p>
        </p:txBody>
      </p:sp>
      <p:sp>
        <p:nvSpPr>
          <p:cNvPr id="6" name="TextBox 5">
            <a:extLst>
              <a:ext uri="{FF2B5EF4-FFF2-40B4-BE49-F238E27FC236}">
                <a16:creationId xmlns:a16="http://schemas.microsoft.com/office/drawing/2014/main" id="{B7BDEE5F-AF01-3044-5FF6-A2AF26462A41}"/>
              </a:ext>
            </a:extLst>
          </p:cNvPr>
          <p:cNvSpPr txBox="1"/>
          <p:nvPr/>
        </p:nvSpPr>
        <p:spPr>
          <a:xfrm>
            <a:off x="8826976" y="5166795"/>
            <a:ext cx="2887504" cy="1477328"/>
          </a:xfrm>
          <a:prstGeom prst="rect">
            <a:avLst/>
          </a:prstGeom>
          <a:noFill/>
        </p:spPr>
        <p:txBody>
          <a:bodyPr wrap="square">
            <a:spAutoFit/>
          </a:bodyPr>
          <a:lstStyle/>
          <a:p>
            <a:r>
              <a:rPr lang="pt-BR" b="1" dirty="0" err="1"/>
              <a:t>Group</a:t>
            </a:r>
            <a:r>
              <a:rPr lang="pt-BR" b="1" dirty="0"/>
              <a:t> 4 - </a:t>
            </a:r>
            <a:r>
              <a:rPr lang="pt-BR" b="1" dirty="0" err="1"/>
              <a:t>Members</a:t>
            </a:r>
            <a:r>
              <a:rPr lang="pt-BR" b="1" dirty="0"/>
              <a:t>:</a:t>
            </a:r>
          </a:p>
          <a:p>
            <a:endParaRPr lang="pt-BR" dirty="0"/>
          </a:p>
          <a:p>
            <a:r>
              <a:rPr lang="pt-BR" dirty="0"/>
              <a:t>Krishna Kumar, </a:t>
            </a:r>
            <a:r>
              <a:rPr lang="pt-BR" dirty="0" err="1"/>
              <a:t>Hemasree</a:t>
            </a:r>
            <a:endParaRPr lang="pt-BR" dirty="0"/>
          </a:p>
          <a:p>
            <a:r>
              <a:rPr lang="pt-BR" dirty="0" err="1"/>
              <a:t>Shijin</a:t>
            </a:r>
            <a:r>
              <a:rPr lang="pt-BR" dirty="0"/>
              <a:t>, </a:t>
            </a:r>
            <a:r>
              <a:rPr lang="pt-BR" dirty="0" err="1"/>
              <a:t>Jency</a:t>
            </a:r>
            <a:endParaRPr lang="pt-BR" dirty="0"/>
          </a:p>
          <a:p>
            <a:r>
              <a:rPr lang="pt-BR" dirty="0"/>
              <a:t>Fernandez, Arcadio</a:t>
            </a:r>
          </a:p>
        </p:txBody>
      </p:sp>
      <p:sp>
        <p:nvSpPr>
          <p:cNvPr id="7" name="TextBox 6">
            <a:extLst>
              <a:ext uri="{FF2B5EF4-FFF2-40B4-BE49-F238E27FC236}">
                <a16:creationId xmlns:a16="http://schemas.microsoft.com/office/drawing/2014/main" id="{761A8408-3D27-13CE-BF95-0BC01771F6C6}"/>
              </a:ext>
            </a:extLst>
          </p:cNvPr>
          <p:cNvSpPr txBox="1"/>
          <p:nvPr/>
        </p:nvSpPr>
        <p:spPr>
          <a:xfrm>
            <a:off x="625946" y="5678665"/>
            <a:ext cx="4215572" cy="646331"/>
          </a:xfrm>
          <a:prstGeom prst="rect">
            <a:avLst/>
          </a:prstGeom>
          <a:noFill/>
        </p:spPr>
        <p:txBody>
          <a:bodyPr wrap="square">
            <a:spAutoFit/>
          </a:bodyPr>
          <a:lstStyle/>
          <a:p>
            <a:r>
              <a:rPr lang="pt-BR" b="1" dirty="0">
                <a:solidFill>
                  <a:srgbClr val="000000"/>
                </a:solidFill>
                <a:latin typeface="Inter"/>
              </a:rPr>
              <a:t>Professor: </a:t>
            </a:r>
          </a:p>
          <a:p>
            <a:r>
              <a:rPr lang="pt-BR" dirty="0">
                <a:solidFill>
                  <a:srgbClr val="000000"/>
                </a:solidFill>
                <a:latin typeface="Inter"/>
              </a:rPr>
              <a:t>Glaucia Melo dos Santos, PhD</a:t>
            </a:r>
            <a:endParaRPr lang="pt-BR" dirty="0"/>
          </a:p>
        </p:txBody>
      </p:sp>
      <p:pic>
        <p:nvPicPr>
          <p:cNvPr id="3" name="Picture 2">
            <a:extLst>
              <a:ext uri="{FF2B5EF4-FFF2-40B4-BE49-F238E27FC236}">
                <a16:creationId xmlns:a16="http://schemas.microsoft.com/office/drawing/2014/main" id="{B26A3612-8B1E-34F8-3AED-057450F37CF3}"/>
              </a:ext>
            </a:extLst>
          </p:cNvPr>
          <p:cNvPicPr>
            <a:picLocks noChangeAspect="1"/>
          </p:cNvPicPr>
          <p:nvPr/>
        </p:nvPicPr>
        <p:blipFill>
          <a:blip r:embed="rId2"/>
          <a:stretch>
            <a:fillRect/>
          </a:stretch>
        </p:blipFill>
        <p:spPr>
          <a:xfrm>
            <a:off x="625946" y="1069591"/>
            <a:ext cx="2489047" cy="2359409"/>
          </a:xfrm>
          <a:prstGeom prst="rect">
            <a:avLst/>
          </a:prstGeom>
          <a:effectLst>
            <a:outerShdw blurRad="50800" dist="38100" dir="2700000" algn="tl" rotWithShape="0">
              <a:prstClr val="black">
                <a:alpha val="40000"/>
              </a:prstClr>
            </a:outerShdw>
          </a:effectLst>
        </p:spPr>
      </p:pic>
      <p:sp>
        <p:nvSpPr>
          <p:cNvPr id="10" name="TextBox 9">
            <a:extLst>
              <a:ext uri="{FF2B5EF4-FFF2-40B4-BE49-F238E27FC236}">
                <a16:creationId xmlns:a16="http://schemas.microsoft.com/office/drawing/2014/main" id="{12A44832-0610-A6DC-74B0-7ADD00796337}"/>
              </a:ext>
            </a:extLst>
          </p:cNvPr>
          <p:cNvSpPr txBox="1"/>
          <p:nvPr/>
        </p:nvSpPr>
        <p:spPr>
          <a:xfrm>
            <a:off x="3591989" y="3265613"/>
            <a:ext cx="6777245" cy="461665"/>
          </a:xfrm>
          <a:prstGeom prst="rect">
            <a:avLst/>
          </a:prstGeom>
          <a:noFill/>
        </p:spPr>
        <p:txBody>
          <a:bodyPr wrap="square">
            <a:spAutoFit/>
          </a:bodyPr>
          <a:lstStyle/>
          <a:p>
            <a:pPr algn="ctr"/>
            <a:r>
              <a:rPr lang="pt-BR" sz="2400" b="1" dirty="0">
                <a:solidFill>
                  <a:srgbClr val="000000"/>
                </a:solidFill>
                <a:highlight>
                  <a:srgbClr val="FFFFFF"/>
                </a:highlight>
                <a:latin typeface="Inter"/>
              </a:rPr>
              <a:t>Sprint 3 - Design</a:t>
            </a:r>
            <a:r>
              <a:rPr lang="en-US" sz="2400" b="1" dirty="0">
                <a:solidFill>
                  <a:srgbClr val="000000"/>
                </a:solidFill>
                <a:highlight>
                  <a:srgbClr val="FFFFFF"/>
                </a:highlight>
                <a:latin typeface="Inter"/>
              </a:rPr>
              <a:t> </a:t>
            </a:r>
          </a:p>
        </p:txBody>
      </p:sp>
      <p:sp>
        <p:nvSpPr>
          <p:cNvPr id="11" name="TextBox 10">
            <a:extLst>
              <a:ext uri="{FF2B5EF4-FFF2-40B4-BE49-F238E27FC236}">
                <a16:creationId xmlns:a16="http://schemas.microsoft.com/office/drawing/2014/main" id="{4FB00891-F5B5-A704-C5FB-B488192BA5A2}"/>
              </a:ext>
            </a:extLst>
          </p:cNvPr>
          <p:cNvSpPr txBox="1"/>
          <p:nvPr/>
        </p:nvSpPr>
        <p:spPr>
          <a:xfrm>
            <a:off x="3591990" y="4134012"/>
            <a:ext cx="6777245" cy="461665"/>
          </a:xfrm>
          <a:prstGeom prst="rect">
            <a:avLst/>
          </a:prstGeom>
          <a:noFill/>
        </p:spPr>
        <p:txBody>
          <a:bodyPr wrap="square">
            <a:spAutoFit/>
          </a:bodyPr>
          <a:lstStyle/>
          <a:p>
            <a:pPr algn="ctr"/>
            <a:r>
              <a:rPr lang="en-US" sz="2400" b="1" i="0" dirty="0">
                <a:solidFill>
                  <a:srgbClr val="000000"/>
                </a:solidFill>
                <a:effectLst/>
                <a:highlight>
                  <a:srgbClr val="FFFFFF"/>
                </a:highlight>
                <a:latin typeface="Inter"/>
              </a:rPr>
              <a:t>21 June 2024 </a:t>
            </a:r>
            <a:endParaRPr lang="en-US" sz="2400" b="0" i="0" dirty="0">
              <a:solidFill>
                <a:srgbClr val="000000"/>
              </a:solidFill>
              <a:effectLst/>
              <a:highlight>
                <a:srgbClr val="FFFFFF"/>
              </a:highlight>
              <a:latin typeface="Inter"/>
            </a:endParaRPr>
          </a:p>
        </p:txBody>
      </p:sp>
    </p:spTree>
    <p:extLst>
      <p:ext uri="{BB962C8B-B14F-4D97-AF65-F5344CB8AC3E}">
        <p14:creationId xmlns:p14="http://schemas.microsoft.com/office/powerpoint/2010/main" val="3037031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DF66CC-CB61-CA5D-04EB-E7D45075FF33}"/>
              </a:ext>
            </a:extLst>
          </p:cNvPr>
          <p:cNvSpPr txBox="1"/>
          <p:nvPr/>
        </p:nvSpPr>
        <p:spPr>
          <a:xfrm>
            <a:off x="4566921" y="2387600"/>
            <a:ext cx="3266439" cy="1754326"/>
          </a:xfrm>
          <a:prstGeom prst="rect">
            <a:avLst/>
          </a:prstGeom>
          <a:noFill/>
        </p:spPr>
        <p:txBody>
          <a:bodyPr wrap="square" rtlCol="0">
            <a:spAutoFit/>
          </a:bodyPr>
          <a:lstStyle/>
          <a:p>
            <a:pPr algn="ctr"/>
            <a:r>
              <a:rPr lang="en-CA" sz="3600"/>
              <a:t>Thank you</a:t>
            </a:r>
          </a:p>
          <a:p>
            <a:pPr algn="ctr"/>
            <a:endParaRPr lang="en-CA" sz="3600" dirty="0"/>
          </a:p>
          <a:p>
            <a:pPr algn="ctr"/>
            <a:r>
              <a:rPr lang="en-CA" sz="3600" dirty="0"/>
              <a:t>Any Questions  </a:t>
            </a:r>
          </a:p>
        </p:txBody>
      </p:sp>
    </p:spTree>
    <p:extLst>
      <p:ext uri="{BB962C8B-B14F-4D97-AF65-F5344CB8AC3E}">
        <p14:creationId xmlns:p14="http://schemas.microsoft.com/office/powerpoint/2010/main" val="1798156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0C3FF86-7F43-BF3C-4C30-177BC0FC106F}"/>
              </a:ext>
            </a:extLst>
          </p:cNvPr>
          <p:cNvSpPr txBox="1"/>
          <p:nvPr/>
        </p:nvSpPr>
        <p:spPr>
          <a:xfrm>
            <a:off x="6587614" y="1634460"/>
            <a:ext cx="5240592" cy="4149213"/>
          </a:xfrm>
          <a:prstGeom prst="rect">
            <a:avLst/>
          </a:prstGeom>
        </p:spPr>
        <p:txBody>
          <a:bodyPr vert="horz" lIns="91440" tIns="45720" rIns="91440" bIns="45720" rtlCol="0">
            <a:normAutofit/>
          </a:bodyPr>
          <a:lstStyle/>
          <a:p>
            <a:pPr>
              <a:lnSpc>
                <a:spcPct val="90000"/>
              </a:lnSpc>
              <a:spcBef>
                <a:spcPct val="0"/>
              </a:spcBef>
              <a:spcAft>
                <a:spcPts val="600"/>
              </a:spcAft>
            </a:pPr>
            <a:r>
              <a:rPr lang="en-US" sz="4400" b="1" dirty="0">
                <a:latin typeface="+mj-lt"/>
              </a:rPr>
              <a:t>Crop Yield Prediction</a:t>
            </a:r>
          </a:p>
          <a:p>
            <a:pPr indent="-228600">
              <a:lnSpc>
                <a:spcPct val="90000"/>
              </a:lnSpc>
              <a:spcBef>
                <a:spcPct val="0"/>
              </a:spcBef>
              <a:spcAft>
                <a:spcPts val="600"/>
              </a:spcAft>
              <a:buFont typeface="Arial" panose="020B0604020202020204" pitchFamily="34" charset="0"/>
              <a:buChar char="•"/>
            </a:pPr>
            <a:endParaRPr lang="en-US" sz="2000" b="1" dirty="0"/>
          </a:p>
          <a:p>
            <a:pPr indent="-228600">
              <a:lnSpc>
                <a:spcPct val="90000"/>
              </a:lnSpc>
              <a:spcBef>
                <a:spcPct val="0"/>
              </a:spcBef>
              <a:spcAft>
                <a:spcPts val="600"/>
              </a:spcAft>
              <a:buFont typeface="Arial" panose="020B0604020202020204" pitchFamily="34" charset="0"/>
              <a:buChar char="•"/>
            </a:pPr>
            <a:endParaRPr lang="en-US" sz="2000" dirty="0"/>
          </a:p>
        </p:txBody>
      </p:sp>
      <p:pic>
        <p:nvPicPr>
          <p:cNvPr id="1026" name="Picture 2">
            <a:extLst>
              <a:ext uri="{FF2B5EF4-FFF2-40B4-BE49-F238E27FC236}">
                <a16:creationId xmlns:a16="http://schemas.microsoft.com/office/drawing/2014/main" id="{F2C2F2AC-17FA-94D0-7760-88EEBFAA96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388" y="1523999"/>
            <a:ext cx="5397909" cy="4149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907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FC5CEAE-1780-47C6-DFC7-CD28241012CC}"/>
              </a:ext>
            </a:extLst>
          </p:cNvPr>
          <p:cNvSpPr/>
          <p:nvPr/>
        </p:nvSpPr>
        <p:spPr>
          <a:xfrm>
            <a:off x="975360" y="1605282"/>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1. </a:t>
            </a:r>
            <a:r>
              <a:rPr lang="pt-BR" sz="1600" dirty="0" err="1"/>
              <a:t>Group</a:t>
            </a:r>
            <a:r>
              <a:rPr lang="pt-BR" sz="1600" dirty="0"/>
              <a:t> </a:t>
            </a:r>
            <a:r>
              <a:rPr lang="pt-BR" sz="1600" dirty="0" err="1"/>
              <a:t>members</a:t>
            </a:r>
            <a:r>
              <a:rPr lang="pt-BR" sz="1600" dirty="0"/>
              <a:t> role</a:t>
            </a:r>
            <a:endParaRPr lang="en-CA" sz="1600" dirty="0"/>
          </a:p>
        </p:txBody>
      </p:sp>
      <p:sp>
        <p:nvSpPr>
          <p:cNvPr id="4" name="Rectangle: Rounded Corners 3">
            <a:extLst>
              <a:ext uri="{FF2B5EF4-FFF2-40B4-BE49-F238E27FC236}">
                <a16:creationId xmlns:a16="http://schemas.microsoft.com/office/drawing/2014/main" id="{12C5DD77-B191-705A-6014-6529B04AD385}"/>
              </a:ext>
            </a:extLst>
          </p:cNvPr>
          <p:cNvSpPr/>
          <p:nvPr/>
        </p:nvSpPr>
        <p:spPr>
          <a:xfrm>
            <a:off x="975360" y="3003427"/>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3. </a:t>
            </a:r>
            <a:r>
              <a:rPr lang="en-CA" sz="1600" dirty="0">
                <a:solidFill>
                  <a:schemeClr val="bg1"/>
                </a:solidFill>
              </a:rPr>
              <a:t>Project Pitch</a:t>
            </a:r>
            <a:endParaRPr lang="en-CA" sz="1600" dirty="0"/>
          </a:p>
        </p:txBody>
      </p:sp>
      <p:sp>
        <p:nvSpPr>
          <p:cNvPr id="5" name="Rectangle: Rounded Corners 4">
            <a:extLst>
              <a:ext uri="{FF2B5EF4-FFF2-40B4-BE49-F238E27FC236}">
                <a16:creationId xmlns:a16="http://schemas.microsoft.com/office/drawing/2014/main" id="{1D015FD4-193E-F60F-8DF5-97AFD1231013}"/>
              </a:ext>
            </a:extLst>
          </p:cNvPr>
          <p:cNvSpPr/>
          <p:nvPr/>
        </p:nvSpPr>
        <p:spPr>
          <a:xfrm>
            <a:off x="975360" y="2319021"/>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2. </a:t>
            </a:r>
            <a:r>
              <a:rPr lang="pt-BR" sz="1600" dirty="0" err="1"/>
              <a:t>Dataset</a:t>
            </a:r>
            <a:r>
              <a:rPr lang="pt-BR" sz="1600" dirty="0"/>
              <a:t> </a:t>
            </a:r>
            <a:r>
              <a:rPr lang="pt-BR" sz="1600" dirty="0" err="1"/>
              <a:t>and</a:t>
            </a:r>
            <a:r>
              <a:rPr lang="pt-BR" sz="1600" dirty="0"/>
              <a:t> benchmark </a:t>
            </a:r>
            <a:r>
              <a:rPr lang="pt-BR" sz="1600" dirty="0" err="1"/>
              <a:t>codes</a:t>
            </a:r>
            <a:endParaRPr lang="en-CA" sz="1600" dirty="0"/>
          </a:p>
        </p:txBody>
      </p:sp>
      <p:sp>
        <p:nvSpPr>
          <p:cNvPr id="6" name="Rectangle: Rounded Corners 5">
            <a:extLst>
              <a:ext uri="{FF2B5EF4-FFF2-40B4-BE49-F238E27FC236}">
                <a16:creationId xmlns:a16="http://schemas.microsoft.com/office/drawing/2014/main" id="{EC39C616-A845-693B-6552-0D6E1835416F}"/>
              </a:ext>
            </a:extLst>
          </p:cNvPr>
          <p:cNvSpPr/>
          <p:nvPr/>
        </p:nvSpPr>
        <p:spPr>
          <a:xfrm>
            <a:off x="975360" y="4374531"/>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5. </a:t>
            </a:r>
            <a:r>
              <a:rPr lang="en-CA" sz="1600" dirty="0">
                <a:solidFill>
                  <a:schemeClr val="bg1"/>
                </a:solidFill>
              </a:rPr>
              <a:t>Reference</a:t>
            </a:r>
            <a:endParaRPr lang="en-CA" sz="1600" dirty="0"/>
          </a:p>
        </p:txBody>
      </p:sp>
      <p:sp>
        <p:nvSpPr>
          <p:cNvPr id="7" name="Rectangle: Rounded Corners 6">
            <a:extLst>
              <a:ext uri="{FF2B5EF4-FFF2-40B4-BE49-F238E27FC236}">
                <a16:creationId xmlns:a16="http://schemas.microsoft.com/office/drawing/2014/main" id="{8530E08E-3CDC-0BDD-294F-D2880BFA0ED2}"/>
              </a:ext>
            </a:extLst>
          </p:cNvPr>
          <p:cNvSpPr/>
          <p:nvPr/>
        </p:nvSpPr>
        <p:spPr>
          <a:xfrm>
            <a:off x="132080" y="162562"/>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1600" dirty="0"/>
              <a:t>Agenda</a:t>
            </a:r>
            <a:endParaRPr lang="en-CA" sz="1600" dirty="0"/>
          </a:p>
        </p:txBody>
      </p:sp>
      <p:sp>
        <p:nvSpPr>
          <p:cNvPr id="8" name="Rectangle: Rounded Corners 7">
            <a:extLst>
              <a:ext uri="{FF2B5EF4-FFF2-40B4-BE49-F238E27FC236}">
                <a16:creationId xmlns:a16="http://schemas.microsoft.com/office/drawing/2014/main" id="{02353762-A752-E950-2384-FF9CE51B3F06}"/>
              </a:ext>
            </a:extLst>
          </p:cNvPr>
          <p:cNvSpPr/>
          <p:nvPr/>
        </p:nvSpPr>
        <p:spPr>
          <a:xfrm>
            <a:off x="975360" y="3688979"/>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4. Sprint Planning</a:t>
            </a:r>
            <a:endParaRPr lang="en-CA" sz="1600" dirty="0"/>
          </a:p>
        </p:txBody>
      </p:sp>
    </p:spTree>
    <p:extLst>
      <p:ext uri="{BB962C8B-B14F-4D97-AF65-F5344CB8AC3E}">
        <p14:creationId xmlns:p14="http://schemas.microsoft.com/office/powerpoint/2010/main" val="3193304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2D8B2D03-ADB8-58BF-3930-B16647402B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1670" y="2185432"/>
            <a:ext cx="1478280" cy="14782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DDD390B-A3A6-4467-CDA4-A2D9CCD65933}"/>
              </a:ext>
            </a:extLst>
          </p:cNvPr>
          <p:cNvSpPr txBox="1"/>
          <p:nvPr/>
        </p:nvSpPr>
        <p:spPr>
          <a:xfrm>
            <a:off x="7293610" y="3663712"/>
            <a:ext cx="1083474" cy="369332"/>
          </a:xfrm>
          <a:prstGeom prst="rect">
            <a:avLst/>
          </a:prstGeom>
          <a:noFill/>
        </p:spPr>
        <p:txBody>
          <a:bodyPr wrap="square">
            <a:spAutoFit/>
          </a:bodyPr>
          <a:lstStyle/>
          <a:p>
            <a:pPr algn="ctr"/>
            <a:r>
              <a:rPr lang="pt-BR" dirty="0"/>
              <a:t>Arcadio</a:t>
            </a:r>
          </a:p>
        </p:txBody>
      </p:sp>
      <p:sp>
        <p:nvSpPr>
          <p:cNvPr id="4" name="TextBox 3">
            <a:extLst>
              <a:ext uri="{FF2B5EF4-FFF2-40B4-BE49-F238E27FC236}">
                <a16:creationId xmlns:a16="http://schemas.microsoft.com/office/drawing/2014/main" id="{018612DB-ACD6-51B9-9787-D421C42D7F42}"/>
              </a:ext>
            </a:extLst>
          </p:cNvPr>
          <p:cNvSpPr txBox="1"/>
          <p:nvPr/>
        </p:nvSpPr>
        <p:spPr>
          <a:xfrm>
            <a:off x="3020060" y="3722132"/>
            <a:ext cx="1196340" cy="369332"/>
          </a:xfrm>
          <a:prstGeom prst="rect">
            <a:avLst/>
          </a:prstGeom>
          <a:noFill/>
        </p:spPr>
        <p:txBody>
          <a:bodyPr wrap="square">
            <a:spAutoFit/>
          </a:bodyPr>
          <a:lstStyle/>
          <a:p>
            <a:pPr algn="ctr"/>
            <a:r>
              <a:rPr lang="pt-BR" dirty="0"/>
              <a:t>Jency </a:t>
            </a:r>
          </a:p>
        </p:txBody>
      </p:sp>
      <p:sp>
        <p:nvSpPr>
          <p:cNvPr id="7" name="Rectangle: Rounded Corners 6">
            <a:extLst>
              <a:ext uri="{FF2B5EF4-FFF2-40B4-BE49-F238E27FC236}">
                <a16:creationId xmlns:a16="http://schemas.microsoft.com/office/drawing/2014/main" id="{B3B5D591-EF53-0FA2-E5B4-357020CD99C9}"/>
              </a:ext>
            </a:extLst>
          </p:cNvPr>
          <p:cNvSpPr/>
          <p:nvPr/>
        </p:nvSpPr>
        <p:spPr>
          <a:xfrm>
            <a:off x="81280" y="91441"/>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t>1. </a:t>
            </a:r>
            <a:r>
              <a:rPr lang="pt-BR" sz="1600" b="1" dirty="0" err="1"/>
              <a:t>Group</a:t>
            </a:r>
            <a:r>
              <a:rPr lang="pt-BR" sz="1600" b="1" dirty="0"/>
              <a:t> </a:t>
            </a:r>
            <a:r>
              <a:rPr lang="pt-BR" sz="1600" b="1" dirty="0" err="1"/>
              <a:t>members</a:t>
            </a:r>
            <a:r>
              <a:rPr lang="pt-BR" sz="1600" b="1" dirty="0"/>
              <a:t> role</a:t>
            </a:r>
            <a:endParaRPr lang="en-CA" sz="1600" b="1" dirty="0"/>
          </a:p>
        </p:txBody>
      </p:sp>
      <p:pic>
        <p:nvPicPr>
          <p:cNvPr id="8" name="Picture 4">
            <a:extLst>
              <a:ext uri="{FF2B5EF4-FFF2-40B4-BE49-F238E27FC236}">
                <a16:creationId xmlns:a16="http://schemas.microsoft.com/office/drawing/2014/main" id="{66242B0F-6CAE-E049-A0E1-41894DB86B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620" y="2168684"/>
            <a:ext cx="1478280" cy="147828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866556B-FCBC-E6E9-C5DB-65170D38B2CB}"/>
              </a:ext>
            </a:extLst>
          </p:cNvPr>
          <p:cNvSpPr txBox="1"/>
          <p:nvPr/>
        </p:nvSpPr>
        <p:spPr>
          <a:xfrm>
            <a:off x="8798560" y="3663712"/>
            <a:ext cx="914400" cy="369332"/>
          </a:xfrm>
          <a:prstGeom prst="rect">
            <a:avLst/>
          </a:prstGeom>
          <a:noFill/>
        </p:spPr>
        <p:txBody>
          <a:bodyPr wrap="square">
            <a:spAutoFit/>
          </a:bodyPr>
          <a:lstStyle/>
          <a:p>
            <a:pPr algn="ctr"/>
            <a:r>
              <a:rPr lang="pt-BR" dirty="0"/>
              <a:t>Hema</a:t>
            </a:r>
          </a:p>
        </p:txBody>
      </p:sp>
      <p:sp>
        <p:nvSpPr>
          <p:cNvPr id="10" name="TextBox 9">
            <a:extLst>
              <a:ext uri="{FF2B5EF4-FFF2-40B4-BE49-F238E27FC236}">
                <a16:creationId xmlns:a16="http://schemas.microsoft.com/office/drawing/2014/main" id="{89E3B07A-EE2D-1F03-60A2-AE0D527909E6}"/>
              </a:ext>
            </a:extLst>
          </p:cNvPr>
          <p:cNvSpPr txBox="1"/>
          <p:nvPr/>
        </p:nvSpPr>
        <p:spPr>
          <a:xfrm>
            <a:off x="2371412" y="1264526"/>
            <a:ext cx="2665092" cy="699571"/>
          </a:xfrm>
          <a:prstGeom prst="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pt-BR"/>
            </a:defPPr>
            <a:lvl1pPr>
              <a:defRPr sz="16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pt-BR" sz="2800" dirty="0" err="1"/>
              <a:t>Product</a:t>
            </a:r>
            <a:r>
              <a:rPr lang="pt-BR" sz="2800" dirty="0"/>
              <a:t> </a:t>
            </a:r>
            <a:r>
              <a:rPr lang="pt-BR" sz="2800" dirty="0" err="1"/>
              <a:t>owner</a:t>
            </a:r>
            <a:endParaRPr lang="pt-BR" sz="2800" dirty="0"/>
          </a:p>
        </p:txBody>
      </p:sp>
      <p:sp>
        <p:nvSpPr>
          <p:cNvPr id="12" name="TextBox 11">
            <a:extLst>
              <a:ext uri="{FF2B5EF4-FFF2-40B4-BE49-F238E27FC236}">
                <a16:creationId xmlns:a16="http://schemas.microsoft.com/office/drawing/2014/main" id="{F52ED445-84A6-7F10-C612-8481F60721DE}"/>
              </a:ext>
            </a:extLst>
          </p:cNvPr>
          <p:cNvSpPr txBox="1"/>
          <p:nvPr/>
        </p:nvSpPr>
        <p:spPr>
          <a:xfrm>
            <a:off x="982980" y="4569935"/>
            <a:ext cx="4380230" cy="1477328"/>
          </a:xfrm>
          <a:prstGeom prst="rect">
            <a:avLst/>
          </a:prstGeom>
          <a:noFill/>
        </p:spPr>
        <p:txBody>
          <a:bodyPr wrap="square">
            <a:spAutoFit/>
          </a:bodyPr>
          <a:lstStyle/>
          <a:p>
            <a:pPr marL="285750" indent="-285750">
              <a:buFont typeface="Arial" panose="020B0604020202020204" pitchFamily="34" charset="0"/>
              <a:buChar char="•"/>
            </a:pPr>
            <a:r>
              <a:rPr lang="pt-BR" dirty="0"/>
              <a:t>Connects with the customer</a:t>
            </a:r>
          </a:p>
          <a:p>
            <a:pPr marL="285750" indent="-285750">
              <a:buFont typeface="Arial" panose="020B0604020202020204" pitchFamily="34" charset="0"/>
              <a:buChar char="•"/>
            </a:pPr>
            <a:r>
              <a:rPr lang="pt-BR" dirty="0"/>
              <a:t>Contributes to the vision and roadmap</a:t>
            </a:r>
          </a:p>
          <a:p>
            <a:pPr marL="285750" indent="-285750">
              <a:buFont typeface="Arial" panose="020B0604020202020204" pitchFamily="34" charset="0"/>
              <a:buChar char="•"/>
            </a:pPr>
            <a:r>
              <a:rPr lang="pt-BR" dirty="0"/>
              <a:t>Manages and prioritizes the team backlog</a:t>
            </a:r>
          </a:p>
          <a:p>
            <a:pPr marL="285750" indent="-285750">
              <a:buFont typeface="Arial" panose="020B0604020202020204" pitchFamily="34" charset="0"/>
              <a:buChar char="•"/>
            </a:pPr>
            <a:r>
              <a:rPr lang="pt-BR" dirty="0"/>
              <a:t>Supports the team in delivering value</a:t>
            </a:r>
          </a:p>
        </p:txBody>
      </p:sp>
      <p:sp>
        <p:nvSpPr>
          <p:cNvPr id="14" name="TextBox 13">
            <a:extLst>
              <a:ext uri="{FF2B5EF4-FFF2-40B4-BE49-F238E27FC236}">
                <a16:creationId xmlns:a16="http://schemas.microsoft.com/office/drawing/2014/main" id="{E0988BC8-10BB-DBBB-A168-04D092385FFE}"/>
              </a:ext>
            </a:extLst>
          </p:cNvPr>
          <p:cNvSpPr txBox="1"/>
          <p:nvPr/>
        </p:nvSpPr>
        <p:spPr>
          <a:xfrm>
            <a:off x="6664960" y="4612638"/>
            <a:ext cx="4754880" cy="1477328"/>
          </a:xfrm>
          <a:prstGeom prst="rect">
            <a:avLst/>
          </a:prstGeom>
          <a:noFill/>
        </p:spPr>
        <p:txBody>
          <a:bodyPr wrap="square">
            <a:spAutoFit/>
          </a:bodyPr>
          <a:lstStyle/>
          <a:p>
            <a:pPr marL="285750" indent="-285750">
              <a:buFont typeface="Arial" panose="020B0604020202020204" pitchFamily="34" charset="0"/>
              <a:buChar char="•"/>
            </a:pPr>
            <a:r>
              <a:rPr lang="pt-BR" dirty="0" err="1"/>
              <a:t>Continuously</a:t>
            </a:r>
            <a:r>
              <a:rPr lang="pt-BR" dirty="0"/>
              <a:t> evolves </a:t>
            </a:r>
            <a:r>
              <a:rPr lang="pt-BR" dirty="0" err="1"/>
              <a:t>product</a:t>
            </a:r>
            <a:r>
              <a:rPr lang="pt-BR" dirty="0"/>
              <a:t> design</a:t>
            </a:r>
          </a:p>
          <a:p>
            <a:pPr marL="285750" indent="-285750">
              <a:buFont typeface="Arial" panose="020B0604020202020204" pitchFamily="34" charset="0"/>
              <a:buChar char="•"/>
            </a:pPr>
            <a:r>
              <a:rPr lang="pt-BR" dirty="0" err="1"/>
              <a:t>Implements</a:t>
            </a:r>
            <a:r>
              <a:rPr lang="pt-BR" dirty="0"/>
              <a:t> </a:t>
            </a:r>
            <a:r>
              <a:rPr lang="pt-BR" dirty="0" err="1"/>
              <a:t>the</a:t>
            </a:r>
            <a:r>
              <a:rPr lang="pt-BR" dirty="0"/>
              <a:t> </a:t>
            </a:r>
            <a:r>
              <a:rPr lang="pt-BR" dirty="0" err="1"/>
              <a:t>vision</a:t>
            </a:r>
            <a:r>
              <a:rPr lang="pt-BR" dirty="0"/>
              <a:t> </a:t>
            </a:r>
            <a:r>
              <a:rPr lang="pt-BR" dirty="0" err="1"/>
              <a:t>and</a:t>
            </a:r>
            <a:r>
              <a:rPr lang="pt-BR" dirty="0"/>
              <a:t> </a:t>
            </a:r>
            <a:r>
              <a:rPr lang="pt-BR" dirty="0" err="1"/>
              <a:t>roadmap</a:t>
            </a:r>
            <a:endParaRPr lang="pt-BR" dirty="0"/>
          </a:p>
          <a:p>
            <a:pPr marL="285750" indent="-285750">
              <a:buFont typeface="Arial" panose="020B0604020202020204" pitchFamily="34" charset="0"/>
              <a:buChar char="•"/>
            </a:pPr>
            <a:r>
              <a:rPr lang="pt-BR" dirty="0"/>
              <a:t>Works </a:t>
            </a:r>
            <a:r>
              <a:rPr lang="pt-BR" dirty="0" err="1"/>
              <a:t>on</a:t>
            </a:r>
            <a:r>
              <a:rPr lang="pt-BR" dirty="0"/>
              <a:t> </a:t>
            </a:r>
            <a:r>
              <a:rPr lang="pt-BR" dirty="0" err="1"/>
              <a:t>the</a:t>
            </a:r>
            <a:r>
              <a:rPr lang="pt-BR" dirty="0"/>
              <a:t> </a:t>
            </a:r>
            <a:r>
              <a:rPr lang="pt-BR" dirty="0" err="1"/>
              <a:t>team</a:t>
            </a:r>
            <a:r>
              <a:rPr lang="pt-BR" dirty="0"/>
              <a:t> backlog</a:t>
            </a:r>
          </a:p>
          <a:p>
            <a:pPr marL="285750" indent="-285750">
              <a:buFont typeface="Arial" panose="020B0604020202020204" pitchFamily="34" charset="0"/>
              <a:buChar char="•"/>
            </a:pPr>
            <a:r>
              <a:rPr lang="pt-BR" dirty="0"/>
              <a:t>Builds, </a:t>
            </a:r>
            <a:r>
              <a:rPr lang="pt-BR" dirty="0" err="1"/>
              <a:t>tests</a:t>
            </a:r>
            <a:r>
              <a:rPr lang="pt-BR" dirty="0"/>
              <a:t>, </a:t>
            </a:r>
            <a:r>
              <a:rPr lang="pt-BR" dirty="0" err="1"/>
              <a:t>and</a:t>
            </a:r>
            <a:r>
              <a:rPr lang="pt-BR" dirty="0"/>
              <a:t> </a:t>
            </a:r>
            <a:r>
              <a:rPr lang="pt-BR" dirty="0" err="1"/>
              <a:t>delivers</a:t>
            </a:r>
            <a:r>
              <a:rPr lang="pt-BR" dirty="0"/>
              <a:t> </a:t>
            </a:r>
            <a:r>
              <a:rPr lang="pt-BR" dirty="0" err="1"/>
              <a:t>increments</a:t>
            </a:r>
            <a:r>
              <a:rPr lang="pt-BR" dirty="0"/>
              <a:t> </a:t>
            </a:r>
            <a:r>
              <a:rPr lang="pt-BR" dirty="0" err="1"/>
              <a:t>of</a:t>
            </a:r>
            <a:r>
              <a:rPr lang="pt-BR" dirty="0"/>
              <a:t> </a:t>
            </a:r>
            <a:r>
              <a:rPr lang="pt-BR" dirty="0" err="1"/>
              <a:t>value</a:t>
            </a:r>
            <a:endParaRPr lang="pt-BR" dirty="0"/>
          </a:p>
        </p:txBody>
      </p:sp>
      <p:pic>
        <p:nvPicPr>
          <p:cNvPr id="2056" name="Picture 8" descr="PEAO-CONICO-BOLA-AZUL, peões para jogos de tabuleiro - thirstymag.com">
            <a:extLst>
              <a:ext uri="{FF2B5EF4-FFF2-40B4-BE49-F238E27FC236}">
                <a16:creationId xmlns:a16="http://schemas.microsoft.com/office/drawing/2014/main" id="{AD6E9709-BFC0-903E-A00E-E387A1318D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1878" y="2160926"/>
            <a:ext cx="1467604" cy="1467604"/>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CE9D93F5-01CD-E441-E590-174992E62230}"/>
              </a:ext>
            </a:extLst>
          </p:cNvPr>
          <p:cNvSpPr txBox="1"/>
          <p:nvPr/>
        </p:nvSpPr>
        <p:spPr>
          <a:xfrm>
            <a:off x="7155496" y="1298755"/>
            <a:ext cx="2665092" cy="699571"/>
          </a:xfrm>
          <a:prstGeom prst="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pt-BR"/>
            </a:defPPr>
            <a:lvl1pPr>
              <a:defRPr sz="16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pt-BR" sz="3200" dirty="0" err="1"/>
              <a:t>Developers</a:t>
            </a:r>
            <a:r>
              <a:rPr lang="pt-BR" sz="3200" dirty="0"/>
              <a:t> </a:t>
            </a:r>
          </a:p>
        </p:txBody>
      </p:sp>
      <p:sp>
        <p:nvSpPr>
          <p:cNvPr id="20" name="Arrow: Left-Right 19">
            <a:extLst>
              <a:ext uri="{FF2B5EF4-FFF2-40B4-BE49-F238E27FC236}">
                <a16:creationId xmlns:a16="http://schemas.microsoft.com/office/drawing/2014/main" id="{C2F05570-4565-B159-AA95-24740464052C}"/>
              </a:ext>
            </a:extLst>
          </p:cNvPr>
          <p:cNvSpPr/>
          <p:nvPr/>
        </p:nvSpPr>
        <p:spPr>
          <a:xfrm>
            <a:off x="5123180" y="2581116"/>
            <a:ext cx="1541780" cy="893604"/>
          </a:xfrm>
          <a:prstGeom prst="leftRightArrow">
            <a:avLst/>
          </a:prstGeom>
          <a:solidFill>
            <a:schemeClr val="accent6">
              <a:lumMod val="60000"/>
              <a:lumOff val="40000"/>
            </a:schemeClr>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280726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980B9-0F57-6802-C3CA-8E6B0EDD8676}"/>
              </a:ext>
            </a:extLst>
          </p:cNvPr>
          <p:cNvSpPr txBox="1"/>
          <p:nvPr/>
        </p:nvSpPr>
        <p:spPr>
          <a:xfrm>
            <a:off x="966110" y="5996355"/>
            <a:ext cx="7385409" cy="369332"/>
          </a:xfrm>
          <a:prstGeom prst="rect">
            <a:avLst/>
          </a:prstGeom>
          <a:noFill/>
        </p:spPr>
        <p:txBody>
          <a:bodyPr wrap="square">
            <a:spAutoFit/>
          </a:bodyPr>
          <a:lstStyle/>
          <a:p>
            <a:r>
              <a:rPr lang="pt-BR" dirty="0"/>
              <a:t>https://www.kaggle.com/datasets/patelris/crop-yield-prediction-dataset</a:t>
            </a:r>
          </a:p>
        </p:txBody>
      </p:sp>
      <p:sp>
        <p:nvSpPr>
          <p:cNvPr id="3" name="Rectangle: Rounded Corners 2">
            <a:extLst>
              <a:ext uri="{FF2B5EF4-FFF2-40B4-BE49-F238E27FC236}">
                <a16:creationId xmlns:a16="http://schemas.microsoft.com/office/drawing/2014/main" id="{81DDC502-DBB4-AF69-E3E6-EEAD5185BC27}"/>
              </a:ext>
            </a:extLst>
          </p:cNvPr>
          <p:cNvSpPr/>
          <p:nvPr/>
        </p:nvSpPr>
        <p:spPr>
          <a:xfrm>
            <a:off x="139618" y="99569"/>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2. </a:t>
            </a:r>
            <a:r>
              <a:rPr lang="pt-BR" sz="1600" dirty="0" err="1"/>
              <a:t>Dataset</a:t>
            </a:r>
            <a:r>
              <a:rPr lang="pt-BR" sz="1600" dirty="0"/>
              <a:t> </a:t>
            </a:r>
            <a:r>
              <a:rPr lang="pt-BR" sz="1600" dirty="0" err="1"/>
              <a:t>and</a:t>
            </a:r>
            <a:r>
              <a:rPr lang="pt-BR" sz="1600" dirty="0"/>
              <a:t> benchmark </a:t>
            </a:r>
            <a:r>
              <a:rPr lang="pt-BR" sz="1600" dirty="0" err="1"/>
              <a:t>codes</a:t>
            </a:r>
            <a:endParaRPr lang="en-CA" sz="1600" dirty="0"/>
          </a:p>
        </p:txBody>
      </p:sp>
      <p:pic>
        <p:nvPicPr>
          <p:cNvPr id="5" name="Picture 4">
            <a:extLst>
              <a:ext uri="{FF2B5EF4-FFF2-40B4-BE49-F238E27FC236}">
                <a16:creationId xmlns:a16="http://schemas.microsoft.com/office/drawing/2014/main" id="{0BC132A4-7C59-E42A-B5B5-5004B9BB5B65}"/>
              </a:ext>
            </a:extLst>
          </p:cNvPr>
          <p:cNvPicPr>
            <a:picLocks noChangeAspect="1"/>
          </p:cNvPicPr>
          <p:nvPr/>
        </p:nvPicPr>
        <p:blipFill>
          <a:blip r:embed="rId2"/>
          <a:stretch>
            <a:fillRect/>
          </a:stretch>
        </p:blipFill>
        <p:spPr>
          <a:xfrm>
            <a:off x="865239" y="609192"/>
            <a:ext cx="11021962" cy="5387164"/>
          </a:xfrm>
          <a:prstGeom prst="rect">
            <a:avLst/>
          </a:prstGeom>
        </p:spPr>
      </p:pic>
    </p:spTree>
    <p:extLst>
      <p:ext uri="{BB962C8B-B14F-4D97-AF65-F5344CB8AC3E}">
        <p14:creationId xmlns:p14="http://schemas.microsoft.com/office/powerpoint/2010/main" val="3393191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FF94410A-9605-B3A1-3698-2735443F332A}"/>
              </a:ext>
            </a:extLst>
          </p:cNvPr>
          <p:cNvGraphicFramePr>
            <a:graphicFrameLocks noGrp="1"/>
          </p:cNvGraphicFramePr>
          <p:nvPr>
            <p:extLst>
              <p:ext uri="{D42A27DB-BD31-4B8C-83A1-F6EECF244321}">
                <p14:modId xmlns:p14="http://schemas.microsoft.com/office/powerpoint/2010/main" val="3041354581"/>
              </p:ext>
            </p:extLst>
          </p:nvPr>
        </p:nvGraphicFramePr>
        <p:xfrm>
          <a:off x="746331" y="1140542"/>
          <a:ext cx="10549952" cy="4903861"/>
        </p:xfrm>
        <a:graphic>
          <a:graphicData uri="http://schemas.openxmlformats.org/drawingml/2006/table">
            <a:tbl>
              <a:tblPr firstRow="1" bandRow="1">
                <a:tableStyleId>{D7AC3CCA-C797-4891-BE02-D94E43425B78}</a:tableStyleId>
              </a:tblPr>
              <a:tblGrid>
                <a:gridCol w="2736911">
                  <a:extLst>
                    <a:ext uri="{9D8B030D-6E8A-4147-A177-3AD203B41FA5}">
                      <a16:colId xmlns:a16="http://schemas.microsoft.com/office/drawing/2014/main" val="4147955904"/>
                    </a:ext>
                  </a:extLst>
                </a:gridCol>
                <a:gridCol w="7813041">
                  <a:extLst>
                    <a:ext uri="{9D8B030D-6E8A-4147-A177-3AD203B41FA5}">
                      <a16:colId xmlns:a16="http://schemas.microsoft.com/office/drawing/2014/main" val="1775696478"/>
                    </a:ext>
                  </a:extLst>
                </a:gridCol>
              </a:tblGrid>
              <a:tr h="531061">
                <a:tc>
                  <a:txBody>
                    <a:bodyPr/>
                    <a:lstStyle/>
                    <a:p>
                      <a:r>
                        <a:rPr lang="en-CA" sz="1600" b="1" dirty="0">
                          <a:solidFill>
                            <a:schemeClr val="bg1"/>
                          </a:solidFill>
                        </a:rPr>
                        <a:t>Project Pitch</a:t>
                      </a:r>
                      <a:endParaRPr lang="en-CA" sz="1600" b="1" dirty="0">
                        <a:solidFill>
                          <a:schemeClr val="bg1"/>
                        </a:solidFill>
                        <a:latin typeface="+mn-lt"/>
                      </a:endParaRPr>
                    </a:p>
                  </a:txBody>
                  <a:tcPr marL="65937" marR="65937" marT="32969" marB="32969">
                    <a:solidFill>
                      <a:srgbClr val="13565E"/>
                    </a:solidFill>
                  </a:tcPr>
                </a:tc>
                <a:tc>
                  <a:txBody>
                    <a:bodyPr/>
                    <a:lstStyle/>
                    <a:p>
                      <a:r>
                        <a:rPr lang="en-CA" sz="1600" b="1" dirty="0">
                          <a:solidFill>
                            <a:schemeClr val="bg1"/>
                          </a:solidFill>
                        </a:rPr>
                        <a:t>BUSINESS</a:t>
                      </a:r>
                      <a:endParaRPr lang="en-CA" sz="1600" b="1" dirty="0">
                        <a:solidFill>
                          <a:schemeClr val="bg1"/>
                        </a:solidFill>
                        <a:latin typeface="+mn-lt"/>
                      </a:endParaRPr>
                    </a:p>
                  </a:txBody>
                  <a:tcPr marL="65937" marR="65937" marT="32969" marB="32969">
                    <a:solidFill>
                      <a:srgbClr val="13565E"/>
                    </a:solidFill>
                  </a:tcPr>
                </a:tc>
                <a:extLst>
                  <a:ext uri="{0D108BD9-81ED-4DB2-BD59-A6C34878D82A}">
                    <a16:rowId xmlns:a16="http://schemas.microsoft.com/office/drawing/2014/main" val="3920843178"/>
                  </a:ext>
                </a:extLst>
              </a:tr>
              <a:tr h="362964">
                <a:tc>
                  <a:txBody>
                    <a:bodyPr/>
                    <a:lstStyle/>
                    <a:p>
                      <a:r>
                        <a:rPr lang="en-CA" sz="1400" kern="1200" dirty="0">
                          <a:solidFill>
                            <a:schemeClr val="dk1"/>
                          </a:solidFill>
                          <a:latin typeface="+mn-lt"/>
                          <a:ea typeface="+mn-ea"/>
                          <a:cs typeface="+mn-cs"/>
                        </a:rPr>
                        <a:t>Organization or Category </a:t>
                      </a:r>
                    </a:p>
                  </a:txBody>
                  <a:tcPr marL="65937" marR="65937" marT="32969" marB="32969"/>
                </a:tc>
                <a:tc>
                  <a:txBody>
                    <a:bodyPr/>
                    <a:lstStyle/>
                    <a:p>
                      <a:pPr fontAlgn="base"/>
                      <a:r>
                        <a:rPr lang="en-IN" sz="1800" b="0" i="0" kern="1200" dirty="0">
                          <a:solidFill>
                            <a:schemeClr val="dk1"/>
                          </a:solidFill>
                          <a:effectLst/>
                          <a:latin typeface="+mn-lt"/>
                          <a:ea typeface="+mn-ea"/>
                          <a:cs typeface="+mn-cs"/>
                        </a:rPr>
                        <a:t>Agricultural Research Organizations / Farmers</a:t>
                      </a:r>
                      <a:endParaRPr lang="en-IN" sz="1800" b="1" i="0" kern="1200" dirty="0">
                        <a:solidFill>
                          <a:schemeClr val="dk1"/>
                        </a:solidFill>
                        <a:effectLst/>
                        <a:latin typeface="+mn-lt"/>
                        <a:ea typeface="+mn-ea"/>
                        <a:cs typeface="+mn-cs"/>
                      </a:endParaRPr>
                    </a:p>
                  </a:txBody>
                  <a:tcPr marL="65937" marR="65937" marT="32969" marB="32969"/>
                </a:tc>
                <a:extLst>
                  <a:ext uri="{0D108BD9-81ED-4DB2-BD59-A6C34878D82A}">
                    <a16:rowId xmlns:a16="http://schemas.microsoft.com/office/drawing/2014/main" val="38642321"/>
                  </a:ext>
                </a:extLst>
              </a:tr>
              <a:tr h="1891119">
                <a:tc>
                  <a:txBody>
                    <a:bodyPr/>
                    <a:lstStyle/>
                    <a:p>
                      <a:r>
                        <a:rPr lang="en-CA" sz="1400" dirty="0"/>
                        <a:t>Description of Organization</a:t>
                      </a:r>
                      <a:endParaRPr lang="en-CA" sz="1400" dirty="0">
                        <a:latin typeface="+mn-lt"/>
                      </a:endParaRPr>
                    </a:p>
                  </a:txBody>
                  <a:tcPr marL="65937" marR="65937" marT="32969" marB="32969"/>
                </a:tc>
                <a:tc>
                  <a:txBody>
                    <a:bodyPr/>
                    <a:lstStyle/>
                    <a:p>
                      <a:r>
                        <a:rPr lang="en-US" sz="1400" b="0" i="0" kern="1200" dirty="0">
                          <a:solidFill>
                            <a:schemeClr val="dk1"/>
                          </a:solidFill>
                          <a:effectLst/>
                          <a:latin typeface="+mn-lt"/>
                          <a:ea typeface="+mn-ea"/>
                          <a:cs typeface="+mn-cs"/>
                        </a:rPr>
                        <a:t>Agricultural Research Organizations are dedicated to advancing the scientific knowledge and technological innovations within the agricultural sector. They conduct extensive research on various aspects of farming, including crop genetics, soil health, water management, pest and disease control, and sustainable agricultural practices. </a:t>
                      </a:r>
                      <a:br>
                        <a:rPr lang="en-US" sz="1400" b="0" i="0" kern="1200" dirty="0">
                          <a:solidFill>
                            <a:schemeClr val="dk1"/>
                          </a:solidFill>
                          <a:effectLst/>
                          <a:latin typeface="+mn-lt"/>
                          <a:ea typeface="+mn-ea"/>
                          <a:cs typeface="+mn-cs"/>
                        </a:rPr>
                      </a:br>
                      <a:br>
                        <a:rPr lang="en-US" sz="1400" b="0" i="0" kern="1200" dirty="0">
                          <a:solidFill>
                            <a:schemeClr val="dk1"/>
                          </a:solidFill>
                          <a:effectLst/>
                          <a:latin typeface="+mn-lt"/>
                          <a:ea typeface="+mn-ea"/>
                          <a:cs typeface="+mn-cs"/>
                        </a:rPr>
                      </a:br>
                      <a:r>
                        <a:rPr lang="en-US" sz="1400" dirty="0"/>
                        <a:t>Farmers, who run small to medium-sized farms, are key players in agriculture. They make important decisions about crops, livestock, and resources, combining traditional knowledge with modern techniques to improve productivity and profitability.</a:t>
                      </a:r>
                      <a:endParaRPr lang="en-US" sz="1400" b="0" i="0" kern="1200" dirty="0">
                        <a:solidFill>
                          <a:schemeClr val="dk1"/>
                        </a:solidFill>
                        <a:effectLst/>
                        <a:latin typeface="+mn-lt"/>
                        <a:ea typeface="+mn-ea"/>
                        <a:cs typeface="+mn-cs"/>
                      </a:endParaRPr>
                    </a:p>
                  </a:txBody>
                  <a:tcPr marL="65937" marR="65937" marT="32969" marB="32969"/>
                </a:tc>
                <a:extLst>
                  <a:ext uri="{0D108BD9-81ED-4DB2-BD59-A6C34878D82A}">
                    <a16:rowId xmlns:a16="http://schemas.microsoft.com/office/drawing/2014/main" val="313888427"/>
                  </a:ext>
                </a:extLst>
              </a:tr>
              <a:tr h="2118717">
                <a:tc>
                  <a:txBody>
                    <a:bodyPr/>
                    <a:lstStyle/>
                    <a:p>
                      <a:r>
                        <a:rPr lang="en-CA" sz="1400" dirty="0"/>
                        <a:t>Two Specific Ethical Considerations in AI Adoption </a:t>
                      </a:r>
                      <a:endParaRPr lang="en-CA" sz="1400" dirty="0">
                        <a:latin typeface="+mn-lt"/>
                      </a:endParaRPr>
                    </a:p>
                  </a:txBody>
                  <a:tcPr marL="65937" marR="65937" marT="32969" marB="32969"/>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400" b="1" dirty="0"/>
                        <a:t>Privacy Preservation: </a:t>
                      </a:r>
                      <a:r>
                        <a:rPr lang="en-US" sz="1400" b="0" dirty="0"/>
                        <a:t>I</a:t>
                      </a:r>
                      <a:r>
                        <a:rPr lang="en-US" sz="1400" dirty="0"/>
                        <a:t>t's essential to safeguard privacy and security of farmers' data, including sensitive information about agricultural practices and yields. Implement robust data protection measures, such as encryption and anonymization, to safeguard data. Obtain informed consent before data collection and ensure compliance with relevant data protection regulations.</a:t>
                      </a:r>
                    </a:p>
                    <a:p>
                      <a:pPr marL="342900" indent="-342900">
                        <a:buAutoNum type="arabicPeriod"/>
                      </a:pPr>
                      <a:endParaRPr lang="en-US" sz="1400" dirty="0"/>
                    </a:p>
                    <a:p>
                      <a:pPr marL="342900" indent="-342900">
                        <a:buAutoNum type="arabicPeriod"/>
                      </a:pPr>
                      <a:r>
                        <a:rPr lang="en-US" sz="1400" b="1" dirty="0"/>
                        <a:t>Algorithmic Bias Mitigation: </a:t>
                      </a:r>
                      <a:r>
                        <a:rPr lang="en-US" sz="1400" dirty="0"/>
                        <a:t>Ethical considerations must be made to mitigate and address biases that could disadvantage certain groups of farmers or regions. Ensure fair distribution of benefits and resources from agricultural advancements to all farmers, regardless of their economic status or farm size.</a:t>
                      </a:r>
                      <a:endParaRPr lang="en-CA" sz="1400" dirty="0">
                        <a:latin typeface="+mn-lt"/>
                      </a:endParaRPr>
                    </a:p>
                  </a:txBody>
                  <a:tcPr marL="65937" marR="65937" marT="32969" marB="32969"/>
                </a:tc>
                <a:extLst>
                  <a:ext uri="{0D108BD9-81ED-4DB2-BD59-A6C34878D82A}">
                    <a16:rowId xmlns:a16="http://schemas.microsoft.com/office/drawing/2014/main" val="3030245523"/>
                  </a:ext>
                </a:extLst>
              </a:tr>
            </a:tbl>
          </a:graphicData>
        </a:graphic>
      </p:graphicFrame>
      <p:sp>
        <p:nvSpPr>
          <p:cNvPr id="3" name="Rectangle: Rounded Corners 2">
            <a:extLst>
              <a:ext uri="{FF2B5EF4-FFF2-40B4-BE49-F238E27FC236}">
                <a16:creationId xmlns:a16="http://schemas.microsoft.com/office/drawing/2014/main" id="{CCC16F67-F7CA-3B62-3666-5ED106885D9E}"/>
              </a:ext>
            </a:extLst>
          </p:cNvPr>
          <p:cNvSpPr/>
          <p:nvPr/>
        </p:nvSpPr>
        <p:spPr>
          <a:xfrm>
            <a:off x="199267" y="150435"/>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t>3. </a:t>
            </a:r>
            <a:r>
              <a:rPr lang="en-CA" sz="1600" b="1" dirty="0">
                <a:solidFill>
                  <a:schemeClr val="bg1"/>
                </a:solidFill>
              </a:rPr>
              <a:t>Project Pitch</a:t>
            </a:r>
            <a:endParaRPr lang="en-CA" sz="1600" b="1" dirty="0"/>
          </a:p>
        </p:txBody>
      </p:sp>
    </p:spTree>
    <p:extLst>
      <p:ext uri="{BB962C8B-B14F-4D97-AF65-F5344CB8AC3E}">
        <p14:creationId xmlns:p14="http://schemas.microsoft.com/office/powerpoint/2010/main" val="3630393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E9E64B87-7AAF-6992-7CBD-85FBE0E86C1C}"/>
              </a:ext>
            </a:extLst>
          </p:cNvPr>
          <p:cNvSpPr/>
          <p:nvPr/>
        </p:nvSpPr>
        <p:spPr>
          <a:xfrm>
            <a:off x="81280" y="91441"/>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t>3. </a:t>
            </a:r>
            <a:r>
              <a:rPr lang="en-CA" sz="1600" b="1" dirty="0">
                <a:solidFill>
                  <a:schemeClr val="bg1"/>
                </a:solidFill>
              </a:rPr>
              <a:t>Project Pitch</a:t>
            </a:r>
            <a:endParaRPr lang="en-CA" sz="1600" b="1" dirty="0"/>
          </a:p>
        </p:txBody>
      </p:sp>
      <p:graphicFrame>
        <p:nvGraphicFramePr>
          <p:cNvPr id="2" name="Table 1">
            <a:extLst>
              <a:ext uri="{FF2B5EF4-FFF2-40B4-BE49-F238E27FC236}">
                <a16:creationId xmlns:a16="http://schemas.microsoft.com/office/drawing/2014/main" id="{B52F158D-2AED-229A-205B-DFFE7C059F0B}"/>
              </a:ext>
            </a:extLst>
          </p:cNvPr>
          <p:cNvGraphicFramePr>
            <a:graphicFrameLocks noGrp="1"/>
          </p:cNvGraphicFramePr>
          <p:nvPr>
            <p:extLst>
              <p:ext uri="{D42A27DB-BD31-4B8C-83A1-F6EECF244321}">
                <p14:modId xmlns:p14="http://schemas.microsoft.com/office/powerpoint/2010/main" val="4126637536"/>
              </p:ext>
            </p:extLst>
          </p:nvPr>
        </p:nvGraphicFramePr>
        <p:xfrm>
          <a:off x="353510" y="634058"/>
          <a:ext cx="11101071" cy="6133347"/>
        </p:xfrm>
        <a:graphic>
          <a:graphicData uri="http://schemas.openxmlformats.org/drawingml/2006/table">
            <a:tbl>
              <a:tblPr firstRow="1" bandRow="1">
                <a:tableStyleId>{D7AC3CCA-C797-4891-BE02-D94E43425B78}</a:tableStyleId>
              </a:tblPr>
              <a:tblGrid>
                <a:gridCol w="2352794">
                  <a:extLst>
                    <a:ext uri="{9D8B030D-6E8A-4147-A177-3AD203B41FA5}">
                      <a16:colId xmlns:a16="http://schemas.microsoft.com/office/drawing/2014/main" val="348888834"/>
                    </a:ext>
                  </a:extLst>
                </a:gridCol>
                <a:gridCol w="8748277">
                  <a:extLst>
                    <a:ext uri="{9D8B030D-6E8A-4147-A177-3AD203B41FA5}">
                      <a16:colId xmlns:a16="http://schemas.microsoft.com/office/drawing/2014/main" val="4011485588"/>
                    </a:ext>
                  </a:extLst>
                </a:gridCol>
              </a:tblGrid>
              <a:tr h="18967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latin typeface="+mn-lt"/>
                          <a:ea typeface="+mn-ea"/>
                          <a:cs typeface="+mn-cs"/>
                        </a:rPr>
                        <a:t>Three Examples of </a:t>
                      </a:r>
                      <a:r>
                        <a:rPr lang="en-CA" sz="1400" b="1" dirty="0">
                          <a:solidFill>
                            <a:schemeClr val="tx1"/>
                          </a:solidFill>
                          <a:latin typeface="+mn-lt"/>
                        </a:rPr>
                        <a:t>Operational</a:t>
                      </a:r>
                      <a:r>
                        <a:rPr lang="en-CA" sz="1400" dirty="0">
                          <a:solidFill>
                            <a:schemeClr val="tx1"/>
                          </a:solidFill>
                          <a:latin typeface="+mn-lt"/>
                        </a:rPr>
                        <a:t> </a:t>
                      </a:r>
                      <a:r>
                        <a:rPr lang="en-CA" sz="1400" b="0" dirty="0">
                          <a:solidFill>
                            <a:schemeClr val="tx1"/>
                          </a:solidFill>
                          <a:latin typeface="+mn-lt"/>
                        </a:rPr>
                        <a:t>Decisions</a:t>
                      </a:r>
                    </a:p>
                    <a:p>
                      <a:endParaRPr lang="en-CA" sz="1400" dirty="0">
                        <a:latin typeface="+mn-lt"/>
                      </a:endParaRPr>
                    </a:p>
                  </a:txBody>
                  <a:tcPr marL="65937" marR="65937" marT="32969" marB="32969"/>
                </a:tc>
                <a:tc>
                  <a:txBody>
                    <a:bodyPr/>
                    <a:lstStyle/>
                    <a:p>
                      <a:pPr marL="0" indent="0">
                        <a:buNone/>
                      </a:pPr>
                      <a:r>
                        <a:rPr lang="en-US" sz="1400" b="1" kern="1200" noProof="0" dirty="0">
                          <a:solidFill>
                            <a:schemeClr val="tx1"/>
                          </a:solidFill>
                          <a:latin typeface="+mn-lt"/>
                          <a:ea typeface="+mn-ea"/>
                          <a:cs typeface="+mn-cs"/>
                        </a:rPr>
                        <a:t>1. </a:t>
                      </a:r>
                      <a:r>
                        <a:rPr lang="en-IN" sz="1400" dirty="0"/>
                        <a:t>Fertilizer Application:</a:t>
                      </a:r>
                      <a:r>
                        <a:rPr lang="en-US" sz="1400" b="1" kern="1200" noProof="0" dirty="0">
                          <a:solidFill>
                            <a:schemeClr val="tx1"/>
                          </a:solidFill>
                          <a:latin typeface="+mn-lt"/>
                          <a:ea typeface="+mn-ea"/>
                          <a:cs typeface="+mn-cs"/>
                        </a:rPr>
                        <a:t>:</a:t>
                      </a:r>
                    </a:p>
                    <a:p>
                      <a:pPr marL="0" indent="0">
                        <a:buNone/>
                      </a:pPr>
                      <a:r>
                        <a:rPr lang="en-US" sz="1400" b="0" kern="1200" noProof="0" dirty="0">
                          <a:solidFill>
                            <a:schemeClr val="tx1"/>
                          </a:solidFill>
                          <a:latin typeface="+mn-lt"/>
                          <a:ea typeface="+mn-ea"/>
                          <a:cs typeface="+mn-cs"/>
                        </a:rPr>
                        <a:t>Optimize fertilizer usage based on predicted yield to ensure crops receive the right nutrients at the right time, enhancing growth and reducing waste or environmental impact.</a:t>
                      </a:r>
                    </a:p>
                    <a:p>
                      <a:pPr marL="0" indent="0">
                        <a:buNone/>
                      </a:pPr>
                      <a:r>
                        <a:rPr lang="en-US" sz="1400" b="1" kern="1200" noProof="0" dirty="0">
                          <a:solidFill>
                            <a:schemeClr val="tx1"/>
                          </a:solidFill>
                          <a:latin typeface="+mn-lt"/>
                          <a:ea typeface="+mn-ea"/>
                          <a:cs typeface="+mn-cs"/>
                        </a:rPr>
                        <a:t>2. Pest and Disease Management</a:t>
                      </a:r>
                    </a:p>
                    <a:p>
                      <a:pPr marL="0" indent="0">
                        <a:buNone/>
                      </a:pPr>
                      <a:r>
                        <a:rPr lang="en-US" sz="1400" b="0" kern="1200" noProof="0" dirty="0">
                          <a:solidFill>
                            <a:schemeClr val="tx1"/>
                          </a:solidFill>
                          <a:latin typeface="+mn-lt"/>
                          <a:ea typeface="+mn-ea"/>
                          <a:cs typeface="+mn-cs"/>
                        </a:rPr>
                        <a:t>Implement targeted pest and disease management practices based on yield predictions and historical data on pest outbreaks. </a:t>
                      </a:r>
                      <a:r>
                        <a:rPr lang="en-US" sz="1400" b="0" dirty="0"/>
                        <a:t>High yield predictions may justify more intensive management to protect the potential yield.</a:t>
                      </a:r>
                      <a:endParaRPr lang="en-US" sz="1400" b="0" kern="1200" noProof="0" dirty="0">
                        <a:solidFill>
                          <a:schemeClr val="tx1"/>
                        </a:solidFill>
                        <a:latin typeface="+mn-lt"/>
                        <a:ea typeface="+mn-ea"/>
                        <a:cs typeface="+mn-cs"/>
                      </a:endParaRPr>
                    </a:p>
                    <a:p>
                      <a:pPr marL="0" indent="0">
                        <a:buNone/>
                      </a:pPr>
                      <a:r>
                        <a:rPr lang="en-US" sz="1400" b="1" dirty="0"/>
                        <a:t>3. Harvest Planning</a:t>
                      </a:r>
                      <a:r>
                        <a:rPr lang="en-US" sz="1400" dirty="0"/>
                        <a:t>: </a:t>
                      </a:r>
                    </a:p>
                    <a:p>
                      <a:pPr marL="0" indent="0">
                        <a:buNone/>
                      </a:pPr>
                      <a:r>
                        <a:rPr lang="en-US" sz="1400" b="0" dirty="0"/>
                        <a:t> Plan the timing and logistics of harvesting operations based on yield predictions to ensure efficient harvesting and minimal post-harvest losses. </a:t>
                      </a:r>
                      <a:r>
                        <a:rPr lang="en-US" sz="1400" b="0" kern="1200" dirty="0">
                          <a:solidFill>
                            <a:schemeClr val="dk1"/>
                          </a:solidFill>
                          <a:latin typeface="+mn-lt"/>
                          <a:ea typeface="+mn-ea"/>
                          <a:cs typeface="+mn-cs"/>
                        </a:rPr>
                        <a:t>This will help to maximize crop quality and market value. </a:t>
                      </a:r>
                      <a:endParaRPr lang="en-CA" sz="1400" b="0" kern="1200" noProof="0" dirty="0">
                        <a:solidFill>
                          <a:schemeClr val="dk1"/>
                        </a:solidFill>
                        <a:latin typeface="+mn-lt"/>
                        <a:ea typeface="+mn-ea"/>
                        <a:cs typeface="+mn-cs"/>
                      </a:endParaRPr>
                    </a:p>
                  </a:txBody>
                  <a:tcPr marL="65937" marR="65937" marT="32969" marB="32969"/>
                </a:tc>
                <a:extLst>
                  <a:ext uri="{0D108BD9-81ED-4DB2-BD59-A6C34878D82A}">
                    <a16:rowId xmlns:a16="http://schemas.microsoft.com/office/drawing/2014/main" val="3662344256"/>
                  </a:ext>
                </a:extLst>
              </a:tr>
              <a:tr h="19216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latin typeface="+mn-lt"/>
                        </a:rPr>
                        <a:t>Three Examples of  </a:t>
                      </a:r>
                      <a:r>
                        <a:rPr lang="en-CA" sz="1400" b="1" dirty="0">
                          <a:latin typeface="+mn-lt"/>
                        </a:rPr>
                        <a:t>Tactical</a:t>
                      </a:r>
                      <a:r>
                        <a:rPr lang="en-CA" sz="1400" dirty="0">
                          <a:latin typeface="+mn-lt"/>
                        </a:rPr>
                        <a:t> Decisions</a:t>
                      </a:r>
                    </a:p>
                    <a:p>
                      <a:endParaRPr lang="en-CA" sz="1400" dirty="0">
                        <a:solidFill>
                          <a:schemeClr val="tx1"/>
                        </a:solidFill>
                        <a:latin typeface="+mn-lt"/>
                      </a:endParaRPr>
                    </a:p>
                  </a:txBody>
                  <a:tcPr marL="91962" marR="91962" marT="45981" marB="45981"/>
                </a:tc>
                <a:tc>
                  <a:txBody>
                    <a:bodyPr/>
                    <a:lstStyle/>
                    <a:p>
                      <a:pPr marL="0" indent="0">
                        <a:buNone/>
                      </a:pPr>
                      <a:r>
                        <a:rPr lang="en-US" sz="1400" b="1" kern="1200" dirty="0">
                          <a:solidFill>
                            <a:schemeClr val="dk1"/>
                          </a:solidFill>
                          <a:latin typeface="+mn-lt"/>
                          <a:ea typeface="+mn-ea"/>
                          <a:cs typeface="+mn-cs"/>
                        </a:rPr>
                        <a:t>1.Seasonal Crop Planning:</a:t>
                      </a:r>
                    </a:p>
                    <a:p>
                      <a:pPr marL="0" indent="0">
                        <a:buNone/>
                      </a:pPr>
                      <a:r>
                        <a:rPr lang="en-US" sz="1400" b="0" kern="1200" dirty="0">
                          <a:solidFill>
                            <a:schemeClr val="tx1"/>
                          </a:solidFill>
                          <a:latin typeface="+mn-lt"/>
                          <a:ea typeface="+mn-ea"/>
                          <a:cs typeface="+mn-cs"/>
                        </a:rPr>
                        <a:t>Plan the types of crops to be planted each season based on yield predictions and market demand.</a:t>
                      </a:r>
                    </a:p>
                    <a:p>
                      <a:pPr marL="0" indent="0">
                        <a:buNone/>
                      </a:pPr>
                      <a:endParaRPr lang="en-US" sz="1400" b="0" kern="1200" dirty="0">
                        <a:solidFill>
                          <a:schemeClr val="tx1"/>
                        </a:solidFill>
                        <a:latin typeface="+mn-lt"/>
                        <a:ea typeface="+mn-ea"/>
                        <a:cs typeface="+mn-cs"/>
                      </a:endParaRPr>
                    </a:p>
                    <a:p>
                      <a:pPr marL="0" indent="0">
                        <a:buNone/>
                      </a:pPr>
                      <a:r>
                        <a:rPr lang="en-US" sz="1400" b="1" kern="1200" dirty="0">
                          <a:solidFill>
                            <a:schemeClr val="tx1"/>
                          </a:solidFill>
                          <a:latin typeface="+mn-lt"/>
                          <a:ea typeface="+mn-ea"/>
                          <a:cs typeface="+mn-cs"/>
                        </a:rPr>
                        <a:t>2. Resource Allocation: </a:t>
                      </a:r>
                    </a:p>
                    <a:p>
                      <a:pPr marL="0" indent="0">
                        <a:buNone/>
                      </a:pPr>
                      <a:r>
                        <a:rPr lang="en-US" sz="1400" b="0" kern="1200" dirty="0">
                          <a:solidFill>
                            <a:schemeClr val="tx1"/>
                          </a:solidFill>
                          <a:latin typeface="+mn-lt"/>
                          <a:ea typeface="+mn-ea"/>
                          <a:cs typeface="+mn-cs"/>
                        </a:rPr>
                        <a:t>Allocate resources such as fertilizers, water, and labor based on predicted yields for different crops and regions.</a:t>
                      </a:r>
                    </a:p>
                    <a:p>
                      <a:pPr marL="0" indent="0">
                        <a:buNone/>
                      </a:pPr>
                      <a:endParaRPr lang="en-US" sz="1400" b="0" kern="1200" dirty="0">
                        <a:solidFill>
                          <a:schemeClr val="tx1"/>
                        </a:solidFill>
                        <a:latin typeface="+mn-lt"/>
                        <a:ea typeface="+mn-ea"/>
                        <a:cs typeface="+mn-cs"/>
                      </a:endParaRPr>
                    </a:p>
                    <a:p>
                      <a:pPr marL="0" indent="0">
                        <a:buNone/>
                      </a:pPr>
                      <a:r>
                        <a:rPr lang="en-US" sz="1400" b="1" kern="1200" dirty="0">
                          <a:solidFill>
                            <a:schemeClr val="tx1"/>
                          </a:solidFill>
                          <a:latin typeface="+mn-lt"/>
                          <a:ea typeface="+mn-ea"/>
                          <a:cs typeface="+mn-cs"/>
                        </a:rPr>
                        <a:t>3. Market Timing and Sales Strategies:</a:t>
                      </a:r>
                      <a:br>
                        <a:rPr lang="en-US" sz="1400" b="1" kern="1200" dirty="0">
                          <a:solidFill>
                            <a:schemeClr val="tx1"/>
                          </a:solidFill>
                          <a:latin typeface="+mn-lt"/>
                          <a:ea typeface="+mn-ea"/>
                          <a:cs typeface="+mn-cs"/>
                        </a:rPr>
                      </a:br>
                      <a:r>
                        <a:rPr lang="en-US" sz="1400" b="0" kern="1200" dirty="0">
                          <a:solidFill>
                            <a:schemeClr val="tx1"/>
                          </a:solidFill>
                          <a:latin typeface="+mn-lt"/>
                          <a:ea typeface="+mn-ea"/>
                          <a:cs typeface="+mn-cs"/>
                        </a:rPr>
                        <a:t>Develop sales and marketing strategies based on predicted harvest times and yields to optimize market timing.</a:t>
                      </a:r>
                    </a:p>
                  </a:txBody>
                  <a:tcPr marL="91962" marR="91962" marT="45981" marB="45981"/>
                </a:tc>
                <a:extLst>
                  <a:ext uri="{0D108BD9-81ED-4DB2-BD59-A6C34878D82A}">
                    <a16:rowId xmlns:a16="http://schemas.microsoft.com/office/drawing/2014/main" val="2077793740"/>
                  </a:ext>
                </a:extLst>
              </a:tr>
              <a:tr h="21253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solidFill>
                            <a:schemeClr val="tx1"/>
                          </a:solidFill>
                          <a:latin typeface="+mn-lt"/>
                        </a:rPr>
                        <a:t>Three Examples of </a:t>
                      </a:r>
                      <a:r>
                        <a:rPr lang="en-CA" sz="1400" b="1" dirty="0">
                          <a:solidFill>
                            <a:schemeClr val="tx1"/>
                          </a:solidFill>
                          <a:latin typeface="+mn-lt"/>
                        </a:rPr>
                        <a:t>Strategic</a:t>
                      </a:r>
                      <a:r>
                        <a:rPr lang="en-CA" sz="1400" dirty="0">
                          <a:solidFill>
                            <a:schemeClr val="tx1"/>
                          </a:solidFill>
                          <a:latin typeface="+mn-lt"/>
                        </a:rPr>
                        <a:t> Decisions</a:t>
                      </a:r>
                    </a:p>
                    <a:p>
                      <a:endParaRPr lang="en-CA" sz="1400" dirty="0">
                        <a:solidFill>
                          <a:schemeClr val="tx1"/>
                        </a:solidFill>
                        <a:latin typeface="+mn-lt"/>
                      </a:endParaRPr>
                    </a:p>
                  </a:txBody>
                  <a:tcPr marL="91962" marR="91962" marT="45981" marB="45981"/>
                </a:tc>
                <a:tc>
                  <a:txBody>
                    <a:bodyPr/>
                    <a:lstStyle/>
                    <a:p>
                      <a:pPr marL="0" indent="0">
                        <a:buNone/>
                      </a:pPr>
                      <a:r>
                        <a:rPr lang="pt-BR" sz="1400" b="1" dirty="0"/>
                        <a:t>1. Investment in Infrastructure</a:t>
                      </a:r>
                    </a:p>
                    <a:p>
                      <a:pPr marL="0" indent="0">
                        <a:buNone/>
                      </a:pPr>
                      <a:r>
                        <a:rPr lang="en-US" sz="1400" b="0" dirty="0"/>
                        <a:t>Based on crop yield predictions, decide on the long-term investments in irrigation systems, storage facilities, and transportation infrastructure.</a:t>
                      </a:r>
                    </a:p>
                    <a:p>
                      <a:r>
                        <a:rPr lang="pt-BR" sz="1400" b="1" dirty="0"/>
                        <a:t>2. </a:t>
                      </a:r>
                      <a:r>
                        <a:rPr lang="en-US" sz="1400" b="1" dirty="0"/>
                        <a:t>Crop Diversification Strategy:</a:t>
                      </a:r>
                      <a:endParaRPr lang="en-US" sz="1400" dirty="0"/>
                    </a:p>
                    <a:p>
                      <a:r>
                        <a:rPr lang="en-US" sz="1400" b="0" dirty="0"/>
                        <a:t>Develop a strategic plan for crop diversification to mitigate risks associated with monoculture and to optimize the use of soil and climate resources.</a:t>
                      </a:r>
                    </a:p>
                    <a:p>
                      <a:r>
                        <a:rPr lang="en-US" sz="1400" b="1" kern="1200" dirty="0">
                          <a:solidFill>
                            <a:schemeClr val="dk1"/>
                          </a:solidFill>
                          <a:latin typeface="+mn-lt"/>
                          <a:ea typeface="+mn-ea"/>
                          <a:cs typeface="+mn-cs"/>
                        </a:rPr>
                        <a:t>3. Policy Formulation for Sustainable Agriculture</a:t>
                      </a:r>
                    </a:p>
                    <a:p>
                      <a:pPr marL="0" algn="l" defTabSz="914400" rtl="0" eaLnBrk="1" latinLnBrk="0" hangingPunct="1"/>
                      <a:r>
                        <a:rPr lang="en-US" sz="1400" b="0" kern="1200" dirty="0">
                          <a:solidFill>
                            <a:schemeClr val="dk1"/>
                          </a:solidFill>
                          <a:latin typeface="+mn-lt"/>
                          <a:ea typeface="+mn-ea"/>
                          <a:cs typeface="+mn-cs"/>
                        </a:rPr>
                        <a:t>Formulate policies that promote sustainable agricultural practices based on long-term yield predictions and environmental impact assessments</a:t>
                      </a:r>
                      <a:r>
                        <a:rPr lang="en-US" sz="1400" b="1" kern="1200" dirty="0">
                          <a:solidFill>
                            <a:schemeClr val="dk1"/>
                          </a:solidFill>
                          <a:latin typeface="+mn-lt"/>
                          <a:ea typeface="+mn-ea"/>
                          <a:cs typeface="+mn-cs"/>
                        </a:rPr>
                        <a:t>.</a:t>
                      </a:r>
                    </a:p>
                    <a:p>
                      <a:pPr marL="0" indent="0">
                        <a:buNone/>
                      </a:pPr>
                      <a:endParaRPr lang="en-US" sz="1400" dirty="0">
                        <a:solidFill>
                          <a:schemeClr val="tx1"/>
                        </a:solidFill>
                        <a:latin typeface="+mn-lt"/>
                      </a:endParaRPr>
                    </a:p>
                  </a:txBody>
                  <a:tcPr marL="91962" marR="91962" marT="45981" marB="45981"/>
                </a:tc>
                <a:extLst>
                  <a:ext uri="{0D108BD9-81ED-4DB2-BD59-A6C34878D82A}">
                    <a16:rowId xmlns:a16="http://schemas.microsoft.com/office/drawing/2014/main" val="678305281"/>
                  </a:ext>
                </a:extLst>
              </a:tr>
            </a:tbl>
          </a:graphicData>
        </a:graphic>
      </p:graphicFrame>
    </p:spTree>
    <p:extLst>
      <p:ext uri="{BB962C8B-B14F-4D97-AF65-F5344CB8AC3E}">
        <p14:creationId xmlns:p14="http://schemas.microsoft.com/office/powerpoint/2010/main" val="3203331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19A16FA-84B2-5B9F-8D6E-3A86114A529C}"/>
              </a:ext>
            </a:extLst>
          </p:cNvPr>
          <p:cNvSpPr/>
          <p:nvPr/>
        </p:nvSpPr>
        <p:spPr>
          <a:xfrm>
            <a:off x="81280" y="91441"/>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t>3. </a:t>
            </a:r>
            <a:r>
              <a:rPr lang="en-CA" sz="1600" b="1" dirty="0">
                <a:solidFill>
                  <a:schemeClr val="bg1"/>
                </a:solidFill>
              </a:rPr>
              <a:t>Project Pitch</a:t>
            </a:r>
            <a:endParaRPr lang="en-CA" sz="1600" b="1" dirty="0"/>
          </a:p>
        </p:txBody>
      </p:sp>
      <p:graphicFrame>
        <p:nvGraphicFramePr>
          <p:cNvPr id="2" name="Table 1">
            <a:extLst>
              <a:ext uri="{FF2B5EF4-FFF2-40B4-BE49-F238E27FC236}">
                <a16:creationId xmlns:a16="http://schemas.microsoft.com/office/drawing/2014/main" id="{6D9C0C51-4819-B103-3960-8A9057C4D9E7}"/>
              </a:ext>
            </a:extLst>
          </p:cNvPr>
          <p:cNvGraphicFramePr>
            <a:graphicFrameLocks noGrp="1"/>
          </p:cNvGraphicFramePr>
          <p:nvPr>
            <p:extLst>
              <p:ext uri="{D42A27DB-BD31-4B8C-83A1-F6EECF244321}">
                <p14:modId xmlns:p14="http://schemas.microsoft.com/office/powerpoint/2010/main" val="1422273730"/>
              </p:ext>
            </p:extLst>
          </p:nvPr>
        </p:nvGraphicFramePr>
        <p:xfrm>
          <a:off x="678180" y="1052052"/>
          <a:ext cx="10835640" cy="4847305"/>
        </p:xfrm>
        <a:graphic>
          <a:graphicData uri="http://schemas.openxmlformats.org/drawingml/2006/table">
            <a:tbl>
              <a:tblPr firstRow="1" bandRow="1">
                <a:tableStyleId>{D7AC3CCA-C797-4891-BE02-D94E43425B78}</a:tableStyleId>
              </a:tblPr>
              <a:tblGrid>
                <a:gridCol w="2799080">
                  <a:extLst>
                    <a:ext uri="{9D8B030D-6E8A-4147-A177-3AD203B41FA5}">
                      <a16:colId xmlns:a16="http://schemas.microsoft.com/office/drawing/2014/main" val="348888834"/>
                    </a:ext>
                  </a:extLst>
                </a:gridCol>
                <a:gridCol w="8036560">
                  <a:extLst>
                    <a:ext uri="{9D8B030D-6E8A-4147-A177-3AD203B41FA5}">
                      <a16:colId xmlns:a16="http://schemas.microsoft.com/office/drawing/2014/main" val="4011485588"/>
                    </a:ext>
                  </a:extLst>
                </a:gridCol>
              </a:tblGrid>
              <a:tr h="1498716">
                <a:tc>
                  <a:txBody>
                    <a:bodyPr/>
                    <a:lstStyle/>
                    <a:p>
                      <a:r>
                        <a:rPr lang="en-CA" sz="1400" b="0" dirty="0"/>
                        <a:t>Why this is topic important?</a:t>
                      </a:r>
                    </a:p>
                  </a:txBody>
                  <a:tcPr marL="91962" marR="91962" marT="45981" marB="45981"/>
                </a:tc>
                <a:tc>
                  <a:txBody>
                    <a:bodyPr/>
                    <a:lstStyle/>
                    <a:p>
                      <a:pPr marL="0" lvl="0" indent="0" algn="l">
                        <a:lnSpc>
                          <a:spcPct val="100000"/>
                        </a:lnSpc>
                        <a:spcBef>
                          <a:spcPts val="0"/>
                        </a:spcBef>
                        <a:spcAft>
                          <a:spcPts val="0"/>
                        </a:spcAft>
                        <a:buNone/>
                      </a:pPr>
                      <a:r>
                        <a:rPr lang="en-US" sz="1400" b="0" i="0" u="none" strike="noStrike" noProof="0" dirty="0">
                          <a:latin typeface="+mn-lt"/>
                        </a:rPr>
                        <a:t>Crop yield prediction is important as it allows farmers to make </a:t>
                      </a:r>
                      <a:r>
                        <a:rPr lang="en-US" sz="1400" b="1" i="0" u="none" strike="noStrike" noProof="0" dirty="0">
                          <a:latin typeface="+mn-lt"/>
                        </a:rPr>
                        <a:t>informed decisions </a:t>
                      </a:r>
                      <a:r>
                        <a:rPr lang="en-US" sz="1400" b="0" i="0" u="none" strike="noStrike" noProof="0" dirty="0">
                          <a:latin typeface="+mn-lt"/>
                        </a:rPr>
                        <a:t>based on data-driven insights. For instance, accurate predictions can help farmers </a:t>
                      </a:r>
                      <a:r>
                        <a:rPr lang="en-US" sz="1400" b="1" i="0" u="none" strike="noStrike" noProof="0" dirty="0">
                          <a:latin typeface="+mn-lt"/>
                        </a:rPr>
                        <a:t>optimize irrigation, leading to water savings in some cases</a:t>
                      </a:r>
                      <a:r>
                        <a:rPr lang="en-US" sz="1400" b="0" i="0" u="none" strike="noStrike" noProof="0" dirty="0">
                          <a:latin typeface="+mn-lt"/>
                        </a:rPr>
                        <a:t>. Additionally, it aids in </a:t>
                      </a:r>
                      <a:r>
                        <a:rPr lang="en-US" sz="1400" b="1" i="0" u="none" strike="noStrike" noProof="0" dirty="0">
                          <a:latin typeface="+mn-lt"/>
                        </a:rPr>
                        <a:t>planning fertilizer use more efficiently, potentially reducing nitrogen fertilizer applications </a:t>
                      </a:r>
                      <a:r>
                        <a:rPr lang="en-US" sz="1400" b="0" i="0" u="none" strike="noStrike" noProof="0" dirty="0">
                          <a:latin typeface="+mn-lt"/>
                        </a:rPr>
                        <a:t>while maintaining or increasing crop yields. Such precision helps </a:t>
                      </a:r>
                      <a:r>
                        <a:rPr lang="en-US" sz="1400" b="1" i="0" u="none" strike="noStrike" noProof="0" dirty="0">
                          <a:latin typeface="+mn-lt"/>
                        </a:rPr>
                        <a:t>mitigate environmental impacts and improves overall farm profitability.</a:t>
                      </a:r>
                      <a:endParaRPr lang="en-CA" sz="1400" b="1" i="0" u="none" strike="noStrike" noProof="0" dirty="0">
                        <a:latin typeface="+mn-lt"/>
                      </a:endParaRPr>
                    </a:p>
                  </a:txBody>
                  <a:tcPr marL="65937" marR="65937" marT="32969" marB="32969"/>
                </a:tc>
                <a:extLst>
                  <a:ext uri="{0D108BD9-81ED-4DB2-BD59-A6C34878D82A}">
                    <a16:rowId xmlns:a16="http://schemas.microsoft.com/office/drawing/2014/main" val="3662344256"/>
                  </a:ext>
                </a:extLst>
              </a:tr>
              <a:tr h="1533148">
                <a:tc>
                  <a:txBody>
                    <a:bodyPr/>
                    <a:lstStyle/>
                    <a:p>
                      <a:r>
                        <a:rPr lang="en-CA" sz="1400" dirty="0"/>
                        <a:t>How could this project make an impact outside of class?</a:t>
                      </a:r>
                    </a:p>
                  </a:txBody>
                  <a:tcPr marL="91962" marR="91962" marT="45981" marB="45981"/>
                </a:tc>
                <a:tc>
                  <a:txBody>
                    <a:bodyPr/>
                    <a:lstStyle/>
                    <a:p>
                      <a:pPr marL="0" lvl="0" indent="0" algn="l">
                        <a:lnSpc>
                          <a:spcPct val="100000"/>
                        </a:lnSpc>
                        <a:spcBef>
                          <a:spcPts val="0"/>
                        </a:spcBef>
                        <a:spcAft>
                          <a:spcPts val="0"/>
                        </a:spcAft>
                        <a:buFont typeface="+mj-lt"/>
                        <a:buNone/>
                      </a:pPr>
                      <a:r>
                        <a:rPr lang="en-US" sz="1400" dirty="0">
                          <a:solidFill>
                            <a:schemeClr val="tx1"/>
                          </a:solidFill>
                          <a:latin typeface="+mn-lt"/>
                        </a:rPr>
                        <a:t>This project can make a </a:t>
                      </a:r>
                      <a:r>
                        <a:rPr lang="en-US" sz="1400" b="1" dirty="0">
                          <a:solidFill>
                            <a:schemeClr val="tx1"/>
                          </a:solidFill>
                          <a:latin typeface="+mn-lt"/>
                        </a:rPr>
                        <a:t>real-world impact </a:t>
                      </a:r>
                      <a:r>
                        <a:rPr lang="en-US" sz="1400" dirty="0">
                          <a:solidFill>
                            <a:schemeClr val="tx1"/>
                          </a:solidFill>
                          <a:latin typeface="+mn-lt"/>
                        </a:rPr>
                        <a:t>by helping farmers </a:t>
                      </a:r>
                      <a:r>
                        <a:rPr lang="en-US" sz="1400" b="1" dirty="0">
                          <a:solidFill>
                            <a:schemeClr val="tx1"/>
                          </a:solidFill>
                          <a:latin typeface="+mn-lt"/>
                        </a:rPr>
                        <a:t>grow more crops efficiently and sustainably</a:t>
                      </a:r>
                      <a:r>
                        <a:rPr lang="en-US" sz="1400" dirty="0">
                          <a:solidFill>
                            <a:schemeClr val="tx1"/>
                          </a:solidFill>
                          <a:latin typeface="+mn-lt"/>
                        </a:rPr>
                        <a:t>. It provides them with </a:t>
                      </a:r>
                      <a:r>
                        <a:rPr lang="en-US" sz="1400" b="1" dirty="0">
                          <a:solidFill>
                            <a:schemeClr val="tx1"/>
                          </a:solidFill>
                          <a:latin typeface="+mn-lt"/>
                        </a:rPr>
                        <a:t>tools to predict yields accurately, manage resources wisely</a:t>
                      </a:r>
                      <a:r>
                        <a:rPr lang="en-US" sz="1400" dirty="0">
                          <a:solidFill>
                            <a:schemeClr val="tx1"/>
                          </a:solidFill>
                          <a:latin typeface="+mn-lt"/>
                        </a:rPr>
                        <a:t>, and adapt to environmental changes, ultimately </a:t>
                      </a:r>
                      <a:r>
                        <a:rPr lang="en-US" sz="1400" b="1" dirty="0">
                          <a:solidFill>
                            <a:schemeClr val="tx1"/>
                          </a:solidFill>
                          <a:latin typeface="+mn-lt"/>
                        </a:rPr>
                        <a:t>boosting farm productivity and ensuring food security. </a:t>
                      </a:r>
                      <a:r>
                        <a:rPr lang="en-US" sz="1400" dirty="0">
                          <a:solidFill>
                            <a:schemeClr val="tx1"/>
                          </a:solidFill>
                          <a:latin typeface="+mn-lt"/>
                        </a:rPr>
                        <a:t>Additionally, it </a:t>
                      </a:r>
                      <a:r>
                        <a:rPr lang="en-US" sz="1400" b="1" dirty="0">
                          <a:solidFill>
                            <a:schemeClr val="tx1"/>
                          </a:solidFill>
                          <a:latin typeface="+mn-lt"/>
                        </a:rPr>
                        <a:t>promotes better agricultural practices </a:t>
                      </a:r>
                      <a:r>
                        <a:rPr lang="en-US" sz="1400" dirty="0">
                          <a:solidFill>
                            <a:schemeClr val="tx1"/>
                          </a:solidFill>
                          <a:latin typeface="+mn-lt"/>
                        </a:rPr>
                        <a:t>that </a:t>
                      </a:r>
                      <a:r>
                        <a:rPr lang="en-US" sz="1400" b="1" dirty="0">
                          <a:solidFill>
                            <a:schemeClr val="tx1"/>
                          </a:solidFill>
                          <a:latin typeface="+mn-lt"/>
                        </a:rPr>
                        <a:t>benefit the environment and society </a:t>
                      </a:r>
                      <a:r>
                        <a:rPr lang="en-US" sz="1400" dirty="0">
                          <a:solidFill>
                            <a:schemeClr val="tx1"/>
                          </a:solidFill>
                          <a:latin typeface="+mn-lt"/>
                        </a:rPr>
                        <a:t>as a whole.</a:t>
                      </a:r>
                    </a:p>
                  </a:txBody>
                  <a:tcPr marL="91962" marR="91962" marT="45981" marB="45981"/>
                </a:tc>
                <a:extLst>
                  <a:ext uri="{0D108BD9-81ED-4DB2-BD59-A6C34878D82A}">
                    <a16:rowId xmlns:a16="http://schemas.microsoft.com/office/drawing/2014/main" val="2077793740"/>
                  </a:ext>
                </a:extLst>
              </a:tr>
              <a:tr h="1815441">
                <a:tc>
                  <a:txBody>
                    <a:bodyPr/>
                    <a:lstStyle/>
                    <a:p>
                      <a:r>
                        <a:rPr lang="en-CA" sz="1400" dirty="0"/>
                        <a:t>Why should class choose this topic?</a:t>
                      </a:r>
                    </a:p>
                  </a:txBody>
                  <a:tcPr marL="91962" marR="91962" marT="45981" marB="45981"/>
                </a:tc>
                <a:tc>
                  <a:txBody>
                    <a:bodyPr/>
                    <a:lstStyle/>
                    <a:p>
                      <a:pPr marL="0" lvl="0" indent="0" algn="l" defTabSz="914400" rtl="0" eaLnBrk="1" latinLnBrk="0" hangingPunct="1">
                        <a:lnSpc>
                          <a:spcPct val="100000"/>
                        </a:lnSpc>
                        <a:spcBef>
                          <a:spcPts val="0"/>
                        </a:spcBef>
                        <a:spcAft>
                          <a:spcPts val="0"/>
                        </a:spcAft>
                        <a:buFont typeface="+mj-lt"/>
                        <a:buNone/>
                      </a:pPr>
                      <a:r>
                        <a:rPr lang="en-US" sz="1400" dirty="0"/>
                        <a:t>This project provides a </a:t>
                      </a:r>
                      <a:r>
                        <a:rPr lang="en-US" sz="1400" b="1" dirty="0"/>
                        <a:t>unique opportunity to specialize in agricultural applications</a:t>
                      </a:r>
                      <a:r>
                        <a:rPr lang="en-US" sz="1400" dirty="0"/>
                        <a:t>, where we can </a:t>
                      </a:r>
                      <a:r>
                        <a:rPr lang="en-US" sz="1400" b="1" dirty="0"/>
                        <a:t>master techniques like predictive modeling for crop yield forecasts </a:t>
                      </a:r>
                      <a:r>
                        <a:rPr lang="en-US" sz="1400" dirty="0"/>
                        <a:t>and optimization algorithms for resource management. It </a:t>
                      </a:r>
                      <a:r>
                        <a:rPr lang="en-US" sz="1400" b="1" dirty="0"/>
                        <a:t>offers hands-on experience with real-world agricultural data</a:t>
                      </a:r>
                      <a:r>
                        <a:rPr lang="en-US" sz="1400" dirty="0"/>
                        <a:t>, enhancing our skills in data analysis and </a:t>
                      </a:r>
                      <a:r>
                        <a:rPr lang="en-US" sz="1400" b="1" dirty="0"/>
                        <a:t>domain-specific knowledge</a:t>
                      </a:r>
                      <a:r>
                        <a:rPr lang="en-US" sz="1400" dirty="0"/>
                        <a:t>. This project not only </a:t>
                      </a:r>
                      <a:r>
                        <a:rPr lang="en-US" sz="1400" b="1" dirty="0"/>
                        <a:t>prepares us for solving practical challenges in agriculture but also positions us at the forefront of leveraging AI and ML to address global food security and sustainability issues.</a:t>
                      </a:r>
                      <a:endParaRPr lang="en-US" sz="1400" b="1" kern="1200" dirty="0">
                        <a:solidFill>
                          <a:schemeClr val="tx1"/>
                        </a:solidFill>
                        <a:latin typeface="+mn-lt"/>
                        <a:ea typeface="+mn-ea"/>
                        <a:cs typeface="+mn-cs"/>
                      </a:endParaRPr>
                    </a:p>
                  </a:txBody>
                  <a:tcPr marL="91962" marR="91962" marT="45981" marB="45981"/>
                </a:tc>
                <a:extLst>
                  <a:ext uri="{0D108BD9-81ED-4DB2-BD59-A6C34878D82A}">
                    <a16:rowId xmlns:a16="http://schemas.microsoft.com/office/drawing/2014/main" val="678305281"/>
                  </a:ext>
                </a:extLst>
              </a:tr>
            </a:tbl>
          </a:graphicData>
        </a:graphic>
      </p:graphicFrame>
    </p:spTree>
    <p:extLst>
      <p:ext uri="{BB962C8B-B14F-4D97-AF65-F5344CB8AC3E}">
        <p14:creationId xmlns:p14="http://schemas.microsoft.com/office/powerpoint/2010/main" val="4185110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03C3599-82A7-837A-6211-B5A0D4668F8E}"/>
              </a:ext>
            </a:extLst>
          </p:cNvPr>
          <p:cNvGraphicFramePr>
            <a:graphicFrameLocks noGrp="1"/>
          </p:cNvGraphicFramePr>
          <p:nvPr>
            <p:extLst>
              <p:ext uri="{D42A27DB-BD31-4B8C-83A1-F6EECF244321}">
                <p14:modId xmlns:p14="http://schemas.microsoft.com/office/powerpoint/2010/main" val="1548716395"/>
              </p:ext>
            </p:extLst>
          </p:nvPr>
        </p:nvGraphicFramePr>
        <p:xfrm>
          <a:off x="403123" y="692544"/>
          <a:ext cx="11346425" cy="5472282"/>
        </p:xfrm>
        <a:graphic>
          <a:graphicData uri="http://schemas.openxmlformats.org/drawingml/2006/table">
            <a:tbl>
              <a:tblPr firstRow="1" bandRow="1">
                <a:tableStyleId>{073A0DAA-6AF3-43AB-8588-CEC1D06C72B9}</a:tableStyleId>
              </a:tblPr>
              <a:tblGrid>
                <a:gridCol w="7127635">
                  <a:extLst>
                    <a:ext uri="{9D8B030D-6E8A-4147-A177-3AD203B41FA5}">
                      <a16:colId xmlns:a16="http://schemas.microsoft.com/office/drawing/2014/main" val="1327427103"/>
                    </a:ext>
                  </a:extLst>
                </a:gridCol>
                <a:gridCol w="982459">
                  <a:extLst>
                    <a:ext uri="{9D8B030D-6E8A-4147-A177-3AD203B41FA5}">
                      <a16:colId xmlns:a16="http://schemas.microsoft.com/office/drawing/2014/main" val="806053060"/>
                    </a:ext>
                  </a:extLst>
                </a:gridCol>
                <a:gridCol w="664604">
                  <a:extLst>
                    <a:ext uri="{9D8B030D-6E8A-4147-A177-3AD203B41FA5}">
                      <a16:colId xmlns:a16="http://schemas.microsoft.com/office/drawing/2014/main" val="2767425433"/>
                    </a:ext>
                  </a:extLst>
                </a:gridCol>
                <a:gridCol w="693500">
                  <a:extLst>
                    <a:ext uri="{9D8B030D-6E8A-4147-A177-3AD203B41FA5}">
                      <a16:colId xmlns:a16="http://schemas.microsoft.com/office/drawing/2014/main" val="983230333"/>
                    </a:ext>
                  </a:extLst>
                </a:gridCol>
                <a:gridCol w="1001721">
                  <a:extLst>
                    <a:ext uri="{9D8B030D-6E8A-4147-A177-3AD203B41FA5}">
                      <a16:colId xmlns:a16="http://schemas.microsoft.com/office/drawing/2014/main" val="3717684041"/>
                    </a:ext>
                  </a:extLst>
                </a:gridCol>
                <a:gridCol w="876506">
                  <a:extLst>
                    <a:ext uri="{9D8B030D-6E8A-4147-A177-3AD203B41FA5}">
                      <a16:colId xmlns:a16="http://schemas.microsoft.com/office/drawing/2014/main" val="2600049998"/>
                    </a:ext>
                  </a:extLst>
                </a:gridCol>
              </a:tblGrid>
              <a:tr h="813277">
                <a:tc>
                  <a:txBody>
                    <a:bodyPr/>
                    <a:lstStyle/>
                    <a:p>
                      <a:pPr algn="l" fontAlgn="ctr"/>
                      <a:r>
                        <a:rPr lang="en-CA" sz="1400" b="1" u="none" strike="noStrike" dirty="0">
                          <a:solidFill>
                            <a:schemeClr val="bg1"/>
                          </a:solidFill>
                          <a:effectLst/>
                          <a:latin typeface="+mn-lt"/>
                        </a:rPr>
                        <a:t>Tasks</a:t>
                      </a:r>
                      <a:endParaRPr lang="en-CA" sz="1400" b="1" i="0" u="none" strike="noStrike" dirty="0">
                        <a:solidFill>
                          <a:schemeClr val="bg1"/>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3565E"/>
                    </a:solidFill>
                  </a:tcPr>
                </a:tc>
                <a:tc>
                  <a:txBody>
                    <a:bodyPr/>
                    <a:lstStyle/>
                    <a:p>
                      <a:pPr algn="l" fontAlgn="ctr"/>
                      <a:r>
                        <a:rPr lang="en-CA" sz="1400" b="1" u="none" strike="noStrike" dirty="0">
                          <a:solidFill>
                            <a:schemeClr val="bg1"/>
                          </a:solidFill>
                          <a:effectLst/>
                        </a:rPr>
                        <a:t>Owner</a:t>
                      </a:r>
                      <a:endParaRPr lang="en-CA" sz="1400" b="1" i="0" u="none" strike="noStrike" dirty="0">
                        <a:solidFill>
                          <a:schemeClr val="bg1"/>
                        </a:solidFill>
                        <a:effectLst/>
                        <a:latin typeface="Arial" panose="020B06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3565E"/>
                    </a:solidFill>
                  </a:tcPr>
                </a:tc>
                <a:tc>
                  <a:txBody>
                    <a:bodyPr/>
                    <a:lstStyle/>
                    <a:p>
                      <a:pPr algn="l" fontAlgn="ctr"/>
                      <a:r>
                        <a:rPr lang="en-CA" sz="1400" b="1" u="none" strike="noStrike" dirty="0">
                          <a:solidFill>
                            <a:schemeClr val="bg1"/>
                          </a:solidFill>
                          <a:effectLst/>
                        </a:rPr>
                        <a:t>Priority</a:t>
                      </a:r>
                      <a:endParaRPr lang="en-CA" sz="1400" b="1" i="0" u="none" strike="noStrike" dirty="0">
                        <a:solidFill>
                          <a:schemeClr val="bg1"/>
                        </a:solidFill>
                        <a:effectLst/>
                        <a:latin typeface="Aptos Narrow" panose="020B00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3565E"/>
                    </a:solidFill>
                  </a:tcPr>
                </a:tc>
                <a:tc>
                  <a:txBody>
                    <a:bodyPr/>
                    <a:lstStyle/>
                    <a:p>
                      <a:pPr algn="l" fontAlgn="ctr"/>
                      <a:r>
                        <a:rPr lang="en-CA" sz="1400" b="1" u="none" strike="noStrike" dirty="0">
                          <a:solidFill>
                            <a:schemeClr val="bg1"/>
                          </a:solidFill>
                          <a:effectLst/>
                        </a:rPr>
                        <a:t>Sprint</a:t>
                      </a:r>
                      <a:endParaRPr lang="en-CA" sz="1400" b="1" i="0" u="none" strike="noStrike" dirty="0">
                        <a:solidFill>
                          <a:schemeClr val="bg1"/>
                        </a:solidFill>
                        <a:effectLst/>
                        <a:latin typeface="Aptos Narrow" panose="020B00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3565E"/>
                    </a:solidFill>
                  </a:tcPr>
                </a:tc>
                <a:tc>
                  <a:txBody>
                    <a:bodyPr/>
                    <a:lstStyle/>
                    <a:p>
                      <a:pPr algn="l" fontAlgn="ctr"/>
                      <a:r>
                        <a:rPr lang="en-CA" sz="1400" b="1" u="none" strike="noStrike" dirty="0">
                          <a:solidFill>
                            <a:schemeClr val="bg1"/>
                          </a:solidFill>
                          <a:effectLst/>
                        </a:rPr>
                        <a:t>Story Points</a:t>
                      </a:r>
                      <a:endParaRPr lang="en-CA" sz="1400" b="1" i="0" u="none" strike="noStrike" dirty="0">
                        <a:solidFill>
                          <a:schemeClr val="bg1"/>
                        </a:solidFill>
                        <a:effectLst/>
                        <a:latin typeface="Aptos Narrow" panose="020B00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3565E"/>
                    </a:solidFill>
                  </a:tcPr>
                </a:tc>
                <a:tc>
                  <a:txBody>
                    <a:bodyPr/>
                    <a:lstStyle/>
                    <a:p>
                      <a:pPr algn="l" fontAlgn="ctr"/>
                      <a:r>
                        <a:rPr lang="en-CA" sz="1400" b="1" u="none" strike="noStrike" dirty="0">
                          <a:solidFill>
                            <a:schemeClr val="bg1"/>
                          </a:solidFill>
                          <a:effectLst/>
                        </a:rPr>
                        <a:t>Estimated Effort in Hours</a:t>
                      </a:r>
                      <a:endParaRPr lang="en-CA" sz="1400" b="1" i="0" u="none" strike="noStrike" dirty="0">
                        <a:solidFill>
                          <a:schemeClr val="bg1"/>
                        </a:solidFill>
                        <a:effectLst/>
                        <a:latin typeface="Arial" panose="020B06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3565E"/>
                    </a:solidFill>
                  </a:tcPr>
                </a:tc>
                <a:extLst>
                  <a:ext uri="{0D108BD9-81ED-4DB2-BD59-A6C34878D82A}">
                    <a16:rowId xmlns:a16="http://schemas.microsoft.com/office/drawing/2014/main" val="3811819281"/>
                  </a:ext>
                </a:extLst>
              </a:tr>
              <a:tr h="544693">
                <a:tc>
                  <a:txBody>
                    <a:bodyPr/>
                    <a:lstStyle/>
                    <a:p>
                      <a:pPr algn="l" fontAlgn="b"/>
                      <a:r>
                        <a:rPr lang="en-US" sz="1400" b="0" i="0" u="none" strike="noStrike" dirty="0">
                          <a:solidFill>
                            <a:srgbClr val="0D0D0D"/>
                          </a:solidFill>
                          <a:effectLst/>
                          <a:latin typeface="+mn-lt"/>
                        </a:rPr>
                        <a:t>Perform Data integration by merging pesticides, rainfall, temp, yield</a:t>
                      </a:r>
                      <a:r>
                        <a:rPr lang="en-US" sz="1400" dirty="0">
                          <a:latin typeface="+mn-lt"/>
                        </a:rPr>
                        <a:t>, and any other relevant information by identifying common keys or fields.</a:t>
                      </a:r>
                      <a:endParaRPr lang="en-US" sz="1400" b="0" i="0" u="none" strike="noStrike" dirty="0">
                        <a:solidFill>
                          <a:srgbClr val="0D0D0D"/>
                        </a:solidFill>
                        <a:effectLst/>
                        <a:latin typeface="+mn-lt"/>
                      </a:endParaRPr>
                    </a:p>
                  </a:txBody>
                  <a:tcPr marL="5977" marR="5977" marT="597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mn-lt"/>
                        </a:rPr>
                        <a:t>Hema</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med</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1</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3</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1</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9856008"/>
                  </a:ext>
                </a:extLst>
              </a:tr>
              <a:tr h="544693">
                <a:tc>
                  <a:txBody>
                    <a:bodyPr/>
                    <a:lstStyle/>
                    <a:p>
                      <a:pPr algn="l" fontAlgn="b"/>
                      <a:r>
                        <a:rPr lang="en-US" sz="1400" b="0" i="0" u="none" strike="noStrike" dirty="0">
                          <a:solidFill>
                            <a:srgbClr val="0D0D0D"/>
                          </a:solidFill>
                          <a:effectLst/>
                          <a:latin typeface="+mn-lt"/>
                        </a:rPr>
                        <a:t>Clean the data by handling missing values, correcting data types, and ensuring data consistency.</a:t>
                      </a:r>
                    </a:p>
                  </a:txBody>
                  <a:tcPr marL="5977" marR="5977" marT="597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mn-lt"/>
                        </a:rPr>
                        <a:t>Hema</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med</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highlight>
                            <a:srgbClr val="E7E7E7"/>
                          </a:highlight>
                          <a:latin typeface="+mn-lt"/>
                        </a:rPr>
                        <a:t>1</a:t>
                      </a:r>
                      <a:endParaRPr lang="en-CA" sz="1400" b="0" i="0" u="none" strike="noStrike" dirty="0">
                        <a:solidFill>
                          <a:srgbClr val="000000"/>
                        </a:solidFill>
                        <a:effectLst/>
                        <a:highlight>
                          <a:srgbClr val="E7E7E7"/>
                        </a:highligh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highlight>
                            <a:srgbClr val="E7E7E7"/>
                          </a:highlight>
                          <a:latin typeface="+mn-lt"/>
                        </a:rPr>
                        <a:t>3</a:t>
                      </a:r>
                      <a:endParaRPr lang="en-CA" sz="1400" b="0" i="0" u="none" strike="noStrike" dirty="0">
                        <a:solidFill>
                          <a:srgbClr val="000000"/>
                        </a:solidFill>
                        <a:effectLst/>
                        <a:highlight>
                          <a:srgbClr val="E7E7E7"/>
                        </a:highligh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highlight>
                            <a:srgbClr val="E7E7E7"/>
                          </a:highlight>
                          <a:latin typeface="+mn-lt"/>
                        </a:rPr>
                        <a:t>1</a:t>
                      </a:r>
                      <a:endParaRPr lang="en-CA" sz="1400" b="0" i="0" u="none" strike="noStrike" dirty="0">
                        <a:solidFill>
                          <a:srgbClr val="000000"/>
                        </a:solidFill>
                        <a:effectLst/>
                        <a:highlight>
                          <a:srgbClr val="E7E7E7"/>
                        </a:highligh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0854688"/>
                  </a:ext>
                </a:extLst>
              </a:tr>
              <a:tr h="544693">
                <a:tc>
                  <a:txBody>
                    <a:bodyPr/>
                    <a:lstStyle/>
                    <a:p>
                      <a:pPr algn="l" fontAlgn="ctr"/>
                      <a:r>
                        <a:rPr lang="en-US" sz="1400" dirty="0">
                          <a:latin typeface="+mn-lt"/>
                        </a:rPr>
                        <a:t>Explore the dataset to understand its structure, features, and distributions to gain insights into crop yield data, pesticides data , weather condition which is relevant for prediction.</a:t>
                      </a:r>
                      <a:endParaRPr lang="en-US"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mn-lt"/>
                        </a:rPr>
                        <a:t>Hema</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mn-lt"/>
                        </a:rPr>
                        <a:t>high</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1</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5</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2</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5548812"/>
                  </a:ext>
                </a:extLst>
              </a:tr>
              <a:tr h="483885">
                <a:tc>
                  <a:txBody>
                    <a:bodyPr/>
                    <a:lstStyle/>
                    <a:p>
                      <a:pPr algn="l" fontAlgn="ctr"/>
                      <a:r>
                        <a:rPr lang="en-US" sz="1400" dirty="0">
                          <a:latin typeface="+mn-lt"/>
                        </a:rPr>
                        <a:t>Identify relevant features such  as weather patterns, seasonal trends for crop yield prediction </a:t>
                      </a:r>
                      <a:endParaRPr lang="en-US"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mn-lt"/>
                        </a:rPr>
                        <a:t>Jency</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high</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1</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mn-lt"/>
                        </a:rPr>
                        <a:t>5</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mn-lt"/>
                        </a:rPr>
                        <a:t>2</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7484350"/>
                  </a:ext>
                </a:extLst>
              </a:tr>
              <a:tr h="544693">
                <a:tc>
                  <a:txBody>
                    <a:bodyPr/>
                    <a:lstStyle/>
                    <a:p>
                      <a:pPr algn="l" fontAlgn="ctr"/>
                      <a:r>
                        <a:rPr lang="en-US" sz="1400" u="none" strike="noStrike" dirty="0">
                          <a:effectLst/>
                          <a:latin typeface="+mn-lt"/>
                        </a:rPr>
                        <a:t>Encode categorical variables into numerical format using techniques like one-hot encoding or label encoding.</a:t>
                      </a:r>
                      <a:endParaRPr lang="en-US"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mn-lt"/>
                        </a:rPr>
                        <a:t>Jency</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med</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1</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3</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1</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8585719"/>
                  </a:ext>
                </a:extLst>
              </a:tr>
              <a:tr h="544693">
                <a:tc>
                  <a:txBody>
                    <a:bodyPr/>
                    <a:lstStyle/>
                    <a:p>
                      <a:pPr algn="l" fontAlgn="ctr"/>
                      <a:r>
                        <a:rPr lang="en-US" sz="1400" u="none" strike="noStrike" dirty="0">
                          <a:effectLst/>
                          <a:latin typeface="+mn-lt"/>
                        </a:rPr>
                        <a:t>Scale numerical features to ensure they have similar ranges, which can improve the performance of ML algorithm.</a:t>
                      </a:r>
                      <a:endParaRPr lang="en-US"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mn-lt"/>
                        </a:rPr>
                        <a:t>Jency</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mn-lt"/>
                        </a:rPr>
                        <a:t>med</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1</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3</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1</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152578"/>
                  </a:ext>
                </a:extLst>
              </a:tr>
              <a:tr h="483885">
                <a:tc>
                  <a:txBody>
                    <a:bodyPr/>
                    <a:lstStyle/>
                    <a:p>
                      <a:pPr algn="l" fontAlgn="ctr"/>
                      <a:r>
                        <a:rPr lang="en-US" sz="1400" u="none" strike="noStrike" dirty="0">
                          <a:effectLst/>
                          <a:latin typeface="+mn-lt"/>
                        </a:rPr>
                        <a:t>Choose appropriate prediction algorithms based on business objectives</a:t>
                      </a:r>
                      <a:endParaRPr lang="en-US"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err="1">
                          <a:solidFill>
                            <a:srgbClr val="000000"/>
                          </a:solidFill>
                          <a:effectLst/>
                          <a:latin typeface="+mn-lt"/>
                        </a:rPr>
                        <a:t>Arcadio</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med</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a:effectLst/>
                          <a:latin typeface="+mn-lt"/>
                        </a:rPr>
                        <a:t>1</a:t>
                      </a:r>
                      <a:endParaRPr lang="en-CA" sz="1400" b="0" i="0" u="none" strike="noStrike">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mn-lt"/>
                        </a:rPr>
                        <a:t>3</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1</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7607615"/>
                  </a:ext>
                </a:extLst>
              </a:tr>
              <a:tr h="483885">
                <a:tc>
                  <a:txBody>
                    <a:bodyPr/>
                    <a:lstStyle/>
                    <a:p>
                      <a:pPr algn="l" fontAlgn="ctr"/>
                      <a:r>
                        <a:rPr lang="en-US" sz="1400" dirty="0">
                          <a:latin typeface="+mn-lt"/>
                        </a:rPr>
                        <a:t>Implement chosen </a:t>
                      </a:r>
                      <a:r>
                        <a:rPr lang="en-US" sz="1400" u="none" strike="noStrike" dirty="0">
                          <a:effectLst/>
                          <a:latin typeface="+mn-lt"/>
                        </a:rPr>
                        <a:t>prediction</a:t>
                      </a:r>
                      <a:r>
                        <a:rPr lang="en-US" sz="1400" dirty="0">
                          <a:latin typeface="+mn-lt"/>
                        </a:rPr>
                        <a:t> algorithms on the preprocessed and integrated dataset.</a:t>
                      </a:r>
                      <a:endParaRPr lang="en-US"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err="1">
                          <a:solidFill>
                            <a:srgbClr val="000000"/>
                          </a:solidFill>
                          <a:effectLst/>
                          <a:latin typeface="+mn-lt"/>
                        </a:rPr>
                        <a:t>Arcadio</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high</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a:effectLst/>
                          <a:latin typeface="+mn-lt"/>
                        </a:rPr>
                        <a:t>1</a:t>
                      </a:r>
                      <a:endParaRPr lang="en-CA" sz="1400" b="0" i="0" u="none" strike="noStrike">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5</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4</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7747595"/>
                  </a:ext>
                </a:extLst>
              </a:tr>
              <a:tr h="483885">
                <a:tc>
                  <a:txBody>
                    <a:bodyPr/>
                    <a:lstStyle/>
                    <a:p>
                      <a:pPr algn="l" fontAlgn="b"/>
                      <a:r>
                        <a:rPr lang="en-US" sz="1400" dirty="0">
                          <a:latin typeface="+mn-lt"/>
                        </a:rPr>
                        <a:t>Assess the model using appropriate metrics such RMSE and generate valuable insights</a:t>
                      </a:r>
                      <a:endParaRPr lang="en-US" sz="1400" b="0" i="0" u="none" strike="noStrike" dirty="0">
                        <a:solidFill>
                          <a:srgbClr val="0D0D0D"/>
                        </a:solidFill>
                        <a:effectLst/>
                        <a:latin typeface="+mn-lt"/>
                      </a:endParaRPr>
                    </a:p>
                  </a:txBody>
                  <a:tcPr marL="5977" marR="5977" marT="597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err="1">
                          <a:solidFill>
                            <a:srgbClr val="000000"/>
                          </a:solidFill>
                          <a:effectLst/>
                          <a:latin typeface="+mn-lt"/>
                        </a:rPr>
                        <a:t>Arcadio</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high</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1</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5</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3</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5564707"/>
                  </a:ext>
                </a:extLst>
              </a:tr>
            </a:tbl>
          </a:graphicData>
        </a:graphic>
      </p:graphicFrame>
      <p:sp>
        <p:nvSpPr>
          <p:cNvPr id="5" name="Rectangle: Rounded Corners 4">
            <a:extLst>
              <a:ext uri="{FF2B5EF4-FFF2-40B4-BE49-F238E27FC236}">
                <a16:creationId xmlns:a16="http://schemas.microsoft.com/office/drawing/2014/main" id="{37E94504-64EC-63B3-B751-EAFBEE73465F}"/>
              </a:ext>
            </a:extLst>
          </p:cNvPr>
          <p:cNvSpPr/>
          <p:nvPr/>
        </p:nvSpPr>
        <p:spPr>
          <a:xfrm>
            <a:off x="167149" y="93534"/>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t>4. Sprint Planning</a:t>
            </a:r>
            <a:endParaRPr lang="en-CA" sz="1600" b="1" dirty="0"/>
          </a:p>
        </p:txBody>
      </p:sp>
    </p:spTree>
    <p:extLst>
      <p:ext uri="{BB962C8B-B14F-4D97-AF65-F5344CB8AC3E}">
        <p14:creationId xmlns:p14="http://schemas.microsoft.com/office/powerpoint/2010/main" val="1975849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383</TotalTime>
  <Words>1108</Words>
  <Application>Microsoft Office PowerPoint</Application>
  <PresentationFormat>Widescreen</PresentationFormat>
  <Paragraphs>140</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Aptos Narrow</vt:lpstr>
      <vt:lpstr>Arial</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Arcadio de Paula Fernandez</dc:creator>
  <cp:lastModifiedBy>MS Office</cp:lastModifiedBy>
  <cp:revision>40</cp:revision>
  <dcterms:created xsi:type="dcterms:W3CDTF">2024-06-03T12:23:46Z</dcterms:created>
  <dcterms:modified xsi:type="dcterms:W3CDTF">2024-06-22T02:34:39Z</dcterms:modified>
</cp:coreProperties>
</file>