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2" r:id="rId3"/>
    <p:sldId id="268" r:id="rId4"/>
    <p:sldId id="267" r:id="rId5"/>
    <p:sldId id="270" r:id="rId6"/>
    <p:sldId id="274" r:id="rId7"/>
    <p:sldId id="257" r:id="rId8"/>
    <p:sldId id="264" r:id="rId9"/>
    <p:sldId id="266" r:id="rId10"/>
    <p:sldId id="273"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65E"/>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298B-0882-4942-902A-A881CA8E0DEE}" type="datetimeFigureOut">
              <a:rPr lang="pt-BR" smtClean="0"/>
              <a:t>05/07/2024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3FC04-4281-4E40-9F7E-9F83DA4EE658}" type="slidenum">
              <a:rPr lang="pt-BR" smtClean="0"/>
              <a:t>‹#›</a:t>
            </a:fld>
            <a:endParaRPr lang="pt-BR"/>
          </a:p>
        </p:txBody>
      </p:sp>
    </p:spTree>
    <p:extLst>
      <p:ext uri="{BB962C8B-B14F-4D97-AF65-F5344CB8AC3E}">
        <p14:creationId xmlns:p14="http://schemas.microsoft.com/office/powerpoint/2010/main" val="667413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B73FC04-4281-4E40-9F7E-9F83DA4EE658}" type="slidenum">
              <a:rPr lang="pt-BR" smtClean="0"/>
              <a:t>3</a:t>
            </a:fld>
            <a:endParaRPr lang="pt-BR"/>
          </a:p>
        </p:txBody>
      </p:sp>
    </p:spTree>
    <p:extLst>
      <p:ext uri="{BB962C8B-B14F-4D97-AF65-F5344CB8AC3E}">
        <p14:creationId xmlns:p14="http://schemas.microsoft.com/office/powerpoint/2010/main" val="421525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B73FC04-4281-4E40-9F7E-9F83DA4EE658}" type="slidenum">
              <a:rPr lang="pt-BR" smtClean="0"/>
              <a:t>8</a:t>
            </a:fld>
            <a:endParaRPr lang="pt-BR"/>
          </a:p>
        </p:txBody>
      </p:sp>
    </p:spTree>
    <p:extLst>
      <p:ext uri="{BB962C8B-B14F-4D97-AF65-F5344CB8AC3E}">
        <p14:creationId xmlns:p14="http://schemas.microsoft.com/office/powerpoint/2010/main" val="366179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701D-CCBC-6439-3002-A22EFC3E27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754149FC-7D12-B0E7-82C4-24A586EE1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280E7023-FB19-3EFB-4733-81788F3DEE33}"/>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0DD8C2C2-FE18-6CED-D643-1C6D2BFB1B6A}"/>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53F32DE-5C96-DC23-7FA8-4D63D668276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96777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9CC4-9096-27F8-B477-3DFF3686EE1E}"/>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962CFBC-96BF-C963-BAF8-BD0FF59ECF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7788A74F-936C-A17C-C7A5-1AD1C299FC2B}"/>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5DE6FA75-242A-258C-9854-F6436B6D778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19E92BD-5044-D0CA-34AE-45D4AFF13097}"/>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58960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F3D27-14B5-9F30-AF08-DFE7D523B4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5CCA920C-8AA1-FCD3-8BB9-7006E03B19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3D39F13B-5653-46B8-ED3D-071F61E82B29}"/>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625673EB-9CC2-6523-7D3F-2CE94D31025C}"/>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9CC066E-163E-3A44-BD5A-FF60135CEBEF}"/>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9425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885D-53EE-3E9F-CE07-C67AD768AA47}"/>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B9574BFE-9826-222C-316D-5D0CAB4D90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26061E8-BB91-C147-55F4-AF981B6AA1F2}"/>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E7EC9898-00E4-5FEB-ECA5-B822073F3721}"/>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AC9E1274-BEEE-1888-1629-CBE0481D4EDE}"/>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8100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7851-C14E-7479-8A39-B8BE6D5019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5263E24D-089A-9D96-4967-222A7BA8D2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EB9210-318E-3EA4-E029-3681F4CEC1C9}"/>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6872839E-628A-30D0-F875-8E4D424F058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CC548DF3-2506-425B-FD7F-CD7612CE6DB6}"/>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264952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DFA1-AEEF-C3B5-5352-5D0A8276D25C}"/>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D1AF6389-BE32-5BE2-10E5-030C3ED0C3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00F11AB7-F56E-E0D1-3753-04BB1801E5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B012BC5D-D5E2-1D89-CFF7-383326D10819}"/>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6" name="Footer Placeholder 5">
            <a:extLst>
              <a:ext uri="{FF2B5EF4-FFF2-40B4-BE49-F238E27FC236}">
                <a16:creationId xmlns:a16="http://schemas.microsoft.com/office/drawing/2014/main" id="{BC8A6C17-4AA2-6A54-0202-112A1C286614}"/>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4FF1B390-D5F7-C1FE-F9DB-2BDC06C29990}"/>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73007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E4F2-3068-C207-5C6B-94A91CB5C7BA}"/>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9667B553-38C6-A9B4-CD7E-CFA6E09B7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86281B-947F-9DE4-021C-40B7EBC3C6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37A73934-5759-7169-D5BE-811FDE63C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EF6A0E-B05A-57EC-54D7-DD48392E4E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C56083B6-DED8-C3D2-6DF9-E63C4D17C224}"/>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8" name="Footer Placeholder 7">
            <a:extLst>
              <a:ext uri="{FF2B5EF4-FFF2-40B4-BE49-F238E27FC236}">
                <a16:creationId xmlns:a16="http://schemas.microsoft.com/office/drawing/2014/main" id="{30C381A5-074B-6025-50A8-3ED912502DA5}"/>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0882DC69-351E-B26E-E8C3-2DD5E614F473}"/>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4407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3A93-1449-B090-7D34-ECB077549F7E}"/>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1FF403EB-D812-9277-0BC5-DAB39B511B16}"/>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4" name="Footer Placeholder 3">
            <a:extLst>
              <a:ext uri="{FF2B5EF4-FFF2-40B4-BE49-F238E27FC236}">
                <a16:creationId xmlns:a16="http://schemas.microsoft.com/office/drawing/2014/main" id="{A7088A74-81B9-1AC9-3E6F-BBB645B4BA3A}"/>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20680455-E9AA-8964-3AB3-25B35675069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421807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8574-E6E7-78A3-E1BA-AB1B80A8B273}"/>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3" name="Footer Placeholder 2">
            <a:extLst>
              <a:ext uri="{FF2B5EF4-FFF2-40B4-BE49-F238E27FC236}">
                <a16:creationId xmlns:a16="http://schemas.microsoft.com/office/drawing/2014/main" id="{1218560E-8460-C325-6667-4A0E58ED3828}"/>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822767C4-FE48-63E5-C357-7D1632117262}"/>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93135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75EE-5085-E0E1-F658-EB75FCBCA4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2EE3E66C-A87F-72E8-3449-CF3D2E0A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6783AAFA-6734-437A-59FD-156654AE1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2D5317-EF07-0682-42C8-0FE6E07EE12E}"/>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6" name="Footer Placeholder 5">
            <a:extLst>
              <a:ext uri="{FF2B5EF4-FFF2-40B4-BE49-F238E27FC236}">
                <a16:creationId xmlns:a16="http://schemas.microsoft.com/office/drawing/2014/main" id="{FA2A37BA-8600-7490-1776-F54101F58A4A}"/>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2EB9529-EB73-DDEB-9936-6690669DE5B1}"/>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292426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AEC6-331E-4A72-1D4E-6023DE7279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B1CDEE35-6B7B-6506-4F27-108DF2BD2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E265E581-7C0E-1916-E6FE-F2808D04A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E6F9F7-A9E9-8A42-38BB-2373F0E6990B}"/>
              </a:ext>
            </a:extLst>
          </p:cNvPr>
          <p:cNvSpPr>
            <a:spLocks noGrp="1"/>
          </p:cNvSpPr>
          <p:nvPr>
            <p:ph type="dt" sz="half" idx="10"/>
          </p:nvPr>
        </p:nvSpPr>
        <p:spPr/>
        <p:txBody>
          <a:bodyPr/>
          <a:lstStyle/>
          <a:p>
            <a:fld id="{716F8350-6056-4DE8-BE33-D09B63A647AA}" type="datetimeFigureOut">
              <a:rPr lang="pt-BR" smtClean="0"/>
              <a:t>05/07/2024</a:t>
            </a:fld>
            <a:endParaRPr lang="pt-BR"/>
          </a:p>
        </p:txBody>
      </p:sp>
      <p:sp>
        <p:nvSpPr>
          <p:cNvPr id="6" name="Footer Placeholder 5">
            <a:extLst>
              <a:ext uri="{FF2B5EF4-FFF2-40B4-BE49-F238E27FC236}">
                <a16:creationId xmlns:a16="http://schemas.microsoft.com/office/drawing/2014/main" id="{BC656A3D-DD63-4E62-469C-4988F5163A65}"/>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31409448-1881-88EE-5CB2-B16423C0065A}"/>
              </a:ext>
            </a:extLst>
          </p:cNvPr>
          <p:cNvSpPr>
            <a:spLocks noGrp="1"/>
          </p:cNvSpPr>
          <p:nvPr>
            <p:ph type="sldNum" sz="quarter" idx="12"/>
          </p:nvPr>
        </p:nvSpPr>
        <p:spPr/>
        <p:txBody>
          <a:bodyPr/>
          <a:lstStyle/>
          <a:p>
            <a:fld id="{50C403EF-477C-46A3-80C1-91E303FFB877}" type="slidenum">
              <a:rPr lang="pt-BR" smtClean="0"/>
              <a:t>‹#›</a:t>
            </a:fld>
            <a:endParaRPr lang="pt-BR"/>
          </a:p>
        </p:txBody>
      </p:sp>
    </p:spTree>
    <p:extLst>
      <p:ext uri="{BB962C8B-B14F-4D97-AF65-F5344CB8AC3E}">
        <p14:creationId xmlns:p14="http://schemas.microsoft.com/office/powerpoint/2010/main" val="140492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91C51-337C-67DF-B8A2-BA3EFF8FA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8F4AC4F-4A5E-0A0D-9CCE-DF0AAAD60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AE412551-6FD1-0B25-BE56-4187FE711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F8350-6056-4DE8-BE33-D09B63A647AA}" type="datetimeFigureOut">
              <a:rPr lang="pt-BR" smtClean="0"/>
              <a:t>05/07/2024</a:t>
            </a:fld>
            <a:endParaRPr lang="pt-BR"/>
          </a:p>
        </p:txBody>
      </p:sp>
      <p:sp>
        <p:nvSpPr>
          <p:cNvPr id="5" name="Footer Placeholder 4">
            <a:extLst>
              <a:ext uri="{FF2B5EF4-FFF2-40B4-BE49-F238E27FC236}">
                <a16:creationId xmlns:a16="http://schemas.microsoft.com/office/drawing/2014/main" id="{FCFA0D68-EDF4-8175-A037-FAB1E5DA4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22908F96-94E6-F64D-A906-77001507E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C403EF-477C-46A3-80C1-91E303FFB877}" type="slidenum">
              <a:rPr lang="pt-BR" smtClean="0"/>
              <a:t>‹#›</a:t>
            </a:fld>
            <a:endParaRPr lang="pt-BR"/>
          </a:p>
        </p:txBody>
      </p:sp>
    </p:spTree>
    <p:extLst>
      <p:ext uri="{BB962C8B-B14F-4D97-AF65-F5344CB8AC3E}">
        <p14:creationId xmlns:p14="http://schemas.microsoft.com/office/powerpoint/2010/main" val="416229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461665"/>
          </a:xfrm>
          <a:prstGeom prst="rect">
            <a:avLst/>
          </a:prstGeom>
          <a:noFill/>
        </p:spPr>
        <p:txBody>
          <a:bodyPr wrap="square">
            <a:spAutoFit/>
          </a:bodyPr>
          <a:lstStyle/>
          <a:p>
            <a:pPr algn="ctr"/>
            <a:r>
              <a:rPr lang="pt-BR" sz="2400" b="1" dirty="0">
                <a:solidFill>
                  <a:srgbClr val="000000"/>
                </a:solidFill>
                <a:highlight>
                  <a:srgbClr val="FFFFFF"/>
                </a:highlight>
                <a:latin typeface="Inter"/>
              </a:rPr>
              <a:t>Sprint 4 - Design</a:t>
            </a:r>
            <a:r>
              <a:rPr lang="en-US" sz="24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591990" y="4134012"/>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July 5,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D1B7F97-1579-CDDF-093B-C13463856DCD}"/>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5. Sprint Planning</a:t>
            </a:r>
            <a:endParaRPr lang="en-CA" sz="1600" b="1" dirty="0"/>
          </a:p>
        </p:txBody>
      </p:sp>
      <p:graphicFrame>
        <p:nvGraphicFramePr>
          <p:cNvPr id="2" name="Table 1">
            <a:extLst>
              <a:ext uri="{FF2B5EF4-FFF2-40B4-BE49-F238E27FC236}">
                <a16:creationId xmlns:a16="http://schemas.microsoft.com/office/drawing/2014/main" id="{82248CD2-33E0-4604-71AF-35FB98F71392}"/>
              </a:ext>
            </a:extLst>
          </p:cNvPr>
          <p:cNvGraphicFramePr>
            <a:graphicFrameLocks noGrp="1"/>
          </p:cNvGraphicFramePr>
          <p:nvPr>
            <p:extLst>
              <p:ext uri="{D42A27DB-BD31-4B8C-83A1-F6EECF244321}">
                <p14:modId xmlns:p14="http://schemas.microsoft.com/office/powerpoint/2010/main" val="425404818"/>
              </p:ext>
            </p:extLst>
          </p:nvPr>
        </p:nvGraphicFramePr>
        <p:xfrm>
          <a:off x="206905" y="691263"/>
          <a:ext cx="11817947" cy="6112414"/>
        </p:xfrm>
        <a:graphic>
          <a:graphicData uri="http://schemas.openxmlformats.org/drawingml/2006/table">
            <a:tbl>
              <a:tblPr firstRow="1" bandRow="1">
                <a:tableStyleId>{073A0DAA-6AF3-43AB-8588-CEC1D06C72B9}</a:tableStyleId>
              </a:tblPr>
              <a:tblGrid>
                <a:gridCol w="7364157">
                  <a:extLst>
                    <a:ext uri="{9D8B030D-6E8A-4147-A177-3AD203B41FA5}">
                      <a16:colId xmlns:a16="http://schemas.microsoft.com/office/drawing/2014/main" val="1327427103"/>
                    </a:ext>
                  </a:extLst>
                </a:gridCol>
                <a:gridCol w="1015060">
                  <a:extLst>
                    <a:ext uri="{9D8B030D-6E8A-4147-A177-3AD203B41FA5}">
                      <a16:colId xmlns:a16="http://schemas.microsoft.com/office/drawing/2014/main" val="806053060"/>
                    </a:ext>
                  </a:extLst>
                </a:gridCol>
                <a:gridCol w="686658">
                  <a:extLst>
                    <a:ext uri="{9D8B030D-6E8A-4147-A177-3AD203B41FA5}">
                      <a16:colId xmlns:a16="http://schemas.microsoft.com/office/drawing/2014/main" val="2767425433"/>
                    </a:ext>
                  </a:extLst>
                </a:gridCol>
                <a:gridCol w="522556">
                  <a:extLst>
                    <a:ext uri="{9D8B030D-6E8A-4147-A177-3AD203B41FA5}">
                      <a16:colId xmlns:a16="http://schemas.microsoft.com/office/drawing/2014/main" val="983230333"/>
                    </a:ext>
                  </a:extLst>
                </a:gridCol>
                <a:gridCol w="764776">
                  <a:extLst>
                    <a:ext uri="{9D8B030D-6E8A-4147-A177-3AD203B41FA5}">
                      <a16:colId xmlns:a16="http://schemas.microsoft.com/office/drawing/2014/main" val="3717684041"/>
                    </a:ext>
                  </a:extLst>
                </a:gridCol>
                <a:gridCol w="1464740">
                  <a:extLst>
                    <a:ext uri="{9D8B030D-6E8A-4147-A177-3AD203B41FA5}">
                      <a16:colId xmlns:a16="http://schemas.microsoft.com/office/drawing/2014/main" val="2600049998"/>
                    </a:ext>
                  </a:extLst>
                </a:gridCol>
              </a:tblGrid>
              <a:tr h="429766">
                <a:tc>
                  <a:txBody>
                    <a:bodyPr/>
                    <a:lstStyle/>
                    <a:p>
                      <a:pPr algn="l" fontAlgn="ctr"/>
                      <a:r>
                        <a:rPr lang="en-CA" sz="1400" b="1" u="none" strike="noStrike" dirty="0">
                          <a:solidFill>
                            <a:schemeClr val="bg1"/>
                          </a:solidFill>
                          <a:effectLst/>
                        </a:rPr>
                        <a:t>Tasks</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Owner</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Priority</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Sprint</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Story Points</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Estimated Effort in Hours</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extLst>
                  <a:ext uri="{0D108BD9-81ED-4DB2-BD59-A6C34878D82A}">
                    <a16:rowId xmlns:a16="http://schemas.microsoft.com/office/drawing/2014/main" val="3811819281"/>
                  </a:ext>
                </a:extLst>
              </a:tr>
              <a:tr h="429766">
                <a:tc>
                  <a:txBody>
                    <a:bodyPr/>
                    <a:lstStyle/>
                    <a:p>
                      <a:pPr marL="182563" indent="0" algn="l" fontAlgn="b"/>
                      <a:r>
                        <a:rPr lang="en-US" sz="1400" u="none" strike="noStrike" dirty="0">
                          <a:effectLst/>
                        </a:rPr>
                        <a:t>1. Perform statistical analysis, such as counts, averages, and distributions to provide insights to </a:t>
                      </a:r>
                      <a:r>
                        <a:rPr lang="en-US" sz="1400" dirty="0"/>
                        <a:t>predict customer attrition and determine strategies that were sure to work to improve retention</a:t>
                      </a:r>
                      <a:endParaRPr lang="en-US" sz="1400" b="0" i="0" u="none" strike="noStrike" dirty="0">
                        <a:solidFill>
                          <a:srgbClr val="0D0D0D"/>
                        </a:solidFill>
                        <a:effectLst/>
                        <a:latin typeface="Arial" panose="020B0604020202020204" pitchFamily="34" charset="0"/>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56008"/>
                  </a:ext>
                </a:extLst>
              </a:tr>
              <a:tr h="641681">
                <a:tc>
                  <a:txBody>
                    <a:bodyPr/>
                    <a:lstStyle/>
                    <a:p>
                      <a:pPr marL="182563" indent="0" algn="l" fontAlgn="b"/>
                      <a:r>
                        <a:rPr lang="en-US" sz="1400" u="none" strike="noStrike" dirty="0">
                          <a:effectLst/>
                        </a:rPr>
                        <a:t>2. </a:t>
                      </a:r>
                      <a:r>
                        <a:rPr lang="en-US" sz="1400" dirty="0"/>
                        <a:t>Perform a thorough exploratory analysis of the provided customer data to gain insights into the behavior and characteristics of the customers. This includes analyzing patterns and trends in variables</a:t>
                      </a:r>
                      <a:endParaRPr lang="en-US" sz="1400" b="0" i="0" u="none" strike="noStrike" dirty="0">
                        <a:solidFill>
                          <a:srgbClr val="0D0D0D"/>
                        </a:solidFill>
                        <a:effectLst/>
                        <a:latin typeface="Arial" panose="020B0604020202020204" pitchFamily="34" charset="0"/>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highlight>
                            <a:srgbClr val="E7E7E7"/>
                          </a:highligh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rPr>
                        <a:t>3</a:t>
                      </a:r>
                      <a:endParaRPr lang="en-CA" sz="1400" b="0" i="0" u="none" strike="noStrike" dirty="0">
                        <a:solidFill>
                          <a:srgbClr val="000000"/>
                        </a:solidFill>
                        <a:effectLst/>
                        <a:highlight>
                          <a:srgbClr val="E7E7E7"/>
                        </a:highligh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rPr>
                        <a:t>1</a:t>
                      </a:r>
                      <a:endParaRPr lang="en-CA" sz="1400" b="0" i="0" u="none" strike="noStrike" dirty="0">
                        <a:solidFill>
                          <a:srgbClr val="000000"/>
                        </a:solidFill>
                        <a:effectLst/>
                        <a:highlight>
                          <a:srgbClr val="E7E7E7"/>
                        </a:highligh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854688"/>
                  </a:ext>
                </a:extLst>
              </a:tr>
              <a:tr h="429766">
                <a:tc>
                  <a:txBody>
                    <a:bodyPr/>
                    <a:lstStyle/>
                    <a:p>
                      <a:pPr marL="182563" indent="0" algn="l" fontAlgn="ctr"/>
                      <a:r>
                        <a:rPr lang="en-US" sz="1400" u="none" strike="noStrike" dirty="0">
                          <a:effectLst/>
                        </a:rPr>
                        <a:t>3. Check for missing values in the dataset and decide on strategies to handle them such as imputation or removal.</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5</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548812"/>
                  </a:ext>
                </a:extLst>
              </a:tr>
              <a:tr h="429766">
                <a:tc>
                  <a:txBody>
                    <a:bodyPr/>
                    <a:lstStyle/>
                    <a:p>
                      <a:pPr marL="182563" indent="0" algn="l" fontAlgn="ctr"/>
                      <a:r>
                        <a:rPr lang="en-US" sz="1400" u="none" strike="noStrike" dirty="0">
                          <a:effectLst/>
                        </a:rPr>
                        <a:t>4. Encode categorical variables into numerical format using techniques like one-hot encoding or label encoding.</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high</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84350"/>
                  </a:ext>
                </a:extLst>
              </a:tr>
              <a:tr h="429766">
                <a:tc>
                  <a:txBody>
                    <a:bodyPr/>
                    <a:lstStyle/>
                    <a:p>
                      <a:pPr marL="182563" indent="0" algn="l" fontAlgn="ctr"/>
                      <a:r>
                        <a:rPr lang="en-US" sz="1400" u="none" strike="noStrike" dirty="0">
                          <a:effectLst/>
                        </a:rPr>
                        <a:t>5. Scale numerical features to ensure they have similar ranges, which can improve the performance of ML algorithm.</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Arial" panose="020B0604020202020204" pitchFamily="34" charset="0"/>
                        </a:rPr>
                        <a:t>Arcadio</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585719"/>
                  </a:ext>
                </a:extLst>
              </a:tr>
              <a:tr h="429766">
                <a:tc>
                  <a:txBody>
                    <a:bodyPr/>
                    <a:lstStyle/>
                    <a:p>
                      <a:pPr marL="182563" indent="0" algn="l" fontAlgn="ctr"/>
                      <a:r>
                        <a:rPr lang="en-US" sz="1400" u="none" strike="noStrike" dirty="0">
                          <a:effectLst/>
                        </a:rPr>
                        <a:t>6. Identify which features are most relevant for predicting </a:t>
                      </a:r>
                      <a:r>
                        <a:rPr lang="en-US" sz="1400" dirty="0"/>
                        <a:t>customer attrition and determine strategies that were sure to work to improve retention</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Arial" panose="020B0604020202020204" pitchFamily="34" charset="0"/>
                        </a:rPr>
                        <a:t>Arcadio</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high</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3</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2578"/>
                  </a:ext>
                </a:extLst>
              </a:tr>
              <a:tr h="381788">
                <a:tc>
                  <a:txBody>
                    <a:bodyPr/>
                    <a:lstStyle/>
                    <a:p>
                      <a:pPr marL="182563" indent="0" algn="l" fontAlgn="ctr"/>
                      <a:r>
                        <a:rPr lang="en-US" sz="1400" u="none" strike="noStrike" dirty="0">
                          <a:effectLst/>
                        </a:rPr>
                        <a:t>7. Create new features from existing ones that might improve model performance.</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Arial" panose="020B0604020202020204" pitchFamily="34" charset="0"/>
                        </a:rPr>
                        <a:t>Arcadio</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5</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1</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607615"/>
                  </a:ext>
                </a:extLst>
              </a:tr>
              <a:tr h="381788">
                <a:tc>
                  <a:txBody>
                    <a:bodyPr/>
                    <a:lstStyle/>
                    <a:p>
                      <a:pPr marL="182563" indent="0" algn="l" fontAlgn="ctr"/>
                      <a:r>
                        <a:rPr lang="en-US" sz="1400" u="none" strike="noStrike" dirty="0">
                          <a:effectLst/>
                        </a:rPr>
                        <a:t>8. Choose appropriate machine learning algorithms for </a:t>
                      </a:r>
                      <a:r>
                        <a:rPr lang="en-US" sz="1400" dirty="0"/>
                        <a:t>customer attrition</a:t>
                      </a:r>
                      <a:r>
                        <a:rPr lang="en-US" sz="1400" u="none" strike="noStrike" dirty="0">
                          <a:effectLst/>
                        </a:rPr>
                        <a:t>.  </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Arial" panose="020B0604020202020204" pitchFamily="34" charset="0"/>
                        </a:rPr>
                        <a:t>Arcadio</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high</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5</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2</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47595"/>
                  </a:ext>
                </a:extLst>
              </a:tr>
              <a:tr h="429766">
                <a:tc>
                  <a:txBody>
                    <a:bodyPr/>
                    <a:lstStyle/>
                    <a:p>
                      <a:pPr marL="182563" indent="0" algn="l" fontAlgn="ctr"/>
                      <a:r>
                        <a:rPr lang="en-US" sz="1400" u="none" strike="noStrike" dirty="0">
                          <a:effectLst/>
                        </a:rPr>
                        <a:t>9. Experiment with different models and train the selected models on the training data. Tune hyperparameters using techniques like grid search</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3</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074821"/>
                  </a:ext>
                </a:extLst>
              </a:tr>
              <a:tr h="641681">
                <a:tc>
                  <a:txBody>
                    <a:bodyPr/>
                    <a:lstStyle/>
                    <a:p>
                      <a:pPr marL="182563" indent="0" algn="l" fontAlgn="ctr"/>
                      <a:r>
                        <a:rPr lang="en-US" sz="1400" u="none" strike="noStrike" dirty="0">
                          <a:solidFill>
                            <a:srgbClr val="FF0000"/>
                          </a:solidFill>
                          <a:effectLst/>
                        </a:rPr>
                        <a:t>10. Evaluate the trained models on the testing data to assess and compare their performance using evaluation metrics like accuracy, precision, recall, F1-score, and area under the ROC curve (AUC-ROC).</a:t>
                      </a:r>
                      <a:endParaRPr lang="en-US" sz="1400" b="0" i="0" u="none" strike="noStrike" dirty="0">
                        <a:solidFill>
                          <a:srgbClr val="FF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high</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5</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564707"/>
                  </a:ext>
                </a:extLst>
              </a:tr>
              <a:tr h="381788">
                <a:tc>
                  <a:txBody>
                    <a:bodyPr/>
                    <a:lstStyle/>
                    <a:p>
                      <a:pPr marL="182563" indent="0" algn="l" fontAlgn="b"/>
                      <a:r>
                        <a:rPr lang="en-US" sz="1400" u="none" strike="noStrike" dirty="0">
                          <a:effectLst/>
                        </a:rPr>
                        <a:t>11. Deploy the  ML model to make predictions on new, unseen data.</a:t>
                      </a:r>
                      <a:endParaRPr lang="en-US" sz="1400" b="0" i="0" u="none" strike="noStrike" dirty="0">
                        <a:solidFill>
                          <a:srgbClr val="0D0D0D"/>
                        </a:solidFill>
                        <a:effectLst/>
                        <a:latin typeface="Arial" panose="020B0604020202020204" pitchFamily="34" charset="0"/>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high</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5</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2</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357503"/>
                  </a:ext>
                </a:extLst>
              </a:tr>
              <a:tr h="429766">
                <a:tc>
                  <a:txBody>
                    <a:bodyPr/>
                    <a:lstStyle/>
                    <a:p>
                      <a:pPr marL="182563" indent="0" algn="l" fontAlgn="ctr"/>
                      <a:r>
                        <a:rPr lang="en-US" sz="1400" u="none" strike="noStrike" dirty="0">
                          <a:effectLst/>
                        </a:rPr>
                        <a:t>12. Design a user interface (UI) for interacting with a machine learning model built to predict </a:t>
                      </a:r>
                      <a:r>
                        <a:rPr lang="en-US" sz="1400" dirty="0"/>
                        <a:t>customer attrition.  </a:t>
                      </a:r>
                      <a:endParaRPr lang="en-US"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rial" panose="020B0604020202020204" pitchFamily="34" charset="0"/>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med</a:t>
                      </a:r>
                      <a:endParaRPr lang="en-CA" sz="1400" b="0" i="0" u="none" strike="noStrike" dirty="0">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Aptos Narrow" panose="020B0004020202020204" pitchFamily="34" charset="0"/>
                        </a:rPr>
                        <a:t>4</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a:effectLst/>
                        </a:rPr>
                        <a:t>3</a:t>
                      </a:r>
                      <a:endParaRPr lang="en-CA" sz="1400" b="0" i="0" u="none" strike="noStrike">
                        <a:solidFill>
                          <a:srgbClr val="000000"/>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rPr>
                        <a:t>3</a:t>
                      </a:r>
                      <a:endParaRPr lang="en-CA" sz="1400" b="0" i="0" u="none" strike="noStrike" dirty="0">
                        <a:solidFill>
                          <a:srgbClr val="000000"/>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011088"/>
                  </a:ext>
                </a:extLst>
              </a:tr>
            </a:tbl>
          </a:graphicData>
        </a:graphic>
      </p:graphicFrame>
    </p:spTree>
    <p:extLst>
      <p:ext uri="{BB962C8B-B14F-4D97-AF65-F5344CB8AC3E}">
        <p14:creationId xmlns:p14="http://schemas.microsoft.com/office/powerpoint/2010/main" val="62851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5CEAE-1780-47C6-DFC7-CD28241012CC}"/>
              </a:ext>
            </a:extLst>
          </p:cNvPr>
          <p:cNvSpPr/>
          <p:nvPr/>
        </p:nvSpPr>
        <p:spPr>
          <a:xfrm>
            <a:off x="975360" y="160528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1. </a:t>
            </a:r>
            <a:r>
              <a:rPr lang="pt-BR" sz="1600" dirty="0" err="1"/>
              <a:t>Group</a:t>
            </a:r>
            <a:r>
              <a:rPr lang="pt-BR" sz="1600" dirty="0"/>
              <a:t> </a:t>
            </a:r>
            <a:r>
              <a:rPr lang="pt-BR" sz="1600" dirty="0" err="1"/>
              <a:t>members</a:t>
            </a:r>
            <a:r>
              <a:rPr lang="pt-BR" sz="1600" dirty="0"/>
              <a:t> role</a:t>
            </a:r>
            <a:endParaRPr lang="en-CA" sz="1600" dirty="0"/>
          </a:p>
        </p:txBody>
      </p:sp>
      <p:sp>
        <p:nvSpPr>
          <p:cNvPr id="3" name="Rectangle: Rounded Corners 2">
            <a:extLst>
              <a:ext uri="{FF2B5EF4-FFF2-40B4-BE49-F238E27FC236}">
                <a16:creationId xmlns:a16="http://schemas.microsoft.com/office/drawing/2014/main" id="{516DF27E-EF22-6C2C-C703-032CE8252A6F}"/>
              </a:ext>
            </a:extLst>
          </p:cNvPr>
          <p:cNvSpPr/>
          <p:nvPr/>
        </p:nvSpPr>
        <p:spPr>
          <a:xfrm>
            <a:off x="975360" y="224536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2. </a:t>
            </a:r>
            <a:r>
              <a:rPr lang="pt-BR" sz="1600" dirty="0"/>
              <a:t>Sprint Case : </a:t>
            </a:r>
            <a:r>
              <a:rPr lang="pt-BR" sz="1600" dirty="0" err="1"/>
              <a:t>Loblaws</a:t>
            </a:r>
            <a:r>
              <a:rPr lang="pt-BR" sz="1600" dirty="0"/>
              <a:t> Digital</a:t>
            </a:r>
            <a:endParaRPr lang="en-CA" sz="1600" dirty="0"/>
          </a:p>
        </p:txBody>
      </p:sp>
      <p:sp>
        <p:nvSpPr>
          <p:cNvPr id="4" name="Rectangle: Rounded Corners 3">
            <a:extLst>
              <a:ext uri="{FF2B5EF4-FFF2-40B4-BE49-F238E27FC236}">
                <a16:creationId xmlns:a16="http://schemas.microsoft.com/office/drawing/2014/main" id="{12C5DD77-B191-705A-6014-6529B04AD385}"/>
              </a:ext>
            </a:extLst>
          </p:cNvPr>
          <p:cNvSpPr/>
          <p:nvPr/>
        </p:nvSpPr>
        <p:spPr>
          <a:xfrm>
            <a:off x="975360" y="3510280"/>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4. </a:t>
            </a:r>
            <a:r>
              <a:rPr lang="en-CA" sz="1600" dirty="0">
                <a:solidFill>
                  <a:schemeClr val="bg1"/>
                </a:solidFill>
              </a:rPr>
              <a:t>Project Pitch</a:t>
            </a:r>
            <a:endParaRPr lang="en-CA" sz="1600" dirty="0"/>
          </a:p>
        </p:txBody>
      </p:sp>
      <p:sp>
        <p:nvSpPr>
          <p:cNvPr id="5" name="Rectangle: Rounded Corners 4">
            <a:extLst>
              <a:ext uri="{FF2B5EF4-FFF2-40B4-BE49-F238E27FC236}">
                <a16:creationId xmlns:a16="http://schemas.microsoft.com/office/drawing/2014/main" id="{1D015FD4-193E-F60F-8DF5-97AFD1231013}"/>
              </a:ext>
            </a:extLst>
          </p:cNvPr>
          <p:cNvSpPr/>
          <p:nvPr/>
        </p:nvSpPr>
        <p:spPr>
          <a:xfrm>
            <a:off x="975360" y="2885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Loblaws Digital </a:t>
            </a:r>
            <a:endParaRPr lang="en-CA" sz="1600" dirty="0"/>
          </a:p>
        </p:txBody>
      </p:sp>
      <p:sp>
        <p:nvSpPr>
          <p:cNvPr id="7" name="Rectangle: Rounded Corners 6">
            <a:extLst>
              <a:ext uri="{FF2B5EF4-FFF2-40B4-BE49-F238E27FC236}">
                <a16:creationId xmlns:a16="http://schemas.microsoft.com/office/drawing/2014/main" id="{8530E08E-3CDC-0BDD-294F-D2880BFA0ED2}"/>
              </a:ext>
            </a:extLst>
          </p:cNvPr>
          <p:cNvSpPr/>
          <p:nvPr/>
        </p:nvSpPr>
        <p:spPr>
          <a:xfrm>
            <a:off x="132080" y="16256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dirty="0"/>
              <a:t>Agenda</a:t>
            </a:r>
            <a:endParaRPr lang="en-CA" sz="1600" dirty="0"/>
          </a:p>
        </p:txBody>
      </p:sp>
      <p:sp>
        <p:nvSpPr>
          <p:cNvPr id="8" name="Rectangle: Rounded Corners 7">
            <a:extLst>
              <a:ext uri="{FF2B5EF4-FFF2-40B4-BE49-F238E27FC236}">
                <a16:creationId xmlns:a16="http://schemas.microsoft.com/office/drawing/2014/main" id="{02353762-A752-E950-2384-FF9CE51B3F06}"/>
              </a:ext>
            </a:extLst>
          </p:cNvPr>
          <p:cNvSpPr/>
          <p:nvPr/>
        </p:nvSpPr>
        <p:spPr>
          <a:xfrm>
            <a:off x="975360" y="415035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5. Sprint Planning</a:t>
            </a:r>
            <a:endParaRPr lang="en-CA" sz="1600" dirty="0"/>
          </a:p>
        </p:txBody>
      </p:sp>
    </p:spTree>
    <p:extLst>
      <p:ext uri="{BB962C8B-B14F-4D97-AF65-F5344CB8AC3E}">
        <p14:creationId xmlns:p14="http://schemas.microsoft.com/office/powerpoint/2010/main" val="319330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D8B2D03-ADB8-58BF-3930-B16647402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670" y="2185432"/>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DD390B-A3A6-4467-CDA4-A2D9CCD65933}"/>
              </a:ext>
            </a:extLst>
          </p:cNvPr>
          <p:cNvSpPr txBox="1"/>
          <p:nvPr/>
        </p:nvSpPr>
        <p:spPr>
          <a:xfrm>
            <a:off x="7293610" y="3663712"/>
            <a:ext cx="914400" cy="369332"/>
          </a:xfrm>
          <a:prstGeom prst="rect">
            <a:avLst/>
          </a:prstGeom>
          <a:noFill/>
        </p:spPr>
        <p:txBody>
          <a:bodyPr wrap="square">
            <a:spAutoFit/>
          </a:bodyPr>
          <a:lstStyle/>
          <a:p>
            <a:pPr algn="ctr"/>
            <a:r>
              <a:rPr lang="pt-BR" dirty="0" err="1"/>
              <a:t>Hema</a:t>
            </a:r>
            <a:endParaRPr lang="pt-BR" dirty="0"/>
          </a:p>
        </p:txBody>
      </p:sp>
      <p:sp>
        <p:nvSpPr>
          <p:cNvPr id="4" name="TextBox 3">
            <a:extLst>
              <a:ext uri="{FF2B5EF4-FFF2-40B4-BE49-F238E27FC236}">
                <a16:creationId xmlns:a16="http://schemas.microsoft.com/office/drawing/2014/main" id="{018612DB-ACD6-51B9-9787-D421C42D7F42}"/>
              </a:ext>
            </a:extLst>
          </p:cNvPr>
          <p:cNvSpPr txBox="1"/>
          <p:nvPr/>
        </p:nvSpPr>
        <p:spPr>
          <a:xfrm>
            <a:off x="3020060" y="3722132"/>
            <a:ext cx="1196340" cy="369332"/>
          </a:xfrm>
          <a:prstGeom prst="rect">
            <a:avLst/>
          </a:prstGeom>
          <a:noFill/>
        </p:spPr>
        <p:txBody>
          <a:bodyPr wrap="square">
            <a:spAutoFit/>
          </a:bodyPr>
          <a:lstStyle/>
          <a:p>
            <a:pPr algn="ctr"/>
            <a:r>
              <a:rPr lang="pt-BR" dirty="0"/>
              <a:t>Arcadio </a:t>
            </a:r>
          </a:p>
        </p:txBody>
      </p:sp>
      <p:sp>
        <p:nvSpPr>
          <p:cNvPr id="7" name="Rectangle: Rounded Corners 6">
            <a:extLst>
              <a:ext uri="{FF2B5EF4-FFF2-40B4-BE49-F238E27FC236}">
                <a16:creationId xmlns:a16="http://schemas.microsoft.com/office/drawing/2014/main" id="{B3B5D591-EF53-0FA2-E5B4-357020CD99C9}"/>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1. </a:t>
            </a:r>
            <a:r>
              <a:rPr lang="pt-BR" sz="1600" b="1" dirty="0" err="1"/>
              <a:t>Group</a:t>
            </a:r>
            <a:r>
              <a:rPr lang="pt-BR" sz="1600" b="1" dirty="0"/>
              <a:t> </a:t>
            </a:r>
            <a:r>
              <a:rPr lang="pt-BR" sz="1600" b="1" dirty="0" err="1"/>
              <a:t>members</a:t>
            </a:r>
            <a:r>
              <a:rPr lang="pt-BR" sz="1600" b="1" dirty="0"/>
              <a:t> role</a:t>
            </a:r>
            <a:endParaRPr lang="en-CA" sz="1600" b="1" dirty="0"/>
          </a:p>
        </p:txBody>
      </p:sp>
      <p:pic>
        <p:nvPicPr>
          <p:cNvPr id="8" name="Picture 4">
            <a:extLst>
              <a:ext uri="{FF2B5EF4-FFF2-40B4-BE49-F238E27FC236}">
                <a16:creationId xmlns:a16="http://schemas.microsoft.com/office/drawing/2014/main" id="{66242B0F-6CAE-E049-A0E1-41894DB8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620" y="2168684"/>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66556B-FCBC-E6E9-C5DB-65170D38B2CB}"/>
              </a:ext>
            </a:extLst>
          </p:cNvPr>
          <p:cNvSpPr txBox="1"/>
          <p:nvPr/>
        </p:nvSpPr>
        <p:spPr>
          <a:xfrm>
            <a:off x="8798560" y="3663712"/>
            <a:ext cx="914400" cy="369332"/>
          </a:xfrm>
          <a:prstGeom prst="rect">
            <a:avLst/>
          </a:prstGeom>
          <a:noFill/>
        </p:spPr>
        <p:txBody>
          <a:bodyPr wrap="square">
            <a:spAutoFit/>
          </a:bodyPr>
          <a:lstStyle/>
          <a:p>
            <a:pPr algn="ctr"/>
            <a:r>
              <a:rPr lang="pt-BR" dirty="0" err="1"/>
              <a:t>Jency</a:t>
            </a:r>
            <a:endParaRPr lang="pt-BR" dirty="0"/>
          </a:p>
        </p:txBody>
      </p:sp>
      <p:sp>
        <p:nvSpPr>
          <p:cNvPr id="10" name="TextBox 9">
            <a:extLst>
              <a:ext uri="{FF2B5EF4-FFF2-40B4-BE49-F238E27FC236}">
                <a16:creationId xmlns:a16="http://schemas.microsoft.com/office/drawing/2014/main" id="{89E3B07A-EE2D-1F03-60A2-AE0D527909E6}"/>
              </a:ext>
            </a:extLst>
          </p:cNvPr>
          <p:cNvSpPr txBox="1"/>
          <p:nvPr/>
        </p:nvSpPr>
        <p:spPr>
          <a:xfrm>
            <a:off x="2371412" y="1264526"/>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2800" dirty="0" err="1"/>
              <a:t>Product</a:t>
            </a:r>
            <a:r>
              <a:rPr lang="pt-BR" sz="2800" dirty="0"/>
              <a:t> </a:t>
            </a:r>
            <a:r>
              <a:rPr lang="pt-BR" sz="2800" dirty="0" err="1"/>
              <a:t>owner</a:t>
            </a:r>
            <a:endParaRPr lang="pt-BR" sz="2800" dirty="0"/>
          </a:p>
        </p:txBody>
      </p:sp>
      <p:sp>
        <p:nvSpPr>
          <p:cNvPr id="12" name="TextBox 11">
            <a:extLst>
              <a:ext uri="{FF2B5EF4-FFF2-40B4-BE49-F238E27FC236}">
                <a16:creationId xmlns:a16="http://schemas.microsoft.com/office/drawing/2014/main" id="{F52ED445-84A6-7F10-C612-8481F60721DE}"/>
              </a:ext>
            </a:extLst>
          </p:cNvPr>
          <p:cNvSpPr txBox="1"/>
          <p:nvPr/>
        </p:nvSpPr>
        <p:spPr>
          <a:xfrm>
            <a:off x="982980" y="4569935"/>
            <a:ext cx="4380230" cy="1477328"/>
          </a:xfrm>
          <a:prstGeom prst="rect">
            <a:avLst/>
          </a:prstGeom>
          <a:noFill/>
        </p:spPr>
        <p:txBody>
          <a:bodyPr wrap="square">
            <a:spAutoFit/>
          </a:bodyPr>
          <a:lstStyle/>
          <a:p>
            <a:pPr marL="285750" indent="-285750">
              <a:buFont typeface="Arial" panose="020B0604020202020204" pitchFamily="34" charset="0"/>
              <a:buChar char="•"/>
            </a:pPr>
            <a:r>
              <a:rPr lang="pt-BR"/>
              <a:t>Connects with the customer</a:t>
            </a:r>
          </a:p>
          <a:p>
            <a:pPr marL="285750" indent="-285750">
              <a:buFont typeface="Arial" panose="020B0604020202020204" pitchFamily="34" charset="0"/>
              <a:buChar char="•"/>
            </a:pPr>
            <a:r>
              <a:rPr lang="pt-BR"/>
              <a:t>Contributes to the vision and roadmap</a:t>
            </a:r>
          </a:p>
          <a:p>
            <a:pPr marL="285750" indent="-285750">
              <a:buFont typeface="Arial" panose="020B0604020202020204" pitchFamily="34" charset="0"/>
              <a:buChar char="•"/>
            </a:pPr>
            <a:r>
              <a:rPr lang="pt-BR"/>
              <a:t>Manages and prioritizes the team backlog</a:t>
            </a:r>
          </a:p>
          <a:p>
            <a:pPr marL="285750" indent="-285750">
              <a:buFont typeface="Arial" panose="020B0604020202020204" pitchFamily="34" charset="0"/>
              <a:buChar char="•"/>
            </a:pPr>
            <a:r>
              <a:rPr lang="pt-BR"/>
              <a:t>Supports the team in delivering value</a:t>
            </a:r>
            <a:endParaRPr lang="pt-BR" dirty="0"/>
          </a:p>
        </p:txBody>
      </p:sp>
      <p:sp>
        <p:nvSpPr>
          <p:cNvPr id="14" name="TextBox 13">
            <a:extLst>
              <a:ext uri="{FF2B5EF4-FFF2-40B4-BE49-F238E27FC236}">
                <a16:creationId xmlns:a16="http://schemas.microsoft.com/office/drawing/2014/main" id="{E0988BC8-10BB-DBBB-A168-04D092385FFE}"/>
              </a:ext>
            </a:extLst>
          </p:cNvPr>
          <p:cNvSpPr txBox="1"/>
          <p:nvPr/>
        </p:nvSpPr>
        <p:spPr>
          <a:xfrm>
            <a:off x="6664960" y="4612638"/>
            <a:ext cx="4754880" cy="1477328"/>
          </a:xfrm>
          <a:prstGeom prst="rect">
            <a:avLst/>
          </a:prstGeom>
          <a:noFill/>
        </p:spPr>
        <p:txBody>
          <a:bodyPr wrap="square">
            <a:spAutoFit/>
          </a:bodyPr>
          <a:lstStyle/>
          <a:p>
            <a:pPr marL="285750" indent="-285750">
              <a:buFont typeface="Arial" panose="020B0604020202020204" pitchFamily="34" charset="0"/>
              <a:buChar char="•"/>
            </a:pPr>
            <a:r>
              <a:rPr lang="pt-BR" dirty="0" err="1"/>
              <a:t>Continuously</a:t>
            </a:r>
            <a:r>
              <a:rPr lang="pt-BR" dirty="0"/>
              <a:t> evolves </a:t>
            </a:r>
            <a:r>
              <a:rPr lang="pt-BR" dirty="0" err="1"/>
              <a:t>product</a:t>
            </a:r>
            <a:r>
              <a:rPr lang="pt-BR" dirty="0"/>
              <a:t> design</a:t>
            </a:r>
          </a:p>
          <a:p>
            <a:pPr marL="285750" indent="-285750">
              <a:buFont typeface="Arial" panose="020B0604020202020204" pitchFamily="34" charset="0"/>
              <a:buChar char="•"/>
            </a:pPr>
            <a:r>
              <a:rPr lang="pt-BR" dirty="0" err="1"/>
              <a:t>Implements</a:t>
            </a:r>
            <a:r>
              <a:rPr lang="pt-BR" dirty="0"/>
              <a:t> </a:t>
            </a:r>
            <a:r>
              <a:rPr lang="pt-BR" dirty="0" err="1"/>
              <a:t>the</a:t>
            </a:r>
            <a:r>
              <a:rPr lang="pt-BR" dirty="0"/>
              <a:t> </a:t>
            </a:r>
            <a:r>
              <a:rPr lang="pt-BR" dirty="0" err="1"/>
              <a:t>vision</a:t>
            </a:r>
            <a:r>
              <a:rPr lang="pt-BR" dirty="0"/>
              <a:t> </a:t>
            </a:r>
            <a:r>
              <a:rPr lang="pt-BR" dirty="0" err="1"/>
              <a:t>and</a:t>
            </a:r>
            <a:r>
              <a:rPr lang="pt-BR" dirty="0"/>
              <a:t> </a:t>
            </a:r>
            <a:r>
              <a:rPr lang="pt-BR" dirty="0" err="1"/>
              <a:t>roadmap</a:t>
            </a:r>
            <a:endParaRPr lang="pt-BR" dirty="0"/>
          </a:p>
          <a:p>
            <a:pPr marL="285750" indent="-285750">
              <a:buFont typeface="Arial" panose="020B0604020202020204" pitchFamily="34" charset="0"/>
              <a:buChar char="•"/>
            </a:pPr>
            <a:r>
              <a:rPr lang="pt-BR" dirty="0"/>
              <a:t>Works </a:t>
            </a:r>
            <a:r>
              <a:rPr lang="pt-BR" dirty="0" err="1"/>
              <a:t>on</a:t>
            </a:r>
            <a:r>
              <a:rPr lang="pt-BR" dirty="0"/>
              <a:t> </a:t>
            </a:r>
            <a:r>
              <a:rPr lang="pt-BR" dirty="0" err="1"/>
              <a:t>the</a:t>
            </a:r>
            <a:r>
              <a:rPr lang="pt-BR" dirty="0"/>
              <a:t> </a:t>
            </a:r>
            <a:r>
              <a:rPr lang="pt-BR" dirty="0" err="1"/>
              <a:t>team</a:t>
            </a:r>
            <a:r>
              <a:rPr lang="pt-BR" dirty="0"/>
              <a:t> backlog</a:t>
            </a:r>
          </a:p>
          <a:p>
            <a:pPr marL="285750" indent="-285750">
              <a:buFont typeface="Arial" panose="020B0604020202020204" pitchFamily="34" charset="0"/>
              <a:buChar char="•"/>
            </a:pPr>
            <a:r>
              <a:rPr lang="pt-BR" dirty="0"/>
              <a:t>Builds, </a:t>
            </a:r>
            <a:r>
              <a:rPr lang="pt-BR" dirty="0" err="1"/>
              <a:t>tests</a:t>
            </a:r>
            <a:r>
              <a:rPr lang="pt-BR" dirty="0"/>
              <a:t>, </a:t>
            </a:r>
            <a:r>
              <a:rPr lang="pt-BR" dirty="0" err="1"/>
              <a:t>and</a:t>
            </a:r>
            <a:r>
              <a:rPr lang="pt-BR" dirty="0"/>
              <a:t> </a:t>
            </a:r>
            <a:r>
              <a:rPr lang="pt-BR" dirty="0" err="1"/>
              <a:t>delivers</a:t>
            </a:r>
            <a:r>
              <a:rPr lang="pt-BR" dirty="0"/>
              <a:t> </a:t>
            </a:r>
            <a:r>
              <a:rPr lang="pt-BR" dirty="0" err="1"/>
              <a:t>increments</a:t>
            </a:r>
            <a:r>
              <a:rPr lang="pt-BR" dirty="0"/>
              <a:t> </a:t>
            </a:r>
            <a:r>
              <a:rPr lang="pt-BR" dirty="0" err="1"/>
              <a:t>of</a:t>
            </a:r>
            <a:r>
              <a:rPr lang="pt-BR" dirty="0"/>
              <a:t> </a:t>
            </a:r>
            <a:r>
              <a:rPr lang="pt-BR" dirty="0" err="1"/>
              <a:t>value</a:t>
            </a:r>
            <a:endParaRPr lang="pt-BR" dirty="0"/>
          </a:p>
        </p:txBody>
      </p:sp>
      <p:pic>
        <p:nvPicPr>
          <p:cNvPr id="2056" name="Picture 8" descr="PEAO-CONICO-BOLA-AZUL, peões para jogos de tabuleiro - thirstymag.com">
            <a:extLst>
              <a:ext uri="{FF2B5EF4-FFF2-40B4-BE49-F238E27FC236}">
                <a16:creationId xmlns:a16="http://schemas.microsoft.com/office/drawing/2014/main" id="{AD6E9709-BFC0-903E-A00E-E387A1318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78" y="2160926"/>
            <a:ext cx="1467604" cy="14676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E9D93F5-01CD-E441-E590-174992E62230}"/>
              </a:ext>
            </a:extLst>
          </p:cNvPr>
          <p:cNvSpPr txBox="1"/>
          <p:nvPr/>
        </p:nvSpPr>
        <p:spPr>
          <a:xfrm>
            <a:off x="7155496" y="1298755"/>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3200" dirty="0" err="1"/>
              <a:t>Developers</a:t>
            </a:r>
            <a:r>
              <a:rPr lang="pt-BR" sz="3200" dirty="0"/>
              <a:t> </a:t>
            </a:r>
          </a:p>
        </p:txBody>
      </p:sp>
      <p:sp>
        <p:nvSpPr>
          <p:cNvPr id="20" name="Arrow: Left-Right 19">
            <a:extLst>
              <a:ext uri="{FF2B5EF4-FFF2-40B4-BE49-F238E27FC236}">
                <a16:creationId xmlns:a16="http://schemas.microsoft.com/office/drawing/2014/main" id="{C2F05570-4565-B159-AA95-24740464052C}"/>
              </a:ext>
            </a:extLst>
          </p:cNvPr>
          <p:cNvSpPr/>
          <p:nvPr/>
        </p:nvSpPr>
        <p:spPr>
          <a:xfrm>
            <a:off x="5123180" y="2581116"/>
            <a:ext cx="1541780" cy="893604"/>
          </a:xfrm>
          <a:prstGeom prst="leftRightArrow">
            <a:avLst/>
          </a:prstGeom>
          <a:solidFill>
            <a:schemeClr val="accent6">
              <a:lumMod val="60000"/>
              <a:lumOff val="4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807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CF7164C-9C48-19AD-0A55-9230B1AAB245}"/>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2. </a:t>
            </a:r>
            <a:r>
              <a:rPr lang="pt-BR" sz="1600" b="1" dirty="0"/>
              <a:t>Sprint Case : </a:t>
            </a:r>
            <a:r>
              <a:rPr lang="pt-BR" sz="1600" b="1" dirty="0" err="1"/>
              <a:t>Loblaws</a:t>
            </a:r>
            <a:r>
              <a:rPr lang="pt-BR" sz="1600" b="1" dirty="0"/>
              <a:t> Digital</a:t>
            </a:r>
            <a:endParaRPr lang="en-CA" sz="1600" b="1" dirty="0"/>
          </a:p>
        </p:txBody>
      </p:sp>
      <p:sp>
        <p:nvSpPr>
          <p:cNvPr id="2" name="TextBox 1">
            <a:extLst>
              <a:ext uri="{FF2B5EF4-FFF2-40B4-BE49-F238E27FC236}">
                <a16:creationId xmlns:a16="http://schemas.microsoft.com/office/drawing/2014/main" id="{F0D5BC24-3C36-5DA6-8496-675157796038}"/>
              </a:ext>
            </a:extLst>
          </p:cNvPr>
          <p:cNvSpPr txBox="1"/>
          <p:nvPr/>
        </p:nvSpPr>
        <p:spPr>
          <a:xfrm>
            <a:off x="389313" y="1004947"/>
            <a:ext cx="11413374" cy="5016758"/>
          </a:xfrm>
          <a:prstGeom prst="rect">
            <a:avLst/>
          </a:prstGeom>
          <a:noFill/>
        </p:spPr>
        <p:txBody>
          <a:bodyPr wrap="square" rtlCol="0">
            <a:spAutoFit/>
          </a:bodyPr>
          <a:lstStyle/>
          <a:p>
            <a:r>
              <a:rPr lang="en-US" sz="2000" dirty="0"/>
              <a:t>Loblaws Digital wants to know the customers who are going to attrit, so accordingly, and strategies that would work to keep them loyal to Loblaws. You are a Data Scientist, hired by Loblaws Digital to help them predict customer attrition and determine strategies that were sure to work to improve retention. Their Product Mangers have been able to provide you with some data from the last month to help you make get started. </a:t>
            </a:r>
          </a:p>
          <a:p>
            <a:endParaRPr lang="en-US" sz="2000" dirty="0"/>
          </a:p>
          <a:p>
            <a:r>
              <a:rPr lang="en-US" sz="2000" b="1" dirty="0"/>
              <a:t>Goal </a:t>
            </a:r>
          </a:p>
          <a:p>
            <a:r>
              <a:rPr lang="en-US" sz="2000" dirty="0"/>
              <a:t>1. Build a predictive model that can accurately identify customers who are at risk of leaving the company (churn) based on the provided variables. </a:t>
            </a:r>
          </a:p>
          <a:p>
            <a:r>
              <a:rPr lang="en-US" sz="2000" dirty="0"/>
              <a:t>This can help the company take proactive steps to retain these customers and reduce the rate of churn. </a:t>
            </a:r>
          </a:p>
          <a:p>
            <a:r>
              <a:rPr lang="en-US" sz="2000" dirty="0"/>
              <a:t>2. Perform a thorough exploratory analysis of the provided customer data to gain insights into the behavior and characteristics of the customers. This includes analyzing patterns and trends in variables. This analysis can help the company understand its customers better and inform future decision-making.</a:t>
            </a:r>
          </a:p>
          <a:p>
            <a:endParaRPr lang="en-US" sz="2000" dirty="0"/>
          </a:p>
          <a:p>
            <a:r>
              <a:rPr lang="pt-BR" sz="2000" dirty="0"/>
              <a:t>https://www.loblawdigital.co/our-work/</a:t>
            </a:r>
          </a:p>
        </p:txBody>
      </p:sp>
    </p:spTree>
    <p:extLst>
      <p:ext uri="{BB962C8B-B14F-4D97-AF65-F5344CB8AC3E}">
        <p14:creationId xmlns:p14="http://schemas.microsoft.com/office/powerpoint/2010/main" val="373871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CF7164C-9C48-19AD-0A55-9230B1AAB245}"/>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a:t>3. Loblaws Digital </a:t>
            </a:r>
            <a:endParaRPr lang="en-CA" sz="1600" dirty="0"/>
          </a:p>
        </p:txBody>
      </p:sp>
      <p:pic>
        <p:nvPicPr>
          <p:cNvPr id="8" name="Picture 7">
            <a:extLst>
              <a:ext uri="{FF2B5EF4-FFF2-40B4-BE49-F238E27FC236}">
                <a16:creationId xmlns:a16="http://schemas.microsoft.com/office/drawing/2014/main" id="{3FE6E989-E969-166D-C347-2A8C999F98FD}"/>
              </a:ext>
            </a:extLst>
          </p:cNvPr>
          <p:cNvPicPr>
            <a:picLocks noChangeAspect="1"/>
          </p:cNvPicPr>
          <p:nvPr/>
        </p:nvPicPr>
        <p:blipFill>
          <a:blip r:embed="rId2"/>
          <a:stretch>
            <a:fillRect/>
          </a:stretch>
        </p:blipFill>
        <p:spPr>
          <a:xfrm>
            <a:off x="227055" y="860320"/>
            <a:ext cx="6147242" cy="4249309"/>
          </a:xfrm>
          <a:prstGeom prst="rect">
            <a:avLst/>
          </a:prstGeom>
        </p:spPr>
      </p:pic>
      <p:sp>
        <p:nvSpPr>
          <p:cNvPr id="10" name="TextBox 9">
            <a:extLst>
              <a:ext uri="{FF2B5EF4-FFF2-40B4-BE49-F238E27FC236}">
                <a16:creationId xmlns:a16="http://schemas.microsoft.com/office/drawing/2014/main" id="{E30F066F-8E07-BFA3-F62D-0BD2DD61E0B6}"/>
              </a:ext>
            </a:extLst>
          </p:cNvPr>
          <p:cNvSpPr txBox="1"/>
          <p:nvPr/>
        </p:nvSpPr>
        <p:spPr>
          <a:xfrm>
            <a:off x="1006395" y="5760685"/>
            <a:ext cx="3286539" cy="646331"/>
          </a:xfrm>
          <a:prstGeom prst="rect">
            <a:avLst/>
          </a:prstGeom>
          <a:noFill/>
        </p:spPr>
        <p:txBody>
          <a:bodyPr wrap="square">
            <a:spAutoFit/>
          </a:bodyPr>
          <a:lstStyle/>
          <a:p>
            <a:r>
              <a:rPr lang="pt-BR" dirty="0"/>
              <a:t>https://loblawdigital.co/life-at-ld/</a:t>
            </a:r>
          </a:p>
        </p:txBody>
      </p:sp>
      <p:pic>
        <p:nvPicPr>
          <p:cNvPr id="6" name="Picture 5">
            <a:extLst>
              <a:ext uri="{FF2B5EF4-FFF2-40B4-BE49-F238E27FC236}">
                <a16:creationId xmlns:a16="http://schemas.microsoft.com/office/drawing/2014/main" id="{20C4E8A3-70AE-0391-1957-5877B71B563B}"/>
              </a:ext>
            </a:extLst>
          </p:cNvPr>
          <p:cNvPicPr>
            <a:picLocks noChangeAspect="1"/>
          </p:cNvPicPr>
          <p:nvPr/>
        </p:nvPicPr>
        <p:blipFill>
          <a:blip r:embed="rId3"/>
          <a:stretch>
            <a:fillRect/>
          </a:stretch>
        </p:blipFill>
        <p:spPr>
          <a:xfrm>
            <a:off x="5883966" y="3559863"/>
            <a:ext cx="4925802" cy="3152655"/>
          </a:xfrm>
          <a:prstGeom prst="rect">
            <a:avLst/>
          </a:prstGeom>
        </p:spPr>
      </p:pic>
    </p:spTree>
    <p:extLst>
      <p:ext uri="{BB962C8B-B14F-4D97-AF65-F5344CB8AC3E}">
        <p14:creationId xmlns:p14="http://schemas.microsoft.com/office/powerpoint/2010/main" val="58145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CF7164C-9C48-19AD-0A55-9230B1AAB245}"/>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Loblaws Digital </a:t>
            </a:r>
            <a:endParaRPr lang="en-CA" sz="1600" dirty="0"/>
          </a:p>
        </p:txBody>
      </p:sp>
      <p:pic>
        <p:nvPicPr>
          <p:cNvPr id="4" name="Picture 3">
            <a:extLst>
              <a:ext uri="{FF2B5EF4-FFF2-40B4-BE49-F238E27FC236}">
                <a16:creationId xmlns:a16="http://schemas.microsoft.com/office/drawing/2014/main" id="{5DC624ED-78C6-DCAD-90F1-2CEC277BAB40}"/>
              </a:ext>
            </a:extLst>
          </p:cNvPr>
          <p:cNvPicPr>
            <a:picLocks noChangeAspect="1"/>
          </p:cNvPicPr>
          <p:nvPr/>
        </p:nvPicPr>
        <p:blipFill>
          <a:blip r:embed="rId2"/>
          <a:stretch>
            <a:fillRect/>
          </a:stretch>
        </p:blipFill>
        <p:spPr>
          <a:xfrm>
            <a:off x="370290" y="888339"/>
            <a:ext cx="5512754" cy="2720868"/>
          </a:xfrm>
          <a:prstGeom prst="rect">
            <a:avLst/>
          </a:prstGeom>
        </p:spPr>
      </p:pic>
      <p:pic>
        <p:nvPicPr>
          <p:cNvPr id="6" name="Picture 5">
            <a:extLst>
              <a:ext uri="{FF2B5EF4-FFF2-40B4-BE49-F238E27FC236}">
                <a16:creationId xmlns:a16="http://schemas.microsoft.com/office/drawing/2014/main" id="{3EB2671B-82DC-AB6D-A1BB-E2840521EF7C}"/>
              </a:ext>
            </a:extLst>
          </p:cNvPr>
          <p:cNvPicPr>
            <a:picLocks noChangeAspect="1"/>
          </p:cNvPicPr>
          <p:nvPr/>
        </p:nvPicPr>
        <p:blipFill>
          <a:blip r:embed="rId3"/>
          <a:stretch>
            <a:fillRect/>
          </a:stretch>
        </p:blipFill>
        <p:spPr>
          <a:xfrm>
            <a:off x="4572000" y="3016482"/>
            <a:ext cx="6017257" cy="3550834"/>
          </a:xfrm>
          <a:prstGeom prst="rect">
            <a:avLst/>
          </a:prstGeom>
        </p:spPr>
      </p:pic>
      <p:sp>
        <p:nvSpPr>
          <p:cNvPr id="8" name="TextBox 7">
            <a:extLst>
              <a:ext uri="{FF2B5EF4-FFF2-40B4-BE49-F238E27FC236}">
                <a16:creationId xmlns:a16="http://schemas.microsoft.com/office/drawing/2014/main" id="{B2111C5C-22BA-EA48-22BF-7C275877C7CD}"/>
              </a:ext>
            </a:extLst>
          </p:cNvPr>
          <p:cNvSpPr txBox="1"/>
          <p:nvPr/>
        </p:nvSpPr>
        <p:spPr>
          <a:xfrm>
            <a:off x="370290" y="4791899"/>
            <a:ext cx="3286539" cy="646331"/>
          </a:xfrm>
          <a:prstGeom prst="rect">
            <a:avLst/>
          </a:prstGeom>
          <a:noFill/>
        </p:spPr>
        <p:txBody>
          <a:bodyPr wrap="square">
            <a:spAutoFit/>
          </a:bodyPr>
          <a:lstStyle/>
          <a:p>
            <a:r>
              <a:rPr lang="pt-BR" dirty="0"/>
              <a:t>https://loblawdigital.co/life-at-ld/</a:t>
            </a:r>
          </a:p>
        </p:txBody>
      </p:sp>
    </p:spTree>
    <p:extLst>
      <p:ext uri="{BB962C8B-B14F-4D97-AF65-F5344CB8AC3E}">
        <p14:creationId xmlns:p14="http://schemas.microsoft.com/office/powerpoint/2010/main" val="916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5DBD63CB-B614-3BD0-9011-E8AE0000BC4A}"/>
              </a:ext>
            </a:extLst>
          </p:cNvPr>
          <p:cNvGraphicFramePr>
            <a:graphicFrameLocks noGrp="1"/>
          </p:cNvGraphicFramePr>
          <p:nvPr>
            <p:extLst>
              <p:ext uri="{D42A27DB-BD31-4B8C-83A1-F6EECF244321}">
                <p14:modId xmlns:p14="http://schemas.microsoft.com/office/powerpoint/2010/main" val="1417291945"/>
              </p:ext>
            </p:extLst>
          </p:nvPr>
        </p:nvGraphicFramePr>
        <p:xfrm>
          <a:off x="645044" y="1708205"/>
          <a:ext cx="10549952" cy="4137171"/>
        </p:xfrm>
        <a:graphic>
          <a:graphicData uri="http://schemas.openxmlformats.org/drawingml/2006/table">
            <a:tbl>
              <a:tblPr firstRow="1" bandRow="1">
                <a:tableStyleId>{D7AC3CCA-C797-4891-BE02-D94E43425B78}</a:tableStyleId>
              </a:tblPr>
              <a:tblGrid>
                <a:gridCol w="2929951">
                  <a:extLst>
                    <a:ext uri="{9D8B030D-6E8A-4147-A177-3AD203B41FA5}">
                      <a16:colId xmlns:a16="http://schemas.microsoft.com/office/drawing/2014/main" val="4147955904"/>
                    </a:ext>
                  </a:extLst>
                </a:gridCol>
                <a:gridCol w="7620001">
                  <a:extLst>
                    <a:ext uri="{9D8B030D-6E8A-4147-A177-3AD203B41FA5}">
                      <a16:colId xmlns:a16="http://schemas.microsoft.com/office/drawing/2014/main" val="1775696478"/>
                    </a:ext>
                  </a:extLst>
                </a:gridCol>
              </a:tblGrid>
              <a:tr h="373197">
                <a:tc>
                  <a:txBody>
                    <a:bodyPr/>
                    <a:lstStyle/>
                    <a:p>
                      <a:r>
                        <a:rPr lang="en-CA" sz="2000" b="1" dirty="0">
                          <a:solidFill>
                            <a:schemeClr val="bg1"/>
                          </a:solidFill>
                        </a:rPr>
                        <a:t>Project Pitch</a:t>
                      </a:r>
                      <a:endParaRPr lang="en-CA" sz="2000" b="1" dirty="0">
                        <a:solidFill>
                          <a:schemeClr val="bg1"/>
                        </a:solidFill>
                        <a:latin typeface="+mn-lt"/>
                      </a:endParaRPr>
                    </a:p>
                  </a:txBody>
                  <a:tcPr marL="65937" marR="65937" marT="32969" marB="32969">
                    <a:solidFill>
                      <a:srgbClr val="13565E"/>
                    </a:solidFill>
                  </a:tcPr>
                </a:tc>
                <a:tc>
                  <a:txBody>
                    <a:bodyPr/>
                    <a:lstStyle/>
                    <a:p>
                      <a:r>
                        <a:rPr lang="en-CA" sz="2000" b="1" dirty="0">
                          <a:solidFill>
                            <a:schemeClr val="bg1"/>
                          </a:solidFill>
                        </a:rPr>
                        <a:t>BUSINESS</a:t>
                      </a:r>
                      <a:endParaRPr lang="en-CA" sz="2000" b="1" dirty="0">
                        <a:solidFill>
                          <a:schemeClr val="bg1"/>
                        </a:solidFill>
                        <a:latin typeface="+mn-lt"/>
                      </a:endParaRPr>
                    </a:p>
                  </a:txBody>
                  <a:tcPr marL="65937" marR="65937" marT="32969" marB="32969">
                    <a:solidFill>
                      <a:srgbClr val="13565E"/>
                    </a:solidFill>
                  </a:tcPr>
                </a:tc>
                <a:extLst>
                  <a:ext uri="{0D108BD9-81ED-4DB2-BD59-A6C34878D82A}">
                    <a16:rowId xmlns:a16="http://schemas.microsoft.com/office/drawing/2014/main" val="3920843178"/>
                  </a:ext>
                </a:extLst>
              </a:tr>
              <a:tr h="319322">
                <a:tc>
                  <a:txBody>
                    <a:bodyPr/>
                    <a:lstStyle/>
                    <a:p>
                      <a:r>
                        <a:rPr lang="en-CA" sz="1800" dirty="0"/>
                        <a:t>Organization or Category </a:t>
                      </a:r>
                      <a:endParaRPr lang="en-CA" sz="1800" dirty="0">
                        <a:latin typeface="+mn-lt"/>
                      </a:endParaRPr>
                    </a:p>
                  </a:txBody>
                  <a:tcPr marL="65937" marR="65937" marT="32969" marB="32969"/>
                </a:tc>
                <a:tc>
                  <a:txBody>
                    <a:bodyPr/>
                    <a:lstStyle/>
                    <a:p>
                      <a:pPr fontAlgn="base"/>
                      <a:r>
                        <a:rPr lang="en-US" sz="1800" dirty="0"/>
                        <a:t>Digital businesses</a:t>
                      </a:r>
                      <a:endParaRPr lang="en-CA" sz="1800" dirty="0">
                        <a:latin typeface="+mn-lt"/>
                      </a:endParaRPr>
                    </a:p>
                  </a:txBody>
                  <a:tcPr marL="65937" marR="65937" marT="32969" marB="32969"/>
                </a:tc>
                <a:extLst>
                  <a:ext uri="{0D108BD9-81ED-4DB2-BD59-A6C34878D82A}">
                    <a16:rowId xmlns:a16="http://schemas.microsoft.com/office/drawing/2014/main" val="38642321"/>
                  </a:ext>
                </a:extLst>
              </a:tr>
              <a:tr h="1049584">
                <a:tc>
                  <a:txBody>
                    <a:bodyPr/>
                    <a:lstStyle/>
                    <a:p>
                      <a:r>
                        <a:rPr lang="en-CA" sz="1800" dirty="0"/>
                        <a:t>Description of Organization</a:t>
                      </a:r>
                      <a:endParaRPr lang="en-CA" sz="1800" dirty="0">
                        <a:latin typeface="+mn-lt"/>
                      </a:endParaRPr>
                    </a:p>
                  </a:txBody>
                  <a:tcPr marL="65937" marR="65937" marT="32969" marB="32969"/>
                </a:tc>
                <a:tc>
                  <a:txBody>
                    <a:bodyPr/>
                    <a:lstStyle/>
                    <a:p>
                      <a:r>
                        <a:rPr lang="pt-BR" sz="1800" dirty="0" err="1"/>
                        <a:t>Loblaws</a:t>
                      </a:r>
                      <a:r>
                        <a:rPr lang="pt-BR" sz="1800" dirty="0"/>
                        <a:t> Digital - </a:t>
                      </a:r>
                      <a:r>
                        <a:rPr lang="en-US" sz="1800" dirty="0"/>
                        <a:t>design, build, operate and evolve digital experiences for some of Canada’s biggest brands. It focuses on eCommerce, loyalty, and digital innovation across various sectors including grocery, fashion, loyalty programs, and health and beauty. The organization is dedicated to creating best-in-class digital experiences through research and data-driven decisions.</a:t>
                      </a:r>
                      <a:endParaRPr lang="en-US" sz="1800" b="0" i="0" kern="1200" dirty="0">
                        <a:solidFill>
                          <a:schemeClr val="dk1"/>
                        </a:solidFill>
                        <a:effectLst/>
                        <a:latin typeface="+mn-lt"/>
                        <a:ea typeface="+mn-ea"/>
                        <a:cs typeface="+mn-cs"/>
                      </a:endParaRPr>
                    </a:p>
                  </a:txBody>
                  <a:tcPr marL="65937" marR="65937" marT="32969" marB="32969"/>
                </a:tc>
                <a:extLst>
                  <a:ext uri="{0D108BD9-81ED-4DB2-BD59-A6C34878D82A}">
                    <a16:rowId xmlns:a16="http://schemas.microsoft.com/office/drawing/2014/main" val="313888427"/>
                  </a:ext>
                </a:extLst>
              </a:tr>
              <a:tr h="1629929">
                <a:tc>
                  <a:txBody>
                    <a:bodyPr/>
                    <a:lstStyle/>
                    <a:p>
                      <a:r>
                        <a:rPr lang="en-CA" sz="1800" dirty="0"/>
                        <a:t>Two Specific Ethical Considerations in AI Adoption </a:t>
                      </a:r>
                      <a:endParaRPr lang="en-CA" sz="1800" dirty="0">
                        <a:latin typeface="+mn-lt"/>
                      </a:endParaRPr>
                    </a:p>
                  </a:txBody>
                  <a:tcPr marL="65937" marR="65937" marT="32969" marB="32969"/>
                </a:tc>
                <a:tc>
                  <a:txBody>
                    <a:bodyPr/>
                    <a:lstStyle/>
                    <a:p>
                      <a:pPr marL="342900" indent="-342900">
                        <a:buAutoNum type="arabicPeriod"/>
                      </a:pPr>
                      <a:r>
                        <a:rPr lang="en-US" sz="1800" b="1" dirty="0"/>
                        <a:t>Data Privacy and Security:</a:t>
                      </a:r>
                      <a:r>
                        <a:rPr lang="en-US" sz="1800" dirty="0"/>
                        <a:t> Ensuring customer data is protected and used ethically, with clear consent and robust security measures to prevent unauthorized access.</a:t>
                      </a:r>
                    </a:p>
                    <a:p>
                      <a:pPr marL="342900" indent="-342900">
                        <a:buAutoNum type="arabicPeriod"/>
                      </a:pPr>
                      <a:r>
                        <a:rPr lang="en-US" sz="1800" b="1" dirty="0"/>
                        <a:t>Bias and Fairness:</a:t>
                      </a:r>
                      <a:r>
                        <a:rPr lang="en-US" sz="1800" dirty="0"/>
                        <a:t> Developing AI models that are fair and unbiased, ensuring that predictions and decisions do not discriminate against any group of customers.</a:t>
                      </a:r>
                      <a:endParaRPr lang="en-CA" sz="1800" dirty="0">
                        <a:latin typeface="+mn-lt"/>
                      </a:endParaRPr>
                    </a:p>
                  </a:txBody>
                  <a:tcPr marL="65937" marR="65937" marT="32969" marB="32969"/>
                </a:tc>
                <a:extLst>
                  <a:ext uri="{0D108BD9-81ED-4DB2-BD59-A6C34878D82A}">
                    <a16:rowId xmlns:a16="http://schemas.microsoft.com/office/drawing/2014/main" val="3030245523"/>
                  </a:ext>
                </a:extLst>
              </a:tr>
            </a:tbl>
          </a:graphicData>
        </a:graphic>
      </p:graphicFrame>
      <p:sp>
        <p:nvSpPr>
          <p:cNvPr id="4" name="Rectangle: Rounded Corners 3">
            <a:extLst>
              <a:ext uri="{FF2B5EF4-FFF2-40B4-BE49-F238E27FC236}">
                <a16:creationId xmlns:a16="http://schemas.microsoft.com/office/drawing/2014/main" id="{BDCF6A20-45E0-83BD-DEA6-1161FE6A531F}"/>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a:t>
            </a:r>
            <a:r>
              <a:rPr lang="en-CA" sz="1600" b="1" dirty="0">
                <a:solidFill>
                  <a:schemeClr val="bg1"/>
                </a:solidFill>
              </a:rPr>
              <a:t>Project Pitch</a:t>
            </a:r>
            <a:endParaRPr lang="en-CA" sz="1600" b="1" dirty="0"/>
          </a:p>
        </p:txBody>
      </p:sp>
      <p:sp>
        <p:nvSpPr>
          <p:cNvPr id="6" name="TextBox 5">
            <a:extLst>
              <a:ext uri="{FF2B5EF4-FFF2-40B4-BE49-F238E27FC236}">
                <a16:creationId xmlns:a16="http://schemas.microsoft.com/office/drawing/2014/main" id="{0D409D1A-EE7D-8F59-37D1-1FFC2546A7BA}"/>
              </a:ext>
            </a:extLst>
          </p:cNvPr>
          <p:cNvSpPr txBox="1"/>
          <p:nvPr/>
        </p:nvSpPr>
        <p:spPr>
          <a:xfrm>
            <a:off x="4480560" y="230830"/>
            <a:ext cx="6096000" cy="830997"/>
          </a:xfrm>
          <a:prstGeom prst="rect">
            <a:avLst/>
          </a:prstGeom>
          <a:solidFill>
            <a:schemeClr val="accent6">
              <a:lumMod val="40000"/>
              <a:lumOff val="60000"/>
            </a:schemeClr>
          </a:solidFill>
        </p:spPr>
        <p:txBody>
          <a:bodyPr wrap="square">
            <a:spAutoFit/>
          </a:bodyPr>
          <a:lstStyle>
            <a:defPPr>
              <a:defRPr lang="pt-BR"/>
            </a:defPPr>
          </a:lstStyle>
          <a:p>
            <a:pPr algn="ctr"/>
            <a:r>
              <a:rPr lang="pt-BR" sz="2400" dirty="0" err="1"/>
              <a:t>Loblaws</a:t>
            </a:r>
            <a:r>
              <a:rPr lang="pt-BR" sz="2400" dirty="0"/>
              <a:t> Digital - </a:t>
            </a:r>
            <a:r>
              <a:rPr lang="en-US" sz="2400" dirty="0"/>
              <a:t>predict customer attrition and determine strategies </a:t>
            </a:r>
            <a:endParaRPr lang="pt-BR" sz="2400" dirty="0"/>
          </a:p>
        </p:txBody>
      </p:sp>
    </p:spTree>
    <p:extLst>
      <p:ext uri="{BB962C8B-B14F-4D97-AF65-F5344CB8AC3E}">
        <p14:creationId xmlns:p14="http://schemas.microsoft.com/office/powerpoint/2010/main" val="102149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66C2C9-6760-8F84-C18B-71B279140612}"/>
              </a:ext>
            </a:extLst>
          </p:cNvPr>
          <p:cNvGraphicFramePr>
            <a:graphicFrameLocks noGrp="1"/>
          </p:cNvGraphicFramePr>
          <p:nvPr>
            <p:extLst>
              <p:ext uri="{D42A27DB-BD31-4B8C-83A1-F6EECF244321}">
                <p14:modId xmlns:p14="http://schemas.microsoft.com/office/powerpoint/2010/main" val="4203152965"/>
              </p:ext>
            </p:extLst>
          </p:nvPr>
        </p:nvGraphicFramePr>
        <p:xfrm>
          <a:off x="243232" y="1439548"/>
          <a:ext cx="11705535" cy="5187622"/>
        </p:xfrm>
        <a:graphic>
          <a:graphicData uri="http://schemas.openxmlformats.org/drawingml/2006/table">
            <a:tbl>
              <a:tblPr firstRow="1" bandRow="1">
                <a:tableStyleId>{D7AC3CCA-C797-4891-BE02-D94E43425B78}</a:tableStyleId>
              </a:tblPr>
              <a:tblGrid>
                <a:gridCol w="2480906">
                  <a:extLst>
                    <a:ext uri="{9D8B030D-6E8A-4147-A177-3AD203B41FA5}">
                      <a16:colId xmlns:a16="http://schemas.microsoft.com/office/drawing/2014/main" val="348888834"/>
                    </a:ext>
                  </a:extLst>
                </a:gridCol>
                <a:gridCol w="9224629">
                  <a:extLst>
                    <a:ext uri="{9D8B030D-6E8A-4147-A177-3AD203B41FA5}">
                      <a16:colId xmlns:a16="http://schemas.microsoft.com/office/drawing/2014/main" val="4011485588"/>
                    </a:ext>
                  </a:extLst>
                </a:gridCol>
              </a:tblGrid>
              <a:tr h="114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kern="1200" dirty="0">
                          <a:solidFill>
                            <a:schemeClr val="dk1"/>
                          </a:solidFill>
                          <a:latin typeface="+mn-lt"/>
                          <a:ea typeface="+mn-ea"/>
                          <a:cs typeface="+mn-cs"/>
                        </a:rPr>
                        <a:t>Three Examples of </a:t>
                      </a:r>
                      <a:r>
                        <a:rPr lang="en-CA" sz="1800" b="1" dirty="0">
                          <a:solidFill>
                            <a:schemeClr val="tx1"/>
                          </a:solidFill>
                          <a:latin typeface="+mn-lt"/>
                        </a:rPr>
                        <a:t>Operational</a:t>
                      </a:r>
                      <a:r>
                        <a:rPr lang="en-CA" sz="1800" dirty="0">
                          <a:solidFill>
                            <a:schemeClr val="tx1"/>
                          </a:solidFill>
                          <a:latin typeface="+mn-lt"/>
                        </a:rPr>
                        <a:t> </a:t>
                      </a:r>
                      <a:r>
                        <a:rPr lang="en-CA" sz="1800" b="0" dirty="0">
                          <a:solidFill>
                            <a:schemeClr val="tx1"/>
                          </a:solidFill>
                          <a:latin typeface="+mn-lt"/>
                        </a:rPr>
                        <a:t>Decisions</a:t>
                      </a:r>
                    </a:p>
                    <a:p>
                      <a:endParaRPr lang="en-CA" sz="1800" dirty="0">
                        <a:latin typeface="+mn-lt"/>
                      </a:endParaRPr>
                    </a:p>
                  </a:txBody>
                  <a:tcPr marL="65937" marR="65937" marT="32969" marB="32969"/>
                </a:tc>
                <a:tc>
                  <a:txBody>
                    <a:bodyPr/>
                    <a:lstStyle/>
                    <a:p>
                      <a:pPr marL="342900" indent="-342900">
                        <a:buAutoNum type="arabicPeriod"/>
                      </a:pPr>
                      <a:r>
                        <a:rPr lang="en-US" sz="1800" b="1" dirty="0"/>
                        <a:t>Daily Inventory Management: </a:t>
                      </a:r>
                      <a:r>
                        <a:rPr lang="en-US" sz="1800" b="0" dirty="0"/>
                        <a:t>Adjust inventory levels based on predicted customer retention to avoid overstocking or stockouts.</a:t>
                      </a:r>
                    </a:p>
                    <a:p>
                      <a:pPr marL="342900" indent="-342900">
                        <a:buAutoNum type="arabicPeriod"/>
                      </a:pPr>
                      <a:r>
                        <a:rPr lang="en-US" sz="1800" b="1" dirty="0"/>
                        <a:t>Customer Support Responses: </a:t>
                      </a:r>
                      <a:r>
                        <a:rPr lang="en-US" sz="1800" b="0" dirty="0"/>
                        <a:t>Using AI to triage and respond to customer service inquiries quickly and accurately.</a:t>
                      </a:r>
                    </a:p>
                    <a:p>
                      <a:pPr marL="342900" indent="-342900">
                        <a:buAutoNum type="arabicPeriod"/>
                      </a:pPr>
                      <a:r>
                        <a:rPr lang="en-US" sz="1800" b="1" dirty="0"/>
                        <a:t>Personalized Recommendations: </a:t>
                      </a:r>
                      <a:r>
                        <a:rPr lang="en-US" sz="1800" b="0" dirty="0"/>
                        <a:t>Implementing algorithms that provide personalized product recommendations to customers based on their shopping history.</a:t>
                      </a:r>
                      <a:endParaRPr lang="en-CA" sz="1800" b="0" kern="1200" noProof="0" dirty="0">
                        <a:solidFill>
                          <a:schemeClr val="tx1"/>
                        </a:solidFill>
                        <a:latin typeface="+mn-lt"/>
                        <a:ea typeface="+mn-ea"/>
                        <a:cs typeface="+mn-cs"/>
                      </a:endParaRPr>
                    </a:p>
                  </a:txBody>
                  <a:tcPr marL="65937" marR="65937" marT="32969" marB="32969"/>
                </a:tc>
                <a:extLst>
                  <a:ext uri="{0D108BD9-81ED-4DB2-BD59-A6C34878D82A}">
                    <a16:rowId xmlns:a16="http://schemas.microsoft.com/office/drawing/2014/main" val="3662344256"/>
                  </a:ext>
                </a:extLst>
              </a:tr>
              <a:tr h="114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latin typeface="+mn-lt"/>
                        </a:rPr>
                        <a:t>Three Examples of  </a:t>
                      </a:r>
                      <a:r>
                        <a:rPr lang="en-CA" sz="1800" b="1" dirty="0">
                          <a:latin typeface="+mn-lt"/>
                        </a:rPr>
                        <a:t>Tactical</a:t>
                      </a:r>
                      <a:r>
                        <a:rPr lang="en-CA" sz="1800" dirty="0">
                          <a:latin typeface="+mn-lt"/>
                        </a:rPr>
                        <a:t> Decisions</a:t>
                      </a:r>
                    </a:p>
                    <a:p>
                      <a:endParaRPr lang="en-CA" sz="1800" dirty="0">
                        <a:solidFill>
                          <a:schemeClr val="tx1"/>
                        </a:solidFill>
                        <a:latin typeface="+mn-lt"/>
                      </a:endParaRPr>
                    </a:p>
                  </a:txBody>
                  <a:tcPr marL="91962" marR="91962" marT="45981" marB="45981"/>
                </a:tc>
                <a:tc>
                  <a:txBody>
                    <a:bodyPr/>
                    <a:lstStyle/>
                    <a:p>
                      <a:pPr marL="342900" lvl="0" indent="-342900" algn="l">
                        <a:lnSpc>
                          <a:spcPct val="100000"/>
                        </a:lnSpc>
                        <a:spcBef>
                          <a:spcPts val="0"/>
                        </a:spcBef>
                        <a:spcAft>
                          <a:spcPts val="0"/>
                        </a:spcAft>
                        <a:buFont typeface="+mj-lt"/>
                        <a:buAutoNum type="arabicPeriod"/>
                      </a:pPr>
                      <a:r>
                        <a:rPr lang="en-US" sz="1800" b="1" dirty="0">
                          <a:solidFill>
                            <a:schemeClr val="tx1"/>
                          </a:solidFill>
                          <a:latin typeface="+mn-lt"/>
                        </a:rPr>
                        <a:t> </a:t>
                      </a:r>
                      <a:r>
                        <a:rPr lang="en-US" sz="1800" b="1" dirty="0"/>
                        <a:t>Marketing Campaign Adjustments: </a:t>
                      </a:r>
                      <a:r>
                        <a:rPr lang="en-US" sz="1800" dirty="0"/>
                        <a:t>Modifying marketing strategies based on performance data and customer behavior insights.</a:t>
                      </a:r>
                    </a:p>
                    <a:p>
                      <a:pPr marL="342900" lvl="0" indent="-342900" algn="l">
                        <a:lnSpc>
                          <a:spcPct val="100000"/>
                        </a:lnSpc>
                        <a:spcBef>
                          <a:spcPts val="0"/>
                        </a:spcBef>
                        <a:spcAft>
                          <a:spcPts val="0"/>
                        </a:spcAft>
                        <a:buFont typeface="+mj-lt"/>
                        <a:buAutoNum type="arabicPeriod"/>
                      </a:pPr>
                      <a:r>
                        <a:rPr lang="en-US" sz="1800" b="1" dirty="0"/>
                        <a:t>Pricing Strategies:</a:t>
                      </a:r>
                      <a:r>
                        <a:rPr lang="en-US" sz="1800" dirty="0"/>
                        <a:t> Adjusting prices dynamically based on competitor analysis and market demand.</a:t>
                      </a:r>
                      <a:r>
                        <a:rPr lang="en-US" sz="1800" b="1" dirty="0"/>
                        <a:t> </a:t>
                      </a:r>
                    </a:p>
                    <a:p>
                      <a:pPr marL="342900" lvl="0" indent="-342900" algn="l">
                        <a:lnSpc>
                          <a:spcPct val="100000"/>
                        </a:lnSpc>
                        <a:spcBef>
                          <a:spcPts val="0"/>
                        </a:spcBef>
                        <a:spcAft>
                          <a:spcPts val="0"/>
                        </a:spcAft>
                        <a:buFont typeface="+mj-lt"/>
                        <a:buAutoNum type="arabicPeriod"/>
                      </a:pPr>
                      <a:r>
                        <a:rPr lang="en-US" sz="1800" b="1" dirty="0"/>
                        <a:t>Loyalty Program Enhancements:</a:t>
                      </a:r>
                      <a:r>
                        <a:rPr lang="en-US" sz="1800" dirty="0"/>
                        <a:t> Refining the PC Optimum™ program to better reward and engage customers based on their preferences and shopping habits.</a:t>
                      </a:r>
                      <a:r>
                        <a:rPr lang="en-US" sz="1800" b="0" dirty="0">
                          <a:solidFill>
                            <a:schemeClr val="tx1"/>
                          </a:solidFill>
                          <a:latin typeface="+mn-lt"/>
                        </a:rPr>
                        <a:t>              </a:t>
                      </a:r>
                      <a:r>
                        <a:rPr lang="en-US" sz="1800" dirty="0">
                          <a:solidFill>
                            <a:schemeClr val="tx1"/>
                          </a:solidFill>
                          <a:latin typeface="+mn-lt"/>
                        </a:rPr>
                        <a:t>                 </a:t>
                      </a:r>
                    </a:p>
                  </a:txBody>
                  <a:tcPr marL="91962" marR="91962" marT="45981" marB="45981"/>
                </a:tc>
                <a:extLst>
                  <a:ext uri="{0D108BD9-81ED-4DB2-BD59-A6C34878D82A}">
                    <a16:rowId xmlns:a16="http://schemas.microsoft.com/office/drawing/2014/main" val="2077793740"/>
                  </a:ext>
                </a:extLst>
              </a:tr>
              <a:tr h="114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chemeClr val="tx1"/>
                          </a:solidFill>
                          <a:latin typeface="+mn-lt"/>
                        </a:rPr>
                        <a:t>Three Examples of </a:t>
                      </a:r>
                      <a:r>
                        <a:rPr lang="en-CA" sz="1800" b="1" dirty="0">
                          <a:solidFill>
                            <a:schemeClr val="tx1"/>
                          </a:solidFill>
                          <a:latin typeface="+mn-lt"/>
                        </a:rPr>
                        <a:t>Strategic</a:t>
                      </a:r>
                      <a:r>
                        <a:rPr lang="en-CA" sz="1800" dirty="0">
                          <a:solidFill>
                            <a:schemeClr val="tx1"/>
                          </a:solidFill>
                          <a:latin typeface="+mn-lt"/>
                        </a:rPr>
                        <a:t> Decisions</a:t>
                      </a:r>
                    </a:p>
                    <a:p>
                      <a:endParaRPr lang="en-CA" sz="1800" dirty="0">
                        <a:solidFill>
                          <a:schemeClr val="tx1"/>
                        </a:solidFill>
                        <a:latin typeface="+mn-lt"/>
                      </a:endParaRPr>
                    </a:p>
                  </a:txBody>
                  <a:tcPr marL="91962" marR="91962" marT="45981" marB="45981"/>
                </a:tc>
                <a:tc>
                  <a:txBody>
                    <a:bodyPr/>
                    <a:lstStyle/>
                    <a:p>
                      <a:pPr marL="342900" indent="-342900">
                        <a:buAutoNum type="arabicPeriod"/>
                      </a:pPr>
                      <a:r>
                        <a:rPr lang="en-US" sz="1800" b="1" dirty="0"/>
                        <a:t>Expansion into New Markets: </a:t>
                      </a:r>
                      <a:r>
                        <a:rPr lang="en-US" dirty="0"/>
                        <a:t>Identify regions with lower attrition rates and consider expanding operations in those areas</a:t>
                      </a:r>
                      <a:r>
                        <a:rPr lang="en-US" sz="1800" dirty="0"/>
                        <a:t>.</a:t>
                      </a:r>
                      <a:endParaRPr lang="en-US" sz="1800" b="0" dirty="0"/>
                    </a:p>
                    <a:p>
                      <a:pPr marL="342900" indent="-342900">
                        <a:buAutoNum type="arabicPeriod"/>
                      </a:pPr>
                      <a:r>
                        <a:rPr lang="en-US" b="1" dirty="0"/>
                        <a:t>Customer-Centric Strategy</a:t>
                      </a:r>
                      <a:r>
                        <a:rPr lang="en-US" dirty="0"/>
                        <a:t>: Shift focus towards a more customer-centric business strategy by using insights from attrition predictions.</a:t>
                      </a:r>
                    </a:p>
                    <a:p>
                      <a:pPr marL="342900" indent="-342900">
                        <a:buAutoNum type="arabicPeriod"/>
                      </a:pPr>
                      <a:r>
                        <a:rPr lang="en-US" sz="1800" b="1" dirty="0"/>
                        <a:t>Long-term Customer Retention Strategies:</a:t>
                      </a:r>
                      <a:r>
                        <a:rPr lang="en-US" sz="1800" dirty="0"/>
                        <a:t> Formulating comprehensive strategies to increase customer loyalty and reduce churn over the long term.</a:t>
                      </a:r>
                      <a:r>
                        <a:rPr lang="en-US" sz="1800" b="0" dirty="0">
                          <a:solidFill>
                            <a:schemeClr val="tx1"/>
                          </a:solidFill>
                          <a:latin typeface="+mn-lt"/>
                        </a:rPr>
                        <a:t>  </a:t>
                      </a:r>
                      <a:endParaRPr lang="en-US" sz="1800" dirty="0">
                        <a:solidFill>
                          <a:schemeClr val="tx1"/>
                        </a:solidFill>
                        <a:latin typeface="+mn-lt"/>
                      </a:endParaRPr>
                    </a:p>
                  </a:txBody>
                  <a:tcPr marL="91962" marR="91962" marT="45981" marB="45981"/>
                </a:tc>
                <a:extLst>
                  <a:ext uri="{0D108BD9-81ED-4DB2-BD59-A6C34878D82A}">
                    <a16:rowId xmlns:a16="http://schemas.microsoft.com/office/drawing/2014/main" val="678305281"/>
                  </a:ext>
                </a:extLst>
              </a:tr>
            </a:tbl>
          </a:graphicData>
        </a:graphic>
      </p:graphicFrame>
      <p:sp>
        <p:nvSpPr>
          <p:cNvPr id="6" name="Rectangle: Rounded Corners 5">
            <a:extLst>
              <a:ext uri="{FF2B5EF4-FFF2-40B4-BE49-F238E27FC236}">
                <a16:creationId xmlns:a16="http://schemas.microsoft.com/office/drawing/2014/main" id="{0D1B7F97-1579-CDDF-093B-C13463856DCD}"/>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a:t>
            </a:r>
            <a:r>
              <a:rPr lang="en-CA" sz="1600" b="1" dirty="0">
                <a:solidFill>
                  <a:schemeClr val="bg1"/>
                </a:solidFill>
              </a:rPr>
              <a:t>Project Pitch</a:t>
            </a:r>
            <a:endParaRPr lang="en-CA" sz="1600" b="1" dirty="0"/>
          </a:p>
        </p:txBody>
      </p:sp>
      <p:sp>
        <p:nvSpPr>
          <p:cNvPr id="3" name="TextBox 2">
            <a:extLst>
              <a:ext uri="{FF2B5EF4-FFF2-40B4-BE49-F238E27FC236}">
                <a16:creationId xmlns:a16="http://schemas.microsoft.com/office/drawing/2014/main" id="{08705536-33E6-4584-E2F3-B26BD88455D8}"/>
              </a:ext>
            </a:extLst>
          </p:cNvPr>
          <p:cNvSpPr txBox="1"/>
          <p:nvPr/>
        </p:nvSpPr>
        <p:spPr>
          <a:xfrm>
            <a:off x="4480560" y="230830"/>
            <a:ext cx="6096000" cy="830997"/>
          </a:xfrm>
          <a:prstGeom prst="rect">
            <a:avLst/>
          </a:prstGeom>
          <a:solidFill>
            <a:schemeClr val="accent6">
              <a:lumMod val="40000"/>
              <a:lumOff val="60000"/>
            </a:schemeClr>
          </a:solidFill>
        </p:spPr>
        <p:txBody>
          <a:bodyPr wrap="square">
            <a:spAutoFit/>
          </a:bodyPr>
          <a:lstStyle>
            <a:defPPr>
              <a:defRPr lang="pt-BR"/>
            </a:defPPr>
          </a:lstStyle>
          <a:p>
            <a:pPr algn="ctr"/>
            <a:r>
              <a:rPr lang="pt-BR" sz="2400" dirty="0" err="1"/>
              <a:t>Loblaws</a:t>
            </a:r>
            <a:r>
              <a:rPr lang="pt-BR" sz="2400" dirty="0"/>
              <a:t> Digital - </a:t>
            </a:r>
            <a:r>
              <a:rPr lang="en-US" sz="2400" dirty="0"/>
              <a:t>predict customer attrition and determine strategies </a:t>
            </a:r>
            <a:endParaRPr lang="pt-BR" sz="2400" dirty="0"/>
          </a:p>
        </p:txBody>
      </p:sp>
    </p:spTree>
    <p:extLst>
      <p:ext uri="{BB962C8B-B14F-4D97-AF65-F5344CB8AC3E}">
        <p14:creationId xmlns:p14="http://schemas.microsoft.com/office/powerpoint/2010/main" val="41819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66C2C9-6760-8F84-C18B-71B279140612}"/>
              </a:ext>
            </a:extLst>
          </p:cNvPr>
          <p:cNvGraphicFramePr>
            <a:graphicFrameLocks noGrp="1"/>
          </p:cNvGraphicFramePr>
          <p:nvPr>
            <p:extLst>
              <p:ext uri="{D42A27DB-BD31-4B8C-83A1-F6EECF244321}">
                <p14:modId xmlns:p14="http://schemas.microsoft.com/office/powerpoint/2010/main" val="2212599390"/>
              </p:ext>
            </p:extLst>
          </p:nvPr>
        </p:nvGraphicFramePr>
        <p:xfrm>
          <a:off x="598170" y="1508780"/>
          <a:ext cx="10835640" cy="4638982"/>
        </p:xfrm>
        <a:graphic>
          <a:graphicData uri="http://schemas.openxmlformats.org/drawingml/2006/table">
            <a:tbl>
              <a:tblPr firstRow="1" bandRow="1">
                <a:tableStyleId>{D7AC3CCA-C797-4891-BE02-D94E43425B78}</a:tableStyleId>
              </a:tblPr>
              <a:tblGrid>
                <a:gridCol w="2799080">
                  <a:extLst>
                    <a:ext uri="{9D8B030D-6E8A-4147-A177-3AD203B41FA5}">
                      <a16:colId xmlns:a16="http://schemas.microsoft.com/office/drawing/2014/main" val="348888834"/>
                    </a:ext>
                  </a:extLst>
                </a:gridCol>
                <a:gridCol w="8036560">
                  <a:extLst>
                    <a:ext uri="{9D8B030D-6E8A-4147-A177-3AD203B41FA5}">
                      <a16:colId xmlns:a16="http://schemas.microsoft.com/office/drawing/2014/main" val="4011485588"/>
                    </a:ext>
                  </a:extLst>
                </a:gridCol>
              </a:tblGrid>
              <a:tr h="1148662">
                <a:tc>
                  <a:txBody>
                    <a:bodyPr/>
                    <a:lstStyle/>
                    <a:p>
                      <a:r>
                        <a:rPr lang="en-CA" sz="1800" b="0" dirty="0"/>
                        <a:t>Why this is topic important?</a:t>
                      </a:r>
                    </a:p>
                  </a:txBody>
                  <a:tcPr marL="91962" marR="91962" marT="45981" marB="45981"/>
                </a:tc>
                <a:tc>
                  <a:txBody>
                    <a:bodyPr/>
                    <a:lstStyle/>
                    <a:p>
                      <a:pPr marL="0" lvl="0" indent="0" algn="l">
                        <a:lnSpc>
                          <a:spcPct val="100000"/>
                        </a:lnSpc>
                        <a:spcBef>
                          <a:spcPts val="0"/>
                        </a:spcBef>
                        <a:spcAft>
                          <a:spcPts val="0"/>
                        </a:spcAft>
                        <a:buNone/>
                      </a:pPr>
                      <a:r>
                        <a:rPr lang="en-US" sz="1800" b="0" dirty="0"/>
                        <a:t>This topic is crucial because it addresses customer attrition, a significant challenge for businesses. Predicting and preventing customer churn can significantly enhance a company's profitability and sustainability. By understanding and addressing the reasons behind customer churn, businesses can improve their products and services, leading to higher customer satisfaction and loyalty.</a:t>
                      </a:r>
                      <a:endParaRPr lang="en-CA" sz="1800" b="0" i="0" u="none" strike="noStrike" noProof="0" dirty="0">
                        <a:latin typeface="+mn-lt"/>
                      </a:endParaRPr>
                    </a:p>
                  </a:txBody>
                  <a:tcPr marL="65937" marR="65937" marT="32969" marB="32969"/>
                </a:tc>
                <a:extLst>
                  <a:ext uri="{0D108BD9-81ED-4DB2-BD59-A6C34878D82A}">
                    <a16:rowId xmlns:a16="http://schemas.microsoft.com/office/drawing/2014/main" val="3662344256"/>
                  </a:ext>
                </a:extLst>
              </a:tr>
              <a:tr h="1148662">
                <a:tc>
                  <a:txBody>
                    <a:bodyPr/>
                    <a:lstStyle/>
                    <a:p>
                      <a:r>
                        <a:rPr lang="en-CA" sz="1800" dirty="0"/>
                        <a:t>How could this project make an impact outside of class?</a:t>
                      </a:r>
                    </a:p>
                  </a:txBody>
                  <a:tcPr marL="91962" marR="91962" marT="45981" marB="45981"/>
                </a:tc>
                <a:tc>
                  <a:txBody>
                    <a:bodyPr/>
                    <a:lstStyle/>
                    <a:p>
                      <a:pPr marL="0" lvl="0" indent="0" algn="l">
                        <a:lnSpc>
                          <a:spcPct val="100000"/>
                        </a:lnSpc>
                        <a:spcBef>
                          <a:spcPts val="0"/>
                        </a:spcBef>
                        <a:spcAft>
                          <a:spcPts val="0"/>
                        </a:spcAft>
                        <a:buFont typeface="+mj-lt"/>
                        <a:buNone/>
                      </a:pPr>
                      <a:r>
                        <a:rPr lang="en-US" sz="1800" dirty="0"/>
                        <a:t>This project can serve as a case study for other companies facing similar challenges, providing insights and methodologies that can be applied to improve customer retention. It can also contribute to the field of data science by showcasing the application of predictive analytics and machine learning in real-world business problems.</a:t>
                      </a:r>
                      <a:endParaRPr lang="en-US" sz="1800" dirty="0">
                        <a:solidFill>
                          <a:schemeClr val="tx1"/>
                        </a:solidFill>
                        <a:latin typeface="+mn-lt"/>
                      </a:endParaRPr>
                    </a:p>
                  </a:txBody>
                  <a:tcPr marL="91962" marR="91962" marT="45981" marB="45981"/>
                </a:tc>
                <a:extLst>
                  <a:ext uri="{0D108BD9-81ED-4DB2-BD59-A6C34878D82A}">
                    <a16:rowId xmlns:a16="http://schemas.microsoft.com/office/drawing/2014/main" val="2077793740"/>
                  </a:ext>
                </a:extLst>
              </a:tr>
              <a:tr h="1148662">
                <a:tc>
                  <a:txBody>
                    <a:bodyPr/>
                    <a:lstStyle/>
                    <a:p>
                      <a:r>
                        <a:rPr lang="en-CA" sz="1800" dirty="0"/>
                        <a:t>Why should class choose this topic?</a:t>
                      </a:r>
                    </a:p>
                  </a:txBody>
                  <a:tcPr marL="91962" marR="91962" marT="45981" marB="45981"/>
                </a:tc>
                <a:tc>
                  <a:txBody>
                    <a:bodyPr/>
                    <a:lstStyle/>
                    <a:p>
                      <a:pPr marL="0" lvl="0" indent="0" algn="l" defTabSz="914400" rtl="0" eaLnBrk="1" latinLnBrk="0" hangingPunct="1">
                        <a:lnSpc>
                          <a:spcPct val="100000"/>
                        </a:lnSpc>
                        <a:spcBef>
                          <a:spcPts val="0"/>
                        </a:spcBef>
                        <a:spcAft>
                          <a:spcPts val="0"/>
                        </a:spcAft>
                        <a:buFont typeface="+mj-lt"/>
                        <a:buNone/>
                      </a:pPr>
                      <a:r>
                        <a:rPr lang="en-US" sz="1800" dirty="0"/>
                        <a:t>The class should choose this topic because it combines theoretical knowledge with practical application, allowing students to work on a real-world problem that has significant business implications. It provides an opportunity to develop skills in data analysis, machine learning, and strategic decision-making, which are highly valuable in today's job market. </a:t>
                      </a:r>
                      <a:endParaRPr lang="en-US" sz="1800" kern="1200" dirty="0">
                        <a:solidFill>
                          <a:schemeClr val="tx1"/>
                        </a:solidFill>
                        <a:latin typeface="+mn-lt"/>
                        <a:ea typeface="+mn-ea"/>
                        <a:cs typeface="+mn-cs"/>
                      </a:endParaRPr>
                    </a:p>
                  </a:txBody>
                  <a:tcPr marL="91962" marR="91962" marT="45981" marB="45981"/>
                </a:tc>
                <a:extLst>
                  <a:ext uri="{0D108BD9-81ED-4DB2-BD59-A6C34878D82A}">
                    <a16:rowId xmlns:a16="http://schemas.microsoft.com/office/drawing/2014/main" val="678305281"/>
                  </a:ext>
                </a:extLst>
              </a:tr>
            </a:tbl>
          </a:graphicData>
        </a:graphic>
      </p:graphicFrame>
      <p:sp>
        <p:nvSpPr>
          <p:cNvPr id="6" name="Rectangle: Rounded Corners 5">
            <a:extLst>
              <a:ext uri="{FF2B5EF4-FFF2-40B4-BE49-F238E27FC236}">
                <a16:creationId xmlns:a16="http://schemas.microsoft.com/office/drawing/2014/main" id="{0D1B7F97-1579-CDDF-093B-C13463856DCD}"/>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4. </a:t>
            </a:r>
            <a:r>
              <a:rPr lang="en-CA" sz="1600" b="1" dirty="0">
                <a:solidFill>
                  <a:schemeClr val="bg1"/>
                </a:solidFill>
              </a:rPr>
              <a:t>Project Pitch</a:t>
            </a:r>
            <a:endParaRPr lang="en-CA" sz="1600" b="1" dirty="0"/>
          </a:p>
        </p:txBody>
      </p:sp>
      <p:sp>
        <p:nvSpPr>
          <p:cNvPr id="3" name="TextBox 2">
            <a:extLst>
              <a:ext uri="{FF2B5EF4-FFF2-40B4-BE49-F238E27FC236}">
                <a16:creationId xmlns:a16="http://schemas.microsoft.com/office/drawing/2014/main" id="{3479590D-FCE7-F29F-2C89-C606A1476A94}"/>
              </a:ext>
            </a:extLst>
          </p:cNvPr>
          <p:cNvSpPr txBox="1"/>
          <p:nvPr/>
        </p:nvSpPr>
        <p:spPr>
          <a:xfrm>
            <a:off x="4480560" y="230830"/>
            <a:ext cx="6096000" cy="830997"/>
          </a:xfrm>
          <a:prstGeom prst="rect">
            <a:avLst/>
          </a:prstGeom>
          <a:solidFill>
            <a:schemeClr val="accent6">
              <a:lumMod val="40000"/>
              <a:lumOff val="60000"/>
            </a:schemeClr>
          </a:solidFill>
        </p:spPr>
        <p:txBody>
          <a:bodyPr wrap="square">
            <a:spAutoFit/>
          </a:bodyPr>
          <a:lstStyle>
            <a:defPPr>
              <a:defRPr lang="pt-BR"/>
            </a:defPPr>
          </a:lstStyle>
          <a:p>
            <a:pPr algn="ctr"/>
            <a:r>
              <a:rPr lang="pt-BR" sz="2400" dirty="0" err="1"/>
              <a:t>Loblaws</a:t>
            </a:r>
            <a:r>
              <a:rPr lang="pt-BR" sz="2400" dirty="0"/>
              <a:t> Digital - </a:t>
            </a:r>
            <a:r>
              <a:rPr lang="en-US" sz="2400" dirty="0"/>
              <a:t>predict customer attrition and determine strategies </a:t>
            </a:r>
            <a:endParaRPr lang="pt-BR" sz="2400" dirty="0"/>
          </a:p>
        </p:txBody>
      </p:sp>
    </p:spTree>
    <p:extLst>
      <p:ext uri="{BB962C8B-B14F-4D97-AF65-F5344CB8AC3E}">
        <p14:creationId xmlns:p14="http://schemas.microsoft.com/office/powerpoint/2010/main" val="3426183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803</TotalTime>
  <Words>1227</Words>
  <Application>Microsoft Office PowerPoint</Application>
  <PresentationFormat>Widescreen</PresentationFormat>
  <Paragraphs>158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Aptos Narrow</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Arcadio de Paula Fernandez</dc:creator>
  <cp:lastModifiedBy>Hemasree Krishna Kumar</cp:lastModifiedBy>
  <cp:revision>22</cp:revision>
  <dcterms:created xsi:type="dcterms:W3CDTF">2024-05-11T19:43:20Z</dcterms:created>
  <dcterms:modified xsi:type="dcterms:W3CDTF">2024-07-06T02:49:32Z</dcterms:modified>
</cp:coreProperties>
</file>