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76" r:id="rId3"/>
    <p:sldId id="277" r:id="rId4"/>
    <p:sldId id="279" r:id="rId5"/>
    <p:sldId id="273" r:id="rId6"/>
    <p:sldId id="274" r:id="rId7"/>
    <p:sldId id="275" r:id="rId8"/>
    <p:sldId id="280" r:id="rId9"/>
    <p:sldId id="281" r:id="rId10"/>
    <p:sldId id="282" r:id="rId11"/>
    <p:sldId id="283"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C2C"/>
    <a:srgbClr val="9D87F5"/>
    <a:srgbClr val="E65485"/>
    <a:srgbClr val="3DC3FF"/>
    <a:srgbClr val="15BF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3" autoAdjust="0"/>
    <p:restoredTop sz="94660"/>
  </p:normalViewPr>
  <p:slideViewPr>
    <p:cSldViewPr snapToGrid="0">
      <p:cViewPr varScale="1">
        <p:scale>
          <a:sx n="78" d="100"/>
          <a:sy n="78"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FFB15-4FFE-48E2-90F5-B0F76E90F219}" type="datetimeFigureOut">
              <a:rPr lang="en-CA" smtClean="0"/>
              <a:t>2024-08-12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5CC07-F427-4DF0-986D-C0E8A23F7D31}" type="slidenum">
              <a:rPr lang="en-CA" smtClean="0"/>
              <a:t>‹#›</a:t>
            </a:fld>
            <a:endParaRPr lang="en-CA"/>
          </a:p>
        </p:txBody>
      </p:sp>
    </p:spTree>
    <p:extLst>
      <p:ext uri="{BB962C8B-B14F-4D97-AF65-F5344CB8AC3E}">
        <p14:creationId xmlns:p14="http://schemas.microsoft.com/office/powerpoint/2010/main" val="35338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56C5CC07-F427-4DF0-986D-C0E8A23F7D31}" type="slidenum">
              <a:rPr lang="en-CA" smtClean="0"/>
              <a:t>4</a:t>
            </a:fld>
            <a:endParaRPr lang="en-CA"/>
          </a:p>
        </p:txBody>
      </p:sp>
    </p:spTree>
    <p:extLst>
      <p:ext uri="{BB962C8B-B14F-4D97-AF65-F5344CB8AC3E}">
        <p14:creationId xmlns:p14="http://schemas.microsoft.com/office/powerpoint/2010/main" val="414023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56C5CC07-F427-4DF0-986D-C0E8A23F7D31}" type="slidenum">
              <a:rPr lang="en-CA" smtClean="0"/>
              <a:t>7</a:t>
            </a:fld>
            <a:endParaRPr lang="en-CA"/>
          </a:p>
        </p:txBody>
      </p:sp>
    </p:spTree>
    <p:extLst>
      <p:ext uri="{BB962C8B-B14F-4D97-AF65-F5344CB8AC3E}">
        <p14:creationId xmlns:p14="http://schemas.microsoft.com/office/powerpoint/2010/main" val="240994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C5CC07-F427-4DF0-986D-C0E8A23F7D31}"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023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A884-F03B-2379-D7DB-A9F13E1B55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35E6308C-C1F4-3E07-6318-87B02AD2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789806CB-53C2-3354-E5E5-E66817030C50}"/>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9EA6F7EB-3824-07D1-F0E0-1079F0B3EF0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B48D269-C9E9-316B-6CF6-6E645924491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4819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2A82-78E8-39ED-0697-C0AD9F3B12A8}"/>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15FA73F8-4D4F-FC64-C085-881666F006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977CD676-FD23-7B59-CE12-8603CCC85E85}"/>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9E72E3EB-61E6-C0CC-8192-A047734912C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4E4722F-7717-AFD7-05FB-E0A0542F5028}"/>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7061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DD88A-2403-CA09-5078-8F3E62C4C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AC1E5CE7-5923-94CE-8DD9-9D37FC2C39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0A9FEF37-C552-AC5E-66D4-1D5849212CEF}"/>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A4E0FCC2-0487-6E77-E440-DB2E44957D0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CC7E579-7AA7-9354-A4A0-3C04AF4E11F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42905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75A9-D325-F03C-2F68-AB257C1FC9A5}"/>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0DFFD047-FAD4-947E-3494-4A25FADB0B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47FFA75-93E7-777E-83ED-61DAB9D576DF}"/>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56754E16-6812-B60A-71AD-307126D4DD8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6C7EBC7-C398-C6A7-D813-CF0A8F41295C}"/>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81323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8CB6-6DD1-2294-5C5E-579D309526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19D8D92C-7530-E8A0-02E8-08AD15CDF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2A1B2B-9965-251F-643C-6A111F53E993}"/>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E6D47C2B-2D2C-26AD-E204-FB6D8D6999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D4C55CA-E8C5-D465-A64F-F9A64653500E}"/>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18772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4469-F68A-2317-6FB0-F2A961C6B720}"/>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934213E2-9551-5C51-8D6B-6F3F836715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5244E163-C63B-A5BD-C4BF-40D718C933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94537BF7-7DB2-30AC-0534-F0DEC57E2DF6}"/>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6" name="Footer Placeholder 5">
            <a:extLst>
              <a:ext uri="{FF2B5EF4-FFF2-40B4-BE49-F238E27FC236}">
                <a16:creationId xmlns:a16="http://schemas.microsoft.com/office/drawing/2014/main" id="{A923C319-C1CE-2E23-C6B4-6ED56CED674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CD0E39C-B88A-1487-09E0-F2D97B0098E9}"/>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156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1737-D512-1792-18C7-5AB99BC86DD8}"/>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3AF40A6A-CAF2-EACF-AEBB-D756D5B78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F36519-6668-F69E-18EC-545BB677C0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80C5FBFF-5917-174C-3DB1-5F0C8E2E4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893113-A9D7-BD22-B7CD-6CCC669C76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87E0CF96-E1A7-73C2-4957-29EE43966086}"/>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8" name="Footer Placeholder 7">
            <a:extLst>
              <a:ext uri="{FF2B5EF4-FFF2-40B4-BE49-F238E27FC236}">
                <a16:creationId xmlns:a16="http://schemas.microsoft.com/office/drawing/2014/main" id="{1B066094-F298-615B-D797-6FA31C2B5688}"/>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F4C3FAB-F1C4-05B9-6D41-1750F948A61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7967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24D-8BE8-D0A8-6958-CE615BAECE15}"/>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7C65912A-1259-A818-5AF6-FF62D9A33C9B}"/>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4" name="Footer Placeholder 3">
            <a:extLst>
              <a:ext uri="{FF2B5EF4-FFF2-40B4-BE49-F238E27FC236}">
                <a16:creationId xmlns:a16="http://schemas.microsoft.com/office/drawing/2014/main" id="{CB4637DD-781B-F829-239D-1A472C18876C}"/>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5DD9F32D-F7D2-785D-40C6-1DF8933DD035}"/>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5570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43E4-0B62-E750-097D-229AC8DACF13}"/>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3" name="Footer Placeholder 2">
            <a:extLst>
              <a:ext uri="{FF2B5EF4-FFF2-40B4-BE49-F238E27FC236}">
                <a16:creationId xmlns:a16="http://schemas.microsoft.com/office/drawing/2014/main" id="{8178AB5F-E242-BD47-3A07-42EA40264E15}"/>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64F2A5A5-DBF9-E0DC-EB77-B35273448060}"/>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228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038F-5A59-20C7-3C23-459D78A85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136DC72D-7D71-E411-0DAE-2044321A9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7CD46F40-671C-16AB-15BE-920A46EA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574F02-A5A2-D6BE-88DE-38EBC1BE0DFC}"/>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6" name="Footer Placeholder 5">
            <a:extLst>
              <a:ext uri="{FF2B5EF4-FFF2-40B4-BE49-F238E27FC236}">
                <a16:creationId xmlns:a16="http://schemas.microsoft.com/office/drawing/2014/main" id="{1268472A-FA1E-FAA3-27A3-44D0C079D87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C045DB7-3FE6-751B-9A97-D322A19D35C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5343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AD0-1A4A-0E3A-47F9-E1574E788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C7FE63DD-6C15-3FE7-7CBB-C7AFDAE41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35900369-228C-CB72-1BF5-4B9F642D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FB860E-71D3-5E8F-34EC-D8FF901FA071}"/>
              </a:ext>
            </a:extLst>
          </p:cNvPr>
          <p:cNvSpPr>
            <a:spLocks noGrp="1"/>
          </p:cNvSpPr>
          <p:nvPr>
            <p:ph type="dt" sz="half" idx="10"/>
          </p:nvPr>
        </p:nvSpPr>
        <p:spPr/>
        <p:txBody>
          <a:bodyPr/>
          <a:lstStyle/>
          <a:p>
            <a:fld id="{EF8661FE-8616-4E1F-AE6F-C1A9AF079128}" type="datetimeFigureOut">
              <a:rPr lang="pt-BR" smtClean="0"/>
              <a:t>12/08/2024</a:t>
            </a:fld>
            <a:endParaRPr lang="pt-BR"/>
          </a:p>
        </p:txBody>
      </p:sp>
      <p:sp>
        <p:nvSpPr>
          <p:cNvPr id="6" name="Footer Placeholder 5">
            <a:extLst>
              <a:ext uri="{FF2B5EF4-FFF2-40B4-BE49-F238E27FC236}">
                <a16:creationId xmlns:a16="http://schemas.microsoft.com/office/drawing/2014/main" id="{4CC95118-8AD1-6D9B-3FDC-EE6566D6350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FEE84E5-9CC2-1103-0284-EC83D38343DA}"/>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984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60F17-C23C-D10C-75F8-85CBD4A65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0DCB5C1-34EE-A0C2-3FD4-C913D5795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5DBB283E-660F-69FD-4547-492BE563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8661FE-8616-4E1F-AE6F-C1A9AF079128}" type="datetimeFigureOut">
              <a:rPr lang="pt-BR" smtClean="0"/>
              <a:t>12/08/2024</a:t>
            </a:fld>
            <a:endParaRPr lang="pt-BR"/>
          </a:p>
        </p:txBody>
      </p:sp>
      <p:sp>
        <p:nvSpPr>
          <p:cNvPr id="5" name="Footer Placeholder 4">
            <a:extLst>
              <a:ext uri="{FF2B5EF4-FFF2-40B4-BE49-F238E27FC236}">
                <a16:creationId xmlns:a16="http://schemas.microsoft.com/office/drawing/2014/main" id="{1A649EE2-55F1-CF28-AE5F-FF3B9A91B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995F530-C829-0464-46FB-FAF09384B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D1D7CA-CA93-48B6-A09D-7124B580E127}" type="slidenum">
              <a:rPr lang="pt-BR" smtClean="0"/>
              <a:t>‹#›</a:t>
            </a:fld>
            <a:endParaRPr lang="pt-BR"/>
          </a:p>
        </p:txBody>
      </p:sp>
    </p:spTree>
    <p:extLst>
      <p:ext uri="{BB962C8B-B14F-4D97-AF65-F5344CB8AC3E}">
        <p14:creationId xmlns:p14="http://schemas.microsoft.com/office/powerpoint/2010/main" val="156372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713909" y="3265613"/>
            <a:ext cx="6777245" cy="461665"/>
          </a:xfrm>
          <a:prstGeom prst="rect">
            <a:avLst/>
          </a:prstGeom>
          <a:noFill/>
        </p:spPr>
        <p:txBody>
          <a:bodyPr wrap="square">
            <a:spAutoFit/>
          </a:bodyPr>
          <a:lstStyle/>
          <a:p>
            <a:pPr algn="ctr"/>
            <a:r>
              <a:rPr lang="en-CA" sz="2400" b="1" dirty="0">
                <a:solidFill>
                  <a:srgbClr val="000000"/>
                </a:solidFill>
                <a:highlight>
                  <a:srgbClr val="FFFFFF"/>
                </a:highlight>
                <a:latin typeface="Inter"/>
              </a:rPr>
              <a:t>Final Presentation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591990" y="4134012"/>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August </a:t>
            </a:r>
            <a:r>
              <a:rPr lang="en-US" sz="2400" b="1" dirty="0">
                <a:solidFill>
                  <a:srgbClr val="000000"/>
                </a:solidFill>
                <a:highlight>
                  <a:srgbClr val="FFFFFF"/>
                </a:highlight>
                <a:latin typeface="Inter"/>
              </a:rPr>
              <a:t>12</a:t>
            </a:r>
            <a:r>
              <a:rPr lang="en-US" sz="2400" b="1" i="0" dirty="0">
                <a:solidFill>
                  <a:srgbClr val="000000"/>
                </a:solidFill>
                <a:effectLst/>
                <a:highlight>
                  <a:srgbClr val="FFFFFF"/>
                </a:highlight>
                <a:latin typeface="Inter"/>
              </a:rPr>
              <a:t>,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D7EE-A1DA-4255-E30E-11995C753925}"/>
              </a:ext>
            </a:extLst>
          </p:cNvPr>
          <p:cNvSpPr txBox="1"/>
          <p:nvPr/>
        </p:nvSpPr>
        <p:spPr>
          <a:xfrm>
            <a:off x="325120" y="210235"/>
            <a:ext cx="6329680" cy="646331"/>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Career Advancement Plan as a Data Scientist</a:t>
            </a:r>
            <a:endParaRPr kumimoji="0" lang="pt-BR"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7" name="Picture 6">
            <a:extLst>
              <a:ext uri="{FF2B5EF4-FFF2-40B4-BE49-F238E27FC236}">
                <a16:creationId xmlns:a16="http://schemas.microsoft.com/office/drawing/2014/main" id="{019F1E30-AF12-0A4F-CD1A-0B94D1FFDBCF}"/>
              </a:ext>
            </a:extLst>
          </p:cNvPr>
          <p:cNvPicPr>
            <a:picLocks noChangeAspect="1"/>
          </p:cNvPicPr>
          <p:nvPr/>
        </p:nvPicPr>
        <p:blipFill rotWithShape="1">
          <a:blip r:embed="rId3"/>
          <a:srcRect t="5987"/>
          <a:stretch/>
        </p:blipFill>
        <p:spPr>
          <a:xfrm>
            <a:off x="0" y="1039031"/>
            <a:ext cx="12192000" cy="2428240"/>
          </a:xfrm>
          <a:prstGeom prst="rect">
            <a:avLst/>
          </a:prstGeom>
        </p:spPr>
      </p:pic>
      <p:sp>
        <p:nvSpPr>
          <p:cNvPr id="8" name="TextBox 7">
            <a:extLst>
              <a:ext uri="{FF2B5EF4-FFF2-40B4-BE49-F238E27FC236}">
                <a16:creationId xmlns:a16="http://schemas.microsoft.com/office/drawing/2014/main" id="{A3DC0DC1-97A8-5FDB-C7D9-41CF88D6B241}"/>
              </a:ext>
            </a:extLst>
          </p:cNvPr>
          <p:cNvSpPr txBox="1"/>
          <p:nvPr/>
        </p:nvSpPr>
        <p:spPr>
          <a:xfrm>
            <a:off x="1179710" y="3436755"/>
            <a:ext cx="1787008" cy="3051541"/>
          </a:xfrm>
          <a:prstGeom prst="rect">
            <a:avLst/>
          </a:prstGeom>
          <a:solidFill>
            <a:schemeClr val="bg1">
              <a:alpha val="0"/>
            </a:schemeClr>
          </a:solidFill>
          <a:ln>
            <a:noFill/>
          </a:ln>
        </p:spPr>
        <p:txBody>
          <a:bodyPr wrap="square"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Continuous Learning:</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Deepen machine learning expertise. Engage in hands-on projects, self-directed learning, and contribute to open-source projects to stay current and competitive.</a:t>
            </a:r>
            <a:endParaRPr kumimoji="0" lang="pt-BR"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1" name="TextBox 10">
            <a:extLst>
              <a:ext uri="{FF2B5EF4-FFF2-40B4-BE49-F238E27FC236}">
                <a16:creationId xmlns:a16="http://schemas.microsoft.com/office/drawing/2014/main" id="{6D837DDE-4CC8-04D0-215D-F1DA1533BE85}"/>
              </a:ext>
            </a:extLst>
          </p:cNvPr>
          <p:cNvSpPr txBox="1"/>
          <p:nvPr/>
        </p:nvSpPr>
        <p:spPr>
          <a:xfrm>
            <a:off x="7203440" y="210235"/>
            <a:ext cx="19663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0" i="0" u="none" strike="noStrike" kern="1200" cap="none" spc="0" normalizeH="0" baseline="0" noProof="0" dirty="0">
                <a:ln>
                  <a:noFill/>
                </a:ln>
                <a:solidFill>
                  <a:prstClr val="black"/>
                </a:solidFill>
                <a:effectLst/>
                <a:uLnTx/>
                <a:uFillTx/>
                <a:latin typeface="Aptos" panose="02110004020202020204"/>
                <a:ea typeface="+mn-ea"/>
                <a:cs typeface="+mn-cs"/>
              </a:rPr>
              <a:t>Jency Shijin</a:t>
            </a:r>
          </a:p>
        </p:txBody>
      </p:sp>
      <p:sp>
        <p:nvSpPr>
          <p:cNvPr id="13" name="TextBox 12">
            <a:extLst>
              <a:ext uri="{FF2B5EF4-FFF2-40B4-BE49-F238E27FC236}">
                <a16:creationId xmlns:a16="http://schemas.microsoft.com/office/drawing/2014/main" id="{90FF4399-8604-13D4-3F3B-95834318CBAA}"/>
              </a:ext>
            </a:extLst>
          </p:cNvPr>
          <p:cNvSpPr txBox="1"/>
          <p:nvPr/>
        </p:nvSpPr>
        <p:spPr>
          <a:xfrm>
            <a:off x="3144890" y="2713703"/>
            <a:ext cx="1787008" cy="1943545"/>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Internships: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Actively looking for co-op opportunities /internships to apply my skills in real-world settings.</a:t>
            </a:r>
            <a:endParaRPr kumimoji="0" lang="pt-BR"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TextBox 17">
            <a:extLst>
              <a:ext uri="{FF2B5EF4-FFF2-40B4-BE49-F238E27FC236}">
                <a16:creationId xmlns:a16="http://schemas.microsoft.com/office/drawing/2014/main" id="{B67B2294-11A9-F2C7-0C4B-F1DCD85D427D}"/>
              </a:ext>
            </a:extLst>
          </p:cNvPr>
          <p:cNvSpPr txBox="1"/>
          <p:nvPr/>
        </p:nvSpPr>
        <p:spPr>
          <a:xfrm>
            <a:off x="4931896" y="3492155"/>
            <a:ext cx="2184667" cy="253139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Domain Knowledge: </a:t>
            </a:r>
            <a:b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Develop domain knowledge by studying trends, attending seminars, and collaborating with experts to apply data science skills in specific industries like finance, healthcare, and retail.</a:t>
            </a:r>
            <a:endParaRPr kumimoji="0" lang="en-CA"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7B52CBCD-1B0A-82A6-27E3-CB5592710FD3}"/>
              </a:ext>
            </a:extLst>
          </p:cNvPr>
          <p:cNvSpPr txBox="1"/>
          <p:nvPr/>
        </p:nvSpPr>
        <p:spPr>
          <a:xfrm>
            <a:off x="7260105" y="2418132"/>
            <a:ext cx="1579096" cy="305154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Business Acumen</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Focus on improving my ability to communicate complex data insights into actionable business strategies for non-technical stakeholders.</a:t>
            </a:r>
            <a:endParaRPr kumimoji="0" lang="en-CA"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B3999927-49B0-797B-DAC2-F0C1FBD5FAE9}"/>
              </a:ext>
            </a:extLst>
          </p:cNvPr>
          <p:cNvSpPr txBox="1"/>
          <p:nvPr/>
        </p:nvSpPr>
        <p:spPr>
          <a:xfrm>
            <a:off x="8982743" y="3357348"/>
            <a:ext cx="2520999" cy="3293209"/>
          </a:xfrm>
          <a:prstGeom prst="rect">
            <a:avLst/>
          </a:prstGeom>
          <a:noFill/>
        </p:spPr>
        <p:txBody>
          <a:bodyPr wrap="square" rtlCol="0">
            <a:spAutoFit/>
          </a:bodyPr>
          <a:lstStyle>
            <a:defPPr>
              <a:defRPr lang="pt-BR"/>
            </a:defPPr>
            <a:lvl1pPr>
              <a:defRPr sz="16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ptos" panose="02110004020202020204"/>
                <a:ea typeface="+mn-ea"/>
                <a:cs typeface="+mn-cs"/>
              </a:rPr>
              <a:t>Real-Time Analytics Expertise</a:t>
            </a:r>
            <a:br>
              <a:rPr kumimoji="0" lang="en-IN" sz="1600" b="1"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Leverage Kafka and Redis experience to enhance real-time analytics by exploring complex event processing and integrating machine learning. Optimize performance, scale systems, and develop industry-specific solutions to solidify expertise in this domain.</a:t>
            </a:r>
            <a:endParaRPr kumimoji="0" lang="en-CA"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8193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F29ECD-5A6F-2ED2-B78D-0B942AD40FF3}"/>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2F5C66C0-D14A-AFCF-4081-FACC02B5EE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7" name="Group 2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09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217922" y="513261"/>
            <a:ext cx="5879079" cy="2308324"/>
          </a:xfrm>
          <a:prstGeom prst="rect">
            <a:avLst/>
          </a:prstGeom>
          <a:noFill/>
        </p:spPr>
        <p:txBody>
          <a:bodyPr wrap="square">
            <a:spAutoFit/>
          </a:bodyPr>
          <a:lstStyle>
            <a:defPPr>
              <a:defRPr lang="pt-BR"/>
            </a:defPPr>
            <a:lvl1pPr>
              <a:defRPr b="1" i="0">
                <a:effectLst/>
                <a:highlight>
                  <a:srgbClr val="FFFFFF"/>
                </a:highlight>
                <a:latin typeface="Aptos" panose="020B0004020202020204" pitchFamily="34" charset="0"/>
              </a:defRPr>
            </a:lvl1pPr>
          </a:lstStyle>
          <a:p>
            <a:r>
              <a:rPr lang="en-US" sz="1600" b="0" dirty="0"/>
              <a:t>The project underscored the broader societal implications of traffic accident modeling, emphasizing the need for preventive strategies to reduce fatalities and economic costs associated with accidents. The use of AI models like random forests demonstrated their potential to enhance predictive accuracy compared to traditional methods, showcasing AI's transformative role in business decision-making. It also revealed how external factors, such as state laws and driving behaviors, significantly influence insurance premium costs.</a:t>
            </a:r>
            <a:endParaRPr lang="en-CA" sz="1600" b="0" dirty="0"/>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447832" cy="523220"/>
          </a:xfrm>
          <a:prstGeom prst="rect">
            <a:avLst/>
          </a:prstGeom>
          <a:noFill/>
        </p:spPr>
        <p:txBody>
          <a:bodyPr wrap="none" rtlCol="0">
            <a:spAutoFit/>
          </a:bodyPr>
          <a:lstStyle/>
          <a:p>
            <a:r>
              <a:rPr lang="pt-BR" sz="2800" dirty="0"/>
              <a:t>Sprint 1 </a:t>
            </a:r>
          </a:p>
        </p:txBody>
      </p:sp>
      <p:sp>
        <p:nvSpPr>
          <p:cNvPr id="6" name="TextBox 5">
            <a:extLst>
              <a:ext uri="{FF2B5EF4-FFF2-40B4-BE49-F238E27FC236}">
                <a16:creationId xmlns:a16="http://schemas.microsoft.com/office/drawing/2014/main" id="{5196399B-2E53-FE3D-74C0-0EA4C5A082A9}"/>
              </a:ext>
            </a:extLst>
          </p:cNvPr>
          <p:cNvSpPr txBox="1"/>
          <p:nvPr/>
        </p:nvSpPr>
        <p:spPr>
          <a:xfrm>
            <a:off x="39602" y="2942754"/>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Insights to the Business</a:t>
            </a:r>
            <a:endParaRPr lang="pt-BR" dirty="0"/>
          </a:p>
        </p:txBody>
      </p:sp>
      <p:sp>
        <p:nvSpPr>
          <p:cNvPr id="8" name="TextBox 7">
            <a:extLst>
              <a:ext uri="{FF2B5EF4-FFF2-40B4-BE49-F238E27FC236}">
                <a16:creationId xmlns:a16="http://schemas.microsoft.com/office/drawing/2014/main" id="{F15E3474-888F-B4FB-02AD-3157F6A531F8}"/>
              </a:ext>
            </a:extLst>
          </p:cNvPr>
          <p:cNvSpPr txBox="1"/>
          <p:nvPr/>
        </p:nvSpPr>
        <p:spPr>
          <a:xfrm>
            <a:off x="6095999" y="73742"/>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What have we learned? </a:t>
            </a:r>
          </a:p>
        </p:txBody>
      </p:sp>
      <p:sp>
        <p:nvSpPr>
          <p:cNvPr id="13" name="TextBox 12">
            <a:extLst>
              <a:ext uri="{FF2B5EF4-FFF2-40B4-BE49-F238E27FC236}">
                <a16:creationId xmlns:a16="http://schemas.microsoft.com/office/drawing/2014/main" id="{40A5E6D3-F2D8-71DD-9DCF-5E31E10F41D1}"/>
              </a:ext>
            </a:extLst>
          </p:cNvPr>
          <p:cNvSpPr txBox="1"/>
          <p:nvPr/>
        </p:nvSpPr>
        <p:spPr>
          <a:xfrm>
            <a:off x="94998" y="734176"/>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Project Overview</a:t>
            </a:r>
            <a:endParaRPr lang="pt-BR" dirty="0"/>
          </a:p>
        </p:txBody>
      </p:sp>
      <p:sp>
        <p:nvSpPr>
          <p:cNvPr id="15" name="TextBox 14">
            <a:extLst>
              <a:ext uri="{FF2B5EF4-FFF2-40B4-BE49-F238E27FC236}">
                <a16:creationId xmlns:a16="http://schemas.microsoft.com/office/drawing/2014/main" id="{32D51C94-B905-5F9A-8CFB-D902FAC0979C}"/>
              </a:ext>
            </a:extLst>
          </p:cNvPr>
          <p:cNvSpPr txBox="1"/>
          <p:nvPr/>
        </p:nvSpPr>
        <p:spPr>
          <a:xfrm>
            <a:off x="94998" y="1101566"/>
            <a:ext cx="6122924" cy="2062103"/>
          </a:xfrm>
          <a:prstGeom prst="rect">
            <a:avLst/>
          </a:prstGeom>
          <a:noFill/>
        </p:spPr>
        <p:txBody>
          <a:bodyPr wrap="square">
            <a:spAutoFit/>
          </a:bodyPr>
          <a:lstStyle/>
          <a:p>
            <a:pPr lvl="0"/>
            <a:r>
              <a:rPr lang="en-US" sz="1600" dirty="0"/>
              <a:t>US Traffic Accident Severity Prediction (2016-2023) aims to model and predict traffic accident severity across the United States. In 2021, there were 39,508 fatal crashes resulting in 42,939 deaths in the U.S. The fatality rate varies significantly by state, highlighting the need for effective predictive modeling. Dataset includes approximately 7.7 million accident records from 49 states, collected from various traffic data sources.</a:t>
            </a:r>
          </a:p>
          <a:p>
            <a:endParaRPr lang="pt-BR" sz="1600" dirty="0">
              <a:latin typeface="Aptos" panose="020B0004020202020204" pitchFamily="34" charset="0"/>
            </a:endParaRPr>
          </a:p>
        </p:txBody>
      </p:sp>
      <p:pic>
        <p:nvPicPr>
          <p:cNvPr id="5" name="Picture 4">
            <a:extLst>
              <a:ext uri="{FF2B5EF4-FFF2-40B4-BE49-F238E27FC236}">
                <a16:creationId xmlns:a16="http://schemas.microsoft.com/office/drawing/2014/main" id="{B899C759-BF36-3F0B-9CBC-C5AEFE547078}"/>
              </a:ext>
            </a:extLst>
          </p:cNvPr>
          <p:cNvPicPr>
            <a:picLocks noChangeAspect="1"/>
          </p:cNvPicPr>
          <p:nvPr/>
        </p:nvPicPr>
        <p:blipFill>
          <a:blip r:embed="rId2"/>
          <a:stretch>
            <a:fillRect/>
          </a:stretch>
        </p:blipFill>
        <p:spPr>
          <a:xfrm>
            <a:off x="2866081" y="-24850"/>
            <a:ext cx="1447832" cy="1136098"/>
          </a:xfrm>
          <a:prstGeom prst="rect">
            <a:avLst/>
          </a:prstGeom>
        </p:spPr>
      </p:pic>
      <p:pic>
        <p:nvPicPr>
          <p:cNvPr id="7" name="Picture 6">
            <a:extLst>
              <a:ext uri="{FF2B5EF4-FFF2-40B4-BE49-F238E27FC236}">
                <a16:creationId xmlns:a16="http://schemas.microsoft.com/office/drawing/2014/main" id="{0A33EA07-AE1A-AC29-BD69-D5DC613A5768}"/>
              </a:ext>
            </a:extLst>
          </p:cNvPr>
          <p:cNvPicPr>
            <a:picLocks noChangeAspect="1"/>
          </p:cNvPicPr>
          <p:nvPr/>
        </p:nvPicPr>
        <p:blipFill>
          <a:blip r:embed="rId3"/>
          <a:stretch>
            <a:fillRect/>
          </a:stretch>
        </p:blipFill>
        <p:spPr>
          <a:xfrm>
            <a:off x="5892800" y="3312086"/>
            <a:ext cx="4086942" cy="1912417"/>
          </a:xfrm>
          <a:prstGeom prst="rect">
            <a:avLst/>
          </a:prstGeom>
        </p:spPr>
      </p:pic>
      <p:sp>
        <p:nvSpPr>
          <p:cNvPr id="9" name="TextBox 8">
            <a:extLst>
              <a:ext uri="{FF2B5EF4-FFF2-40B4-BE49-F238E27FC236}">
                <a16:creationId xmlns:a16="http://schemas.microsoft.com/office/drawing/2014/main" id="{206271E1-3752-6437-E5C0-E07F2D0067EA}"/>
              </a:ext>
            </a:extLst>
          </p:cNvPr>
          <p:cNvSpPr txBox="1"/>
          <p:nvPr/>
        </p:nvSpPr>
        <p:spPr>
          <a:xfrm>
            <a:off x="190194" y="3429000"/>
            <a:ext cx="5850409" cy="353943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Statistical analysis identified trends and correlations in accident occurrences. </a:t>
            </a:r>
          </a:p>
          <a:p>
            <a:pPr marL="285750" lvl="0" indent="-285750">
              <a:buFont typeface="Arial" panose="020B0604020202020204" pitchFamily="34" charset="0"/>
              <a:buChar char="•"/>
            </a:pPr>
            <a:r>
              <a:rPr lang="en-US" sz="1600" dirty="0"/>
              <a:t>Insights can help businesses and policymakers in the transportation sector to make informed decisions, improve safety measures, and potentially reduce the economic costs associated with traffic accidents, which are estimated at $340 billion annually by the U.S. Department of Transportation</a:t>
            </a:r>
          </a:p>
          <a:p>
            <a:pPr marL="285750" lvl="0" indent="-285750">
              <a:buFont typeface="Arial" panose="020B0604020202020204" pitchFamily="34" charset="0"/>
              <a:buChar char="•"/>
            </a:pPr>
            <a:r>
              <a:rPr lang="en-US" sz="1600" dirty="0"/>
              <a:t>In 2022, property and casualty insurance premiums reached $715.9 billion in the U.S.</a:t>
            </a:r>
          </a:p>
          <a:p>
            <a:pPr marL="285750" lvl="0" indent="-285750">
              <a:buFont typeface="Arial" panose="020B0604020202020204" pitchFamily="34" charset="0"/>
              <a:buChar char="•"/>
            </a:pPr>
            <a:r>
              <a:rPr lang="en-US" sz="1600" dirty="0"/>
              <a:t>Variations in car insurance premiums across states are influenced by laws, uninsured driver rates, and economic factors.</a:t>
            </a:r>
          </a:p>
          <a:p>
            <a:endParaRPr lang="en-CA" sz="1600" dirty="0"/>
          </a:p>
        </p:txBody>
      </p:sp>
      <p:pic>
        <p:nvPicPr>
          <p:cNvPr id="11" name="Picture 10">
            <a:extLst>
              <a:ext uri="{FF2B5EF4-FFF2-40B4-BE49-F238E27FC236}">
                <a16:creationId xmlns:a16="http://schemas.microsoft.com/office/drawing/2014/main" id="{402889A1-2E46-CED4-FA3E-3CB9964396A9}"/>
              </a:ext>
            </a:extLst>
          </p:cNvPr>
          <p:cNvPicPr>
            <a:picLocks noChangeAspect="1"/>
          </p:cNvPicPr>
          <p:nvPr/>
        </p:nvPicPr>
        <p:blipFill>
          <a:blip r:embed="rId4"/>
          <a:stretch>
            <a:fillRect/>
          </a:stretch>
        </p:blipFill>
        <p:spPr>
          <a:xfrm>
            <a:off x="7840082" y="4994108"/>
            <a:ext cx="3903127" cy="1827806"/>
          </a:xfrm>
          <a:prstGeom prst="rect">
            <a:avLst/>
          </a:prstGeom>
        </p:spPr>
      </p:pic>
    </p:spTree>
    <p:extLst>
      <p:ext uri="{BB962C8B-B14F-4D97-AF65-F5344CB8AC3E}">
        <p14:creationId xmlns:p14="http://schemas.microsoft.com/office/powerpoint/2010/main" val="75730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040603" y="517516"/>
            <a:ext cx="6056399" cy="2308324"/>
          </a:xfrm>
          <a:prstGeom prst="rect">
            <a:avLst/>
          </a:prstGeom>
          <a:noFill/>
        </p:spPr>
        <p:txBody>
          <a:bodyPr wrap="square">
            <a:spAutoFit/>
          </a:bodyPr>
          <a:lstStyle>
            <a:defPPr>
              <a:defRPr lang="pt-BR"/>
            </a:defPPr>
            <a:lvl1pPr>
              <a:defRPr b="1" i="0">
                <a:effectLst/>
                <a:highlight>
                  <a:srgbClr val="FFFFFF"/>
                </a:highlight>
                <a:latin typeface="Aptos" panose="020B0004020202020204" pitchFamily="34" charset="0"/>
              </a:defRPr>
            </a:lvl1pPr>
          </a:lstStyle>
          <a:p>
            <a:r>
              <a:rPr lang="en-US" sz="1600" b="0" dirty="0"/>
              <a:t>From this project, We discovered that SVM is particularly effective at predicting class attendance, whereas Decision Trees are better for forecasting gym equipment usage. Employing feature importance analysis, grid search, and cross-validation was instrumental in refining model performance and selecting the best hyperparameters. Ultimately, using these predictions for dynamic resource management facilitates more efficient scheduling and equipment allocation, resulting in enhanced operational efficiency and greater member satisfaction.</a:t>
            </a:r>
            <a:endParaRPr lang="en-CA" sz="1600" b="0" dirty="0"/>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447832" cy="523220"/>
          </a:xfrm>
          <a:prstGeom prst="rect">
            <a:avLst/>
          </a:prstGeom>
          <a:noFill/>
        </p:spPr>
        <p:txBody>
          <a:bodyPr wrap="none" rtlCol="0">
            <a:spAutoFit/>
          </a:bodyPr>
          <a:lstStyle/>
          <a:p>
            <a:r>
              <a:rPr lang="pt-BR" sz="2800" dirty="0"/>
              <a:t>Sprint 6 </a:t>
            </a:r>
          </a:p>
        </p:txBody>
      </p:sp>
      <p:sp>
        <p:nvSpPr>
          <p:cNvPr id="6" name="TextBox 5">
            <a:extLst>
              <a:ext uri="{FF2B5EF4-FFF2-40B4-BE49-F238E27FC236}">
                <a16:creationId xmlns:a16="http://schemas.microsoft.com/office/drawing/2014/main" id="{5196399B-2E53-FE3D-74C0-0EA4C5A082A9}"/>
              </a:ext>
            </a:extLst>
          </p:cNvPr>
          <p:cNvSpPr txBox="1"/>
          <p:nvPr/>
        </p:nvSpPr>
        <p:spPr>
          <a:xfrm>
            <a:off x="39602" y="2942754"/>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Insights to the Business</a:t>
            </a:r>
            <a:endParaRPr lang="pt-BR" dirty="0"/>
          </a:p>
        </p:txBody>
      </p:sp>
      <p:sp>
        <p:nvSpPr>
          <p:cNvPr id="8" name="TextBox 7">
            <a:extLst>
              <a:ext uri="{FF2B5EF4-FFF2-40B4-BE49-F238E27FC236}">
                <a16:creationId xmlns:a16="http://schemas.microsoft.com/office/drawing/2014/main" id="{F15E3474-888F-B4FB-02AD-3157F6A531F8}"/>
              </a:ext>
            </a:extLst>
          </p:cNvPr>
          <p:cNvSpPr txBox="1"/>
          <p:nvPr/>
        </p:nvSpPr>
        <p:spPr>
          <a:xfrm>
            <a:off x="6095999" y="73742"/>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What have we learned? </a:t>
            </a:r>
          </a:p>
        </p:txBody>
      </p:sp>
      <p:sp>
        <p:nvSpPr>
          <p:cNvPr id="13" name="TextBox 12">
            <a:extLst>
              <a:ext uri="{FF2B5EF4-FFF2-40B4-BE49-F238E27FC236}">
                <a16:creationId xmlns:a16="http://schemas.microsoft.com/office/drawing/2014/main" id="{40A5E6D3-F2D8-71DD-9DCF-5E31E10F41D1}"/>
              </a:ext>
            </a:extLst>
          </p:cNvPr>
          <p:cNvSpPr txBox="1"/>
          <p:nvPr/>
        </p:nvSpPr>
        <p:spPr>
          <a:xfrm>
            <a:off x="94998" y="734176"/>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Project Overview</a:t>
            </a:r>
            <a:endParaRPr lang="pt-BR" dirty="0"/>
          </a:p>
        </p:txBody>
      </p:sp>
      <p:sp>
        <p:nvSpPr>
          <p:cNvPr id="15" name="TextBox 14">
            <a:extLst>
              <a:ext uri="{FF2B5EF4-FFF2-40B4-BE49-F238E27FC236}">
                <a16:creationId xmlns:a16="http://schemas.microsoft.com/office/drawing/2014/main" id="{32D51C94-B905-5F9A-8CFB-D902FAC0979C}"/>
              </a:ext>
            </a:extLst>
          </p:cNvPr>
          <p:cNvSpPr txBox="1"/>
          <p:nvPr/>
        </p:nvSpPr>
        <p:spPr>
          <a:xfrm>
            <a:off x="270363" y="1134356"/>
            <a:ext cx="5945605" cy="1815882"/>
          </a:xfrm>
          <a:prstGeom prst="rect">
            <a:avLst/>
          </a:prstGeom>
          <a:noFill/>
        </p:spPr>
        <p:txBody>
          <a:bodyPr wrap="square">
            <a:spAutoFit/>
          </a:bodyPr>
          <a:lstStyle/>
          <a:p>
            <a:pPr lvl="0"/>
            <a:r>
              <a:rPr lang="en-US" sz="1600" dirty="0"/>
              <a:t>The project aims to optimize the use of fitness classes and gym equipment at GoodLife Fitness through predictive modeling and optimization strategies. The goal is to forecast member attendance to adjust class availability dynamically, enhancing attendance and satisfaction and to predict crowd levels using historical data, additional factors like weather and holidays, allowing for better crowd management and facility usage.</a:t>
            </a:r>
            <a:endParaRPr lang="pt-BR" sz="1600" dirty="0">
              <a:latin typeface="Aptos" panose="020B0004020202020204" pitchFamily="34" charset="0"/>
            </a:endParaRPr>
          </a:p>
        </p:txBody>
      </p:sp>
      <p:sp>
        <p:nvSpPr>
          <p:cNvPr id="9" name="TextBox 8">
            <a:extLst>
              <a:ext uri="{FF2B5EF4-FFF2-40B4-BE49-F238E27FC236}">
                <a16:creationId xmlns:a16="http://schemas.microsoft.com/office/drawing/2014/main" id="{206271E1-3752-6437-E5C0-E07F2D0067EA}"/>
              </a:ext>
            </a:extLst>
          </p:cNvPr>
          <p:cNvSpPr txBox="1"/>
          <p:nvPr/>
        </p:nvSpPr>
        <p:spPr>
          <a:xfrm>
            <a:off x="190194" y="3429000"/>
            <a:ext cx="5850409"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By scheduling more classes in the morning, GoodLife can ensure higher attendance rates and better resource utilization.</a:t>
            </a:r>
          </a:p>
          <a:p>
            <a:pPr marL="285750" indent="-285750">
              <a:buFont typeface="Arial" panose="020B0604020202020204" pitchFamily="34" charset="0"/>
              <a:buChar char="•"/>
            </a:pPr>
            <a:r>
              <a:rPr lang="en-US" sz="1600" dirty="0"/>
              <a:t>Accurate forecasts of gym occupancy can help manage crowd levels, providing a more comfortable environment for members and potentially increasing member retention.</a:t>
            </a:r>
          </a:p>
          <a:p>
            <a:pPr marL="285750" indent="-285750">
              <a:buFont typeface="Arial" panose="020B0604020202020204" pitchFamily="34" charset="0"/>
              <a:buChar char="•"/>
            </a:pPr>
            <a:r>
              <a:rPr lang="en-US" sz="1600" dirty="0"/>
              <a:t>These insights can inform strategic decisions regarding staffing, marketing, and facility management, aligning them with member needs and preferences.</a:t>
            </a:r>
          </a:p>
          <a:p>
            <a:pPr marL="285750" indent="-285750">
              <a:buFont typeface="Arial" panose="020B0604020202020204" pitchFamily="34" charset="0"/>
              <a:buChar char="•"/>
            </a:pPr>
            <a:r>
              <a:rPr lang="en-US" sz="1600" dirty="0"/>
              <a:t>By understanding patterns in gym usage, GoodLife can optimize staffing and maintenance schedules, reducing costs and improving service quality.</a:t>
            </a:r>
            <a:endParaRPr lang="en-CA" sz="1600" dirty="0"/>
          </a:p>
        </p:txBody>
      </p:sp>
      <p:pic>
        <p:nvPicPr>
          <p:cNvPr id="10" name="Picture 9">
            <a:extLst>
              <a:ext uri="{FF2B5EF4-FFF2-40B4-BE49-F238E27FC236}">
                <a16:creationId xmlns:a16="http://schemas.microsoft.com/office/drawing/2014/main" id="{C78C618B-1BA2-8D7D-44F5-19C881CF20EE}"/>
              </a:ext>
            </a:extLst>
          </p:cNvPr>
          <p:cNvPicPr>
            <a:picLocks noChangeAspect="1"/>
          </p:cNvPicPr>
          <p:nvPr/>
        </p:nvPicPr>
        <p:blipFill>
          <a:blip r:embed="rId2"/>
          <a:stretch>
            <a:fillRect/>
          </a:stretch>
        </p:blipFill>
        <p:spPr>
          <a:xfrm>
            <a:off x="5949971" y="3346064"/>
            <a:ext cx="3497562" cy="2308324"/>
          </a:xfrm>
          <a:prstGeom prst="rect">
            <a:avLst/>
          </a:prstGeom>
        </p:spPr>
      </p:pic>
      <p:pic>
        <p:nvPicPr>
          <p:cNvPr id="14" name="Picture 13">
            <a:extLst>
              <a:ext uri="{FF2B5EF4-FFF2-40B4-BE49-F238E27FC236}">
                <a16:creationId xmlns:a16="http://schemas.microsoft.com/office/drawing/2014/main" id="{FC856F22-2C5D-D14E-ADC6-3F92B1E17C9F}"/>
              </a:ext>
            </a:extLst>
          </p:cNvPr>
          <p:cNvPicPr>
            <a:picLocks noChangeAspect="1"/>
          </p:cNvPicPr>
          <p:nvPr/>
        </p:nvPicPr>
        <p:blipFill>
          <a:blip r:embed="rId3"/>
          <a:stretch>
            <a:fillRect/>
          </a:stretch>
        </p:blipFill>
        <p:spPr>
          <a:xfrm>
            <a:off x="9509911" y="4665086"/>
            <a:ext cx="2587091" cy="2028393"/>
          </a:xfrm>
          <a:prstGeom prst="rect">
            <a:avLst/>
          </a:prstGeom>
        </p:spPr>
      </p:pic>
      <p:pic>
        <p:nvPicPr>
          <p:cNvPr id="16" name="Picture 15">
            <a:extLst>
              <a:ext uri="{FF2B5EF4-FFF2-40B4-BE49-F238E27FC236}">
                <a16:creationId xmlns:a16="http://schemas.microsoft.com/office/drawing/2014/main" id="{03BDB6D9-D671-C796-A66A-759C1BFAEDA3}"/>
              </a:ext>
            </a:extLst>
          </p:cNvPr>
          <p:cNvPicPr>
            <a:picLocks noChangeAspect="1"/>
          </p:cNvPicPr>
          <p:nvPr/>
        </p:nvPicPr>
        <p:blipFill>
          <a:blip r:embed="rId4"/>
          <a:stretch>
            <a:fillRect/>
          </a:stretch>
        </p:blipFill>
        <p:spPr>
          <a:xfrm>
            <a:off x="2743006" y="0"/>
            <a:ext cx="1098151" cy="1100378"/>
          </a:xfrm>
          <a:prstGeom prst="rect">
            <a:avLst/>
          </a:prstGeom>
        </p:spPr>
      </p:pic>
    </p:spTree>
    <p:extLst>
      <p:ext uri="{BB962C8B-B14F-4D97-AF65-F5344CB8AC3E}">
        <p14:creationId xmlns:p14="http://schemas.microsoft.com/office/powerpoint/2010/main" val="380446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D7EE-A1DA-4255-E30E-11995C753925}"/>
              </a:ext>
            </a:extLst>
          </p:cNvPr>
          <p:cNvSpPr txBox="1"/>
          <p:nvPr/>
        </p:nvSpPr>
        <p:spPr>
          <a:xfrm>
            <a:off x="325120" y="210235"/>
            <a:ext cx="6329680" cy="646331"/>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Career Advancement Plan as a Data Scientist</a:t>
            </a:r>
            <a:endParaRPr lang="pt-BR" dirty="0"/>
          </a:p>
        </p:txBody>
      </p:sp>
      <p:pic>
        <p:nvPicPr>
          <p:cNvPr id="7" name="Picture 6">
            <a:extLst>
              <a:ext uri="{FF2B5EF4-FFF2-40B4-BE49-F238E27FC236}">
                <a16:creationId xmlns:a16="http://schemas.microsoft.com/office/drawing/2014/main" id="{019F1E30-AF12-0A4F-CD1A-0B94D1FFDBCF}"/>
              </a:ext>
            </a:extLst>
          </p:cNvPr>
          <p:cNvPicPr>
            <a:picLocks noChangeAspect="1"/>
          </p:cNvPicPr>
          <p:nvPr/>
        </p:nvPicPr>
        <p:blipFill rotWithShape="1">
          <a:blip r:embed="rId3"/>
          <a:srcRect t="5987"/>
          <a:stretch/>
        </p:blipFill>
        <p:spPr>
          <a:xfrm>
            <a:off x="0" y="1039031"/>
            <a:ext cx="12192000" cy="2428240"/>
          </a:xfrm>
          <a:prstGeom prst="rect">
            <a:avLst/>
          </a:prstGeom>
        </p:spPr>
      </p:pic>
      <p:sp>
        <p:nvSpPr>
          <p:cNvPr id="8" name="TextBox 7">
            <a:extLst>
              <a:ext uri="{FF2B5EF4-FFF2-40B4-BE49-F238E27FC236}">
                <a16:creationId xmlns:a16="http://schemas.microsoft.com/office/drawing/2014/main" id="{A3DC0DC1-97A8-5FDB-C7D9-41CF88D6B241}"/>
              </a:ext>
            </a:extLst>
          </p:cNvPr>
          <p:cNvSpPr txBox="1"/>
          <p:nvPr/>
        </p:nvSpPr>
        <p:spPr>
          <a:xfrm>
            <a:off x="1179710" y="3436755"/>
            <a:ext cx="1787008" cy="2265236"/>
          </a:xfrm>
          <a:prstGeom prst="rect">
            <a:avLst/>
          </a:prstGeom>
          <a:solidFill>
            <a:srgbClr val="E65485"/>
          </a:solidFill>
          <a:ln>
            <a:noFill/>
          </a:ln>
        </p:spPr>
        <p:txBody>
          <a:bodyPr wrap="square" rtlCol="0">
            <a:spAutoFit/>
          </a:bodyPr>
          <a:lstStyle/>
          <a:p>
            <a:pPr>
              <a:lnSpc>
                <a:spcPct val="90000"/>
              </a:lnSpc>
              <a:spcAft>
                <a:spcPts val="600"/>
              </a:spcAft>
            </a:pPr>
            <a:r>
              <a:rPr lang="en-US" sz="1600" b="1" dirty="0">
                <a:solidFill>
                  <a:schemeClr val="bg1"/>
                </a:solidFill>
              </a:rPr>
              <a:t>Focus on MLOps:</a:t>
            </a:r>
          </a:p>
          <a:p>
            <a:pPr>
              <a:lnSpc>
                <a:spcPct val="90000"/>
              </a:lnSpc>
              <a:spcAft>
                <a:spcPts val="600"/>
              </a:spcAft>
            </a:pPr>
            <a:r>
              <a:rPr lang="en-US" sz="1600" dirty="0">
                <a:solidFill>
                  <a:schemeClr val="bg1"/>
                </a:solidFill>
              </a:rPr>
              <a:t>Learn MLOps to optimize and automate the deployment and management of machine learning models.</a:t>
            </a:r>
          </a:p>
          <a:p>
            <a:endParaRPr lang="pt-BR" sz="1600" dirty="0">
              <a:solidFill>
                <a:schemeClr val="bg1"/>
              </a:solidFill>
            </a:endParaRPr>
          </a:p>
        </p:txBody>
      </p:sp>
      <p:sp>
        <p:nvSpPr>
          <p:cNvPr id="11" name="TextBox 10">
            <a:extLst>
              <a:ext uri="{FF2B5EF4-FFF2-40B4-BE49-F238E27FC236}">
                <a16:creationId xmlns:a16="http://schemas.microsoft.com/office/drawing/2014/main" id="{6D837DDE-4CC8-04D0-215D-F1DA1533BE85}"/>
              </a:ext>
            </a:extLst>
          </p:cNvPr>
          <p:cNvSpPr txBox="1"/>
          <p:nvPr/>
        </p:nvSpPr>
        <p:spPr>
          <a:xfrm>
            <a:off x="7203440" y="210235"/>
            <a:ext cx="4117794" cy="523220"/>
          </a:xfrm>
          <a:prstGeom prst="rect">
            <a:avLst/>
          </a:prstGeom>
          <a:noFill/>
        </p:spPr>
        <p:txBody>
          <a:bodyPr wrap="none" rtlCol="0">
            <a:spAutoFit/>
          </a:bodyPr>
          <a:lstStyle/>
          <a:p>
            <a:r>
              <a:rPr lang="pt-BR" sz="2800" dirty="0"/>
              <a:t>Hemasree Krishna Kumar</a:t>
            </a:r>
          </a:p>
        </p:txBody>
      </p:sp>
      <p:sp>
        <p:nvSpPr>
          <p:cNvPr id="13" name="TextBox 12">
            <a:extLst>
              <a:ext uri="{FF2B5EF4-FFF2-40B4-BE49-F238E27FC236}">
                <a16:creationId xmlns:a16="http://schemas.microsoft.com/office/drawing/2014/main" id="{90FF4399-8604-13D4-3F3B-95834318CBAA}"/>
              </a:ext>
            </a:extLst>
          </p:cNvPr>
          <p:cNvSpPr txBox="1"/>
          <p:nvPr/>
        </p:nvSpPr>
        <p:spPr>
          <a:xfrm>
            <a:off x="3144890" y="2713703"/>
            <a:ext cx="1787008" cy="3228576"/>
          </a:xfrm>
          <a:prstGeom prst="rect">
            <a:avLst/>
          </a:prstGeom>
          <a:solidFill>
            <a:srgbClr val="15BF9E"/>
          </a:solidFill>
        </p:spPr>
        <p:txBody>
          <a:bodyPr wrap="square">
            <a:spAutoFit/>
          </a:bodyPr>
          <a:lstStyle/>
          <a:p>
            <a:pPr>
              <a:lnSpc>
                <a:spcPct val="90000"/>
              </a:lnSpc>
              <a:spcAft>
                <a:spcPts val="600"/>
              </a:spcAft>
            </a:pPr>
            <a:r>
              <a:rPr lang="en-US" sz="1600" b="0" i="0" dirty="0">
                <a:solidFill>
                  <a:schemeClr val="bg1"/>
                </a:solidFill>
                <a:effectLst/>
              </a:rPr>
              <a:t> </a:t>
            </a:r>
            <a:r>
              <a:rPr lang="en-US" sz="1600" b="1" dirty="0">
                <a:solidFill>
                  <a:schemeClr val="bg1"/>
                </a:solidFill>
              </a:rPr>
              <a:t>Upgrade Skills:</a:t>
            </a:r>
            <a:endParaRPr lang="en-US" sz="1600" dirty="0">
              <a:solidFill>
                <a:schemeClr val="bg1"/>
              </a:solidFill>
            </a:endParaRPr>
          </a:p>
          <a:p>
            <a:pPr>
              <a:lnSpc>
                <a:spcPct val="90000"/>
              </a:lnSpc>
              <a:spcAft>
                <a:spcPts val="600"/>
              </a:spcAft>
            </a:pPr>
            <a:r>
              <a:rPr lang="en-US" sz="1600" b="1" dirty="0">
                <a:solidFill>
                  <a:schemeClr val="bg1"/>
                </a:solidFill>
              </a:rPr>
              <a:t>Tableau &amp; Power BI:</a:t>
            </a:r>
            <a:r>
              <a:rPr lang="en-US" sz="1600" dirty="0">
                <a:solidFill>
                  <a:schemeClr val="bg1"/>
                </a:solidFill>
              </a:rPr>
              <a:t> Develop expertise in data visualization and reporting.</a:t>
            </a:r>
          </a:p>
          <a:p>
            <a:pPr>
              <a:lnSpc>
                <a:spcPct val="90000"/>
              </a:lnSpc>
              <a:spcAft>
                <a:spcPts val="600"/>
              </a:spcAft>
            </a:pPr>
            <a:r>
              <a:rPr lang="en-US" sz="1600" b="1" dirty="0">
                <a:solidFill>
                  <a:schemeClr val="bg1"/>
                </a:solidFill>
              </a:rPr>
              <a:t>AWS Cloud:</a:t>
            </a:r>
            <a:r>
              <a:rPr lang="en-US" sz="1600" dirty="0">
                <a:solidFill>
                  <a:schemeClr val="bg1"/>
                </a:solidFill>
              </a:rPr>
              <a:t> Enhance skills in cloud computing for managing and scaling data solutions.</a:t>
            </a:r>
          </a:p>
          <a:p>
            <a:endParaRPr lang="pt-BR" sz="1600" dirty="0">
              <a:solidFill>
                <a:schemeClr val="bg1"/>
              </a:solidFill>
            </a:endParaRPr>
          </a:p>
        </p:txBody>
      </p:sp>
      <p:sp>
        <p:nvSpPr>
          <p:cNvPr id="18" name="TextBox 17">
            <a:extLst>
              <a:ext uri="{FF2B5EF4-FFF2-40B4-BE49-F238E27FC236}">
                <a16:creationId xmlns:a16="http://schemas.microsoft.com/office/drawing/2014/main" id="{B67B2294-11A9-F2C7-0C4B-F1DCD85D427D}"/>
              </a:ext>
            </a:extLst>
          </p:cNvPr>
          <p:cNvSpPr txBox="1"/>
          <p:nvPr/>
        </p:nvSpPr>
        <p:spPr>
          <a:xfrm>
            <a:off x="5329555" y="3492155"/>
            <a:ext cx="1787008" cy="2708434"/>
          </a:xfrm>
          <a:prstGeom prst="rect">
            <a:avLst/>
          </a:prstGeom>
          <a:solidFill>
            <a:srgbClr val="9D87F5"/>
          </a:solidFill>
        </p:spPr>
        <p:txBody>
          <a:bodyPr wrap="square" rtlCol="0">
            <a:spAutoFit/>
          </a:bodyPr>
          <a:lstStyle/>
          <a:p>
            <a:pPr>
              <a:lnSpc>
                <a:spcPct val="90000"/>
              </a:lnSpc>
              <a:spcAft>
                <a:spcPts val="600"/>
              </a:spcAft>
            </a:pPr>
            <a:r>
              <a:rPr lang="en-US" sz="1600" b="1" dirty="0">
                <a:solidFill>
                  <a:schemeClr val="bg1"/>
                </a:solidFill>
              </a:rPr>
              <a:t>Acquire Docker Skills:</a:t>
            </a:r>
          </a:p>
          <a:p>
            <a:pPr>
              <a:lnSpc>
                <a:spcPct val="90000"/>
              </a:lnSpc>
              <a:spcAft>
                <a:spcPts val="600"/>
              </a:spcAft>
            </a:pPr>
            <a:r>
              <a:rPr lang="en-US" sz="1600" dirty="0">
                <a:solidFill>
                  <a:schemeClr val="bg1"/>
                </a:solidFill>
              </a:rPr>
              <a:t>Master Docker to improve containerization, ensuring consistent and portable deployment of applications.</a:t>
            </a:r>
          </a:p>
          <a:p>
            <a:endParaRPr lang="en-CA" sz="1600" dirty="0">
              <a:solidFill>
                <a:schemeClr val="bg1"/>
              </a:solidFill>
            </a:endParaRPr>
          </a:p>
        </p:txBody>
      </p:sp>
      <p:sp>
        <p:nvSpPr>
          <p:cNvPr id="19" name="TextBox 18">
            <a:extLst>
              <a:ext uri="{FF2B5EF4-FFF2-40B4-BE49-F238E27FC236}">
                <a16:creationId xmlns:a16="http://schemas.microsoft.com/office/drawing/2014/main" id="{7B52CBCD-1B0A-82A6-27E3-CB5592710FD3}"/>
              </a:ext>
            </a:extLst>
          </p:cNvPr>
          <p:cNvSpPr txBox="1"/>
          <p:nvPr/>
        </p:nvSpPr>
        <p:spPr>
          <a:xfrm>
            <a:off x="7260105" y="2418132"/>
            <a:ext cx="1579096" cy="2608343"/>
          </a:xfrm>
          <a:prstGeom prst="rect">
            <a:avLst/>
          </a:prstGeom>
          <a:solidFill>
            <a:srgbClr val="FC7C2C"/>
          </a:solidFill>
        </p:spPr>
        <p:txBody>
          <a:bodyPr wrap="square" rtlCol="0">
            <a:spAutoFit/>
          </a:bodyPr>
          <a:lstStyle/>
          <a:p>
            <a:pPr>
              <a:lnSpc>
                <a:spcPct val="90000"/>
              </a:lnSpc>
              <a:spcAft>
                <a:spcPts val="600"/>
              </a:spcAft>
            </a:pPr>
            <a:r>
              <a:rPr lang="en-US" sz="1600" b="1" dirty="0">
                <a:solidFill>
                  <a:schemeClr val="bg1"/>
                </a:solidFill>
              </a:rPr>
              <a:t>Pursue Co-op Opportunities:</a:t>
            </a:r>
            <a:endParaRPr lang="en-US" sz="1600" dirty="0">
              <a:solidFill>
                <a:schemeClr val="bg1"/>
              </a:solidFill>
            </a:endParaRPr>
          </a:p>
          <a:p>
            <a:pPr>
              <a:lnSpc>
                <a:spcPct val="90000"/>
              </a:lnSpc>
              <a:spcAft>
                <a:spcPts val="600"/>
              </a:spcAft>
            </a:pPr>
            <a:r>
              <a:rPr lang="en-US" sz="1600" dirty="0">
                <a:solidFill>
                  <a:schemeClr val="bg1"/>
                </a:solidFill>
              </a:rPr>
              <a:t>Apply for co-op positions to gain practical experience and apply theoretical knowledge in a real-world setting.</a:t>
            </a:r>
            <a:endParaRPr lang="en-CA" sz="1600" dirty="0">
              <a:solidFill>
                <a:schemeClr val="bg1"/>
              </a:solidFill>
            </a:endParaRPr>
          </a:p>
        </p:txBody>
      </p:sp>
      <p:sp>
        <p:nvSpPr>
          <p:cNvPr id="5" name="TextBox 4">
            <a:extLst>
              <a:ext uri="{FF2B5EF4-FFF2-40B4-BE49-F238E27FC236}">
                <a16:creationId xmlns:a16="http://schemas.microsoft.com/office/drawing/2014/main" id="{B3999927-49B0-797B-DAC2-F0C1FBD5FAE9}"/>
              </a:ext>
            </a:extLst>
          </p:cNvPr>
          <p:cNvSpPr txBox="1"/>
          <p:nvPr/>
        </p:nvSpPr>
        <p:spPr>
          <a:xfrm>
            <a:off x="9239265" y="3467271"/>
            <a:ext cx="2151221" cy="2800767"/>
          </a:xfrm>
          <a:prstGeom prst="rect">
            <a:avLst/>
          </a:prstGeom>
          <a:solidFill>
            <a:srgbClr val="3DC3FF"/>
          </a:solidFill>
        </p:spPr>
        <p:txBody>
          <a:bodyPr wrap="square" rtlCol="0">
            <a:spAutoFit/>
          </a:bodyPr>
          <a:lstStyle>
            <a:defPPr>
              <a:defRPr lang="pt-BR"/>
            </a:defPPr>
            <a:lvl1pPr>
              <a:defRPr sz="1600">
                <a:solidFill>
                  <a:schemeClr val="bg1"/>
                </a:solidFill>
              </a:defRPr>
            </a:lvl1pPr>
          </a:lstStyle>
          <a:p>
            <a:r>
              <a:rPr lang="en-US" b="1" dirty="0"/>
              <a:t>Build a Portfolio:</a:t>
            </a:r>
            <a:endParaRPr lang="en-US" dirty="0"/>
          </a:p>
          <a:p>
            <a:r>
              <a:rPr lang="en-US" dirty="0"/>
              <a:t>Develop a portfolio that highlights your projects, skills, and accomplishments, including work with tools like Tableau, Power BI, AWS, and Docker, as well as MLOps practices.</a:t>
            </a:r>
          </a:p>
          <a:p>
            <a:endParaRPr lang="en-CA" dirty="0"/>
          </a:p>
        </p:txBody>
      </p:sp>
    </p:spTree>
    <p:extLst>
      <p:ext uri="{BB962C8B-B14F-4D97-AF65-F5344CB8AC3E}">
        <p14:creationId xmlns:p14="http://schemas.microsoft.com/office/powerpoint/2010/main" val="187947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217922" y="513261"/>
            <a:ext cx="5879079" cy="2062103"/>
          </a:xfrm>
          <a:prstGeom prst="rect">
            <a:avLst/>
          </a:prstGeom>
          <a:noFill/>
        </p:spPr>
        <p:txBody>
          <a:bodyPr wrap="square">
            <a:spAutoFit/>
          </a:bodyPr>
          <a:lstStyle>
            <a:defPPr>
              <a:defRPr lang="pt-BR"/>
            </a:defPPr>
            <a:lvl1pPr>
              <a:defRPr b="1" i="0">
                <a:effectLst/>
                <a:highlight>
                  <a:srgbClr val="FFFFFF"/>
                </a:highlight>
                <a:latin typeface="Aptos" panose="020B0004020202020204" pitchFamily="34" charset="0"/>
              </a:defRPr>
            </a:lvl1pPr>
          </a:lstStyle>
          <a:p>
            <a:r>
              <a:rPr lang="en-US" sz="1600" b="0" dirty="0"/>
              <a:t>This project offers a practical application of data analysis and machine learning techniques in a real-world context. By working with a rich dataset from the Brazilian eCommerce industry, we gained hands-on experience in customer segmentation, a crucial aspect of marketing and business strategy. Also, businesses can uncover actionable insights that drive marketing campaigns, optimize inventory management, and enhance customer experiences.</a:t>
            </a:r>
            <a:r>
              <a:rPr lang="en-CA" sz="1600" b="0" dirty="0"/>
              <a:t> </a:t>
            </a:r>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447832" cy="523220"/>
          </a:xfrm>
          <a:prstGeom prst="rect">
            <a:avLst/>
          </a:prstGeom>
          <a:noFill/>
        </p:spPr>
        <p:txBody>
          <a:bodyPr wrap="none" rtlCol="0">
            <a:spAutoFit/>
          </a:bodyPr>
          <a:lstStyle/>
          <a:p>
            <a:r>
              <a:rPr lang="pt-BR" sz="2800" dirty="0"/>
              <a:t>Sprint 2 </a:t>
            </a:r>
          </a:p>
        </p:txBody>
      </p:sp>
      <p:pic>
        <p:nvPicPr>
          <p:cNvPr id="1028" name="Picture 4">
            <a:extLst>
              <a:ext uri="{FF2B5EF4-FFF2-40B4-BE49-F238E27FC236}">
                <a16:creationId xmlns:a16="http://schemas.microsoft.com/office/drawing/2014/main" id="{84326377-7C13-0179-9777-7D881BE4C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280" y="3660342"/>
            <a:ext cx="2895627" cy="16118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0F2954A-8D5E-5C24-1A2F-96C7C9B16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121" y="5311884"/>
            <a:ext cx="2275601" cy="15324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96399B-2E53-FE3D-74C0-0EA4C5A082A9}"/>
              </a:ext>
            </a:extLst>
          </p:cNvPr>
          <p:cNvSpPr txBox="1"/>
          <p:nvPr/>
        </p:nvSpPr>
        <p:spPr>
          <a:xfrm>
            <a:off x="39603" y="2811569"/>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Insights to the Business</a:t>
            </a:r>
            <a:endParaRPr lang="pt-BR" dirty="0"/>
          </a:p>
        </p:txBody>
      </p:sp>
      <p:sp>
        <p:nvSpPr>
          <p:cNvPr id="8" name="TextBox 7">
            <a:extLst>
              <a:ext uri="{FF2B5EF4-FFF2-40B4-BE49-F238E27FC236}">
                <a16:creationId xmlns:a16="http://schemas.microsoft.com/office/drawing/2014/main" id="{F15E3474-888F-B4FB-02AD-3157F6A531F8}"/>
              </a:ext>
            </a:extLst>
          </p:cNvPr>
          <p:cNvSpPr txBox="1"/>
          <p:nvPr/>
        </p:nvSpPr>
        <p:spPr>
          <a:xfrm>
            <a:off x="6095999" y="73742"/>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What we learned? </a:t>
            </a:r>
          </a:p>
        </p:txBody>
      </p:sp>
      <p:sp>
        <p:nvSpPr>
          <p:cNvPr id="10" name="TextBox 9">
            <a:extLst>
              <a:ext uri="{FF2B5EF4-FFF2-40B4-BE49-F238E27FC236}">
                <a16:creationId xmlns:a16="http://schemas.microsoft.com/office/drawing/2014/main" id="{1EF65344-6231-180B-61F4-6D4825844674}"/>
              </a:ext>
            </a:extLst>
          </p:cNvPr>
          <p:cNvSpPr txBox="1"/>
          <p:nvPr/>
        </p:nvSpPr>
        <p:spPr>
          <a:xfrm>
            <a:off x="4703832" y="3232440"/>
            <a:ext cx="3322494" cy="369332"/>
          </a:xfrm>
          <a:prstGeom prst="rect">
            <a:avLst/>
          </a:prstGeom>
          <a:noFill/>
        </p:spPr>
        <p:txBody>
          <a:bodyPr wrap="square">
            <a:spAutoFit/>
          </a:bodyPr>
          <a:lstStyle/>
          <a:p>
            <a:pPr algn="l"/>
            <a:r>
              <a:rPr lang="en-CA" b="1" i="0" dirty="0">
                <a:effectLst/>
                <a:highlight>
                  <a:srgbClr val="FFFFFF"/>
                </a:highlight>
                <a:latin typeface="Aptos" panose="020B0004020202020204" pitchFamily="34" charset="0"/>
              </a:rPr>
              <a:t>Performing </a:t>
            </a:r>
            <a:r>
              <a:rPr lang="en-CA" b="1" i="0" dirty="0" err="1">
                <a:effectLst/>
                <a:highlight>
                  <a:srgbClr val="FFFFFF"/>
                </a:highlight>
                <a:latin typeface="Aptos" panose="020B0004020202020204" pitchFamily="34" charset="0"/>
              </a:rPr>
              <a:t>KMeans</a:t>
            </a:r>
            <a:r>
              <a:rPr lang="en-CA" b="1" i="0" dirty="0">
                <a:effectLst/>
                <a:highlight>
                  <a:srgbClr val="FFFFFF"/>
                </a:highlight>
                <a:latin typeface="Aptos" panose="020B0004020202020204" pitchFamily="34" charset="0"/>
              </a:rPr>
              <a:t> clustering</a:t>
            </a:r>
          </a:p>
        </p:txBody>
      </p:sp>
      <p:pic>
        <p:nvPicPr>
          <p:cNvPr id="1032" name="Picture 8">
            <a:extLst>
              <a:ext uri="{FF2B5EF4-FFF2-40B4-BE49-F238E27FC236}">
                <a16:creationId xmlns:a16="http://schemas.microsoft.com/office/drawing/2014/main" id="{98D95986-8716-1161-E03E-584220D47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092" y="3216821"/>
            <a:ext cx="3362147" cy="35442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0A5E6D3-F2D8-71DD-9DCF-5E31E10F41D1}"/>
              </a:ext>
            </a:extLst>
          </p:cNvPr>
          <p:cNvSpPr txBox="1"/>
          <p:nvPr/>
        </p:nvSpPr>
        <p:spPr>
          <a:xfrm>
            <a:off x="94998" y="734176"/>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Project Overview</a:t>
            </a:r>
            <a:endParaRPr lang="pt-BR" dirty="0"/>
          </a:p>
        </p:txBody>
      </p:sp>
      <p:sp>
        <p:nvSpPr>
          <p:cNvPr id="15" name="TextBox 14">
            <a:extLst>
              <a:ext uri="{FF2B5EF4-FFF2-40B4-BE49-F238E27FC236}">
                <a16:creationId xmlns:a16="http://schemas.microsoft.com/office/drawing/2014/main" id="{32D51C94-B905-5F9A-8CFB-D902FAC0979C}"/>
              </a:ext>
            </a:extLst>
          </p:cNvPr>
          <p:cNvSpPr txBox="1"/>
          <p:nvPr/>
        </p:nvSpPr>
        <p:spPr>
          <a:xfrm>
            <a:off x="19284" y="1205989"/>
            <a:ext cx="5954795" cy="1569660"/>
          </a:xfrm>
          <a:prstGeom prst="rect">
            <a:avLst/>
          </a:prstGeom>
          <a:noFill/>
        </p:spPr>
        <p:txBody>
          <a:bodyPr wrap="square">
            <a:spAutoFit/>
          </a:bodyPr>
          <a:lstStyle/>
          <a:p>
            <a:r>
              <a:rPr lang="en-US" sz="1600" dirty="0">
                <a:latin typeface="Aptos" panose="020B0004020202020204" pitchFamily="34" charset="0"/>
              </a:rPr>
              <a:t>This is a Brazilian e-commerce public dataset of orders made at </a:t>
            </a:r>
            <a:r>
              <a:rPr lang="en-US" sz="1600" dirty="0" err="1">
                <a:latin typeface="Aptos" panose="020B0004020202020204" pitchFamily="34" charset="0"/>
              </a:rPr>
              <a:t>Olist</a:t>
            </a:r>
            <a:r>
              <a:rPr lang="en-US" sz="1600" dirty="0">
                <a:latin typeface="Aptos" panose="020B0004020202020204" pitchFamily="34" charset="0"/>
              </a:rPr>
              <a:t> Store. The dataset has information on 100k orders from 2016 to 2018 made at multiple marketplaces in Brazil. Its features allow customers to view orders from multiple dimensions: from order status, price, payment, and freight performance to customer location, product attributes, and, finally, customer reviews. </a:t>
            </a:r>
            <a:endParaRPr lang="pt-BR" sz="1600" dirty="0">
              <a:latin typeface="Aptos" panose="020B0004020202020204" pitchFamily="34" charset="0"/>
            </a:endParaRPr>
          </a:p>
        </p:txBody>
      </p:sp>
      <p:pic>
        <p:nvPicPr>
          <p:cNvPr id="17" name="Picture 16">
            <a:extLst>
              <a:ext uri="{FF2B5EF4-FFF2-40B4-BE49-F238E27FC236}">
                <a16:creationId xmlns:a16="http://schemas.microsoft.com/office/drawing/2014/main" id="{C0F64122-CD5C-AC6B-877D-DC9BBE0BBE4D}"/>
              </a:ext>
            </a:extLst>
          </p:cNvPr>
          <p:cNvPicPr>
            <a:picLocks noChangeAspect="1"/>
          </p:cNvPicPr>
          <p:nvPr/>
        </p:nvPicPr>
        <p:blipFill>
          <a:blip r:embed="rId5"/>
          <a:stretch>
            <a:fillRect/>
          </a:stretch>
        </p:blipFill>
        <p:spPr>
          <a:xfrm>
            <a:off x="113533" y="3189439"/>
            <a:ext cx="4528620" cy="1498341"/>
          </a:xfrm>
          <a:prstGeom prst="rect">
            <a:avLst/>
          </a:prstGeom>
        </p:spPr>
      </p:pic>
      <p:sp>
        <p:nvSpPr>
          <p:cNvPr id="12" name="TextBox 11">
            <a:extLst>
              <a:ext uri="{FF2B5EF4-FFF2-40B4-BE49-F238E27FC236}">
                <a16:creationId xmlns:a16="http://schemas.microsoft.com/office/drawing/2014/main" id="{E0226CB3-1C14-4CE4-F710-2DEE2A156964}"/>
              </a:ext>
            </a:extLst>
          </p:cNvPr>
          <p:cNvSpPr txBox="1"/>
          <p:nvPr/>
        </p:nvSpPr>
        <p:spPr>
          <a:xfrm>
            <a:off x="8210092" y="3258870"/>
            <a:ext cx="3117020" cy="369332"/>
          </a:xfrm>
          <a:prstGeom prst="rect">
            <a:avLst/>
          </a:prstGeom>
          <a:noFill/>
        </p:spPr>
        <p:txBody>
          <a:bodyPr wrap="square">
            <a:spAutoFit/>
          </a:bodyPr>
          <a:lstStyle/>
          <a:p>
            <a:pPr algn="l"/>
            <a:r>
              <a:rPr lang="en-US" b="1" i="0" dirty="0">
                <a:effectLst/>
                <a:highlight>
                  <a:srgbClr val="FFFFFF"/>
                </a:highlight>
                <a:latin typeface="-apple-system"/>
              </a:rPr>
              <a:t>What is the Average Ticket?</a:t>
            </a:r>
          </a:p>
        </p:txBody>
      </p:sp>
      <p:pic>
        <p:nvPicPr>
          <p:cNvPr id="19" name="Picture 18">
            <a:extLst>
              <a:ext uri="{FF2B5EF4-FFF2-40B4-BE49-F238E27FC236}">
                <a16:creationId xmlns:a16="http://schemas.microsoft.com/office/drawing/2014/main" id="{68CDC99D-C3BE-3D78-F9EA-134190481FF3}"/>
              </a:ext>
            </a:extLst>
          </p:cNvPr>
          <p:cNvPicPr>
            <a:picLocks noChangeAspect="1"/>
          </p:cNvPicPr>
          <p:nvPr/>
        </p:nvPicPr>
        <p:blipFill>
          <a:blip r:embed="rId6"/>
          <a:stretch>
            <a:fillRect/>
          </a:stretch>
        </p:blipFill>
        <p:spPr>
          <a:xfrm>
            <a:off x="113533" y="4842349"/>
            <a:ext cx="4406533" cy="1810625"/>
          </a:xfrm>
          <a:prstGeom prst="rect">
            <a:avLst/>
          </a:prstGeom>
        </p:spPr>
      </p:pic>
      <p:pic>
        <p:nvPicPr>
          <p:cNvPr id="20" name="Picture 4" descr="E-Commerce Market Report 2023-2028 ...">
            <a:extLst>
              <a:ext uri="{FF2B5EF4-FFF2-40B4-BE49-F238E27FC236}">
                <a16:creationId xmlns:a16="http://schemas.microsoft.com/office/drawing/2014/main" id="{AA27D7C6-92B3-B2F7-18C6-1F05C0F263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1126" y="70958"/>
            <a:ext cx="1447831" cy="96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90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151397" y="702981"/>
            <a:ext cx="5742402" cy="1569660"/>
          </a:xfrm>
          <a:prstGeom prst="rect">
            <a:avLst/>
          </a:prstGeom>
          <a:noFill/>
        </p:spPr>
        <p:txBody>
          <a:bodyPr wrap="square">
            <a:spAutoFit/>
          </a:bodyPr>
          <a:lstStyle>
            <a:defPPr>
              <a:defRPr lang="pt-BR"/>
            </a:defPPr>
            <a:lvl1pPr>
              <a:defRPr sz="1600">
                <a:latin typeface="Aptos" panose="020B0004020202020204" pitchFamily="34" charset="0"/>
              </a:defRPr>
            </a:lvl1pPr>
          </a:lstStyle>
          <a:p>
            <a:r>
              <a:rPr lang="en-US" dirty="0"/>
              <a:t>In this project, we developed an AI system to automatically classify user interest profiles from TikTok reviews using supervised learning and sentiment analysis. This can help businesses understand user preferences, enhance content recommendations, and assist influencers in refining their content strategies.</a:t>
            </a:r>
            <a:endParaRPr lang="en-CA" dirty="0"/>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447832" cy="523220"/>
          </a:xfrm>
          <a:prstGeom prst="rect">
            <a:avLst/>
          </a:prstGeom>
          <a:noFill/>
        </p:spPr>
        <p:txBody>
          <a:bodyPr wrap="none" rtlCol="0">
            <a:spAutoFit/>
          </a:bodyPr>
          <a:lstStyle/>
          <a:p>
            <a:r>
              <a:rPr lang="pt-BR" sz="2800" dirty="0"/>
              <a:t>Sprint 5 </a:t>
            </a:r>
          </a:p>
        </p:txBody>
      </p:sp>
      <p:sp>
        <p:nvSpPr>
          <p:cNvPr id="6" name="TextBox 5">
            <a:extLst>
              <a:ext uri="{FF2B5EF4-FFF2-40B4-BE49-F238E27FC236}">
                <a16:creationId xmlns:a16="http://schemas.microsoft.com/office/drawing/2014/main" id="{5196399B-2E53-FE3D-74C0-0EA4C5A082A9}"/>
              </a:ext>
            </a:extLst>
          </p:cNvPr>
          <p:cNvSpPr txBox="1"/>
          <p:nvPr/>
        </p:nvSpPr>
        <p:spPr>
          <a:xfrm>
            <a:off x="39603" y="2811569"/>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Insights to the Business</a:t>
            </a:r>
            <a:endParaRPr lang="pt-BR" dirty="0"/>
          </a:p>
        </p:txBody>
      </p:sp>
      <p:sp>
        <p:nvSpPr>
          <p:cNvPr id="13" name="TextBox 12">
            <a:extLst>
              <a:ext uri="{FF2B5EF4-FFF2-40B4-BE49-F238E27FC236}">
                <a16:creationId xmlns:a16="http://schemas.microsoft.com/office/drawing/2014/main" id="{40A5E6D3-F2D8-71DD-9DCF-5E31E10F41D1}"/>
              </a:ext>
            </a:extLst>
          </p:cNvPr>
          <p:cNvSpPr txBox="1"/>
          <p:nvPr/>
        </p:nvSpPr>
        <p:spPr>
          <a:xfrm>
            <a:off x="94998" y="734176"/>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Project Overview</a:t>
            </a:r>
            <a:endParaRPr lang="pt-BR" dirty="0"/>
          </a:p>
        </p:txBody>
      </p:sp>
      <p:sp>
        <p:nvSpPr>
          <p:cNvPr id="15" name="TextBox 14">
            <a:extLst>
              <a:ext uri="{FF2B5EF4-FFF2-40B4-BE49-F238E27FC236}">
                <a16:creationId xmlns:a16="http://schemas.microsoft.com/office/drawing/2014/main" id="{32D51C94-B905-5F9A-8CFB-D902FAC0979C}"/>
              </a:ext>
            </a:extLst>
          </p:cNvPr>
          <p:cNvSpPr txBox="1"/>
          <p:nvPr/>
        </p:nvSpPr>
        <p:spPr>
          <a:xfrm>
            <a:off x="34037" y="1187641"/>
            <a:ext cx="5858762" cy="1323439"/>
          </a:xfrm>
          <a:prstGeom prst="rect">
            <a:avLst/>
          </a:prstGeom>
          <a:noFill/>
        </p:spPr>
        <p:txBody>
          <a:bodyPr wrap="square">
            <a:spAutoFit/>
          </a:bodyPr>
          <a:lstStyle/>
          <a:p>
            <a:r>
              <a:rPr lang="en-US" sz="1600" b="0" i="0" dirty="0">
                <a:effectLst/>
                <a:highlight>
                  <a:srgbClr val="FFFFFF"/>
                </a:highlight>
                <a:latin typeface="-apple-system"/>
              </a:rPr>
              <a:t>This project aims to develop a comprehensive system to profile TikTok users based on their app review texts. By analyzing the textual content of user reviews, we intend to categorize users into specific interest groups such as Entertainment Enthusiasts, Educational Seekers, Lifestyle Admirers, and more. </a:t>
            </a:r>
            <a:endParaRPr lang="pt-BR" sz="1600" dirty="0">
              <a:latin typeface="Aptos" panose="020B0004020202020204" pitchFamily="34" charset="0"/>
            </a:endParaRPr>
          </a:p>
        </p:txBody>
      </p:sp>
      <p:pic>
        <p:nvPicPr>
          <p:cNvPr id="7" name="Picture 6">
            <a:extLst>
              <a:ext uri="{FF2B5EF4-FFF2-40B4-BE49-F238E27FC236}">
                <a16:creationId xmlns:a16="http://schemas.microsoft.com/office/drawing/2014/main" id="{EF09ACFB-17A2-32D6-AEA5-3F7D49291E0D}"/>
              </a:ext>
            </a:extLst>
          </p:cNvPr>
          <p:cNvPicPr>
            <a:picLocks noChangeAspect="1"/>
          </p:cNvPicPr>
          <p:nvPr/>
        </p:nvPicPr>
        <p:blipFill>
          <a:blip r:embed="rId2"/>
          <a:stretch>
            <a:fillRect/>
          </a:stretch>
        </p:blipFill>
        <p:spPr>
          <a:xfrm>
            <a:off x="2794572" y="73742"/>
            <a:ext cx="1279588" cy="921588"/>
          </a:xfrm>
          <a:prstGeom prst="rect">
            <a:avLst/>
          </a:prstGeom>
        </p:spPr>
      </p:pic>
      <p:sp>
        <p:nvSpPr>
          <p:cNvPr id="9" name="TextBox 8">
            <a:extLst>
              <a:ext uri="{FF2B5EF4-FFF2-40B4-BE49-F238E27FC236}">
                <a16:creationId xmlns:a16="http://schemas.microsoft.com/office/drawing/2014/main" id="{B3F96558-CED5-604F-C58F-83F66B49B6E5}"/>
              </a:ext>
            </a:extLst>
          </p:cNvPr>
          <p:cNvSpPr txBox="1"/>
          <p:nvPr/>
        </p:nvSpPr>
        <p:spPr>
          <a:xfrm>
            <a:off x="6151397" y="231120"/>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dirty="0"/>
              <a:t>What we learned? </a:t>
            </a:r>
          </a:p>
        </p:txBody>
      </p:sp>
      <p:pic>
        <p:nvPicPr>
          <p:cNvPr id="2050" name="Picture 2">
            <a:extLst>
              <a:ext uri="{FF2B5EF4-FFF2-40B4-BE49-F238E27FC236}">
                <a16:creationId xmlns:a16="http://schemas.microsoft.com/office/drawing/2014/main" id="{1B949590-1CF3-7F68-D6E4-A0E023671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35" y="3314625"/>
            <a:ext cx="4218405" cy="345052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C86A9C8-D207-83F4-9633-ABB71673CC9E}"/>
              </a:ext>
            </a:extLst>
          </p:cNvPr>
          <p:cNvSpPr txBox="1"/>
          <p:nvPr/>
        </p:nvSpPr>
        <p:spPr>
          <a:xfrm>
            <a:off x="4676142" y="3257153"/>
            <a:ext cx="6685280" cy="646331"/>
          </a:xfrm>
          <a:prstGeom prst="rect">
            <a:avLst/>
          </a:prstGeom>
          <a:noFill/>
        </p:spPr>
        <p:txBody>
          <a:bodyPr wrap="square">
            <a:spAutoFit/>
          </a:bodyPr>
          <a:lstStyle/>
          <a:p>
            <a:r>
              <a:rPr lang="en-US" b="0" i="0" dirty="0">
                <a:effectLst/>
                <a:highlight>
                  <a:srgbClr val="FFFFFF"/>
                </a:highlight>
                <a:latin typeface="-apple-system"/>
              </a:rPr>
              <a:t>Predictions on a subset of the data and display some reviews with their predicted categories:</a:t>
            </a:r>
            <a:endParaRPr lang="pt-BR" dirty="0"/>
          </a:p>
        </p:txBody>
      </p:sp>
      <p:sp>
        <p:nvSpPr>
          <p:cNvPr id="27" name="TextBox 26">
            <a:extLst>
              <a:ext uri="{FF2B5EF4-FFF2-40B4-BE49-F238E27FC236}">
                <a16:creationId xmlns:a16="http://schemas.microsoft.com/office/drawing/2014/main" id="{289FFF7C-CCDB-62A5-C4BD-6DA3BAB21FC3}"/>
              </a:ext>
            </a:extLst>
          </p:cNvPr>
          <p:cNvSpPr txBox="1"/>
          <p:nvPr/>
        </p:nvSpPr>
        <p:spPr>
          <a:xfrm>
            <a:off x="4784093" y="3902831"/>
            <a:ext cx="6469378" cy="2862322"/>
          </a:xfrm>
          <a:prstGeom prst="rect">
            <a:avLst/>
          </a:prstGeom>
          <a:noFill/>
        </p:spPr>
        <p:txBody>
          <a:bodyPr wrap="square">
            <a:spAutoFit/>
          </a:bodyPr>
          <a:lstStyle/>
          <a:p>
            <a:r>
              <a:rPr lang="pt-BR" sz="1200" dirty="0"/>
              <a:t>Review: Its </a:t>
            </a:r>
            <a:r>
              <a:rPr lang="pt-BR" sz="1200" dirty="0" err="1"/>
              <a:t>addicting</a:t>
            </a:r>
            <a:r>
              <a:rPr lang="pt-BR" sz="1200" dirty="0"/>
              <a:t> </a:t>
            </a:r>
            <a:r>
              <a:rPr lang="pt-BR" sz="1200" dirty="0" err="1"/>
              <a:t>and</a:t>
            </a:r>
            <a:r>
              <a:rPr lang="pt-BR" sz="1200" dirty="0"/>
              <a:t> i </a:t>
            </a:r>
            <a:r>
              <a:rPr lang="pt-BR" sz="1200" dirty="0" err="1"/>
              <a:t>love</a:t>
            </a:r>
            <a:r>
              <a:rPr lang="pt-BR" sz="1200" dirty="0"/>
              <a:t> it </a:t>
            </a:r>
            <a:r>
              <a:rPr lang="pt-BR" sz="1200" dirty="0" err="1"/>
              <a:t>alot</a:t>
            </a:r>
            <a:endParaRPr lang="pt-BR" sz="1200" dirty="0"/>
          </a:p>
          <a:p>
            <a:r>
              <a:rPr lang="pt-BR" sz="1200" dirty="0" err="1"/>
              <a:t>Predicted</a:t>
            </a:r>
            <a:r>
              <a:rPr lang="pt-BR" sz="1200" dirty="0"/>
              <a:t> </a:t>
            </a:r>
            <a:r>
              <a:rPr lang="pt-BR" sz="1200" dirty="0" err="1"/>
              <a:t>Interest</a:t>
            </a:r>
            <a:r>
              <a:rPr lang="pt-BR" sz="1200" dirty="0"/>
              <a:t> </a:t>
            </a:r>
            <a:r>
              <a:rPr lang="pt-BR" sz="1200" dirty="0" err="1"/>
              <a:t>Category</a:t>
            </a:r>
            <a:r>
              <a:rPr lang="pt-BR" sz="1200" dirty="0"/>
              <a:t>: </a:t>
            </a:r>
            <a:r>
              <a:rPr lang="pt-BR" sz="1200" dirty="0" err="1"/>
              <a:t>Entertainment</a:t>
            </a:r>
            <a:r>
              <a:rPr lang="pt-BR" sz="1200" dirty="0"/>
              <a:t> </a:t>
            </a:r>
            <a:r>
              <a:rPr lang="pt-BR" sz="1200" dirty="0" err="1"/>
              <a:t>Enthusiasts</a:t>
            </a:r>
            <a:endParaRPr lang="pt-BR" sz="1200" dirty="0"/>
          </a:p>
          <a:p>
            <a:endParaRPr lang="pt-BR" sz="1200" dirty="0"/>
          </a:p>
          <a:p>
            <a:r>
              <a:rPr lang="pt-BR" sz="1200" dirty="0"/>
              <a:t>Review: </a:t>
            </a:r>
            <a:r>
              <a:rPr lang="pt-BR" sz="1200" dirty="0" err="1"/>
              <a:t>Widked</a:t>
            </a:r>
            <a:r>
              <a:rPr lang="pt-BR" sz="1200" dirty="0"/>
              <a:t> app, </a:t>
            </a:r>
            <a:r>
              <a:rPr lang="pt-BR" sz="1200" dirty="0" err="1"/>
              <a:t>cant</a:t>
            </a:r>
            <a:r>
              <a:rPr lang="pt-BR" sz="1200" dirty="0"/>
              <a:t> </a:t>
            </a:r>
            <a:r>
              <a:rPr lang="pt-BR" sz="1200" dirty="0" err="1"/>
              <a:t>fault</a:t>
            </a:r>
            <a:r>
              <a:rPr lang="pt-BR" sz="1200" dirty="0"/>
              <a:t> </a:t>
            </a:r>
            <a:r>
              <a:rPr lang="pt-BR" sz="1200" dirty="0" err="1"/>
              <a:t>anything</a:t>
            </a:r>
            <a:r>
              <a:rPr lang="pt-BR" sz="1200" dirty="0"/>
              <a:t> with it. Just </a:t>
            </a:r>
            <a:r>
              <a:rPr lang="pt-BR" sz="1200" dirty="0" err="1"/>
              <a:t>need</a:t>
            </a:r>
            <a:r>
              <a:rPr lang="pt-BR" sz="1200" dirty="0"/>
              <a:t> </a:t>
            </a:r>
            <a:r>
              <a:rPr lang="pt-BR" sz="1200" dirty="0" err="1"/>
              <a:t>to</a:t>
            </a:r>
            <a:r>
              <a:rPr lang="pt-BR" sz="1200" dirty="0"/>
              <a:t> </a:t>
            </a:r>
            <a:r>
              <a:rPr lang="pt-BR" sz="1200" dirty="0" err="1"/>
              <a:t>spend</a:t>
            </a:r>
            <a:r>
              <a:rPr lang="pt-BR" sz="1200" dirty="0"/>
              <a:t> some time </a:t>
            </a:r>
            <a:r>
              <a:rPr lang="pt-BR" sz="1200" dirty="0" err="1"/>
              <a:t>to</a:t>
            </a:r>
            <a:r>
              <a:rPr lang="pt-BR" sz="1200" dirty="0"/>
              <a:t> </a:t>
            </a:r>
            <a:r>
              <a:rPr lang="pt-BR" sz="1200" dirty="0" err="1"/>
              <a:t>get</a:t>
            </a:r>
            <a:r>
              <a:rPr lang="pt-BR" sz="1200" dirty="0"/>
              <a:t> </a:t>
            </a:r>
            <a:r>
              <a:rPr lang="pt-BR" sz="1200" dirty="0" err="1"/>
              <a:t>around</a:t>
            </a:r>
            <a:r>
              <a:rPr lang="pt-BR" sz="1200" dirty="0"/>
              <a:t> with </a:t>
            </a:r>
            <a:r>
              <a:rPr lang="pt-BR" sz="1200" dirty="0" err="1"/>
              <a:t>all</a:t>
            </a:r>
            <a:r>
              <a:rPr lang="pt-BR" sz="1200" dirty="0"/>
              <a:t> </a:t>
            </a:r>
            <a:r>
              <a:rPr lang="pt-BR" sz="1200" dirty="0" err="1"/>
              <a:t>filters</a:t>
            </a:r>
            <a:r>
              <a:rPr lang="pt-BR" sz="1200" dirty="0"/>
              <a:t> </a:t>
            </a:r>
            <a:r>
              <a:rPr lang="pt-BR" sz="1200" dirty="0" err="1"/>
              <a:t>ect</a:t>
            </a:r>
            <a:r>
              <a:rPr lang="pt-BR" sz="1200" dirty="0"/>
              <a:t>... </a:t>
            </a:r>
            <a:r>
              <a:rPr lang="pt-BR" sz="1200" dirty="0" err="1"/>
              <a:t>but</a:t>
            </a:r>
            <a:r>
              <a:rPr lang="pt-BR" sz="1200" dirty="0"/>
              <a:t> its a </a:t>
            </a:r>
            <a:r>
              <a:rPr lang="pt-BR" sz="1200" dirty="0" err="1"/>
              <a:t>fun</a:t>
            </a:r>
            <a:r>
              <a:rPr lang="pt-BR" sz="1200" dirty="0"/>
              <a:t> app for </a:t>
            </a:r>
            <a:r>
              <a:rPr lang="pt-BR" sz="1200" dirty="0" err="1"/>
              <a:t>everyone</a:t>
            </a:r>
            <a:r>
              <a:rPr lang="pt-BR" sz="1200" dirty="0"/>
              <a:t>!</a:t>
            </a:r>
          </a:p>
          <a:p>
            <a:r>
              <a:rPr lang="pt-BR" sz="1200" dirty="0" err="1"/>
              <a:t>Predicted</a:t>
            </a:r>
            <a:r>
              <a:rPr lang="pt-BR" sz="1200" dirty="0"/>
              <a:t> </a:t>
            </a:r>
            <a:r>
              <a:rPr lang="pt-BR" sz="1200" dirty="0" err="1"/>
              <a:t>Interest</a:t>
            </a:r>
            <a:r>
              <a:rPr lang="pt-BR" sz="1200" dirty="0"/>
              <a:t> </a:t>
            </a:r>
            <a:r>
              <a:rPr lang="pt-BR" sz="1200" dirty="0" err="1"/>
              <a:t>Category</a:t>
            </a:r>
            <a:r>
              <a:rPr lang="pt-BR" sz="1200" dirty="0"/>
              <a:t>: </a:t>
            </a:r>
            <a:r>
              <a:rPr lang="pt-BR" sz="1200" dirty="0" err="1"/>
              <a:t>Entertainment</a:t>
            </a:r>
            <a:r>
              <a:rPr lang="pt-BR" sz="1200" dirty="0"/>
              <a:t> </a:t>
            </a:r>
            <a:r>
              <a:rPr lang="pt-BR" sz="1200" dirty="0" err="1"/>
              <a:t>Enthusiasts</a:t>
            </a:r>
            <a:endParaRPr lang="pt-BR" sz="1200" dirty="0"/>
          </a:p>
          <a:p>
            <a:endParaRPr lang="pt-BR" sz="1200" dirty="0"/>
          </a:p>
          <a:p>
            <a:r>
              <a:rPr lang="pt-BR" sz="1200" dirty="0"/>
              <a:t>Review: I </a:t>
            </a:r>
            <a:r>
              <a:rPr lang="pt-BR" sz="1200" dirty="0" err="1"/>
              <a:t>love</a:t>
            </a:r>
            <a:r>
              <a:rPr lang="pt-BR" sz="1200" dirty="0"/>
              <a:t> </a:t>
            </a:r>
            <a:r>
              <a:rPr lang="pt-BR" sz="1200" dirty="0" err="1"/>
              <a:t>this</a:t>
            </a:r>
            <a:r>
              <a:rPr lang="pt-BR" sz="1200" dirty="0"/>
              <a:t> app it is </a:t>
            </a:r>
            <a:r>
              <a:rPr lang="pt-BR" sz="1200" dirty="0" err="1"/>
              <a:t>really</a:t>
            </a:r>
            <a:r>
              <a:rPr lang="pt-BR" sz="1200" dirty="0"/>
              <a:t> </a:t>
            </a:r>
            <a:r>
              <a:rPr lang="pt-BR" sz="1200" dirty="0" err="1"/>
              <a:t>fun</a:t>
            </a:r>
            <a:r>
              <a:rPr lang="pt-BR" sz="1200" dirty="0"/>
              <a:t> </a:t>
            </a:r>
            <a:r>
              <a:rPr lang="pt-BR" sz="1200" dirty="0" err="1"/>
              <a:t>to</a:t>
            </a:r>
            <a:r>
              <a:rPr lang="pt-BR" sz="1200" dirty="0"/>
              <a:t> do</a:t>
            </a:r>
          </a:p>
          <a:p>
            <a:r>
              <a:rPr lang="pt-BR" sz="1200" dirty="0" err="1"/>
              <a:t>Predicted</a:t>
            </a:r>
            <a:r>
              <a:rPr lang="pt-BR" sz="1200" dirty="0"/>
              <a:t> </a:t>
            </a:r>
            <a:r>
              <a:rPr lang="pt-BR" sz="1200" dirty="0" err="1"/>
              <a:t>Interest</a:t>
            </a:r>
            <a:r>
              <a:rPr lang="pt-BR" sz="1200" dirty="0"/>
              <a:t> </a:t>
            </a:r>
            <a:r>
              <a:rPr lang="pt-BR" sz="1200" dirty="0" err="1"/>
              <a:t>Category</a:t>
            </a:r>
            <a:r>
              <a:rPr lang="pt-BR" sz="1200" dirty="0"/>
              <a:t>: Fitness </a:t>
            </a:r>
            <a:r>
              <a:rPr lang="pt-BR" sz="1200" dirty="0" err="1"/>
              <a:t>Enthusiasts</a:t>
            </a:r>
            <a:endParaRPr lang="pt-BR" sz="1200" dirty="0"/>
          </a:p>
          <a:p>
            <a:endParaRPr lang="pt-BR" sz="1200" dirty="0"/>
          </a:p>
          <a:p>
            <a:r>
              <a:rPr lang="pt-BR" sz="1200" dirty="0"/>
              <a:t>Review: Helps me with stress</a:t>
            </a:r>
          </a:p>
          <a:p>
            <a:r>
              <a:rPr lang="pt-BR" sz="1200" dirty="0" err="1"/>
              <a:t>Predicted</a:t>
            </a:r>
            <a:r>
              <a:rPr lang="pt-BR" sz="1200" dirty="0"/>
              <a:t> </a:t>
            </a:r>
            <a:r>
              <a:rPr lang="pt-BR" sz="1200" dirty="0" err="1"/>
              <a:t>Interest</a:t>
            </a:r>
            <a:r>
              <a:rPr lang="pt-BR" sz="1200" dirty="0"/>
              <a:t> </a:t>
            </a:r>
            <a:r>
              <a:rPr lang="pt-BR" sz="1200" dirty="0" err="1"/>
              <a:t>Category</a:t>
            </a:r>
            <a:r>
              <a:rPr lang="pt-BR" sz="1200" dirty="0"/>
              <a:t>: </a:t>
            </a:r>
            <a:r>
              <a:rPr lang="pt-BR" sz="1200" dirty="0" err="1"/>
              <a:t>Entertainment</a:t>
            </a:r>
            <a:r>
              <a:rPr lang="pt-BR" sz="1200" dirty="0"/>
              <a:t> </a:t>
            </a:r>
            <a:r>
              <a:rPr lang="pt-BR" sz="1200" dirty="0" err="1"/>
              <a:t>Enthusiasts</a:t>
            </a:r>
            <a:endParaRPr lang="pt-BR" sz="1200" dirty="0"/>
          </a:p>
          <a:p>
            <a:endParaRPr lang="pt-BR" sz="1200" dirty="0"/>
          </a:p>
          <a:p>
            <a:r>
              <a:rPr lang="pt-BR" sz="1200" dirty="0"/>
              <a:t>Review: Its </a:t>
            </a:r>
            <a:r>
              <a:rPr lang="pt-BR" sz="1200" dirty="0" err="1"/>
              <a:t>good</a:t>
            </a:r>
            <a:r>
              <a:rPr lang="pt-BR" sz="1200" dirty="0"/>
              <a:t> </a:t>
            </a:r>
            <a:r>
              <a:rPr lang="pt-BR" sz="1200" dirty="0" err="1"/>
              <a:t>but</a:t>
            </a:r>
            <a:r>
              <a:rPr lang="pt-BR" sz="1200" dirty="0"/>
              <a:t> </a:t>
            </a:r>
            <a:r>
              <a:rPr lang="pt-BR" sz="1200" dirty="0" err="1"/>
              <a:t>the</a:t>
            </a:r>
            <a:r>
              <a:rPr lang="pt-BR" sz="1200" dirty="0"/>
              <a:t> app </a:t>
            </a:r>
            <a:r>
              <a:rPr lang="pt-BR" sz="1200" dirty="0" err="1"/>
              <a:t>likeis</a:t>
            </a:r>
            <a:r>
              <a:rPr lang="pt-BR" sz="1200" dirty="0"/>
              <a:t> </a:t>
            </a:r>
            <a:r>
              <a:rPr lang="pt-BR" sz="1200" dirty="0" err="1"/>
              <a:t>better</a:t>
            </a:r>
            <a:endParaRPr lang="pt-BR" sz="1200" dirty="0"/>
          </a:p>
          <a:p>
            <a:r>
              <a:rPr lang="pt-BR" sz="1200" dirty="0" err="1"/>
              <a:t>Predicted</a:t>
            </a:r>
            <a:r>
              <a:rPr lang="pt-BR" sz="1200" dirty="0"/>
              <a:t> </a:t>
            </a:r>
            <a:r>
              <a:rPr lang="pt-BR" sz="1200" dirty="0" err="1"/>
              <a:t>Interest</a:t>
            </a:r>
            <a:r>
              <a:rPr lang="pt-BR" sz="1200" dirty="0"/>
              <a:t> </a:t>
            </a:r>
            <a:r>
              <a:rPr lang="pt-BR" sz="1200" dirty="0" err="1"/>
              <a:t>Category</a:t>
            </a:r>
            <a:r>
              <a:rPr lang="pt-BR" sz="1200" dirty="0"/>
              <a:t>: </a:t>
            </a:r>
            <a:r>
              <a:rPr lang="pt-BR" sz="1200" dirty="0" err="1"/>
              <a:t>Entertainment</a:t>
            </a:r>
            <a:r>
              <a:rPr lang="pt-BR" sz="1200" dirty="0"/>
              <a:t> </a:t>
            </a:r>
            <a:r>
              <a:rPr lang="pt-BR" sz="1200" dirty="0" err="1"/>
              <a:t>Enthusiasts</a:t>
            </a:r>
            <a:endParaRPr lang="pt-BR" sz="1200" dirty="0"/>
          </a:p>
        </p:txBody>
      </p:sp>
    </p:spTree>
    <p:extLst>
      <p:ext uri="{BB962C8B-B14F-4D97-AF65-F5344CB8AC3E}">
        <p14:creationId xmlns:p14="http://schemas.microsoft.com/office/powerpoint/2010/main" val="9677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D7EE-A1DA-4255-E30E-11995C753925}"/>
              </a:ext>
            </a:extLst>
          </p:cNvPr>
          <p:cNvSpPr txBox="1"/>
          <p:nvPr/>
        </p:nvSpPr>
        <p:spPr>
          <a:xfrm>
            <a:off x="325120" y="210235"/>
            <a:ext cx="6329680" cy="646331"/>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BR" dirty="0" err="1"/>
              <a:t>Each</a:t>
            </a:r>
            <a:r>
              <a:rPr lang="pt-BR" dirty="0"/>
              <a:t> </a:t>
            </a:r>
            <a:r>
              <a:rPr lang="pt-BR" dirty="0" err="1"/>
              <a:t>student</a:t>
            </a:r>
            <a:r>
              <a:rPr lang="pt-BR" dirty="0"/>
              <a:t> </a:t>
            </a:r>
            <a:r>
              <a:rPr lang="pt-BR" dirty="0" err="1"/>
              <a:t>should</a:t>
            </a:r>
            <a:r>
              <a:rPr lang="pt-BR" dirty="0"/>
              <a:t> </a:t>
            </a:r>
            <a:r>
              <a:rPr lang="pt-BR" dirty="0" err="1"/>
              <a:t>also</a:t>
            </a:r>
            <a:r>
              <a:rPr lang="pt-BR" dirty="0"/>
              <a:t> </a:t>
            </a:r>
            <a:r>
              <a:rPr lang="pt-BR" dirty="0" err="1"/>
              <a:t>add</a:t>
            </a:r>
            <a:r>
              <a:rPr lang="pt-BR" dirty="0"/>
              <a:t> a </a:t>
            </a:r>
            <a:r>
              <a:rPr lang="pt-BR" dirty="0" err="1"/>
              <a:t>reflection</a:t>
            </a:r>
            <a:r>
              <a:rPr lang="pt-BR" dirty="0"/>
              <a:t> </a:t>
            </a:r>
            <a:r>
              <a:rPr lang="pt-BR" dirty="0" err="1"/>
              <a:t>on</a:t>
            </a:r>
            <a:r>
              <a:rPr lang="pt-BR" dirty="0"/>
              <a:t> </a:t>
            </a:r>
            <a:r>
              <a:rPr lang="pt-BR" dirty="0" err="1"/>
              <a:t>how</a:t>
            </a:r>
            <a:r>
              <a:rPr lang="pt-BR" dirty="0"/>
              <a:t> </a:t>
            </a:r>
            <a:r>
              <a:rPr lang="pt-BR" dirty="0" err="1"/>
              <a:t>they</a:t>
            </a:r>
            <a:r>
              <a:rPr lang="pt-BR" dirty="0"/>
              <a:t> </a:t>
            </a:r>
            <a:r>
              <a:rPr lang="pt-BR" dirty="0" err="1"/>
              <a:t>plan</a:t>
            </a:r>
            <a:r>
              <a:rPr lang="pt-BR" dirty="0"/>
              <a:t> </a:t>
            </a:r>
            <a:r>
              <a:rPr lang="pt-BR" dirty="0" err="1"/>
              <a:t>to</a:t>
            </a:r>
            <a:r>
              <a:rPr lang="pt-BR" dirty="0"/>
              <a:t> take </a:t>
            </a:r>
            <a:r>
              <a:rPr lang="pt-BR" dirty="0" err="1"/>
              <a:t>their</a:t>
            </a:r>
            <a:r>
              <a:rPr lang="pt-BR" dirty="0"/>
              <a:t> </a:t>
            </a:r>
            <a:r>
              <a:rPr lang="pt-BR" dirty="0" err="1"/>
              <a:t>career</a:t>
            </a:r>
            <a:r>
              <a:rPr lang="pt-BR" dirty="0"/>
              <a:t> as Data </a:t>
            </a:r>
            <a:r>
              <a:rPr lang="pt-BR" dirty="0" err="1"/>
              <a:t>Scientists</a:t>
            </a:r>
            <a:r>
              <a:rPr lang="pt-BR" dirty="0"/>
              <a:t> </a:t>
            </a:r>
            <a:r>
              <a:rPr lang="pt-BR" dirty="0" err="1"/>
              <a:t>forward</a:t>
            </a:r>
            <a:r>
              <a:rPr lang="pt-BR" dirty="0"/>
              <a:t>. </a:t>
            </a:r>
          </a:p>
        </p:txBody>
      </p:sp>
      <p:pic>
        <p:nvPicPr>
          <p:cNvPr id="7" name="Picture 6">
            <a:extLst>
              <a:ext uri="{FF2B5EF4-FFF2-40B4-BE49-F238E27FC236}">
                <a16:creationId xmlns:a16="http://schemas.microsoft.com/office/drawing/2014/main" id="{019F1E30-AF12-0A4F-CD1A-0B94D1FFDBCF}"/>
              </a:ext>
            </a:extLst>
          </p:cNvPr>
          <p:cNvPicPr>
            <a:picLocks noChangeAspect="1"/>
          </p:cNvPicPr>
          <p:nvPr/>
        </p:nvPicPr>
        <p:blipFill rotWithShape="1">
          <a:blip r:embed="rId3"/>
          <a:srcRect t="5987"/>
          <a:stretch/>
        </p:blipFill>
        <p:spPr>
          <a:xfrm>
            <a:off x="406400" y="1039031"/>
            <a:ext cx="11029035" cy="2428240"/>
          </a:xfrm>
          <a:prstGeom prst="rect">
            <a:avLst/>
          </a:prstGeom>
        </p:spPr>
      </p:pic>
      <p:sp>
        <p:nvSpPr>
          <p:cNvPr id="8" name="TextBox 7">
            <a:extLst>
              <a:ext uri="{FF2B5EF4-FFF2-40B4-BE49-F238E27FC236}">
                <a16:creationId xmlns:a16="http://schemas.microsoft.com/office/drawing/2014/main" id="{A3DC0DC1-97A8-5FDB-C7D9-41CF88D6B241}"/>
              </a:ext>
            </a:extLst>
          </p:cNvPr>
          <p:cNvSpPr txBox="1"/>
          <p:nvPr/>
        </p:nvSpPr>
        <p:spPr>
          <a:xfrm>
            <a:off x="1412240" y="3503468"/>
            <a:ext cx="1554480" cy="338554"/>
          </a:xfrm>
          <a:prstGeom prst="rect">
            <a:avLst/>
          </a:prstGeom>
          <a:solidFill>
            <a:srgbClr val="E65485"/>
          </a:solidFill>
          <a:ln>
            <a:noFill/>
          </a:ln>
        </p:spPr>
        <p:txBody>
          <a:bodyPr wrap="square" rtlCol="0">
            <a:spAutoFit/>
          </a:bodyPr>
          <a:lstStyle/>
          <a:p>
            <a:r>
              <a:rPr lang="pt-BR" sz="1600" dirty="0" err="1">
                <a:solidFill>
                  <a:schemeClr val="bg1"/>
                </a:solidFill>
              </a:rPr>
              <a:t>Find</a:t>
            </a:r>
            <a:r>
              <a:rPr lang="pt-BR" sz="1600" dirty="0">
                <a:solidFill>
                  <a:schemeClr val="bg1"/>
                </a:solidFill>
              </a:rPr>
              <a:t> a </a:t>
            </a:r>
            <a:r>
              <a:rPr lang="pt-BR" sz="1600" dirty="0" err="1">
                <a:solidFill>
                  <a:schemeClr val="bg1"/>
                </a:solidFill>
              </a:rPr>
              <a:t>Co-op</a:t>
            </a:r>
            <a:endParaRPr lang="pt-BR" sz="1600" dirty="0">
              <a:solidFill>
                <a:schemeClr val="bg1"/>
              </a:solidFill>
            </a:endParaRPr>
          </a:p>
        </p:txBody>
      </p:sp>
      <p:sp>
        <p:nvSpPr>
          <p:cNvPr id="9" name="TextBox 8">
            <a:extLst>
              <a:ext uri="{FF2B5EF4-FFF2-40B4-BE49-F238E27FC236}">
                <a16:creationId xmlns:a16="http://schemas.microsoft.com/office/drawing/2014/main" id="{2D4D58B2-B2FE-083E-5F6A-C1EFBE14BB18}"/>
              </a:ext>
            </a:extLst>
          </p:cNvPr>
          <p:cNvSpPr txBox="1"/>
          <p:nvPr/>
        </p:nvSpPr>
        <p:spPr>
          <a:xfrm>
            <a:off x="3463131" y="5029484"/>
            <a:ext cx="1200310" cy="1200329"/>
          </a:xfrm>
          <a:prstGeom prst="rect">
            <a:avLst/>
          </a:prstGeom>
          <a:noFill/>
          <a:ln>
            <a:solidFill>
              <a:srgbClr val="15BF9E"/>
            </a:solidFill>
          </a:ln>
        </p:spPr>
        <p:txBody>
          <a:bodyPr wrap="square">
            <a:spAutoFit/>
          </a:bodyPr>
          <a:lstStyle>
            <a:defPPr>
              <a:defRPr lang="pt-BR"/>
            </a:defPPr>
            <a:lvl1pPr>
              <a:defRPr sz="1200" b="0" i="0">
                <a:solidFill>
                  <a:srgbClr val="1F1F1F"/>
                </a:solidFill>
                <a:effectLst/>
                <a:highlight>
                  <a:srgbClr val="FFFFFF"/>
                </a:highlight>
                <a:latin typeface="Google Sans"/>
              </a:defRPr>
            </a:lvl1pPr>
          </a:lstStyle>
          <a:p>
            <a:r>
              <a:rPr lang="en-CA" dirty="0"/>
              <a:t>Learning </a:t>
            </a:r>
          </a:p>
          <a:p>
            <a:r>
              <a:rPr lang="en-CA" dirty="0"/>
              <a:t>Linux, RL </a:t>
            </a:r>
            <a:r>
              <a:rPr lang="en-CA" dirty="0" err="1"/>
              <a:t>etc</a:t>
            </a:r>
            <a:endParaRPr lang="en-CA" dirty="0"/>
          </a:p>
          <a:p>
            <a:endParaRPr lang="en-CA" dirty="0"/>
          </a:p>
          <a:p>
            <a:r>
              <a:rPr lang="en-CA" dirty="0"/>
              <a:t>Revisiting some  concepts: </a:t>
            </a:r>
          </a:p>
          <a:p>
            <a:r>
              <a:rPr lang="en-CA" dirty="0"/>
              <a:t> SQL, docker </a:t>
            </a:r>
          </a:p>
        </p:txBody>
      </p:sp>
      <p:sp>
        <p:nvSpPr>
          <p:cNvPr id="10" name="TextBox 9">
            <a:extLst>
              <a:ext uri="{FF2B5EF4-FFF2-40B4-BE49-F238E27FC236}">
                <a16:creationId xmlns:a16="http://schemas.microsoft.com/office/drawing/2014/main" id="{B93DA767-B16A-32B9-9802-118533AA7981}"/>
              </a:ext>
            </a:extLst>
          </p:cNvPr>
          <p:cNvSpPr txBox="1"/>
          <p:nvPr/>
        </p:nvSpPr>
        <p:spPr>
          <a:xfrm>
            <a:off x="5329555" y="4841576"/>
            <a:ext cx="1532890" cy="1200329"/>
          </a:xfrm>
          <a:prstGeom prst="rect">
            <a:avLst/>
          </a:prstGeom>
          <a:noFill/>
          <a:ln>
            <a:solidFill>
              <a:srgbClr val="9D87F5"/>
            </a:solidFill>
          </a:ln>
        </p:spPr>
        <p:txBody>
          <a:bodyPr wrap="square" rtlCol="0">
            <a:spAutoFit/>
          </a:bodyPr>
          <a:lstStyle>
            <a:defPPr>
              <a:defRPr lang="pt-BR"/>
            </a:defPPr>
            <a:lvl1pPr>
              <a:defRPr sz="1200"/>
            </a:lvl1pPr>
          </a:lstStyle>
          <a:p>
            <a:r>
              <a:rPr lang="en-US" dirty="0"/>
              <a:t>I want to become a reference as a bridge between the traditional industry and the tech industry</a:t>
            </a:r>
            <a:endParaRPr lang="en-CA" dirty="0"/>
          </a:p>
        </p:txBody>
      </p:sp>
      <p:sp>
        <p:nvSpPr>
          <p:cNvPr id="11" name="TextBox 10">
            <a:extLst>
              <a:ext uri="{FF2B5EF4-FFF2-40B4-BE49-F238E27FC236}">
                <a16:creationId xmlns:a16="http://schemas.microsoft.com/office/drawing/2014/main" id="{6D837DDE-4CC8-04D0-215D-F1DA1533BE85}"/>
              </a:ext>
            </a:extLst>
          </p:cNvPr>
          <p:cNvSpPr txBox="1"/>
          <p:nvPr/>
        </p:nvSpPr>
        <p:spPr>
          <a:xfrm>
            <a:off x="7203440" y="210235"/>
            <a:ext cx="3069558" cy="523220"/>
          </a:xfrm>
          <a:prstGeom prst="rect">
            <a:avLst/>
          </a:prstGeom>
          <a:noFill/>
        </p:spPr>
        <p:txBody>
          <a:bodyPr wrap="none" rtlCol="0">
            <a:spAutoFit/>
          </a:bodyPr>
          <a:lstStyle/>
          <a:p>
            <a:r>
              <a:rPr lang="pt-BR" sz="2800" dirty="0"/>
              <a:t>Arcadio Fernandez</a:t>
            </a:r>
          </a:p>
        </p:txBody>
      </p:sp>
      <p:sp>
        <p:nvSpPr>
          <p:cNvPr id="13" name="TextBox 12">
            <a:extLst>
              <a:ext uri="{FF2B5EF4-FFF2-40B4-BE49-F238E27FC236}">
                <a16:creationId xmlns:a16="http://schemas.microsoft.com/office/drawing/2014/main" id="{90FF4399-8604-13D4-3F3B-95834318CBAA}"/>
              </a:ext>
            </a:extLst>
          </p:cNvPr>
          <p:cNvSpPr txBox="1"/>
          <p:nvPr/>
        </p:nvSpPr>
        <p:spPr>
          <a:xfrm>
            <a:off x="3489961" y="2518468"/>
            <a:ext cx="1173480" cy="584775"/>
          </a:xfrm>
          <a:prstGeom prst="rect">
            <a:avLst/>
          </a:prstGeom>
          <a:solidFill>
            <a:srgbClr val="15BF9E"/>
          </a:solidFill>
        </p:spPr>
        <p:txBody>
          <a:bodyPr wrap="square">
            <a:spAutoFit/>
          </a:bodyPr>
          <a:lstStyle/>
          <a:p>
            <a:r>
              <a:rPr lang="en-US" sz="1600" b="0" i="0" dirty="0">
                <a:solidFill>
                  <a:schemeClr val="bg1"/>
                </a:solidFill>
                <a:effectLst/>
                <a:latin typeface="Google Sans"/>
              </a:rPr>
              <a:t> “10 000 hour rule</a:t>
            </a:r>
            <a:r>
              <a:rPr lang="en-US" sz="1600" dirty="0">
                <a:solidFill>
                  <a:schemeClr val="bg1"/>
                </a:solidFill>
                <a:latin typeface="Google Sans"/>
              </a:rPr>
              <a:t>”</a:t>
            </a:r>
            <a:endParaRPr lang="pt-BR" sz="1600" dirty="0">
              <a:solidFill>
                <a:schemeClr val="bg1"/>
              </a:solidFill>
            </a:endParaRPr>
          </a:p>
        </p:txBody>
      </p:sp>
      <p:sp>
        <p:nvSpPr>
          <p:cNvPr id="15" name="TextBox 14">
            <a:extLst>
              <a:ext uri="{FF2B5EF4-FFF2-40B4-BE49-F238E27FC236}">
                <a16:creationId xmlns:a16="http://schemas.microsoft.com/office/drawing/2014/main" id="{E6BA0FBC-AAB4-1CA0-0E06-C7C4FC9324FC}"/>
              </a:ext>
            </a:extLst>
          </p:cNvPr>
          <p:cNvSpPr txBox="1"/>
          <p:nvPr/>
        </p:nvSpPr>
        <p:spPr>
          <a:xfrm>
            <a:off x="1349057" y="4102914"/>
            <a:ext cx="1617663" cy="1938992"/>
          </a:xfrm>
          <a:prstGeom prst="rect">
            <a:avLst/>
          </a:prstGeom>
          <a:noFill/>
          <a:ln>
            <a:solidFill>
              <a:srgbClr val="E65485"/>
            </a:solidFill>
          </a:ln>
        </p:spPr>
        <p:txBody>
          <a:bodyPr wrap="square">
            <a:spAutoFit/>
          </a:bodyPr>
          <a:lstStyle/>
          <a:p>
            <a:r>
              <a:rPr lang="en-US" sz="1200" b="0" i="0" dirty="0">
                <a:solidFill>
                  <a:srgbClr val="1F1F1F"/>
                </a:solidFill>
                <a:effectLst/>
                <a:highlight>
                  <a:srgbClr val="FFFFFF"/>
                </a:highlight>
                <a:latin typeface="Google Sans"/>
              </a:rPr>
              <a:t>Co-operative </a:t>
            </a:r>
          </a:p>
          <a:p>
            <a:r>
              <a:rPr lang="en-US" sz="1200" b="0" i="0" dirty="0">
                <a:solidFill>
                  <a:srgbClr val="1F1F1F"/>
                </a:solidFill>
                <a:effectLst/>
                <a:highlight>
                  <a:srgbClr val="FFFFFF"/>
                </a:highlight>
                <a:latin typeface="Google Sans"/>
              </a:rPr>
              <a:t>Education will give me </a:t>
            </a:r>
            <a:r>
              <a:rPr lang="en-US" sz="1200" b="0" i="0" dirty="0">
                <a:solidFill>
                  <a:srgbClr val="040C28"/>
                </a:solidFill>
                <a:effectLst/>
                <a:latin typeface="Google Sans"/>
              </a:rPr>
              <a:t>a deeper, richer educational experience, real-world work experience, career connections and employment income during work terms</a:t>
            </a:r>
            <a:r>
              <a:rPr lang="en-US" sz="1200" b="0" i="0" dirty="0">
                <a:solidFill>
                  <a:srgbClr val="1F1F1F"/>
                </a:solidFill>
                <a:effectLst/>
                <a:highlight>
                  <a:srgbClr val="FFFFFF"/>
                </a:highlight>
                <a:latin typeface="Google Sans"/>
              </a:rPr>
              <a:t>. </a:t>
            </a:r>
            <a:endParaRPr lang="pt-BR" sz="1200" dirty="0"/>
          </a:p>
        </p:txBody>
      </p:sp>
      <p:sp>
        <p:nvSpPr>
          <p:cNvPr id="17" name="TextBox 16">
            <a:extLst>
              <a:ext uri="{FF2B5EF4-FFF2-40B4-BE49-F238E27FC236}">
                <a16:creationId xmlns:a16="http://schemas.microsoft.com/office/drawing/2014/main" id="{EFD29A59-B87E-584A-3754-17DEDE293F00}"/>
              </a:ext>
            </a:extLst>
          </p:cNvPr>
          <p:cNvSpPr txBox="1"/>
          <p:nvPr/>
        </p:nvSpPr>
        <p:spPr>
          <a:xfrm>
            <a:off x="3463131" y="3373866"/>
            <a:ext cx="1200310" cy="1384995"/>
          </a:xfrm>
          <a:prstGeom prst="rect">
            <a:avLst/>
          </a:prstGeom>
          <a:noFill/>
          <a:ln>
            <a:solidFill>
              <a:srgbClr val="15BF9E"/>
            </a:solidFill>
          </a:ln>
        </p:spPr>
        <p:txBody>
          <a:bodyPr wrap="square">
            <a:spAutoFit/>
          </a:bodyPr>
          <a:lstStyle>
            <a:defPPr>
              <a:defRPr lang="pt-BR"/>
            </a:defPPr>
            <a:lvl1pPr>
              <a:defRPr sz="1200" b="0" i="0">
                <a:solidFill>
                  <a:srgbClr val="1F1F1F"/>
                </a:solidFill>
                <a:effectLst/>
                <a:highlight>
                  <a:srgbClr val="FFFFFF"/>
                </a:highlight>
                <a:latin typeface="Google Sans"/>
              </a:defRPr>
            </a:lvl1pPr>
          </a:lstStyle>
          <a:p>
            <a:r>
              <a:rPr lang="en-US" dirty="0"/>
              <a:t>Asserting that the key to achieving true expertise in any skill is simply a matter of practicing</a:t>
            </a:r>
            <a:endParaRPr lang="pt-BR" dirty="0"/>
          </a:p>
        </p:txBody>
      </p:sp>
      <p:sp>
        <p:nvSpPr>
          <p:cNvPr id="18" name="TextBox 17">
            <a:extLst>
              <a:ext uri="{FF2B5EF4-FFF2-40B4-BE49-F238E27FC236}">
                <a16:creationId xmlns:a16="http://schemas.microsoft.com/office/drawing/2014/main" id="{B67B2294-11A9-F2C7-0C4B-F1DCD85D427D}"/>
              </a:ext>
            </a:extLst>
          </p:cNvPr>
          <p:cNvSpPr txBox="1"/>
          <p:nvPr/>
        </p:nvSpPr>
        <p:spPr>
          <a:xfrm>
            <a:off x="5329555" y="3492155"/>
            <a:ext cx="1532890" cy="1077218"/>
          </a:xfrm>
          <a:prstGeom prst="rect">
            <a:avLst/>
          </a:prstGeom>
          <a:solidFill>
            <a:srgbClr val="9D87F5"/>
          </a:solidFill>
        </p:spPr>
        <p:txBody>
          <a:bodyPr wrap="square" rtlCol="0">
            <a:spAutoFit/>
          </a:bodyPr>
          <a:lstStyle/>
          <a:p>
            <a:r>
              <a:rPr lang="en-CA" sz="1600" dirty="0">
                <a:solidFill>
                  <a:schemeClr val="bg1"/>
                </a:solidFill>
              </a:rPr>
              <a:t>How can I implement AI and ML in my business? </a:t>
            </a:r>
          </a:p>
        </p:txBody>
      </p:sp>
      <p:sp>
        <p:nvSpPr>
          <p:cNvPr id="19" name="TextBox 18">
            <a:extLst>
              <a:ext uri="{FF2B5EF4-FFF2-40B4-BE49-F238E27FC236}">
                <a16:creationId xmlns:a16="http://schemas.microsoft.com/office/drawing/2014/main" id="{7B52CBCD-1B0A-82A6-27E3-CB5592710FD3}"/>
              </a:ext>
            </a:extLst>
          </p:cNvPr>
          <p:cNvSpPr txBox="1"/>
          <p:nvPr/>
        </p:nvSpPr>
        <p:spPr>
          <a:xfrm>
            <a:off x="7074061" y="2513124"/>
            <a:ext cx="1345881" cy="584775"/>
          </a:xfrm>
          <a:prstGeom prst="rect">
            <a:avLst/>
          </a:prstGeom>
          <a:solidFill>
            <a:srgbClr val="FC7C2C"/>
          </a:solidFill>
        </p:spPr>
        <p:txBody>
          <a:bodyPr wrap="square" rtlCol="0">
            <a:spAutoFit/>
          </a:bodyPr>
          <a:lstStyle/>
          <a:p>
            <a:r>
              <a:rPr lang="en-CA" sz="1600" dirty="0">
                <a:solidFill>
                  <a:schemeClr val="bg1"/>
                </a:solidFill>
              </a:rPr>
              <a:t>Become an entrepreneur </a:t>
            </a:r>
          </a:p>
        </p:txBody>
      </p:sp>
      <p:sp>
        <p:nvSpPr>
          <p:cNvPr id="20" name="TextBox 19">
            <a:extLst>
              <a:ext uri="{FF2B5EF4-FFF2-40B4-BE49-F238E27FC236}">
                <a16:creationId xmlns:a16="http://schemas.microsoft.com/office/drawing/2014/main" id="{28234FA5-54D4-E488-ACA5-0EA9258E3850}"/>
              </a:ext>
            </a:extLst>
          </p:cNvPr>
          <p:cNvSpPr txBox="1"/>
          <p:nvPr/>
        </p:nvSpPr>
        <p:spPr>
          <a:xfrm>
            <a:off x="7074061" y="3217286"/>
            <a:ext cx="1345881" cy="646331"/>
          </a:xfrm>
          <a:prstGeom prst="rect">
            <a:avLst/>
          </a:prstGeom>
          <a:noFill/>
          <a:ln>
            <a:solidFill>
              <a:srgbClr val="FC7C2C"/>
            </a:solidFill>
          </a:ln>
        </p:spPr>
        <p:txBody>
          <a:bodyPr wrap="square" rtlCol="0">
            <a:spAutoFit/>
          </a:bodyPr>
          <a:lstStyle>
            <a:defPPr>
              <a:defRPr lang="pt-BR"/>
            </a:defPPr>
            <a:lvl1pPr>
              <a:defRPr sz="1200"/>
            </a:lvl1pPr>
          </a:lstStyle>
          <a:p>
            <a:r>
              <a:rPr lang="en-US" dirty="0"/>
              <a:t>Open my tech enterprise with great partners</a:t>
            </a:r>
            <a:endParaRPr lang="en-CA" dirty="0"/>
          </a:p>
        </p:txBody>
      </p:sp>
      <p:sp>
        <p:nvSpPr>
          <p:cNvPr id="22" name="TextBox 21">
            <a:extLst>
              <a:ext uri="{FF2B5EF4-FFF2-40B4-BE49-F238E27FC236}">
                <a16:creationId xmlns:a16="http://schemas.microsoft.com/office/drawing/2014/main" id="{79028297-C0AD-1AF1-B8FA-759BD28B2F9F}"/>
              </a:ext>
            </a:extLst>
          </p:cNvPr>
          <p:cNvSpPr txBox="1"/>
          <p:nvPr/>
        </p:nvSpPr>
        <p:spPr>
          <a:xfrm>
            <a:off x="8861069" y="3586658"/>
            <a:ext cx="1453807" cy="1323439"/>
          </a:xfrm>
          <a:prstGeom prst="rect">
            <a:avLst/>
          </a:prstGeom>
          <a:solidFill>
            <a:srgbClr val="3DC3FF"/>
          </a:solidFill>
        </p:spPr>
        <p:txBody>
          <a:bodyPr wrap="square" rtlCol="0">
            <a:spAutoFit/>
          </a:bodyPr>
          <a:lstStyle>
            <a:defPPr>
              <a:defRPr lang="pt-BR"/>
            </a:defPPr>
            <a:lvl1pPr>
              <a:defRPr sz="1600">
                <a:solidFill>
                  <a:schemeClr val="bg1"/>
                </a:solidFill>
              </a:defRPr>
            </a:lvl1pPr>
          </a:lstStyle>
          <a:p>
            <a:r>
              <a:rPr lang="en-CA" dirty="0"/>
              <a:t>AI will not replace you, but the person using AI will</a:t>
            </a:r>
          </a:p>
        </p:txBody>
      </p:sp>
      <p:sp>
        <p:nvSpPr>
          <p:cNvPr id="24" name="TextBox 23">
            <a:extLst>
              <a:ext uri="{FF2B5EF4-FFF2-40B4-BE49-F238E27FC236}">
                <a16:creationId xmlns:a16="http://schemas.microsoft.com/office/drawing/2014/main" id="{32F90B7F-3339-704B-84A9-3C2AC8E7DBDD}"/>
              </a:ext>
            </a:extLst>
          </p:cNvPr>
          <p:cNvSpPr txBox="1"/>
          <p:nvPr/>
        </p:nvSpPr>
        <p:spPr>
          <a:xfrm>
            <a:off x="5329555" y="6314108"/>
            <a:ext cx="1532890" cy="276999"/>
          </a:xfrm>
          <a:prstGeom prst="rect">
            <a:avLst/>
          </a:prstGeom>
          <a:noFill/>
          <a:ln>
            <a:solidFill>
              <a:srgbClr val="9D87F5"/>
            </a:solidFill>
          </a:ln>
        </p:spPr>
        <p:txBody>
          <a:bodyPr wrap="square" rtlCol="0">
            <a:spAutoFit/>
          </a:bodyPr>
          <a:lstStyle>
            <a:defPPr>
              <a:defRPr lang="pt-BR"/>
            </a:defPPr>
            <a:lvl1pPr>
              <a:defRPr sz="1200"/>
            </a:lvl1pPr>
          </a:lstStyle>
          <a:p>
            <a:r>
              <a:rPr lang="en-US" dirty="0"/>
              <a:t>Industry 4.0</a:t>
            </a:r>
            <a:endParaRPr lang="en-CA" dirty="0"/>
          </a:p>
        </p:txBody>
      </p:sp>
    </p:spTree>
    <p:extLst>
      <p:ext uri="{BB962C8B-B14F-4D97-AF65-F5344CB8AC3E}">
        <p14:creationId xmlns:p14="http://schemas.microsoft.com/office/powerpoint/2010/main" val="24898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151396" y="702981"/>
            <a:ext cx="6129093" cy="2062103"/>
          </a:xfrm>
          <a:prstGeom prst="rect">
            <a:avLst/>
          </a:prstGeom>
          <a:noFill/>
        </p:spPr>
        <p:txBody>
          <a:bodyPr wrap="square">
            <a:spAutoFit/>
          </a:bodyPr>
          <a:lstStyle>
            <a:defPPr>
              <a:defRPr lang="pt-BR"/>
            </a:defPPr>
            <a:lvl1pPr>
              <a:defRPr sz="1600">
                <a:latin typeface="Aptos" panose="020B00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Crop Yield Prediction project uses advanced machine learning techniques to accurately forecast crop yields, revealing key insights into environmental factors and agricultural productivity. KNN, Random Forest, and Bagging Regressor emerged as top models with high R² scores and low MSE values. This project not only enhances our data analysis skills and domain-specific knowledge but also positions us at the forefront of leveraging AI to drive sustainable agricultural practices.</a:t>
            </a:r>
            <a:endParaRPr kumimoji="0" lang="en-CA"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3740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0" i="0" u="none" strike="noStrike" kern="1200" cap="none" spc="0" normalizeH="0" baseline="0" noProof="0" dirty="0">
                <a:ln>
                  <a:noFill/>
                </a:ln>
                <a:solidFill>
                  <a:prstClr val="black"/>
                </a:solidFill>
                <a:effectLst/>
                <a:uLnTx/>
                <a:uFillTx/>
                <a:latin typeface="Aptos" panose="02110004020202020204"/>
                <a:ea typeface="+mn-ea"/>
                <a:cs typeface="+mn-cs"/>
              </a:rPr>
              <a:t>Sprint 3</a:t>
            </a:r>
          </a:p>
        </p:txBody>
      </p:sp>
      <p:sp>
        <p:nvSpPr>
          <p:cNvPr id="6" name="TextBox 5">
            <a:extLst>
              <a:ext uri="{FF2B5EF4-FFF2-40B4-BE49-F238E27FC236}">
                <a16:creationId xmlns:a16="http://schemas.microsoft.com/office/drawing/2014/main" id="{5196399B-2E53-FE3D-74C0-0EA4C5A082A9}"/>
              </a:ext>
            </a:extLst>
          </p:cNvPr>
          <p:cNvSpPr txBox="1"/>
          <p:nvPr/>
        </p:nvSpPr>
        <p:spPr>
          <a:xfrm>
            <a:off x="39603" y="2811569"/>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Insights to the Business</a:t>
            </a:r>
            <a:endParaRPr kumimoji="0" lang="pt-BR"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40A5E6D3-F2D8-71DD-9DCF-5E31E10F41D1}"/>
              </a:ext>
            </a:extLst>
          </p:cNvPr>
          <p:cNvSpPr txBox="1"/>
          <p:nvPr/>
        </p:nvSpPr>
        <p:spPr>
          <a:xfrm>
            <a:off x="64517" y="716275"/>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Project Overview</a:t>
            </a:r>
            <a:endParaRPr kumimoji="0" lang="pt-BR"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32D51C94-B905-5F9A-8CFB-D902FAC0979C}"/>
              </a:ext>
            </a:extLst>
          </p:cNvPr>
          <p:cNvSpPr txBox="1"/>
          <p:nvPr/>
        </p:nvSpPr>
        <p:spPr>
          <a:xfrm>
            <a:off x="34037" y="1187641"/>
            <a:ext cx="585876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The Crop Yield Prediction project aims to forecast the yield of various crops based on environmental and agricultural factors. This project is vital for agricultural planning, resource allocation, and food security. Accurate predictions assist farmers and policymakers in making informed decisions about crop management, irrigation, and pest control strategies.</a:t>
            </a:r>
            <a:endParaRPr kumimoji="0" lang="pt-BR"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B3F96558-CED5-604F-C58F-83F66B49B6E5}"/>
              </a:ext>
            </a:extLst>
          </p:cNvPr>
          <p:cNvSpPr txBox="1"/>
          <p:nvPr/>
        </p:nvSpPr>
        <p:spPr>
          <a:xfrm>
            <a:off x="6151397" y="231120"/>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What we learned? </a:t>
            </a:r>
          </a:p>
        </p:txBody>
      </p:sp>
      <p:sp>
        <p:nvSpPr>
          <p:cNvPr id="18" name="TextBox 17">
            <a:extLst>
              <a:ext uri="{FF2B5EF4-FFF2-40B4-BE49-F238E27FC236}">
                <a16:creationId xmlns:a16="http://schemas.microsoft.com/office/drawing/2014/main" id="{CC86A9C8-D207-83F4-9633-ABB71673CC9E}"/>
              </a:ext>
            </a:extLst>
          </p:cNvPr>
          <p:cNvSpPr txBox="1"/>
          <p:nvPr/>
        </p:nvSpPr>
        <p:spPr>
          <a:xfrm>
            <a:off x="0" y="3369617"/>
            <a:ext cx="4784093" cy="280076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Precision Agriculture</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Optimized Resource Management</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 </a:t>
            </a: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By leveraging predictive models, farmers can optimize irrigation and fertilizer use, leading to water savings and efficient fertilizer 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Climate-Specific Crop Recommendations</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 </a:t>
            </a: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Recommendations for crops that are likely to thrive under current and forecasted climatic conditions, ensuring better crop management and yield.</a:t>
            </a:r>
          </a:p>
        </p:txBody>
      </p:sp>
      <p:sp>
        <p:nvSpPr>
          <p:cNvPr id="27" name="TextBox 26">
            <a:extLst>
              <a:ext uri="{FF2B5EF4-FFF2-40B4-BE49-F238E27FC236}">
                <a16:creationId xmlns:a16="http://schemas.microsoft.com/office/drawing/2014/main" id="{289FFF7C-CCDB-62A5-C4BD-6DA3BAB21FC3}"/>
              </a:ext>
            </a:extLst>
          </p:cNvPr>
          <p:cNvSpPr txBox="1"/>
          <p:nvPr/>
        </p:nvSpPr>
        <p:spPr>
          <a:xfrm>
            <a:off x="4882458" y="3398758"/>
            <a:ext cx="7037605" cy="32932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Investment Decisions</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High Yield Areas</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 </a:t>
            </a: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Focus investments on areas and crops predicted to have the highest yields This strategic investment can lead to higher returns and more efficient resource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Sustainable Practices</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Environmental Benefits</a:t>
            </a: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 Reduce the overuse of water and fertilizers. This contributes to sustainable farming and long-term agricultural productivity.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Food Security</a:t>
            </a:r>
            <a:r>
              <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rPr>
              <a:t>: </a:t>
            </a: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Accurate crop yield predictions help ensure food security by enabling farmers to grow crops more efficiently and sustainably, ultimately boosting farm productivity and meeting global food demands.</a:t>
            </a:r>
          </a:p>
        </p:txBody>
      </p:sp>
      <p:pic>
        <p:nvPicPr>
          <p:cNvPr id="1026" name="Picture 2">
            <a:extLst>
              <a:ext uri="{FF2B5EF4-FFF2-40B4-BE49-F238E27FC236}">
                <a16:creationId xmlns:a16="http://schemas.microsoft.com/office/drawing/2014/main" id="{A5B4CD4F-E421-576C-8021-F2E16A76B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869" y="-86754"/>
            <a:ext cx="1263223" cy="117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4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9FC9B-3B47-723F-FA01-331BD4ACAC9D}"/>
              </a:ext>
            </a:extLst>
          </p:cNvPr>
          <p:cNvSpPr txBox="1"/>
          <p:nvPr/>
        </p:nvSpPr>
        <p:spPr>
          <a:xfrm>
            <a:off x="6096000" y="654373"/>
            <a:ext cx="6056397" cy="2062103"/>
          </a:xfrm>
          <a:prstGeom prst="rect">
            <a:avLst/>
          </a:prstGeom>
          <a:noFill/>
        </p:spPr>
        <p:txBody>
          <a:bodyPr wrap="square">
            <a:spAutoFit/>
          </a:bodyPr>
          <a:lstStyle>
            <a:defPPr>
              <a:defRPr lang="pt-BR"/>
            </a:defPPr>
            <a:lvl1pPr>
              <a:defRPr sz="1600">
                <a:latin typeface="Aptos" panose="020B00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Theis project uses advanced machine learning techniques to identify customers at risk of attrition. By leveraging features like complaints, tenure, marital status, preferred order categories, and cashback amounts, we gained key insights into customer behavior and churn factors. Random Forest emerged as the top model with the highest accuracy. This project allowed us to apply theoretical knowledge to a real-world problem, enhancing our problem-solving skills and strategic decision-making abilities.</a:t>
            </a:r>
            <a:endParaRPr kumimoji="0" lang="en-CA"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EB4FFDAD-318C-BA91-3987-D6117DF33AB7}"/>
              </a:ext>
            </a:extLst>
          </p:cNvPr>
          <p:cNvSpPr txBox="1"/>
          <p:nvPr/>
        </p:nvSpPr>
        <p:spPr>
          <a:xfrm>
            <a:off x="94998" y="77232"/>
            <a:ext cx="13740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0" i="0" u="none" strike="noStrike" kern="1200" cap="none" spc="0" normalizeH="0" baseline="0" noProof="0" dirty="0">
                <a:ln>
                  <a:noFill/>
                </a:ln>
                <a:solidFill>
                  <a:prstClr val="black"/>
                </a:solidFill>
                <a:effectLst/>
                <a:uLnTx/>
                <a:uFillTx/>
                <a:latin typeface="Aptos" panose="02110004020202020204"/>
                <a:ea typeface="+mn-ea"/>
                <a:cs typeface="+mn-cs"/>
              </a:rPr>
              <a:t>Sprint 4</a:t>
            </a:r>
          </a:p>
        </p:txBody>
      </p:sp>
      <p:sp>
        <p:nvSpPr>
          <p:cNvPr id="6" name="TextBox 5">
            <a:extLst>
              <a:ext uri="{FF2B5EF4-FFF2-40B4-BE49-F238E27FC236}">
                <a16:creationId xmlns:a16="http://schemas.microsoft.com/office/drawing/2014/main" id="{5196399B-2E53-FE3D-74C0-0EA4C5A082A9}"/>
              </a:ext>
            </a:extLst>
          </p:cNvPr>
          <p:cNvSpPr txBox="1"/>
          <p:nvPr/>
        </p:nvSpPr>
        <p:spPr>
          <a:xfrm>
            <a:off x="39603" y="2811569"/>
            <a:ext cx="120020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Insights to the Business</a:t>
            </a:r>
            <a:endParaRPr kumimoji="0" lang="pt-BR"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40A5E6D3-F2D8-71DD-9DCF-5E31E10F41D1}"/>
              </a:ext>
            </a:extLst>
          </p:cNvPr>
          <p:cNvSpPr txBox="1"/>
          <p:nvPr/>
        </p:nvSpPr>
        <p:spPr>
          <a:xfrm>
            <a:off x="64517" y="716275"/>
            <a:ext cx="5797802"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Project Overview</a:t>
            </a:r>
            <a:endParaRPr kumimoji="0" lang="pt-BR"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32D51C94-B905-5F9A-8CFB-D902FAC0979C}"/>
              </a:ext>
            </a:extLst>
          </p:cNvPr>
          <p:cNvSpPr txBox="1"/>
          <p:nvPr/>
        </p:nvSpPr>
        <p:spPr>
          <a:xfrm>
            <a:off x="34037" y="1187641"/>
            <a:ext cx="585876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This project aims to develop a comprehensive system to predict customer attrition for Loblaws Digital using various customer-related variables. By analyzing the attributes and behaviors of customers, we intend to identify those at risk of leaving and develop targeted retention strategies to enhance customer loyalty and reduce churn rates.</a:t>
            </a:r>
            <a:endParaRPr kumimoji="0" lang="pt-BR" sz="1600" b="0"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B3F96558-CED5-604F-C58F-83F66B49B6E5}"/>
              </a:ext>
            </a:extLst>
          </p:cNvPr>
          <p:cNvSpPr txBox="1"/>
          <p:nvPr/>
        </p:nvSpPr>
        <p:spPr>
          <a:xfrm>
            <a:off x="6151397" y="231120"/>
            <a:ext cx="5945605" cy="369332"/>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white"/>
                </a:solidFill>
                <a:effectLst/>
                <a:uLnTx/>
                <a:uFillTx/>
                <a:latin typeface="Aptos" panose="02110004020202020204"/>
                <a:ea typeface="+mn-ea"/>
                <a:cs typeface="+mn-cs"/>
              </a:rPr>
              <a:t>What we learned? </a:t>
            </a:r>
          </a:p>
        </p:txBody>
      </p:sp>
      <p:pic>
        <p:nvPicPr>
          <p:cNvPr id="2" name="Picture 1">
            <a:extLst>
              <a:ext uri="{FF2B5EF4-FFF2-40B4-BE49-F238E27FC236}">
                <a16:creationId xmlns:a16="http://schemas.microsoft.com/office/drawing/2014/main" id="{B4A52E80-49A0-A4AA-98C9-B3538003995A}"/>
              </a:ext>
            </a:extLst>
          </p:cNvPr>
          <p:cNvPicPr>
            <a:picLocks noChangeAspect="1"/>
          </p:cNvPicPr>
          <p:nvPr/>
        </p:nvPicPr>
        <p:blipFill>
          <a:blip r:embed="rId2"/>
          <a:stretch>
            <a:fillRect/>
          </a:stretch>
        </p:blipFill>
        <p:spPr>
          <a:xfrm>
            <a:off x="3196656" y="0"/>
            <a:ext cx="2240583" cy="1187641"/>
          </a:xfrm>
          <a:prstGeom prst="rect">
            <a:avLst/>
          </a:prstGeom>
        </p:spPr>
      </p:pic>
      <p:pic>
        <p:nvPicPr>
          <p:cNvPr id="5" name="Picture 4">
            <a:extLst>
              <a:ext uri="{FF2B5EF4-FFF2-40B4-BE49-F238E27FC236}">
                <a16:creationId xmlns:a16="http://schemas.microsoft.com/office/drawing/2014/main" id="{0A9E6DFA-E1FF-A129-83DE-20E0E879515C}"/>
              </a:ext>
            </a:extLst>
          </p:cNvPr>
          <p:cNvPicPr>
            <a:picLocks noChangeAspect="1"/>
          </p:cNvPicPr>
          <p:nvPr/>
        </p:nvPicPr>
        <p:blipFill>
          <a:blip r:embed="rId3"/>
          <a:stretch>
            <a:fillRect/>
          </a:stretch>
        </p:blipFill>
        <p:spPr>
          <a:xfrm>
            <a:off x="199381" y="3257153"/>
            <a:ext cx="1422942" cy="1692514"/>
          </a:xfrm>
          <a:prstGeom prst="rect">
            <a:avLst/>
          </a:prstGeom>
        </p:spPr>
      </p:pic>
      <p:pic>
        <p:nvPicPr>
          <p:cNvPr id="10" name="Picture 9">
            <a:extLst>
              <a:ext uri="{FF2B5EF4-FFF2-40B4-BE49-F238E27FC236}">
                <a16:creationId xmlns:a16="http://schemas.microsoft.com/office/drawing/2014/main" id="{ECE18CE7-2F54-4525-CE0B-BBCEED2F75BE}"/>
              </a:ext>
            </a:extLst>
          </p:cNvPr>
          <p:cNvPicPr>
            <a:picLocks noChangeAspect="1"/>
          </p:cNvPicPr>
          <p:nvPr/>
        </p:nvPicPr>
        <p:blipFill>
          <a:blip r:embed="rId4"/>
          <a:stretch>
            <a:fillRect/>
          </a:stretch>
        </p:blipFill>
        <p:spPr>
          <a:xfrm>
            <a:off x="1808296" y="3235169"/>
            <a:ext cx="2380246" cy="1572805"/>
          </a:xfrm>
          <a:prstGeom prst="rect">
            <a:avLst/>
          </a:prstGeom>
        </p:spPr>
      </p:pic>
      <p:sp>
        <p:nvSpPr>
          <p:cNvPr id="16" name="TextBox 15">
            <a:extLst>
              <a:ext uri="{FF2B5EF4-FFF2-40B4-BE49-F238E27FC236}">
                <a16:creationId xmlns:a16="http://schemas.microsoft.com/office/drawing/2014/main" id="{20C5A8CE-E41F-3989-DF36-A560A7933008}"/>
              </a:ext>
            </a:extLst>
          </p:cNvPr>
          <p:cNvSpPr txBox="1"/>
          <p:nvPr/>
        </p:nvSpPr>
        <p:spPr>
          <a:xfrm>
            <a:off x="4725099" y="3299400"/>
            <a:ext cx="7037605" cy="29686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Retention Strategies </a:t>
            </a:r>
            <a:r>
              <a:rPr kumimoji="0" lang="en-IN" sz="1600" b="1" i="0" u="none" strike="noStrike" kern="1200" cap="none" spc="0" normalizeH="0" baseline="0" noProof="0" dirty="0">
                <a:ln>
                  <a:noFill/>
                </a:ln>
                <a:solidFill>
                  <a:prstClr val="black"/>
                </a:solidFill>
                <a:effectLst/>
                <a:highlight>
                  <a:srgbClr val="FFFFFF"/>
                </a:highligh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11111"/>
              </a:solidFill>
              <a:effectLst/>
              <a:highlight>
                <a:srgbClr val="F7F7F7"/>
              </a:highlight>
              <a:uLnTx/>
              <a:uFillTx/>
              <a:latin typeface="Aptos" panose="02110004020202020204"/>
              <a:ea typeface="+mn-ea"/>
              <a:cs typeface="+mn-cs"/>
            </a:endParaRPr>
          </a:p>
          <a:p>
            <a:pPr marL="0" marR="0" lvl="0" indent="0" algn="l" defTabSz="914400" rtl="0" eaLnBrk="1" fontAlgn="auto" latinLnBrk="0" hangingPunct="1">
              <a:lnSpc>
                <a:spcPct val="107000"/>
              </a:lnSpc>
              <a:spcBef>
                <a:spcPts val="0"/>
              </a:spcBef>
              <a:spcAft>
                <a:spcPts val="800"/>
              </a:spcAft>
              <a:buClrTx/>
              <a:buSzPts val="1000"/>
              <a:buFontTx/>
              <a:buNone/>
              <a:tabLst>
                <a:tab pos="457200" algn="l"/>
              </a:tabLst>
              <a:defRPr/>
            </a:pPr>
            <a:r>
              <a:rPr kumimoji="0" lang="en-IN" sz="1600" b="1" i="0" u="none" strike="noStrike" kern="1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Address Complaints</a:t>
            </a:r>
            <a:r>
              <a:rPr kumimoji="0" lang="en-IN" sz="1600" b="0" i="0" u="none" strike="noStrike" kern="1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 Implement a robust complaint resolution system to address customer issues promptly and effectively.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Retention Programs for New Customers</a:t>
            </a:r>
            <a:r>
              <a:rPr kumimoji="0" lang="en-IN" sz="1600" b="0" i="0" u="none" strike="noStrike" kern="12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 Focus on retaining new customers by offering incentives and improving their overall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i="0" u="none" strike="noStrike" kern="1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Optimize Cashback Offers</a:t>
            </a:r>
            <a:r>
              <a:rPr kumimoji="0" lang="en-IN" sz="1600" b="0" i="0" u="none" strike="noStrike" kern="100" cap="none" spc="0" normalizeH="0" baseline="0" noProof="0" dirty="0">
                <a:ln>
                  <a:noFill/>
                </a:ln>
                <a:solidFill>
                  <a:prstClr val="black"/>
                </a:solidFill>
                <a:effectLst/>
                <a:uLnTx/>
                <a:uFillTx/>
                <a:latin typeface="Aptos" panose="02110004020202020204"/>
                <a:ea typeface="Calibri" panose="020F0502020204030204" pitchFamily="34" charset="0"/>
                <a:cs typeface="Times New Roman" panose="02020603050405020304" pitchFamily="18" charset="0"/>
              </a:rPr>
              <a:t>: Analyse the impact of different cashback amounts on churn and consider optimizing cashback offers to retain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11111"/>
              </a:solidFill>
              <a:effectLst/>
              <a:highlight>
                <a:srgbClr val="F7F7F7"/>
              </a:highlight>
              <a:uLnTx/>
              <a:uFillTx/>
              <a:latin typeface="-apple-system"/>
              <a:ea typeface="+mn-ea"/>
              <a:cs typeface="+mn-cs"/>
            </a:endParaRPr>
          </a:p>
        </p:txBody>
      </p:sp>
      <p:pic>
        <p:nvPicPr>
          <p:cNvPr id="19" name="Picture 18">
            <a:extLst>
              <a:ext uri="{FF2B5EF4-FFF2-40B4-BE49-F238E27FC236}">
                <a16:creationId xmlns:a16="http://schemas.microsoft.com/office/drawing/2014/main" id="{8CD2D3A9-9C2B-FAA6-D7D9-5CBC2258BA7F}"/>
              </a:ext>
            </a:extLst>
          </p:cNvPr>
          <p:cNvPicPr>
            <a:picLocks noChangeAspect="1"/>
          </p:cNvPicPr>
          <p:nvPr/>
        </p:nvPicPr>
        <p:blipFill>
          <a:blip r:embed="rId5"/>
          <a:stretch>
            <a:fillRect/>
          </a:stretch>
        </p:blipFill>
        <p:spPr>
          <a:xfrm>
            <a:off x="421578" y="5063466"/>
            <a:ext cx="2278052" cy="1366831"/>
          </a:xfrm>
          <a:prstGeom prst="rect">
            <a:avLst/>
          </a:prstGeom>
        </p:spPr>
      </p:pic>
    </p:spTree>
    <p:extLst>
      <p:ext uri="{BB962C8B-B14F-4D97-AF65-F5344CB8AC3E}">
        <p14:creationId xmlns:p14="http://schemas.microsoft.com/office/powerpoint/2010/main" val="2040749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906</TotalTime>
  <Words>1845</Words>
  <Application>Microsoft Office PowerPoint</Application>
  <PresentationFormat>Widescreen</PresentationFormat>
  <Paragraphs>136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vt:lpstr>
      <vt:lpstr>Aptos Display</vt:lpstr>
      <vt:lpstr>Arial</vt:lpstr>
      <vt:lpstr>Google Sans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Arcadio de Paula Fernandez</dc:creator>
  <cp:lastModifiedBy>Hemasree Krishna Kumar</cp:lastModifiedBy>
  <cp:revision>29</cp:revision>
  <dcterms:created xsi:type="dcterms:W3CDTF">2024-06-03T12:23:46Z</dcterms:created>
  <dcterms:modified xsi:type="dcterms:W3CDTF">2024-08-12T12:07:35Z</dcterms:modified>
</cp:coreProperties>
</file>