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4" r:id="rId3"/>
    <p:sldId id="286" r:id="rId4"/>
    <p:sldId id="285" r:id="rId5"/>
    <p:sldId id="288" r:id="rId6"/>
    <p:sldId id="289" r:id="rId7"/>
    <p:sldId id="290" r:id="rId8"/>
    <p:sldId id="291" r:id="rId9"/>
    <p:sldId id="293" r:id="rId10"/>
    <p:sldId id="309" r:id="rId11"/>
    <p:sldId id="308" r:id="rId12"/>
    <p:sldId id="310" r:id="rId13"/>
    <p:sldId id="311" r:id="rId14"/>
    <p:sldId id="312" r:id="rId15"/>
    <p:sldId id="313" r:id="rId16"/>
    <p:sldId id="314" r:id="rId17"/>
    <p:sldId id="315" r:id="rId18"/>
    <p:sldId id="316"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65E"/>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716" autoAdjust="0"/>
  </p:normalViewPr>
  <p:slideViewPr>
    <p:cSldViewPr snapToGrid="0">
      <p:cViewPr>
        <p:scale>
          <a:sx n="60" d="100"/>
          <a:sy n="60" d="100"/>
        </p:scale>
        <p:origin x="1938" y="4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38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9298B-0882-4942-902A-A881CA8E0DEE}" type="datetimeFigureOut">
              <a:rPr lang="pt-BR" smtClean="0"/>
              <a:t>11/08/2024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3FC04-4281-4E40-9F7E-9F83DA4EE658}" type="slidenum">
              <a:rPr lang="pt-BR" smtClean="0"/>
              <a:t>‹#›</a:t>
            </a:fld>
            <a:endParaRPr lang="pt-BR"/>
          </a:p>
        </p:txBody>
      </p:sp>
    </p:spTree>
    <p:extLst>
      <p:ext uri="{BB962C8B-B14F-4D97-AF65-F5344CB8AC3E}">
        <p14:creationId xmlns:p14="http://schemas.microsoft.com/office/powerpoint/2010/main" val="66741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701D-CCBC-6439-3002-A22EFC3E274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754149FC-7D12-B0E7-82C4-24A586EE1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280E7023-FB19-3EFB-4733-81788F3DEE33}"/>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5" name="Footer Placeholder 4">
            <a:extLst>
              <a:ext uri="{FF2B5EF4-FFF2-40B4-BE49-F238E27FC236}">
                <a16:creationId xmlns:a16="http://schemas.microsoft.com/office/drawing/2014/main" id="{0DD8C2C2-FE18-6CED-D643-1C6D2BFB1B6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53F32DE-5C96-DC23-7FA8-4D63D668276A}"/>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96777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9CC4-9096-27F8-B477-3DFF3686EE1E}"/>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962CFBC-96BF-C963-BAF8-BD0FF59ECF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7788A74F-936C-A17C-C7A5-1AD1C299FC2B}"/>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5" name="Footer Placeholder 4">
            <a:extLst>
              <a:ext uri="{FF2B5EF4-FFF2-40B4-BE49-F238E27FC236}">
                <a16:creationId xmlns:a16="http://schemas.microsoft.com/office/drawing/2014/main" id="{5DE6FA75-242A-258C-9854-F6436B6D778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19E92BD-5044-D0CA-34AE-45D4AFF13097}"/>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58960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F3D27-14B5-9F30-AF08-DFE7D523B4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CCA920C-8AA1-FCD3-8BB9-7006E03B19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3D39F13B-5653-46B8-ED3D-071F61E82B29}"/>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5" name="Footer Placeholder 4">
            <a:extLst>
              <a:ext uri="{FF2B5EF4-FFF2-40B4-BE49-F238E27FC236}">
                <a16:creationId xmlns:a16="http://schemas.microsoft.com/office/drawing/2014/main" id="{625673EB-9CC2-6523-7D3F-2CE94D31025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9CC066E-163E-3A44-BD5A-FF60135CEBEF}"/>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29425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885D-53EE-3E9F-CE07-C67AD768AA47}"/>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B9574BFE-9826-222C-316D-5D0CAB4D90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26061E8-BB91-C147-55F4-AF981B6AA1F2}"/>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5" name="Footer Placeholder 4">
            <a:extLst>
              <a:ext uri="{FF2B5EF4-FFF2-40B4-BE49-F238E27FC236}">
                <a16:creationId xmlns:a16="http://schemas.microsoft.com/office/drawing/2014/main" id="{E7EC9898-00E4-5FEB-ECA5-B822073F372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AC9E1274-BEEE-1888-1629-CBE0481D4EDE}"/>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2810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7851-C14E-7479-8A39-B8BE6D5019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5263E24D-089A-9D96-4967-222A7BA8D2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EB9210-318E-3EA4-E029-3681F4CEC1C9}"/>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5" name="Footer Placeholder 4">
            <a:extLst>
              <a:ext uri="{FF2B5EF4-FFF2-40B4-BE49-F238E27FC236}">
                <a16:creationId xmlns:a16="http://schemas.microsoft.com/office/drawing/2014/main" id="{6872839E-628A-30D0-F875-8E4D424F058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C548DF3-2506-425B-FD7F-CD7612CE6DB6}"/>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264952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DFA1-AEEF-C3B5-5352-5D0A8276D25C}"/>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D1AF6389-BE32-5BE2-10E5-030C3ED0C3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00F11AB7-F56E-E0D1-3753-04BB1801E5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B012BC5D-D5E2-1D89-CFF7-383326D10819}"/>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6" name="Footer Placeholder 5">
            <a:extLst>
              <a:ext uri="{FF2B5EF4-FFF2-40B4-BE49-F238E27FC236}">
                <a16:creationId xmlns:a16="http://schemas.microsoft.com/office/drawing/2014/main" id="{BC8A6C17-4AA2-6A54-0202-112A1C28661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4FF1B390-D5F7-C1FE-F9DB-2BDC06C29990}"/>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73007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E4F2-3068-C207-5C6B-94A91CB5C7BA}"/>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9667B553-38C6-A9B4-CD7E-CFA6E09B7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86281B-947F-9DE4-021C-40B7EBC3C6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37A73934-5759-7169-D5BE-811FDE63C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EF6A0E-B05A-57EC-54D7-DD48392E4E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C56083B6-DED8-C3D2-6DF9-E63C4D17C224}"/>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8" name="Footer Placeholder 7">
            <a:extLst>
              <a:ext uri="{FF2B5EF4-FFF2-40B4-BE49-F238E27FC236}">
                <a16:creationId xmlns:a16="http://schemas.microsoft.com/office/drawing/2014/main" id="{30C381A5-074B-6025-50A8-3ED912502DA5}"/>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0882DC69-351E-B26E-E8C3-2DD5E614F473}"/>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9440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3A93-1449-B090-7D34-ECB077549F7E}"/>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1FF403EB-D812-9277-0BC5-DAB39B511B16}"/>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4" name="Footer Placeholder 3">
            <a:extLst>
              <a:ext uri="{FF2B5EF4-FFF2-40B4-BE49-F238E27FC236}">
                <a16:creationId xmlns:a16="http://schemas.microsoft.com/office/drawing/2014/main" id="{A7088A74-81B9-1AC9-3E6F-BBB645B4BA3A}"/>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20680455-E9AA-8964-3AB3-25B356750691}"/>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421807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8574-E6E7-78A3-E1BA-AB1B80A8B273}"/>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3" name="Footer Placeholder 2">
            <a:extLst>
              <a:ext uri="{FF2B5EF4-FFF2-40B4-BE49-F238E27FC236}">
                <a16:creationId xmlns:a16="http://schemas.microsoft.com/office/drawing/2014/main" id="{1218560E-8460-C325-6667-4A0E58ED3828}"/>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822767C4-FE48-63E5-C357-7D1632117262}"/>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93135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75EE-5085-E0E1-F658-EB75FCBCA4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2EE3E66C-A87F-72E8-3449-CF3D2E0A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6783AAFA-6734-437A-59FD-156654AE1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2D5317-EF07-0682-42C8-0FE6E07EE12E}"/>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6" name="Footer Placeholder 5">
            <a:extLst>
              <a:ext uri="{FF2B5EF4-FFF2-40B4-BE49-F238E27FC236}">
                <a16:creationId xmlns:a16="http://schemas.microsoft.com/office/drawing/2014/main" id="{FA2A37BA-8600-7490-1776-F54101F58A4A}"/>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2EB9529-EB73-DDEB-9936-6690669DE5B1}"/>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29242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AEC6-331E-4A72-1D4E-6023DE7279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B1CDEE35-6B7B-6506-4F27-108DF2BD2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E265E581-7C0E-1916-E6FE-F2808D04A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E6F9F7-A9E9-8A42-38BB-2373F0E6990B}"/>
              </a:ext>
            </a:extLst>
          </p:cNvPr>
          <p:cNvSpPr>
            <a:spLocks noGrp="1"/>
          </p:cNvSpPr>
          <p:nvPr>
            <p:ph type="dt" sz="half" idx="10"/>
          </p:nvPr>
        </p:nvSpPr>
        <p:spPr/>
        <p:txBody>
          <a:bodyPr/>
          <a:lstStyle/>
          <a:p>
            <a:fld id="{716F8350-6056-4DE8-BE33-D09B63A647AA}" type="datetimeFigureOut">
              <a:rPr lang="pt-BR" smtClean="0"/>
              <a:t>11/08/2024</a:t>
            </a:fld>
            <a:endParaRPr lang="pt-BR"/>
          </a:p>
        </p:txBody>
      </p:sp>
      <p:sp>
        <p:nvSpPr>
          <p:cNvPr id="6" name="Footer Placeholder 5">
            <a:extLst>
              <a:ext uri="{FF2B5EF4-FFF2-40B4-BE49-F238E27FC236}">
                <a16:creationId xmlns:a16="http://schemas.microsoft.com/office/drawing/2014/main" id="{BC656A3D-DD63-4E62-469C-4988F5163A65}"/>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31409448-1881-88EE-5CB2-B16423C0065A}"/>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40492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91C51-337C-67DF-B8A2-BA3EFF8FA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8F4AC4F-4A5E-0A0D-9CCE-DF0AAAD60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AE412551-6FD1-0B25-BE56-4187FE711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6F8350-6056-4DE8-BE33-D09B63A647AA}" type="datetimeFigureOut">
              <a:rPr lang="pt-BR" smtClean="0"/>
              <a:t>11/08/2024</a:t>
            </a:fld>
            <a:endParaRPr lang="pt-BR"/>
          </a:p>
        </p:txBody>
      </p:sp>
      <p:sp>
        <p:nvSpPr>
          <p:cNvPr id="5" name="Footer Placeholder 4">
            <a:extLst>
              <a:ext uri="{FF2B5EF4-FFF2-40B4-BE49-F238E27FC236}">
                <a16:creationId xmlns:a16="http://schemas.microsoft.com/office/drawing/2014/main" id="{FCFA0D68-EDF4-8175-A037-FAB1E5DA4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22908F96-94E6-F64D-A906-77001507E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C403EF-477C-46A3-80C1-91E303FFB877}" type="slidenum">
              <a:rPr lang="pt-BR" smtClean="0"/>
              <a:t>‹#›</a:t>
            </a:fld>
            <a:endParaRPr lang="pt-BR"/>
          </a:p>
        </p:txBody>
      </p:sp>
    </p:spTree>
    <p:extLst>
      <p:ext uri="{BB962C8B-B14F-4D97-AF65-F5344CB8AC3E}">
        <p14:creationId xmlns:p14="http://schemas.microsoft.com/office/powerpoint/2010/main" val="416229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591989" y="3265613"/>
            <a:ext cx="6777245" cy="646331"/>
          </a:xfrm>
          <a:prstGeom prst="rect">
            <a:avLst/>
          </a:prstGeom>
          <a:noFill/>
        </p:spPr>
        <p:txBody>
          <a:bodyPr wrap="square">
            <a:spAutoFit/>
          </a:bodyPr>
          <a:lstStyle/>
          <a:p>
            <a:pPr algn="ctr"/>
            <a:r>
              <a:rPr lang="pt-BR" sz="3600" b="1" dirty="0">
                <a:solidFill>
                  <a:srgbClr val="000000"/>
                </a:solidFill>
                <a:highlight>
                  <a:srgbClr val="FFFFFF"/>
                </a:highlight>
                <a:latin typeface="Inter"/>
              </a:rPr>
              <a:t>Sprint 6 - Demo</a:t>
            </a:r>
            <a:r>
              <a:rPr lang="en-US" sz="3600" b="1" dirty="0">
                <a:solidFill>
                  <a:srgbClr val="000000"/>
                </a:solidFill>
                <a:highlight>
                  <a:srgbClr val="FFFFFF"/>
                </a:highlight>
                <a:latin typeface="Inter"/>
              </a:rPr>
              <a:t>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493483" y="4308537"/>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August 12,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2AB44E0-2A21-3A1D-9C45-5FBDDBEF3919}"/>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6" name="TextBox 5">
            <a:extLst>
              <a:ext uri="{FF2B5EF4-FFF2-40B4-BE49-F238E27FC236}">
                <a16:creationId xmlns:a16="http://schemas.microsoft.com/office/drawing/2014/main" id="{4130FBD3-0C15-CA6A-E94B-26286413B3A1}"/>
              </a:ext>
            </a:extLst>
          </p:cNvPr>
          <p:cNvSpPr txBox="1"/>
          <p:nvPr/>
        </p:nvSpPr>
        <p:spPr>
          <a:xfrm>
            <a:off x="6830410" y="1047497"/>
            <a:ext cx="4347342" cy="5078313"/>
          </a:xfrm>
          <a:prstGeom prst="rect">
            <a:avLst/>
          </a:prstGeom>
          <a:noFill/>
        </p:spPr>
        <p:txBody>
          <a:bodyPr wrap="square">
            <a:spAutoFit/>
          </a:bodyPr>
          <a:lstStyle/>
          <a:p>
            <a:r>
              <a:rPr lang="en-US" dirty="0"/>
              <a:t>The correlation matrix shows the relationships between different features related to class attendance. Notably, </a:t>
            </a:r>
            <a:r>
              <a:rPr lang="en-US" dirty="0" err="1"/>
              <a:t>months_as_member</a:t>
            </a:r>
            <a:r>
              <a:rPr lang="en-US" dirty="0"/>
              <a:t> has a moderate positive correlation (0.48) with attended, indicating that longer-term members are more likely to attend classes. Conversely, weight has a moderate negative correlation (-0.29) with attended, suggesting that as weight increases, the likelihood of attending decreases. Other features, like </a:t>
            </a:r>
            <a:r>
              <a:rPr lang="en-US" dirty="0" err="1"/>
              <a:t>days_before</a:t>
            </a:r>
            <a:r>
              <a:rPr lang="en-US" dirty="0"/>
              <a:t>, show minimal correlation with attendance, indicating they might not significantly influence whether a member attends a class. This matrix helps in understanding which factors are more influential in predicting class attendance.</a:t>
            </a:r>
            <a:endParaRPr lang="pt-BR" dirty="0"/>
          </a:p>
        </p:txBody>
      </p:sp>
      <p:pic>
        <p:nvPicPr>
          <p:cNvPr id="5" name="Picture 4">
            <a:extLst>
              <a:ext uri="{FF2B5EF4-FFF2-40B4-BE49-F238E27FC236}">
                <a16:creationId xmlns:a16="http://schemas.microsoft.com/office/drawing/2014/main" id="{6B39AAD6-4021-AA43-FAD4-6EE6D534DD50}"/>
              </a:ext>
            </a:extLst>
          </p:cNvPr>
          <p:cNvPicPr>
            <a:picLocks noChangeAspect="1"/>
          </p:cNvPicPr>
          <p:nvPr/>
        </p:nvPicPr>
        <p:blipFill>
          <a:blip r:embed="rId2"/>
          <a:stretch>
            <a:fillRect/>
          </a:stretch>
        </p:blipFill>
        <p:spPr>
          <a:xfrm>
            <a:off x="416307" y="1256970"/>
            <a:ext cx="5479995" cy="4716321"/>
          </a:xfrm>
          <a:prstGeom prst="rect">
            <a:avLst/>
          </a:prstGeom>
        </p:spPr>
      </p:pic>
    </p:spTree>
    <p:extLst>
      <p:ext uri="{BB962C8B-B14F-4D97-AF65-F5344CB8AC3E}">
        <p14:creationId xmlns:p14="http://schemas.microsoft.com/office/powerpoint/2010/main" val="242369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F092E5-652F-E658-ED1D-70CAB8EA3705}"/>
              </a:ext>
            </a:extLst>
          </p:cNvPr>
          <p:cNvSpPr txBox="1"/>
          <p:nvPr/>
        </p:nvSpPr>
        <p:spPr>
          <a:xfrm>
            <a:off x="5947541" y="1796278"/>
            <a:ext cx="5151383" cy="3693319"/>
          </a:xfrm>
          <a:prstGeom prst="rect">
            <a:avLst/>
          </a:prstGeom>
          <a:noFill/>
        </p:spPr>
        <p:txBody>
          <a:bodyPr wrap="square">
            <a:spAutoFit/>
          </a:bodyPr>
          <a:lstStyle/>
          <a:p>
            <a:r>
              <a:rPr lang="en-US" dirty="0"/>
              <a:t>The graph displays the distribution of the number of people in the gym at various times, showing a right-skewed pattern. Most of the time, the gym is relatively empty, with a large frequency of instances where the number of people is very low. As the number of people increases, the frequency decreases, with a gradual decline as the gym becomes more crowded. The peak around low numbers of people suggests that the gym often has minimal occupancy, while higher crowd levels are less common. This distribution can help in predicting and managing crowd levels to improve gym utilization.</a:t>
            </a:r>
            <a:endParaRPr lang="pt-BR" dirty="0"/>
          </a:p>
        </p:txBody>
      </p:sp>
      <p:pic>
        <p:nvPicPr>
          <p:cNvPr id="6" name="Picture 5">
            <a:extLst>
              <a:ext uri="{FF2B5EF4-FFF2-40B4-BE49-F238E27FC236}">
                <a16:creationId xmlns:a16="http://schemas.microsoft.com/office/drawing/2014/main" id="{B03CBEF2-68C4-9630-EF90-BF8716AD46BC}"/>
              </a:ext>
            </a:extLst>
          </p:cNvPr>
          <p:cNvPicPr>
            <a:picLocks noChangeAspect="1"/>
          </p:cNvPicPr>
          <p:nvPr/>
        </p:nvPicPr>
        <p:blipFill>
          <a:blip r:embed="rId2"/>
          <a:stretch>
            <a:fillRect/>
          </a:stretch>
        </p:blipFill>
        <p:spPr>
          <a:xfrm>
            <a:off x="275239" y="1886032"/>
            <a:ext cx="4896878" cy="3085936"/>
          </a:xfrm>
          <a:prstGeom prst="rect">
            <a:avLst/>
          </a:prstGeom>
        </p:spPr>
      </p:pic>
      <p:sp>
        <p:nvSpPr>
          <p:cNvPr id="7" name="Rectangle: Rounded Corners 6">
            <a:extLst>
              <a:ext uri="{FF2B5EF4-FFF2-40B4-BE49-F238E27FC236}">
                <a16:creationId xmlns:a16="http://schemas.microsoft.com/office/drawing/2014/main" id="{4D60ED33-8846-75E7-AFD9-856226741146}"/>
              </a:ext>
            </a:extLst>
          </p:cNvPr>
          <p:cNvSpPr/>
          <p:nvPr/>
        </p:nvSpPr>
        <p:spPr>
          <a:xfrm>
            <a:off x="275239" y="459337"/>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Tree>
    <p:extLst>
      <p:ext uri="{BB962C8B-B14F-4D97-AF65-F5344CB8AC3E}">
        <p14:creationId xmlns:p14="http://schemas.microsoft.com/office/powerpoint/2010/main" val="109092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5FEF6-6659-3990-E543-BB63E5191DEE}"/>
              </a:ext>
            </a:extLst>
          </p:cNvPr>
          <p:cNvSpPr txBox="1"/>
          <p:nvPr/>
        </p:nvSpPr>
        <p:spPr>
          <a:xfrm>
            <a:off x="7173308" y="1943175"/>
            <a:ext cx="4288223" cy="3693319"/>
          </a:xfrm>
          <a:prstGeom prst="rect">
            <a:avLst/>
          </a:prstGeom>
          <a:noFill/>
        </p:spPr>
        <p:txBody>
          <a:bodyPr wrap="square">
            <a:spAutoFit/>
          </a:bodyPr>
          <a:lstStyle/>
          <a:p>
            <a:r>
              <a:rPr lang="en-US" dirty="0"/>
              <a:t>The graph shows the average number of people in the gym by hour of the day. The gym starts to get busier from around 6 AM, peaking between 5 PM and 6 PM, likely due to people attending after work. There’s a gradual decline in occupancy after 6 PM, with a notable drop late at night. This pattern highlights peak hours in the early morning and late afternoon to early evening, suggesting these are the busiest times for gym usage, which can inform staffing and equipment allocation decisions.</a:t>
            </a:r>
            <a:endParaRPr lang="pt-BR" dirty="0"/>
          </a:p>
        </p:txBody>
      </p:sp>
      <p:pic>
        <p:nvPicPr>
          <p:cNvPr id="5" name="Picture 4">
            <a:extLst>
              <a:ext uri="{FF2B5EF4-FFF2-40B4-BE49-F238E27FC236}">
                <a16:creationId xmlns:a16="http://schemas.microsoft.com/office/drawing/2014/main" id="{98C5FDD4-778F-666F-E471-FA6CF279496E}"/>
              </a:ext>
            </a:extLst>
          </p:cNvPr>
          <p:cNvPicPr>
            <a:picLocks noChangeAspect="1"/>
          </p:cNvPicPr>
          <p:nvPr/>
        </p:nvPicPr>
        <p:blipFill>
          <a:blip r:embed="rId2"/>
          <a:stretch>
            <a:fillRect/>
          </a:stretch>
        </p:blipFill>
        <p:spPr>
          <a:xfrm>
            <a:off x="445379" y="1577934"/>
            <a:ext cx="5650621" cy="3702131"/>
          </a:xfrm>
          <a:prstGeom prst="rect">
            <a:avLst/>
          </a:prstGeom>
        </p:spPr>
      </p:pic>
      <p:sp>
        <p:nvSpPr>
          <p:cNvPr id="6" name="Rectangle: Rounded Corners 5">
            <a:extLst>
              <a:ext uri="{FF2B5EF4-FFF2-40B4-BE49-F238E27FC236}">
                <a16:creationId xmlns:a16="http://schemas.microsoft.com/office/drawing/2014/main" id="{E1F00C84-E622-A199-D866-B8437C9263C8}"/>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Tree>
    <p:extLst>
      <p:ext uri="{BB962C8B-B14F-4D97-AF65-F5344CB8AC3E}">
        <p14:creationId xmlns:p14="http://schemas.microsoft.com/office/powerpoint/2010/main" val="218440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3658AD6-514A-A8C5-C07B-BAAB6714B623}"/>
              </a:ext>
            </a:extLst>
          </p:cNvPr>
          <p:cNvSpPr/>
          <p:nvPr/>
        </p:nvSpPr>
        <p:spPr>
          <a:xfrm>
            <a:off x="201343" y="423980"/>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4. </a:t>
            </a:r>
            <a:r>
              <a:rPr lang="pt-BR" dirty="0"/>
              <a:t>Feature </a:t>
            </a:r>
            <a:r>
              <a:rPr lang="pt-BR" dirty="0" err="1"/>
              <a:t>Analysis</a:t>
            </a:r>
            <a:endParaRPr lang="pt-BR" dirty="0"/>
          </a:p>
        </p:txBody>
      </p:sp>
      <p:sp>
        <p:nvSpPr>
          <p:cNvPr id="6" name="TextBox 5">
            <a:extLst>
              <a:ext uri="{FF2B5EF4-FFF2-40B4-BE49-F238E27FC236}">
                <a16:creationId xmlns:a16="http://schemas.microsoft.com/office/drawing/2014/main" id="{777C7213-9534-CBD8-73BE-57D6563549A7}"/>
              </a:ext>
            </a:extLst>
          </p:cNvPr>
          <p:cNvSpPr txBox="1"/>
          <p:nvPr/>
        </p:nvSpPr>
        <p:spPr>
          <a:xfrm>
            <a:off x="6096000" y="1802871"/>
            <a:ext cx="5820985" cy="4832092"/>
          </a:xfrm>
          <a:prstGeom prst="rect">
            <a:avLst/>
          </a:prstGeom>
          <a:noFill/>
        </p:spPr>
        <p:txBody>
          <a:bodyPr wrap="square">
            <a:spAutoFit/>
          </a:bodyPr>
          <a:lstStyle/>
          <a:p>
            <a:r>
              <a:rPr lang="en-US" sz="1400" b="0" dirty="0">
                <a:effectLst/>
                <a:latin typeface="Consolas" panose="020B0609020204030204" pitchFamily="49" charset="0"/>
              </a:rPr>
              <a:t>### Variance Inflation Factor for Checking Multicollinearity between features</a:t>
            </a:r>
          </a:p>
          <a:p>
            <a:br>
              <a:rPr lang="en-US" sz="1400" b="0" dirty="0">
                <a:effectLst/>
                <a:latin typeface="Consolas" panose="020B0609020204030204" pitchFamily="49" charset="0"/>
              </a:rPr>
            </a:br>
            <a:r>
              <a:rPr lang="en-US" sz="1400" b="0" dirty="0">
                <a:effectLst/>
                <a:latin typeface="Consolas" panose="020B0609020204030204" pitchFamily="49" charset="0"/>
              </a:rPr>
              <a:t>* </a:t>
            </a:r>
            <a:r>
              <a:rPr lang="en-US" sz="1400" b="0" dirty="0" err="1">
                <a:effectLst/>
                <a:latin typeface="Consolas" panose="020B0609020204030204" pitchFamily="49" charset="0"/>
              </a:rPr>
              <a:t>booking_id</a:t>
            </a:r>
            <a:r>
              <a:rPr lang="en-US" sz="1400" b="0" dirty="0">
                <a:effectLst/>
                <a:latin typeface="Consolas" panose="020B0609020204030204" pitchFamily="49" charset="0"/>
              </a:rPr>
              <a:t> (3.902744): Low VIF, indicating no significant multicollinearity for this feature.</a:t>
            </a:r>
          </a:p>
          <a:p>
            <a:r>
              <a:rPr lang="en-US" sz="1400" b="0" dirty="0">
                <a:effectLst/>
                <a:latin typeface="Consolas" panose="020B0609020204030204" pitchFamily="49" charset="0"/>
              </a:rPr>
              <a:t>* </a:t>
            </a:r>
            <a:r>
              <a:rPr lang="en-US" sz="1400" b="0" dirty="0" err="1">
                <a:effectLst/>
                <a:latin typeface="Consolas" panose="020B0609020204030204" pitchFamily="49" charset="0"/>
              </a:rPr>
              <a:t>months_as_member</a:t>
            </a:r>
            <a:r>
              <a:rPr lang="en-US" sz="1400" b="0" dirty="0">
                <a:effectLst/>
                <a:latin typeface="Consolas" panose="020B0609020204030204" pitchFamily="49" charset="0"/>
              </a:rPr>
              <a:t> (2.383969): Low VIF, suggesting no significant multicollinearity.</a:t>
            </a:r>
          </a:p>
          <a:p>
            <a:r>
              <a:rPr lang="en-US" sz="1400" b="0" dirty="0">
                <a:effectLst/>
                <a:latin typeface="Consolas" panose="020B0609020204030204" pitchFamily="49" charset="0"/>
              </a:rPr>
              <a:t>* weight (20.011770): High VIF, indicating severe multicollinearity. This feature is highly correlated with other features, which could be problematic.</a:t>
            </a:r>
          </a:p>
          <a:p>
            <a:r>
              <a:rPr lang="en-US" sz="1400" b="0" dirty="0">
                <a:effectLst/>
                <a:latin typeface="Consolas" panose="020B0609020204030204" pitchFamily="49" charset="0"/>
              </a:rPr>
              <a:t>* </a:t>
            </a:r>
            <a:r>
              <a:rPr lang="en-US" sz="1400" b="0" dirty="0" err="1">
                <a:effectLst/>
                <a:latin typeface="Consolas" panose="020B0609020204030204" pitchFamily="49" charset="0"/>
              </a:rPr>
              <a:t>days_before</a:t>
            </a:r>
            <a:r>
              <a:rPr lang="en-US" sz="1400" b="0" dirty="0">
                <a:effectLst/>
                <a:latin typeface="Consolas" panose="020B0609020204030204" pitchFamily="49" charset="0"/>
              </a:rPr>
              <a:t> (129.887587): Very high VIF, indicating extreme multicollinearity. This feature is likely to be highly correlated with other predictors.</a:t>
            </a:r>
          </a:p>
          <a:p>
            <a:r>
              <a:rPr lang="en-US" sz="1400" b="0" dirty="0">
                <a:effectLst/>
                <a:latin typeface="Consolas" panose="020B0609020204030204" pitchFamily="49" charset="0"/>
              </a:rPr>
              <a:t>* time (1.602183): Low VIF, indicating no significant multicollinearity.</a:t>
            </a:r>
          </a:p>
          <a:p>
            <a:r>
              <a:rPr lang="en-US" sz="1400" b="0" dirty="0">
                <a:effectLst/>
                <a:latin typeface="Consolas" panose="020B0609020204030204" pitchFamily="49" charset="0"/>
              </a:rPr>
              <a:t>* </a:t>
            </a:r>
            <a:r>
              <a:rPr lang="en-US" sz="1400" b="0" dirty="0" err="1">
                <a:effectLst/>
                <a:latin typeface="Consolas" panose="020B0609020204030204" pitchFamily="49" charset="0"/>
              </a:rPr>
              <a:t>day_of_week</a:t>
            </a:r>
            <a:r>
              <a:rPr lang="en-US" sz="1400" b="0" dirty="0">
                <a:effectLst/>
                <a:latin typeface="Consolas" panose="020B0609020204030204" pitchFamily="49" charset="0"/>
              </a:rPr>
              <a:t>_* (</a:t>
            </a:r>
            <a:r>
              <a:rPr lang="en-US" sz="1400" b="0" dirty="0" err="1">
                <a:effectLst/>
                <a:latin typeface="Consolas" panose="020B0609020204030204" pitchFamily="49" charset="0"/>
              </a:rPr>
              <a:t>day_of_week_Tue</a:t>
            </a:r>
            <a:r>
              <a:rPr lang="en-US" sz="1400" b="0" dirty="0">
                <a:effectLst/>
                <a:latin typeface="Consolas" panose="020B0609020204030204" pitchFamily="49" charset="0"/>
              </a:rPr>
              <a:t> - 2.667748): Low to moderate VIFs, suggesting that these features are not highly collinear individually.</a:t>
            </a:r>
          </a:p>
          <a:p>
            <a:r>
              <a:rPr lang="en-US" sz="1400" b="0" dirty="0">
                <a:effectLst/>
                <a:latin typeface="Consolas" panose="020B0609020204030204" pitchFamily="49" charset="0"/>
              </a:rPr>
              <a:t>* category_* (</a:t>
            </a:r>
            <a:r>
              <a:rPr lang="en-US" sz="1400" b="0" dirty="0" err="1">
                <a:effectLst/>
                <a:latin typeface="Consolas" panose="020B0609020204030204" pitchFamily="49" charset="0"/>
              </a:rPr>
              <a:t>category_Cycling</a:t>
            </a:r>
            <a:r>
              <a:rPr lang="en-US" sz="1400" b="0" dirty="0">
                <a:effectLst/>
                <a:latin typeface="Consolas" panose="020B0609020204030204" pitchFamily="49" charset="0"/>
              </a:rPr>
              <a:t> - 5.059412): Moderate VIFs, indicating that some collinearity might be present but not extreme.</a:t>
            </a:r>
          </a:p>
          <a:p>
            <a:endParaRPr lang="en-US" sz="1400" b="0" dirty="0">
              <a:solidFill>
                <a:srgbClr val="F8F8F2"/>
              </a:solidFill>
              <a:effectLst/>
              <a:highlight>
                <a:srgbClr val="282A36"/>
              </a:highlight>
              <a:latin typeface="Consolas" panose="020B0609020204030204" pitchFamily="49" charset="0"/>
            </a:endParaRPr>
          </a:p>
        </p:txBody>
      </p:sp>
      <p:pic>
        <p:nvPicPr>
          <p:cNvPr id="8" name="Picture 7">
            <a:extLst>
              <a:ext uri="{FF2B5EF4-FFF2-40B4-BE49-F238E27FC236}">
                <a16:creationId xmlns:a16="http://schemas.microsoft.com/office/drawing/2014/main" id="{D245EE00-3C9D-B6A1-88B8-182E6B8B712C}"/>
              </a:ext>
            </a:extLst>
          </p:cNvPr>
          <p:cNvPicPr>
            <a:picLocks noChangeAspect="1"/>
          </p:cNvPicPr>
          <p:nvPr/>
        </p:nvPicPr>
        <p:blipFill>
          <a:blip r:embed="rId2"/>
          <a:stretch>
            <a:fillRect/>
          </a:stretch>
        </p:blipFill>
        <p:spPr>
          <a:xfrm>
            <a:off x="275015" y="1802871"/>
            <a:ext cx="5573630" cy="4365454"/>
          </a:xfrm>
          <a:prstGeom prst="rect">
            <a:avLst/>
          </a:prstGeom>
        </p:spPr>
      </p:pic>
      <p:sp>
        <p:nvSpPr>
          <p:cNvPr id="10" name="TextBox 9">
            <a:extLst>
              <a:ext uri="{FF2B5EF4-FFF2-40B4-BE49-F238E27FC236}">
                <a16:creationId xmlns:a16="http://schemas.microsoft.com/office/drawing/2014/main" id="{D0476E08-4CF9-5F9D-5FE9-49ECC1F32661}"/>
              </a:ext>
            </a:extLst>
          </p:cNvPr>
          <p:cNvSpPr txBox="1"/>
          <p:nvPr/>
        </p:nvSpPr>
        <p:spPr>
          <a:xfrm>
            <a:off x="275015" y="1184912"/>
            <a:ext cx="6098582" cy="400110"/>
          </a:xfrm>
          <a:prstGeom prst="rect">
            <a:avLst/>
          </a:prstGeom>
          <a:noFill/>
        </p:spPr>
        <p:txBody>
          <a:bodyPr wrap="square">
            <a:spAutoFit/>
          </a:bodyPr>
          <a:lstStyle/>
          <a:p>
            <a:r>
              <a:rPr lang="en-US" sz="2000" dirty="0">
                <a:latin typeface="Consolas" panose="020B0609020204030204" pitchFamily="49" charset="0"/>
              </a:rPr>
              <a:t> ### 6.A. Group Class utilization dataset</a:t>
            </a:r>
          </a:p>
        </p:txBody>
      </p:sp>
    </p:spTree>
    <p:extLst>
      <p:ext uri="{BB962C8B-B14F-4D97-AF65-F5344CB8AC3E}">
        <p14:creationId xmlns:p14="http://schemas.microsoft.com/office/powerpoint/2010/main" val="40933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476E08-4CF9-5F9D-5FE9-49ECC1F32661}"/>
              </a:ext>
            </a:extLst>
          </p:cNvPr>
          <p:cNvSpPr txBox="1"/>
          <p:nvPr/>
        </p:nvSpPr>
        <p:spPr>
          <a:xfrm>
            <a:off x="275014" y="1184912"/>
            <a:ext cx="7117677" cy="400110"/>
          </a:xfrm>
          <a:prstGeom prst="rect">
            <a:avLst/>
          </a:prstGeom>
          <a:noFill/>
        </p:spPr>
        <p:txBody>
          <a:bodyPr wrap="square">
            <a:spAutoFit/>
          </a:bodyPr>
          <a:lstStyle/>
          <a:p>
            <a:r>
              <a:rPr lang="en-US" sz="2000" dirty="0">
                <a:latin typeface="Consolas" panose="020B0609020204030204" pitchFamily="49" charset="0"/>
              </a:rPr>
              <a:t> ### 6.B. Group Gym Equipment utilization dataset</a:t>
            </a:r>
          </a:p>
        </p:txBody>
      </p:sp>
      <p:sp>
        <p:nvSpPr>
          <p:cNvPr id="3" name="TextBox 2">
            <a:extLst>
              <a:ext uri="{FF2B5EF4-FFF2-40B4-BE49-F238E27FC236}">
                <a16:creationId xmlns:a16="http://schemas.microsoft.com/office/drawing/2014/main" id="{2FE29EA9-53C4-997B-E7D5-4AB787756141}"/>
              </a:ext>
            </a:extLst>
          </p:cNvPr>
          <p:cNvSpPr txBox="1"/>
          <p:nvPr/>
        </p:nvSpPr>
        <p:spPr>
          <a:xfrm>
            <a:off x="526942" y="2493718"/>
            <a:ext cx="3961700" cy="2585323"/>
          </a:xfrm>
          <a:prstGeom prst="rect">
            <a:avLst/>
          </a:prstGeom>
          <a:noFill/>
        </p:spPr>
        <p:txBody>
          <a:bodyPr wrap="square">
            <a:spAutoFit/>
          </a:bodyPr>
          <a:lstStyle/>
          <a:p>
            <a:r>
              <a:rPr lang="en-US" b="0" i="0" dirty="0" err="1">
                <a:effectLst/>
                <a:latin typeface="Consolas" panose="020B0609020204030204" pitchFamily="49" charset="0"/>
              </a:rPr>
              <a:t>number_people</a:t>
            </a:r>
            <a:r>
              <a:rPr lang="en-US" b="0" i="0" dirty="0">
                <a:effectLst/>
                <a:latin typeface="Consolas" panose="020B0609020204030204" pitchFamily="49" charset="0"/>
              </a:rPr>
              <a:t> 1.000000 timestamp 0.550218 </a:t>
            </a:r>
            <a:r>
              <a:rPr lang="en-US" b="0" i="0" dirty="0" err="1">
                <a:effectLst/>
                <a:latin typeface="Consolas" panose="020B0609020204030204" pitchFamily="49" charset="0"/>
              </a:rPr>
              <a:t>is_weekend</a:t>
            </a:r>
            <a:r>
              <a:rPr lang="en-US" b="0" i="0" dirty="0">
                <a:effectLst/>
                <a:latin typeface="Consolas" panose="020B0609020204030204" pitchFamily="49" charset="0"/>
              </a:rPr>
              <a:t> -0.173958 </a:t>
            </a:r>
            <a:r>
              <a:rPr lang="en-US" b="0" i="0" dirty="0" err="1">
                <a:effectLst/>
                <a:latin typeface="Consolas" panose="020B0609020204030204" pitchFamily="49" charset="0"/>
              </a:rPr>
              <a:t>is_holiday</a:t>
            </a:r>
            <a:r>
              <a:rPr lang="en-US" b="0" i="0" dirty="0">
                <a:effectLst/>
                <a:latin typeface="Consolas" panose="020B0609020204030204" pitchFamily="49" charset="0"/>
              </a:rPr>
              <a:t> -0.048249 temperature 0.373327 </a:t>
            </a:r>
            <a:r>
              <a:rPr lang="en-US" b="0" i="0" dirty="0" err="1">
                <a:effectLst/>
                <a:latin typeface="Consolas" panose="020B0609020204030204" pitchFamily="49" charset="0"/>
              </a:rPr>
              <a:t>is_start_of_semester</a:t>
            </a:r>
            <a:r>
              <a:rPr lang="en-US" b="0" i="0" dirty="0">
                <a:effectLst/>
                <a:latin typeface="Consolas" panose="020B0609020204030204" pitchFamily="49" charset="0"/>
              </a:rPr>
              <a:t> 0.182683 </a:t>
            </a:r>
            <a:r>
              <a:rPr lang="en-US" b="0" i="0" dirty="0" err="1">
                <a:effectLst/>
                <a:latin typeface="Consolas" panose="020B0609020204030204" pitchFamily="49" charset="0"/>
              </a:rPr>
              <a:t>is_during_semester</a:t>
            </a:r>
            <a:r>
              <a:rPr lang="en-US" b="0" i="0" dirty="0">
                <a:effectLst/>
                <a:latin typeface="Consolas" panose="020B0609020204030204" pitchFamily="49" charset="0"/>
              </a:rPr>
              <a:t> 0.335350 month -0.097854 hour 0.552049 Name: </a:t>
            </a:r>
            <a:r>
              <a:rPr lang="en-US" b="0" i="0" dirty="0" err="1">
                <a:effectLst/>
                <a:latin typeface="Consolas" panose="020B0609020204030204" pitchFamily="49" charset="0"/>
              </a:rPr>
              <a:t>number_people</a:t>
            </a:r>
            <a:r>
              <a:rPr lang="en-US" b="0" i="0" dirty="0">
                <a:effectLst/>
                <a:latin typeface="Consolas" panose="020B0609020204030204" pitchFamily="49" charset="0"/>
              </a:rPr>
              <a:t>, </a:t>
            </a:r>
            <a:r>
              <a:rPr lang="en-US" b="0" i="0" dirty="0" err="1">
                <a:effectLst/>
                <a:latin typeface="Consolas" panose="020B0609020204030204" pitchFamily="49" charset="0"/>
              </a:rPr>
              <a:t>dtype</a:t>
            </a:r>
            <a:r>
              <a:rPr lang="en-US" b="0" i="0" dirty="0">
                <a:effectLst/>
                <a:latin typeface="Consolas" panose="020B0609020204030204" pitchFamily="49" charset="0"/>
              </a:rPr>
              <a:t>: float64</a:t>
            </a:r>
            <a:endParaRPr lang="pt-BR" dirty="0"/>
          </a:p>
        </p:txBody>
      </p:sp>
      <p:sp>
        <p:nvSpPr>
          <p:cNvPr id="7" name="TextBox 6">
            <a:extLst>
              <a:ext uri="{FF2B5EF4-FFF2-40B4-BE49-F238E27FC236}">
                <a16:creationId xmlns:a16="http://schemas.microsoft.com/office/drawing/2014/main" id="{823D921D-329E-3F38-37ED-5E26B8775B00}"/>
              </a:ext>
            </a:extLst>
          </p:cNvPr>
          <p:cNvSpPr txBox="1"/>
          <p:nvPr/>
        </p:nvSpPr>
        <p:spPr>
          <a:xfrm>
            <a:off x="5715001" y="1732713"/>
            <a:ext cx="6098582" cy="4801314"/>
          </a:xfrm>
          <a:prstGeom prst="rect">
            <a:avLst/>
          </a:prstGeom>
          <a:noFill/>
        </p:spPr>
        <p:txBody>
          <a:bodyPr wrap="square">
            <a:spAutoFit/>
          </a:bodyPr>
          <a:lstStyle/>
          <a:p>
            <a:r>
              <a:rPr lang="en-US" dirty="0">
                <a:latin typeface="Consolas" panose="020B0609020204030204" pitchFamily="49" charset="0"/>
              </a:rPr>
              <a:t>* High P-Values (1.0): Features like </a:t>
            </a:r>
            <a:r>
              <a:rPr lang="en-US" dirty="0" err="1">
                <a:latin typeface="Consolas" panose="020B0609020204030204" pitchFamily="49" charset="0"/>
              </a:rPr>
              <a:t>day_of_week</a:t>
            </a:r>
            <a:r>
              <a:rPr lang="en-US" dirty="0">
                <a:latin typeface="Consolas" panose="020B0609020204030204" pitchFamily="49" charset="0"/>
              </a:rPr>
              <a:t>, </a:t>
            </a:r>
            <a:r>
              <a:rPr lang="en-US" dirty="0" err="1">
                <a:latin typeface="Consolas" panose="020B0609020204030204" pitchFamily="49" charset="0"/>
              </a:rPr>
              <a:t>is_weekend</a:t>
            </a:r>
            <a:r>
              <a:rPr lang="en-US" dirty="0">
                <a:latin typeface="Consolas" panose="020B0609020204030204" pitchFamily="49" charset="0"/>
              </a:rPr>
              <a:t>, </a:t>
            </a:r>
            <a:r>
              <a:rPr lang="en-US" dirty="0" err="1">
                <a:latin typeface="Consolas" panose="020B0609020204030204" pitchFamily="49" charset="0"/>
              </a:rPr>
              <a:t>is_holiday</a:t>
            </a:r>
            <a:r>
              <a:rPr lang="en-US" dirty="0">
                <a:latin typeface="Consolas" panose="020B0609020204030204" pitchFamily="49" charset="0"/>
              </a:rPr>
              <a:t>, and </a:t>
            </a:r>
            <a:r>
              <a:rPr lang="en-US" dirty="0" err="1">
                <a:latin typeface="Consolas" panose="020B0609020204030204" pitchFamily="49" charset="0"/>
              </a:rPr>
              <a:t>is_during_semester</a:t>
            </a:r>
            <a:r>
              <a:rPr lang="en-US" dirty="0">
                <a:latin typeface="Consolas" panose="020B0609020204030204" pitchFamily="49" charset="0"/>
              </a:rPr>
              <a:t> are not significantly associated with the target variable and might be redundant. Consider removing them.</a:t>
            </a:r>
          </a:p>
          <a:p>
            <a:br>
              <a:rPr lang="en-US" dirty="0">
                <a:latin typeface="Consolas" panose="020B0609020204030204" pitchFamily="49" charset="0"/>
              </a:rPr>
            </a:br>
            <a:r>
              <a:rPr lang="en-US" dirty="0">
                <a:latin typeface="Consolas" panose="020B0609020204030204" pitchFamily="49" charset="0"/>
              </a:rPr>
              <a:t>* Moderate P-Values: </a:t>
            </a:r>
            <a:r>
              <a:rPr lang="en-US" dirty="0" err="1">
                <a:latin typeface="Consolas" panose="020B0609020204030204" pitchFamily="49" charset="0"/>
              </a:rPr>
              <a:t>is_start_of_semester</a:t>
            </a:r>
            <a:r>
              <a:rPr lang="en-US" dirty="0">
                <a:latin typeface="Consolas" panose="020B0609020204030204" pitchFamily="49" charset="0"/>
              </a:rPr>
              <a:t> (0.0628) and month (0.0851) show some association but are not statistically significant. They might still be useful, so consider further analysis.</a:t>
            </a:r>
          </a:p>
          <a:p>
            <a:br>
              <a:rPr lang="en-US" dirty="0">
                <a:latin typeface="Consolas" panose="020B0609020204030204" pitchFamily="49" charset="0"/>
              </a:rPr>
            </a:br>
            <a:r>
              <a:rPr lang="en-US" dirty="0">
                <a:latin typeface="Consolas" panose="020B0609020204030204" pitchFamily="49" charset="0"/>
              </a:rPr>
              <a:t>* Low P-Value: date had a high p-value (0.4878), indicating it doesn’t provide useful information directly. Extract specific components like year, month, and day for better analysis.</a:t>
            </a:r>
          </a:p>
        </p:txBody>
      </p:sp>
      <p:sp>
        <p:nvSpPr>
          <p:cNvPr id="11" name="TextBox 10">
            <a:extLst>
              <a:ext uri="{FF2B5EF4-FFF2-40B4-BE49-F238E27FC236}">
                <a16:creationId xmlns:a16="http://schemas.microsoft.com/office/drawing/2014/main" id="{0D387BE8-D868-DB00-76E1-734D90487FBA}"/>
              </a:ext>
            </a:extLst>
          </p:cNvPr>
          <p:cNvSpPr txBox="1"/>
          <p:nvPr/>
        </p:nvSpPr>
        <p:spPr>
          <a:xfrm>
            <a:off x="526942" y="1854704"/>
            <a:ext cx="6098582" cy="369332"/>
          </a:xfrm>
          <a:prstGeom prst="rect">
            <a:avLst/>
          </a:prstGeom>
          <a:noFill/>
        </p:spPr>
        <p:txBody>
          <a:bodyPr wrap="square">
            <a:spAutoFit/>
          </a:bodyPr>
          <a:lstStyle/>
          <a:p>
            <a:r>
              <a:rPr lang="pt-BR" dirty="0">
                <a:latin typeface="Consolas" panose="020B0609020204030204" pitchFamily="49" charset="0"/>
              </a:rPr>
              <a:t> ### </a:t>
            </a:r>
            <a:r>
              <a:rPr lang="pt-BR" dirty="0" err="1">
                <a:latin typeface="Consolas" panose="020B0609020204030204" pitchFamily="49" charset="0"/>
              </a:rPr>
              <a:t>Correlation</a:t>
            </a:r>
            <a:r>
              <a:rPr lang="pt-BR" dirty="0">
                <a:latin typeface="Consolas" panose="020B0609020204030204" pitchFamily="49" charset="0"/>
              </a:rPr>
              <a:t> </a:t>
            </a:r>
            <a:r>
              <a:rPr lang="pt-BR" dirty="0" err="1">
                <a:latin typeface="Consolas" panose="020B0609020204030204" pitchFamily="49" charset="0"/>
              </a:rPr>
              <a:t>and</a:t>
            </a:r>
            <a:r>
              <a:rPr lang="pt-BR" dirty="0">
                <a:latin typeface="Consolas" panose="020B0609020204030204" pitchFamily="49" charset="0"/>
              </a:rPr>
              <a:t> Chi-</a:t>
            </a:r>
            <a:r>
              <a:rPr lang="pt-BR" dirty="0" err="1">
                <a:latin typeface="Consolas" panose="020B0609020204030204" pitchFamily="49" charset="0"/>
              </a:rPr>
              <a:t>square</a:t>
            </a:r>
            <a:r>
              <a:rPr lang="pt-BR" dirty="0">
                <a:latin typeface="Consolas" panose="020B0609020204030204" pitchFamily="49" charset="0"/>
              </a:rPr>
              <a:t> Test</a:t>
            </a:r>
          </a:p>
        </p:txBody>
      </p:sp>
      <p:sp>
        <p:nvSpPr>
          <p:cNvPr id="12" name="Rectangle: Rounded Corners 11">
            <a:extLst>
              <a:ext uri="{FF2B5EF4-FFF2-40B4-BE49-F238E27FC236}">
                <a16:creationId xmlns:a16="http://schemas.microsoft.com/office/drawing/2014/main" id="{EEB2BCD4-6F7A-E8F9-6BB3-958429131FA4}"/>
              </a:ext>
            </a:extLst>
          </p:cNvPr>
          <p:cNvSpPr/>
          <p:nvPr/>
        </p:nvSpPr>
        <p:spPr>
          <a:xfrm>
            <a:off x="201343" y="423980"/>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4. </a:t>
            </a:r>
            <a:r>
              <a:rPr lang="pt-BR" dirty="0"/>
              <a:t>Feature </a:t>
            </a:r>
            <a:r>
              <a:rPr lang="pt-BR" dirty="0" err="1"/>
              <a:t>Analysis</a:t>
            </a:r>
            <a:endParaRPr lang="pt-BR" dirty="0"/>
          </a:p>
        </p:txBody>
      </p:sp>
    </p:spTree>
    <p:extLst>
      <p:ext uri="{BB962C8B-B14F-4D97-AF65-F5344CB8AC3E}">
        <p14:creationId xmlns:p14="http://schemas.microsoft.com/office/powerpoint/2010/main" val="2952409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1653A7E-010F-4B1E-B547-CB216B96EFBF}"/>
              </a:ext>
            </a:extLst>
          </p:cNvPr>
          <p:cNvSpPr/>
          <p:nvPr/>
        </p:nvSpPr>
        <p:spPr>
          <a:xfrm>
            <a:off x="86281" y="250955"/>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5. Choose appropriate machine learning algorithms</a:t>
            </a:r>
            <a:endParaRPr lang="pt-BR" dirty="0"/>
          </a:p>
        </p:txBody>
      </p:sp>
      <p:sp>
        <p:nvSpPr>
          <p:cNvPr id="6" name="TextBox 5">
            <a:extLst>
              <a:ext uri="{FF2B5EF4-FFF2-40B4-BE49-F238E27FC236}">
                <a16:creationId xmlns:a16="http://schemas.microsoft.com/office/drawing/2014/main" id="{EA8375ED-222B-21FB-CAB5-18F5796BE7A1}"/>
              </a:ext>
            </a:extLst>
          </p:cNvPr>
          <p:cNvSpPr txBox="1"/>
          <p:nvPr/>
        </p:nvSpPr>
        <p:spPr>
          <a:xfrm>
            <a:off x="7271138" y="4580822"/>
            <a:ext cx="4318861" cy="1477328"/>
          </a:xfrm>
          <a:prstGeom prst="rect">
            <a:avLst/>
          </a:prstGeom>
          <a:noFill/>
        </p:spPr>
        <p:txBody>
          <a:bodyPr wrap="square">
            <a:spAutoFit/>
          </a:bodyPr>
          <a:lstStyle/>
          <a:p>
            <a:r>
              <a:rPr lang="en-US" b="0" dirty="0">
                <a:effectLst/>
                <a:latin typeface="Consolas" panose="020B0609020204030204" pitchFamily="49" charset="0"/>
              </a:rPr>
              <a:t>The table above shows that the SVM model has the highest accuracy, followed by the Gradient Boosting and Logistic Regression models.</a:t>
            </a:r>
          </a:p>
        </p:txBody>
      </p:sp>
      <p:pic>
        <p:nvPicPr>
          <p:cNvPr id="8" name="Picture 7">
            <a:extLst>
              <a:ext uri="{FF2B5EF4-FFF2-40B4-BE49-F238E27FC236}">
                <a16:creationId xmlns:a16="http://schemas.microsoft.com/office/drawing/2014/main" id="{07541574-38B0-C129-4091-428836A2B43F}"/>
              </a:ext>
            </a:extLst>
          </p:cNvPr>
          <p:cNvPicPr>
            <a:picLocks noChangeAspect="1"/>
          </p:cNvPicPr>
          <p:nvPr/>
        </p:nvPicPr>
        <p:blipFill>
          <a:blip r:embed="rId2"/>
          <a:stretch>
            <a:fillRect/>
          </a:stretch>
        </p:blipFill>
        <p:spPr>
          <a:xfrm>
            <a:off x="7627591" y="1139305"/>
            <a:ext cx="3605956" cy="2418629"/>
          </a:xfrm>
          <a:prstGeom prst="rect">
            <a:avLst/>
          </a:prstGeom>
        </p:spPr>
      </p:pic>
      <p:pic>
        <p:nvPicPr>
          <p:cNvPr id="10" name="Picture 9">
            <a:extLst>
              <a:ext uri="{FF2B5EF4-FFF2-40B4-BE49-F238E27FC236}">
                <a16:creationId xmlns:a16="http://schemas.microsoft.com/office/drawing/2014/main" id="{6B5FA1F3-C67F-7555-7DB8-4A124009A4F7}"/>
              </a:ext>
            </a:extLst>
          </p:cNvPr>
          <p:cNvPicPr>
            <a:picLocks noChangeAspect="1"/>
          </p:cNvPicPr>
          <p:nvPr/>
        </p:nvPicPr>
        <p:blipFill>
          <a:blip r:embed="rId3"/>
          <a:stretch>
            <a:fillRect/>
          </a:stretch>
        </p:blipFill>
        <p:spPr>
          <a:xfrm>
            <a:off x="72330" y="1040574"/>
            <a:ext cx="2644366" cy="1844419"/>
          </a:xfrm>
          <a:prstGeom prst="rect">
            <a:avLst/>
          </a:prstGeom>
        </p:spPr>
      </p:pic>
      <p:pic>
        <p:nvPicPr>
          <p:cNvPr id="12" name="Picture 11">
            <a:extLst>
              <a:ext uri="{FF2B5EF4-FFF2-40B4-BE49-F238E27FC236}">
                <a16:creationId xmlns:a16="http://schemas.microsoft.com/office/drawing/2014/main" id="{ED526261-466B-2906-D486-4E55A08CD574}"/>
              </a:ext>
            </a:extLst>
          </p:cNvPr>
          <p:cNvPicPr>
            <a:picLocks noChangeAspect="1"/>
          </p:cNvPicPr>
          <p:nvPr/>
        </p:nvPicPr>
        <p:blipFill>
          <a:blip r:embed="rId4"/>
          <a:stretch>
            <a:fillRect/>
          </a:stretch>
        </p:blipFill>
        <p:spPr>
          <a:xfrm>
            <a:off x="3642128" y="883283"/>
            <a:ext cx="2644366" cy="1844419"/>
          </a:xfrm>
          <a:prstGeom prst="rect">
            <a:avLst/>
          </a:prstGeom>
        </p:spPr>
      </p:pic>
      <p:pic>
        <p:nvPicPr>
          <p:cNvPr id="16" name="Picture 15">
            <a:extLst>
              <a:ext uri="{FF2B5EF4-FFF2-40B4-BE49-F238E27FC236}">
                <a16:creationId xmlns:a16="http://schemas.microsoft.com/office/drawing/2014/main" id="{852A6507-28DC-E058-24A0-13EDE6D8840D}"/>
              </a:ext>
            </a:extLst>
          </p:cNvPr>
          <p:cNvPicPr>
            <a:picLocks noChangeAspect="1"/>
          </p:cNvPicPr>
          <p:nvPr/>
        </p:nvPicPr>
        <p:blipFill>
          <a:blip r:embed="rId5"/>
          <a:stretch>
            <a:fillRect/>
          </a:stretch>
        </p:blipFill>
        <p:spPr>
          <a:xfrm>
            <a:off x="138916" y="3012297"/>
            <a:ext cx="2801140" cy="1930812"/>
          </a:xfrm>
          <a:prstGeom prst="rect">
            <a:avLst/>
          </a:prstGeom>
        </p:spPr>
      </p:pic>
      <p:pic>
        <p:nvPicPr>
          <p:cNvPr id="18" name="Picture 17">
            <a:extLst>
              <a:ext uri="{FF2B5EF4-FFF2-40B4-BE49-F238E27FC236}">
                <a16:creationId xmlns:a16="http://schemas.microsoft.com/office/drawing/2014/main" id="{37B74C3F-546F-E9D7-724D-F6CDF2AF039E}"/>
              </a:ext>
            </a:extLst>
          </p:cNvPr>
          <p:cNvPicPr>
            <a:picLocks noChangeAspect="1"/>
          </p:cNvPicPr>
          <p:nvPr/>
        </p:nvPicPr>
        <p:blipFill>
          <a:blip r:embed="rId6"/>
          <a:stretch>
            <a:fillRect/>
          </a:stretch>
        </p:blipFill>
        <p:spPr>
          <a:xfrm>
            <a:off x="3526103" y="2765224"/>
            <a:ext cx="2801140" cy="1953768"/>
          </a:xfrm>
          <a:prstGeom prst="rect">
            <a:avLst/>
          </a:prstGeom>
        </p:spPr>
      </p:pic>
      <p:pic>
        <p:nvPicPr>
          <p:cNvPr id="20" name="Picture 19">
            <a:extLst>
              <a:ext uri="{FF2B5EF4-FFF2-40B4-BE49-F238E27FC236}">
                <a16:creationId xmlns:a16="http://schemas.microsoft.com/office/drawing/2014/main" id="{147D7148-7C61-1878-92AD-B6A538877454}"/>
              </a:ext>
            </a:extLst>
          </p:cNvPr>
          <p:cNvPicPr>
            <a:picLocks noChangeAspect="1"/>
          </p:cNvPicPr>
          <p:nvPr/>
        </p:nvPicPr>
        <p:blipFill>
          <a:blip r:embed="rId7"/>
          <a:stretch>
            <a:fillRect/>
          </a:stretch>
        </p:blipFill>
        <p:spPr>
          <a:xfrm>
            <a:off x="201343" y="5020763"/>
            <a:ext cx="2608303" cy="1819266"/>
          </a:xfrm>
          <a:prstGeom prst="rect">
            <a:avLst/>
          </a:prstGeom>
        </p:spPr>
      </p:pic>
      <p:pic>
        <p:nvPicPr>
          <p:cNvPr id="22" name="Picture 21">
            <a:extLst>
              <a:ext uri="{FF2B5EF4-FFF2-40B4-BE49-F238E27FC236}">
                <a16:creationId xmlns:a16="http://schemas.microsoft.com/office/drawing/2014/main" id="{FC8B4566-DEE6-F3AC-EA85-97BEA651E87A}"/>
              </a:ext>
            </a:extLst>
          </p:cNvPr>
          <p:cNvPicPr>
            <a:picLocks noChangeAspect="1"/>
          </p:cNvPicPr>
          <p:nvPr/>
        </p:nvPicPr>
        <p:blipFill>
          <a:blip r:embed="rId8"/>
          <a:stretch>
            <a:fillRect/>
          </a:stretch>
        </p:blipFill>
        <p:spPr>
          <a:xfrm>
            <a:off x="3465451" y="4977222"/>
            <a:ext cx="2670729" cy="1862807"/>
          </a:xfrm>
          <a:prstGeom prst="rect">
            <a:avLst/>
          </a:prstGeom>
        </p:spPr>
      </p:pic>
      <p:sp>
        <p:nvSpPr>
          <p:cNvPr id="24" name="TextBox 23">
            <a:extLst>
              <a:ext uri="{FF2B5EF4-FFF2-40B4-BE49-F238E27FC236}">
                <a16:creationId xmlns:a16="http://schemas.microsoft.com/office/drawing/2014/main" id="{0B110852-40F2-F617-862A-5F25316E6C89}"/>
              </a:ext>
            </a:extLst>
          </p:cNvPr>
          <p:cNvSpPr txBox="1"/>
          <p:nvPr/>
        </p:nvSpPr>
        <p:spPr>
          <a:xfrm>
            <a:off x="6586754" y="413012"/>
            <a:ext cx="5518965" cy="369332"/>
          </a:xfrm>
          <a:prstGeom prst="rect">
            <a:avLst/>
          </a:prstGeom>
          <a:noFill/>
        </p:spPr>
        <p:txBody>
          <a:bodyPr wrap="square">
            <a:spAutoFit/>
          </a:bodyPr>
          <a:lstStyle/>
          <a:p>
            <a:r>
              <a:rPr lang="en-US" dirty="0">
                <a:latin typeface="Consolas" panose="020B0609020204030204" pitchFamily="49" charset="0"/>
              </a:rPr>
              <a:t>### 8.A. Group Class utilization dataset</a:t>
            </a:r>
          </a:p>
        </p:txBody>
      </p:sp>
    </p:spTree>
    <p:extLst>
      <p:ext uri="{BB962C8B-B14F-4D97-AF65-F5344CB8AC3E}">
        <p14:creationId xmlns:p14="http://schemas.microsoft.com/office/powerpoint/2010/main" val="273259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1653A7E-010F-4B1E-B547-CB216B96EFBF}"/>
              </a:ext>
            </a:extLst>
          </p:cNvPr>
          <p:cNvSpPr/>
          <p:nvPr/>
        </p:nvSpPr>
        <p:spPr>
          <a:xfrm>
            <a:off x="86281" y="250955"/>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5. Choose appropriate machine learning algorithms</a:t>
            </a:r>
            <a:endParaRPr lang="pt-BR" dirty="0"/>
          </a:p>
        </p:txBody>
      </p:sp>
      <p:sp>
        <p:nvSpPr>
          <p:cNvPr id="6" name="TextBox 5">
            <a:extLst>
              <a:ext uri="{FF2B5EF4-FFF2-40B4-BE49-F238E27FC236}">
                <a16:creationId xmlns:a16="http://schemas.microsoft.com/office/drawing/2014/main" id="{EA8375ED-222B-21FB-CAB5-18F5796BE7A1}"/>
              </a:ext>
            </a:extLst>
          </p:cNvPr>
          <p:cNvSpPr txBox="1"/>
          <p:nvPr/>
        </p:nvSpPr>
        <p:spPr>
          <a:xfrm>
            <a:off x="698060" y="1485890"/>
            <a:ext cx="4318861" cy="4247317"/>
          </a:xfrm>
          <a:prstGeom prst="rect">
            <a:avLst/>
          </a:prstGeom>
          <a:noFill/>
        </p:spPr>
        <p:txBody>
          <a:bodyPr wrap="square">
            <a:spAutoFit/>
          </a:bodyPr>
          <a:lstStyle/>
          <a:p>
            <a:r>
              <a:rPr lang="en-US" dirty="0"/>
              <a:t>The graph is a Receiver Operating Characteristic (ROC) curve generated for an SVM classifier model. It plots the True Positive Rate (TPR) against the False Positive Rate (FPR) at various threshold settings. The Area Under the Curve (AUC) is 0.82, indicating that the model has good discriminatory power. The model was tuned using </a:t>
            </a:r>
            <a:r>
              <a:rPr lang="en-US" dirty="0" err="1"/>
              <a:t>GridSearchCV</a:t>
            </a:r>
            <a:r>
              <a:rPr lang="en-US" dirty="0"/>
              <a:t>, and the ROC curve reflects the performance of the best model, which was trained with a linear kernel and optimized regularization parameter. The curve shows that the model is better than random guessing (which would have an AUC of 0.5).</a:t>
            </a:r>
            <a:endParaRPr lang="en-US"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8C174B84-100E-38AB-DE62-564E5A385C7A}"/>
              </a:ext>
            </a:extLst>
          </p:cNvPr>
          <p:cNvPicPr>
            <a:picLocks noChangeAspect="1"/>
          </p:cNvPicPr>
          <p:nvPr/>
        </p:nvPicPr>
        <p:blipFill>
          <a:blip r:embed="rId2"/>
          <a:stretch>
            <a:fillRect/>
          </a:stretch>
        </p:blipFill>
        <p:spPr>
          <a:xfrm>
            <a:off x="5870230" y="1485890"/>
            <a:ext cx="5450853" cy="4247317"/>
          </a:xfrm>
          <a:prstGeom prst="rect">
            <a:avLst/>
          </a:prstGeom>
        </p:spPr>
      </p:pic>
      <p:sp>
        <p:nvSpPr>
          <p:cNvPr id="5" name="TextBox 4">
            <a:extLst>
              <a:ext uri="{FF2B5EF4-FFF2-40B4-BE49-F238E27FC236}">
                <a16:creationId xmlns:a16="http://schemas.microsoft.com/office/drawing/2014/main" id="{6A28DB07-D178-A35C-880F-30AB2AE3C654}"/>
              </a:ext>
            </a:extLst>
          </p:cNvPr>
          <p:cNvSpPr txBox="1"/>
          <p:nvPr/>
        </p:nvSpPr>
        <p:spPr>
          <a:xfrm>
            <a:off x="6586754" y="413012"/>
            <a:ext cx="5518965" cy="369332"/>
          </a:xfrm>
          <a:prstGeom prst="rect">
            <a:avLst/>
          </a:prstGeom>
          <a:noFill/>
        </p:spPr>
        <p:txBody>
          <a:bodyPr wrap="square">
            <a:spAutoFit/>
          </a:bodyPr>
          <a:lstStyle/>
          <a:p>
            <a:r>
              <a:rPr lang="en-US" dirty="0">
                <a:latin typeface="Consolas" panose="020B0609020204030204" pitchFamily="49" charset="0"/>
              </a:rPr>
              <a:t>### 8.A. Group Class utilization dataset</a:t>
            </a:r>
          </a:p>
        </p:txBody>
      </p:sp>
    </p:spTree>
    <p:extLst>
      <p:ext uri="{BB962C8B-B14F-4D97-AF65-F5344CB8AC3E}">
        <p14:creationId xmlns:p14="http://schemas.microsoft.com/office/powerpoint/2010/main" val="17481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4AEB40-B89E-A0E0-532F-BEF56CDC221C}"/>
              </a:ext>
            </a:extLst>
          </p:cNvPr>
          <p:cNvSpPr/>
          <p:nvPr/>
        </p:nvSpPr>
        <p:spPr>
          <a:xfrm>
            <a:off x="86281" y="250955"/>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5. Choose appropriate machine learning algorithms</a:t>
            </a:r>
            <a:endParaRPr lang="pt-BR" dirty="0"/>
          </a:p>
        </p:txBody>
      </p:sp>
      <p:sp>
        <p:nvSpPr>
          <p:cNvPr id="4" name="TextBox 3">
            <a:extLst>
              <a:ext uri="{FF2B5EF4-FFF2-40B4-BE49-F238E27FC236}">
                <a16:creationId xmlns:a16="http://schemas.microsoft.com/office/drawing/2014/main" id="{1A698687-71B6-C5CD-FEC7-B25BAB2C2C9B}"/>
              </a:ext>
            </a:extLst>
          </p:cNvPr>
          <p:cNvSpPr txBox="1"/>
          <p:nvPr/>
        </p:nvSpPr>
        <p:spPr>
          <a:xfrm>
            <a:off x="236207" y="1153803"/>
            <a:ext cx="6096000" cy="369332"/>
          </a:xfrm>
          <a:prstGeom prst="rect">
            <a:avLst/>
          </a:prstGeom>
          <a:noFill/>
        </p:spPr>
        <p:txBody>
          <a:bodyPr wrap="square">
            <a:spAutoFit/>
          </a:bodyPr>
          <a:lstStyle/>
          <a:p>
            <a:r>
              <a:rPr lang="en-US" dirty="0">
                <a:latin typeface="Consolas" panose="020B0609020204030204" pitchFamily="49" charset="0"/>
              </a:rPr>
              <a:t>8.B. Group Gym Equipment utilization dataset</a:t>
            </a:r>
          </a:p>
        </p:txBody>
      </p:sp>
      <p:pic>
        <p:nvPicPr>
          <p:cNvPr id="6" name="Picture 5">
            <a:extLst>
              <a:ext uri="{FF2B5EF4-FFF2-40B4-BE49-F238E27FC236}">
                <a16:creationId xmlns:a16="http://schemas.microsoft.com/office/drawing/2014/main" id="{ED647FE2-0C33-1D31-33C8-CED6DB382ED2}"/>
              </a:ext>
            </a:extLst>
          </p:cNvPr>
          <p:cNvPicPr>
            <a:picLocks noChangeAspect="1"/>
          </p:cNvPicPr>
          <p:nvPr/>
        </p:nvPicPr>
        <p:blipFill>
          <a:blip r:embed="rId2"/>
          <a:stretch>
            <a:fillRect/>
          </a:stretch>
        </p:blipFill>
        <p:spPr>
          <a:xfrm>
            <a:off x="236207" y="1711808"/>
            <a:ext cx="3597551" cy="2315130"/>
          </a:xfrm>
          <a:prstGeom prst="rect">
            <a:avLst/>
          </a:prstGeom>
        </p:spPr>
      </p:pic>
      <p:pic>
        <p:nvPicPr>
          <p:cNvPr id="8" name="Picture 7">
            <a:extLst>
              <a:ext uri="{FF2B5EF4-FFF2-40B4-BE49-F238E27FC236}">
                <a16:creationId xmlns:a16="http://schemas.microsoft.com/office/drawing/2014/main" id="{A7BC7F01-6562-3C4B-D8CE-46D210BCE81A}"/>
              </a:ext>
            </a:extLst>
          </p:cNvPr>
          <p:cNvPicPr>
            <a:picLocks noChangeAspect="1"/>
          </p:cNvPicPr>
          <p:nvPr/>
        </p:nvPicPr>
        <p:blipFill>
          <a:blip r:embed="rId3"/>
          <a:stretch>
            <a:fillRect/>
          </a:stretch>
        </p:blipFill>
        <p:spPr>
          <a:xfrm>
            <a:off x="4115214" y="1728724"/>
            <a:ext cx="3326828" cy="2140912"/>
          </a:xfrm>
          <a:prstGeom prst="rect">
            <a:avLst/>
          </a:prstGeom>
        </p:spPr>
      </p:pic>
      <p:pic>
        <p:nvPicPr>
          <p:cNvPr id="10" name="Picture 9">
            <a:extLst>
              <a:ext uri="{FF2B5EF4-FFF2-40B4-BE49-F238E27FC236}">
                <a16:creationId xmlns:a16="http://schemas.microsoft.com/office/drawing/2014/main" id="{C1A7DEAB-0529-3938-1E13-6016488D8C15}"/>
              </a:ext>
            </a:extLst>
          </p:cNvPr>
          <p:cNvPicPr>
            <a:picLocks noChangeAspect="1"/>
          </p:cNvPicPr>
          <p:nvPr/>
        </p:nvPicPr>
        <p:blipFill>
          <a:blip r:embed="rId4"/>
          <a:stretch>
            <a:fillRect/>
          </a:stretch>
        </p:blipFill>
        <p:spPr>
          <a:xfrm>
            <a:off x="86281" y="4295051"/>
            <a:ext cx="3438797" cy="2212967"/>
          </a:xfrm>
          <a:prstGeom prst="rect">
            <a:avLst/>
          </a:prstGeom>
        </p:spPr>
      </p:pic>
      <p:pic>
        <p:nvPicPr>
          <p:cNvPr id="12" name="Picture 11">
            <a:extLst>
              <a:ext uri="{FF2B5EF4-FFF2-40B4-BE49-F238E27FC236}">
                <a16:creationId xmlns:a16="http://schemas.microsoft.com/office/drawing/2014/main" id="{932B4E4B-4E23-A80A-5739-FF1C347555A6}"/>
              </a:ext>
            </a:extLst>
          </p:cNvPr>
          <p:cNvPicPr>
            <a:picLocks noChangeAspect="1"/>
          </p:cNvPicPr>
          <p:nvPr/>
        </p:nvPicPr>
        <p:blipFill>
          <a:blip r:embed="rId5"/>
          <a:stretch>
            <a:fillRect/>
          </a:stretch>
        </p:blipFill>
        <p:spPr>
          <a:xfrm>
            <a:off x="3627989" y="4032139"/>
            <a:ext cx="3847344" cy="2475879"/>
          </a:xfrm>
          <a:prstGeom prst="rect">
            <a:avLst/>
          </a:prstGeom>
        </p:spPr>
      </p:pic>
      <p:pic>
        <p:nvPicPr>
          <p:cNvPr id="14" name="Picture 13">
            <a:extLst>
              <a:ext uri="{FF2B5EF4-FFF2-40B4-BE49-F238E27FC236}">
                <a16:creationId xmlns:a16="http://schemas.microsoft.com/office/drawing/2014/main" id="{0E6F9E50-4A4F-DB87-C116-98E8C3D2DA2F}"/>
              </a:ext>
            </a:extLst>
          </p:cNvPr>
          <p:cNvPicPr>
            <a:picLocks noChangeAspect="1"/>
          </p:cNvPicPr>
          <p:nvPr/>
        </p:nvPicPr>
        <p:blipFill>
          <a:blip r:embed="rId6"/>
          <a:stretch>
            <a:fillRect/>
          </a:stretch>
        </p:blipFill>
        <p:spPr>
          <a:xfrm>
            <a:off x="7562994" y="1688326"/>
            <a:ext cx="3326828" cy="2140912"/>
          </a:xfrm>
          <a:prstGeom prst="rect">
            <a:avLst/>
          </a:prstGeom>
        </p:spPr>
      </p:pic>
      <p:pic>
        <p:nvPicPr>
          <p:cNvPr id="16" name="Picture 15">
            <a:extLst>
              <a:ext uri="{FF2B5EF4-FFF2-40B4-BE49-F238E27FC236}">
                <a16:creationId xmlns:a16="http://schemas.microsoft.com/office/drawing/2014/main" id="{9096BFF9-60F6-A74B-CE9E-FAD73D9C8E11}"/>
              </a:ext>
            </a:extLst>
          </p:cNvPr>
          <p:cNvPicPr>
            <a:picLocks noChangeAspect="1"/>
          </p:cNvPicPr>
          <p:nvPr/>
        </p:nvPicPr>
        <p:blipFill>
          <a:blip r:embed="rId7"/>
          <a:stretch>
            <a:fillRect/>
          </a:stretch>
        </p:blipFill>
        <p:spPr>
          <a:xfrm>
            <a:off x="7578245" y="4026938"/>
            <a:ext cx="3597551" cy="2315130"/>
          </a:xfrm>
          <a:prstGeom prst="rect">
            <a:avLst/>
          </a:prstGeom>
        </p:spPr>
      </p:pic>
    </p:spTree>
    <p:extLst>
      <p:ext uri="{BB962C8B-B14F-4D97-AF65-F5344CB8AC3E}">
        <p14:creationId xmlns:p14="http://schemas.microsoft.com/office/powerpoint/2010/main" val="7762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A1986-EFC5-9CAE-19F8-DC8F9C4DE66B}"/>
              </a:ext>
            </a:extLst>
          </p:cNvPr>
          <p:cNvPicPr>
            <a:picLocks noChangeAspect="1"/>
          </p:cNvPicPr>
          <p:nvPr/>
        </p:nvPicPr>
        <p:blipFill>
          <a:blip r:embed="rId2"/>
          <a:stretch>
            <a:fillRect/>
          </a:stretch>
        </p:blipFill>
        <p:spPr>
          <a:xfrm>
            <a:off x="708799" y="4138712"/>
            <a:ext cx="5387201" cy="2362369"/>
          </a:xfrm>
          <a:prstGeom prst="rect">
            <a:avLst/>
          </a:prstGeom>
        </p:spPr>
      </p:pic>
      <p:sp>
        <p:nvSpPr>
          <p:cNvPr id="4" name="Rectangle: Rounded Corners 3">
            <a:extLst>
              <a:ext uri="{FF2B5EF4-FFF2-40B4-BE49-F238E27FC236}">
                <a16:creationId xmlns:a16="http://schemas.microsoft.com/office/drawing/2014/main" id="{5D934D6D-235C-423C-A5CF-A60B54E15D46}"/>
              </a:ext>
            </a:extLst>
          </p:cNvPr>
          <p:cNvSpPr/>
          <p:nvPr/>
        </p:nvSpPr>
        <p:spPr>
          <a:xfrm>
            <a:off x="86281" y="250955"/>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5. Choose appropriate machine learning algorithms</a:t>
            </a:r>
            <a:endParaRPr lang="pt-BR" dirty="0"/>
          </a:p>
        </p:txBody>
      </p:sp>
      <p:sp>
        <p:nvSpPr>
          <p:cNvPr id="5" name="TextBox 4">
            <a:extLst>
              <a:ext uri="{FF2B5EF4-FFF2-40B4-BE49-F238E27FC236}">
                <a16:creationId xmlns:a16="http://schemas.microsoft.com/office/drawing/2014/main" id="{80B1FC67-AE92-C6BF-DD4E-27A026947F70}"/>
              </a:ext>
            </a:extLst>
          </p:cNvPr>
          <p:cNvSpPr txBox="1"/>
          <p:nvPr/>
        </p:nvSpPr>
        <p:spPr>
          <a:xfrm>
            <a:off x="236207" y="1153803"/>
            <a:ext cx="6096000" cy="369332"/>
          </a:xfrm>
          <a:prstGeom prst="rect">
            <a:avLst/>
          </a:prstGeom>
          <a:noFill/>
        </p:spPr>
        <p:txBody>
          <a:bodyPr wrap="square">
            <a:spAutoFit/>
          </a:bodyPr>
          <a:lstStyle/>
          <a:p>
            <a:r>
              <a:rPr lang="en-US" dirty="0">
                <a:latin typeface="Consolas" panose="020B0609020204030204" pitchFamily="49" charset="0"/>
              </a:rPr>
              <a:t>8.B. Group Gym Equipment utilization dataset</a:t>
            </a:r>
          </a:p>
        </p:txBody>
      </p:sp>
      <p:sp>
        <p:nvSpPr>
          <p:cNvPr id="7" name="TextBox 6">
            <a:extLst>
              <a:ext uri="{FF2B5EF4-FFF2-40B4-BE49-F238E27FC236}">
                <a16:creationId xmlns:a16="http://schemas.microsoft.com/office/drawing/2014/main" id="{6E2700B5-ACAB-281E-4546-B4900025676D}"/>
              </a:ext>
            </a:extLst>
          </p:cNvPr>
          <p:cNvSpPr txBox="1"/>
          <p:nvPr/>
        </p:nvSpPr>
        <p:spPr>
          <a:xfrm>
            <a:off x="8163339" y="1894394"/>
            <a:ext cx="3578088" cy="4801314"/>
          </a:xfrm>
          <a:prstGeom prst="rect">
            <a:avLst/>
          </a:prstGeom>
          <a:noFill/>
        </p:spPr>
        <p:txBody>
          <a:bodyPr wrap="square">
            <a:spAutoFit/>
          </a:bodyPr>
          <a:lstStyle/>
          <a:p>
            <a:r>
              <a:rPr lang="en-US" dirty="0"/>
              <a:t>The graphs and metrics evaluate different machine learning models for predicting gym equipment utilization. Both the Random Forest and Decision Tree models show strong accuracy, with predictions closely matching actual values. These models also have the lowest errors (MAE and MSE) and highest R2R^2R2 scores, indicating they are the most effective for this task. This analysis suggests that these models are best suited for optimizing gym equipment usage predictions, helping to improve operational efficiency.</a:t>
            </a:r>
            <a:endParaRPr lang="pt-BR" dirty="0"/>
          </a:p>
        </p:txBody>
      </p:sp>
      <p:pic>
        <p:nvPicPr>
          <p:cNvPr id="8" name="Picture 7">
            <a:extLst>
              <a:ext uri="{FF2B5EF4-FFF2-40B4-BE49-F238E27FC236}">
                <a16:creationId xmlns:a16="http://schemas.microsoft.com/office/drawing/2014/main" id="{D2812247-683D-9EB4-526E-E649003A5A21}"/>
              </a:ext>
            </a:extLst>
          </p:cNvPr>
          <p:cNvPicPr>
            <a:picLocks noChangeAspect="1"/>
          </p:cNvPicPr>
          <p:nvPr/>
        </p:nvPicPr>
        <p:blipFill>
          <a:blip r:embed="rId3"/>
          <a:stretch>
            <a:fillRect/>
          </a:stretch>
        </p:blipFill>
        <p:spPr>
          <a:xfrm>
            <a:off x="4115214" y="1728724"/>
            <a:ext cx="3326828" cy="2140912"/>
          </a:xfrm>
          <a:prstGeom prst="rect">
            <a:avLst/>
          </a:prstGeom>
        </p:spPr>
      </p:pic>
      <p:pic>
        <p:nvPicPr>
          <p:cNvPr id="9" name="Picture 8">
            <a:extLst>
              <a:ext uri="{FF2B5EF4-FFF2-40B4-BE49-F238E27FC236}">
                <a16:creationId xmlns:a16="http://schemas.microsoft.com/office/drawing/2014/main" id="{BBF6DB63-A6F3-B7CA-F36F-0BEAFF939CA9}"/>
              </a:ext>
            </a:extLst>
          </p:cNvPr>
          <p:cNvPicPr>
            <a:picLocks noChangeAspect="1"/>
          </p:cNvPicPr>
          <p:nvPr/>
        </p:nvPicPr>
        <p:blipFill>
          <a:blip r:embed="rId4"/>
          <a:stretch>
            <a:fillRect/>
          </a:stretch>
        </p:blipFill>
        <p:spPr>
          <a:xfrm>
            <a:off x="315768" y="1720156"/>
            <a:ext cx="3438797" cy="2212967"/>
          </a:xfrm>
          <a:prstGeom prst="rect">
            <a:avLst/>
          </a:prstGeom>
        </p:spPr>
      </p:pic>
    </p:spTree>
    <p:extLst>
      <p:ext uri="{BB962C8B-B14F-4D97-AF65-F5344CB8AC3E}">
        <p14:creationId xmlns:p14="http://schemas.microsoft.com/office/powerpoint/2010/main" val="237892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A4DA64E-BCB3-94B3-9EC5-0A2DD4488AB1}"/>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Our focus</a:t>
            </a:r>
          </a:p>
        </p:txBody>
      </p:sp>
      <p:sp>
        <p:nvSpPr>
          <p:cNvPr id="3" name="TextBox 2">
            <a:extLst>
              <a:ext uri="{FF2B5EF4-FFF2-40B4-BE49-F238E27FC236}">
                <a16:creationId xmlns:a16="http://schemas.microsoft.com/office/drawing/2014/main" id="{29E567C2-DD2F-7EC7-1774-E67ED1BBEF12}"/>
              </a:ext>
            </a:extLst>
          </p:cNvPr>
          <p:cNvSpPr txBox="1"/>
          <p:nvPr/>
        </p:nvSpPr>
        <p:spPr>
          <a:xfrm>
            <a:off x="538480" y="3810568"/>
            <a:ext cx="11572240" cy="2308324"/>
          </a:xfrm>
          <a:prstGeom prst="rect">
            <a:avLst/>
          </a:prstGeom>
          <a:noFill/>
        </p:spPr>
        <p:txBody>
          <a:bodyPr wrap="square" rtlCol="0">
            <a:spAutoFit/>
          </a:bodyPr>
          <a:lstStyle/>
          <a:p>
            <a:endParaRPr lang="en-US" dirty="0"/>
          </a:p>
          <a:p>
            <a:r>
              <a:rPr lang="en-US" b="1" dirty="0"/>
              <a:t>2. Optimizing Gym Equipment Utilization</a:t>
            </a:r>
          </a:p>
          <a:p>
            <a:r>
              <a:rPr lang="en-US" b="1" dirty="0"/>
              <a:t>Objective: </a:t>
            </a:r>
            <a:r>
              <a:rPr lang="en-US" dirty="0"/>
              <a:t>Estimate the number of people using the gym at different times of day to maximize equipment availability and promote use.</a:t>
            </a:r>
          </a:p>
          <a:p>
            <a:r>
              <a:rPr lang="en-US" b="1" dirty="0"/>
              <a:t>Techniques:  </a:t>
            </a:r>
            <a:r>
              <a:rPr lang="en-US" dirty="0"/>
              <a:t>Feature selection techniques, Feature engineering, predictive analytics, Regression techniques</a:t>
            </a:r>
          </a:p>
          <a:p>
            <a:r>
              <a:rPr lang="en-US" b="1" dirty="0"/>
              <a:t>Outcome: </a:t>
            </a:r>
            <a:r>
              <a:rPr lang="en-US" dirty="0"/>
              <a:t>Accurate predictions of gym crowd levels, which allows for better scheduling and improved equipment availability during peak times. </a:t>
            </a:r>
          </a:p>
          <a:p>
            <a:endParaRPr lang="en-US" dirty="0"/>
          </a:p>
        </p:txBody>
      </p:sp>
      <p:sp>
        <p:nvSpPr>
          <p:cNvPr id="5" name="TextBox 4">
            <a:extLst>
              <a:ext uri="{FF2B5EF4-FFF2-40B4-BE49-F238E27FC236}">
                <a16:creationId xmlns:a16="http://schemas.microsoft.com/office/drawing/2014/main" id="{D60D7300-C8B6-47B7-A8CA-0B148BC9DB44}"/>
              </a:ext>
            </a:extLst>
          </p:cNvPr>
          <p:cNvSpPr txBox="1"/>
          <p:nvPr/>
        </p:nvSpPr>
        <p:spPr>
          <a:xfrm>
            <a:off x="538480" y="1278434"/>
            <a:ext cx="7741920" cy="2308324"/>
          </a:xfrm>
          <a:prstGeom prst="rect">
            <a:avLst/>
          </a:prstGeom>
          <a:noFill/>
        </p:spPr>
        <p:txBody>
          <a:bodyPr wrap="square">
            <a:spAutoFit/>
          </a:bodyPr>
          <a:lstStyle/>
          <a:p>
            <a:r>
              <a:rPr lang="en-US" b="1" dirty="0"/>
              <a:t>1. Optimizing Group Fitness Class Utilization</a:t>
            </a:r>
          </a:p>
          <a:p>
            <a:r>
              <a:rPr lang="en-US" b="1" dirty="0"/>
              <a:t>Objective:  </a:t>
            </a:r>
            <a:r>
              <a:rPr lang="en-US" dirty="0"/>
              <a:t>Increase the number of available spaces for fitness classes by predicting member attendance and reallocating spaces from predicted absences.</a:t>
            </a:r>
          </a:p>
          <a:p>
            <a:r>
              <a:rPr lang="en-US" b="1" dirty="0"/>
              <a:t>Techniques: </a:t>
            </a:r>
            <a:r>
              <a:rPr lang="en-US" dirty="0"/>
              <a:t>Predictive modeling, Logistic regression, Decision trees, Random Forest</a:t>
            </a:r>
          </a:p>
          <a:p>
            <a:r>
              <a:rPr lang="en-US" b="1" dirty="0"/>
              <a:t>Outcome: </a:t>
            </a:r>
            <a:r>
              <a:rPr lang="en-US" dirty="0"/>
              <a:t>Higher utilization rate of fitness class spaces, reduced class wait times, and improved member satisfaction due to better space management</a:t>
            </a:r>
          </a:p>
        </p:txBody>
      </p:sp>
      <p:pic>
        <p:nvPicPr>
          <p:cNvPr id="6" name="Picture 5">
            <a:extLst>
              <a:ext uri="{FF2B5EF4-FFF2-40B4-BE49-F238E27FC236}">
                <a16:creationId xmlns:a16="http://schemas.microsoft.com/office/drawing/2014/main" id="{0016EEA4-3EA5-280E-9E44-B5D427180FEF}"/>
              </a:ext>
            </a:extLst>
          </p:cNvPr>
          <p:cNvPicPr>
            <a:picLocks noChangeAspect="1"/>
          </p:cNvPicPr>
          <p:nvPr/>
        </p:nvPicPr>
        <p:blipFill>
          <a:blip r:embed="rId2"/>
          <a:stretch>
            <a:fillRect/>
          </a:stretch>
        </p:blipFill>
        <p:spPr>
          <a:xfrm>
            <a:off x="8514082" y="233432"/>
            <a:ext cx="3009654" cy="3009654"/>
          </a:xfrm>
          <a:prstGeom prst="rect">
            <a:avLst/>
          </a:prstGeom>
        </p:spPr>
      </p:pic>
    </p:spTree>
    <p:extLst>
      <p:ext uri="{BB962C8B-B14F-4D97-AF65-F5344CB8AC3E}">
        <p14:creationId xmlns:p14="http://schemas.microsoft.com/office/powerpoint/2010/main" val="18565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AC9F26E-4CB2-CFBE-5764-4DCFA94A4F54}"/>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Data</a:t>
            </a:r>
          </a:p>
        </p:txBody>
      </p:sp>
      <p:pic>
        <p:nvPicPr>
          <p:cNvPr id="9" name="Picture 8">
            <a:extLst>
              <a:ext uri="{FF2B5EF4-FFF2-40B4-BE49-F238E27FC236}">
                <a16:creationId xmlns:a16="http://schemas.microsoft.com/office/drawing/2014/main" id="{245BCE0E-C7A5-FD31-2DBD-74D7461529E9}"/>
              </a:ext>
            </a:extLst>
          </p:cNvPr>
          <p:cNvPicPr>
            <a:picLocks noChangeAspect="1"/>
          </p:cNvPicPr>
          <p:nvPr/>
        </p:nvPicPr>
        <p:blipFill>
          <a:blip r:embed="rId2"/>
          <a:stretch>
            <a:fillRect/>
          </a:stretch>
        </p:blipFill>
        <p:spPr>
          <a:xfrm>
            <a:off x="223519" y="1094597"/>
            <a:ext cx="5562425" cy="3490149"/>
          </a:xfrm>
          <a:prstGeom prst="rect">
            <a:avLst/>
          </a:prstGeom>
        </p:spPr>
      </p:pic>
      <p:pic>
        <p:nvPicPr>
          <p:cNvPr id="7" name="Picture 6">
            <a:extLst>
              <a:ext uri="{FF2B5EF4-FFF2-40B4-BE49-F238E27FC236}">
                <a16:creationId xmlns:a16="http://schemas.microsoft.com/office/drawing/2014/main" id="{60168ACA-9A37-3EC1-EC9B-0875D66D59C7}"/>
              </a:ext>
            </a:extLst>
          </p:cNvPr>
          <p:cNvPicPr>
            <a:picLocks noChangeAspect="1"/>
          </p:cNvPicPr>
          <p:nvPr/>
        </p:nvPicPr>
        <p:blipFill>
          <a:blip r:embed="rId3"/>
          <a:stretch>
            <a:fillRect/>
          </a:stretch>
        </p:blipFill>
        <p:spPr>
          <a:xfrm>
            <a:off x="4997669" y="3846768"/>
            <a:ext cx="6970811" cy="2779183"/>
          </a:xfrm>
          <a:prstGeom prst="rect">
            <a:avLst/>
          </a:prstGeom>
        </p:spPr>
      </p:pic>
    </p:spTree>
    <p:extLst>
      <p:ext uri="{BB962C8B-B14F-4D97-AF65-F5344CB8AC3E}">
        <p14:creationId xmlns:p14="http://schemas.microsoft.com/office/powerpoint/2010/main" val="159230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67F0876-D197-6DF3-5083-3D7D43B6D97A}"/>
              </a:ext>
            </a:extLst>
          </p:cNvPr>
          <p:cNvSpPr/>
          <p:nvPr/>
        </p:nvSpPr>
        <p:spPr>
          <a:xfrm>
            <a:off x="209008" y="58043"/>
            <a:ext cx="6245926" cy="756115"/>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2. Clean the data by handling missing values, correcting data types, and ensuring data consistency.</a:t>
            </a:r>
            <a:endParaRPr lang="pt-BR" dirty="0"/>
          </a:p>
        </p:txBody>
      </p:sp>
      <p:pic>
        <p:nvPicPr>
          <p:cNvPr id="7" name="Picture 6">
            <a:extLst>
              <a:ext uri="{FF2B5EF4-FFF2-40B4-BE49-F238E27FC236}">
                <a16:creationId xmlns:a16="http://schemas.microsoft.com/office/drawing/2014/main" id="{AC0440D0-4734-25A8-B3D3-012DC4FEFF15}"/>
              </a:ext>
            </a:extLst>
          </p:cNvPr>
          <p:cNvPicPr>
            <a:picLocks noChangeAspect="1"/>
          </p:cNvPicPr>
          <p:nvPr/>
        </p:nvPicPr>
        <p:blipFill>
          <a:blip r:embed="rId2"/>
          <a:stretch>
            <a:fillRect/>
          </a:stretch>
        </p:blipFill>
        <p:spPr>
          <a:xfrm>
            <a:off x="209008" y="1103586"/>
            <a:ext cx="6414723" cy="5045031"/>
          </a:xfrm>
          <a:prstGeom prst="rect">
            <a:avLst/>
          </a:prstGeom>
        </p:spPr>
      </p:pic>
      <p:pic>
        <p:nvPicPr>
          <p:cNvPr id="10" name="Picture 9">
            <a:extLst>
              <a:ext uri="{FF2B5EF4-FFF2-40B4-BE49-F238E27FC236}">
                <a16:creationId xmlns:a16="http://schemas.microsoft.com/office/drawing/2014/main" id="{40025D0F-143C-8F42-E44B-DCD318FED6B2}"/>
              </a:ext>
            </a:extLst>
          </p:cNvPr>
          <p:cNvPicPr>
            <a:picLocks noChangeAspect="1"/>
          </p:cNvPicPr>
          <p:nvPr/>
        </p:nvPicPr>
        <p:blipFill>
          <a:blip r:embed="rId3"/>
          <a:stretch>
            <a:fillRect/>
          </a:stretch>
        </p:blipFill>
        <p:spPr>
          <a:xfrm>
            <a:off x="5395699" y="1103586"/>
            <a:ext cx="6587293" cy="5045030"/>
          </a:xfrm>
          <a:prstGeom prst="rect">
            <a:avLst/>
          </a:prstGeom>
        </p:spPr>
      </p:pic>
    </p:spTree>
    <p:extLst>
      <p:ext uri="{BB962C8B-B14F-4D97-AF65-F5344CB8AC3E}">
        <p14:creationId xmlns:p14="http://schemas.microsoft.com/office/powerpoint/2010/main" val="111901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2900EF-2AB1-A9A2-A6B0-0EC6D5F58EC7}"/>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6" name="TextBox 5">
            <a:extLst>
              <a:ext uri="{FF2B5EF4-FFF2-40B4-BE49-F238E27FC236}">
                <a16:creationId xmlns:a16="http://schemas.microsoft.com/office/drawing/2014/main" id="{81D50236-F7D2-5E7E-8A74-ACB266773F50}"/>
              </a:ext>
            </a:extLst>
          </p:cNvPr>
          <p:cNvSpPr txBox="1"/>
          <p:nvPr/>
        </p:nvSpPr>
        <p:spPr>
          <a:xfrm>
            <a:off x="6846176" y="2069887"/>
            <a:ext cx="4284280" cy="3416320"/>
          </a:xfrm>
          <a:prstGeom prst="rect">
            <a:avLst/>
          </a:prstGeom>
          <a:noFill/>
        </p:spPr>
        <p:txBody>
          <a:bodyPr wrap="square">
            <a:spAutoFit/>
          </a:bodyPr>
          <a:lstStyle/>
          <a:p>
            <a:r>
              <a:rPr lang="en-US" dirty="0"/>
              <a:t>The graph shows a right-skewed distribution of gym membership duration, with most members staying for a short period, peaking in the first few months. A small number of long-term members create a long tail extending up to 140 months. This suggests a high turnover rate and a smaller group of dedicated members. Understanding this distribution can inform predictive models for optimizing class attendance and gym equipment utilization.</a:t>
            </a:r>
            <a:endParaRPr lang="pt-BR" dirty="0"/>
          </a:p>
        </p:txBody>
      </p:sp>
      <p:pic>
        <p:nvPicPr>
          <p:cNvPr id="8" name="Picture 7">
            <a:extLst>
              <a:ext uri="{FF2B5EF4-FFF2-40B4-BE49-F238E27FC236}">
                <a16:creationId xmlns:a16="http://schemas.microsoft.com/office/drawing/2014/main" id="{2F08278A-7D84-60ED-4766-A21AC3AB7571}"/>
              </a:ext>
            </a:extLst>
          </p:cNvPr>
          <p:cNvPicPr>
            <a:picLocks noChangeAspect="1"/>
          </p:cNvPicPr>
          <p:nvPr/>
        </p:nvPicPr>
        <p:blipFill>
          <a:blip r:embed="rId2"/>
          <a:stretch>
            <a:fillRect/>
          </a:stretch>
        </p:blipFill>
        <p:spPr>
          <a:xfrm>
            <a:off x="544678" y="1371793"/>
            <a:ext cx="5438775" cy="4333875"/>
          </a:xfrm>
          <a:prstGeom prst="rect">
            <a:avLst/>
          </a:prstGeom>
        </p:spPr>
      </p:pic>
    </p:spTree>
    <p:extLst>
      <p:ext uri="{BB962C8B-B14F-4D97-AF65-F5344CB8AC3E}">
        <p14:creationId xmlns:p14="http://schemas.microsoft.com/office/powerpoint/2010/main" val="202980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A7D77F3-C3A2-D4B2-6025-556764FBA2A5}"/>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6" name="TextBox 5">
            <a:extLst>
              <a:ext uri="{FF2B5EF4-FFF2-40B4-BE49-F238E27FC236}">
                <a16:creationId xmlns:a16="http://schemas.microsoft.com/office/drawing/2014/main" id="{B19AEDFC-A9FF-F106-A876-73293E52BC16}"/>
              </a:ext>
            </a:extLst>
          </p:cNvPr>
          <p:cNvSpPr txBox="1"/>
          <p:nvPr/>
        </p:nvSpPr>
        <p:spPr>
          <a:xfrm>
            <a:off x="839513" y="1766952"/>
            <a:ext cx="3590597" cy="3693319"/>
          </a:xfrm>
          <a:prstGeom prst="rect">
            <a:avLst/>
          </a:prstGeom>
          <a:noFill/>
        </p:spPr>
        <p:txBody>
          <a:bodyPr wrap="square">
            <a:spAutoFit/>
          </a:bodyPr>
          <a:lstStyle/>
          <a:p>
            <a:r>
              <a:rPr lang="en-US" dirty="0"/>
              <a:t>The graph shows the distribution of how many days before a class members typically register. Most registrations occur between 5 to 15 days before the class, peaking around 10 days. There's a noticeable drop in registrations after 15 days, and very few members register more than 20 days in advance. This pattern indicates that members tend to plan their class attendance about 1-2 weeks ahead.</a:t>
            </a:r>
            <a:endParaRPr lang="pt-BR" dirty="0"/>
          </a:p>
        </p:txBody>
      </p:sp>
      <p:pic>
        <p:nvPicPr>
          <p:cNvPr id="8" name="Picture 7">
            <a:extLst>
              <a:ext uri="{FF2B5EF4-FFF2-40B4-BE49-F238E27FC236}">
                <a16:creationId xmlns:a16="http://schemas.microsoft.com/office/drawing/2014/main" id="{7E5C5E97-5F4E-5928-4290-7949673E6BB4}"/>
              </a:ext>
            </a:extLst>
          </p:cNvPr>
          <p:cNvPicPr>
            <a:picLocks noChangeAspect="1"/>
          </p:cNvPicPr>
          <p:nvPr/>
        </p:nvPicPr>
        <p:blipFill>
          <a:blip r:embed="rId2"/>
          <a:stretch>
            <a:fillRect/>
          </a:stretch>
        </p:blipFill>
        <p:spPr>
          <a:xfrm>
            <a:off x="5894662" y="1656200"/>
            <a:ext cx="5457825" cy="4333875"/>
          </a:xfrm>
          <a:prstGeom prst="rect">
            <a:avLst/>
          </a:prstGeom>
        </p:spPr>
      </p:pic>
    </p:spTree>
    <p:extLst>
      <p:ext uri="{BB962C8B-B14F-4D97-AF65-F5344CB8AC3E}">
        <p14:creationId xmlns:p14="http://schemas.microsoft.com/office/powerpoint/2010/main" val="116526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27E939D-F58C-67F8-792F-C8B8E829701A}"/>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6" name="TextBox 5">
            <a:extLst>
              <a:ext uri="{FF2B5EF4-FFF2-40B4-BE49-F238E27FC236}">
                <a16:creationId xmlns:a16="http://schemas.microsoft.com/office/drawing/2014/main" id="{F5F2323C-F39A-A024-BE14-5BBF598D3162}"/>
              </a:ext>
            </a:extLst>
          </p:cNvPr>
          <p:cNvSpPr txBox="1"/>
          <p:nvPr/>
        </p:nvSpPr>
        <p:spPr>
          <a:xfrm>
            <a:off x="587266" y="1975293"/>
            <a:ext cx="4032031" cy="3693319"/>
          </a:xfrm>
          <a:prstGeom prst="rect">
            <a:avLst/>
          </a:prstGeom>
          <a:noFill/>
        </p:spPr>
        <p:txBody>
          <a:bodyPr wrap="square">
            <a:spAutoFit/>
          </a:bodyPr>
          <a:lstStyle/>
          <a:p>
            <a:r>
              <a:rPr lang="en-US" dirty="0"/>
              <a:t>The graph shows class bookings by the day of the week, with Friday being the most popular day for bookings, followed by Thursday and Monday. Wednesday has the fewest bookings, indicating a mid-week dip in class attendance. The pattern suggests that members prefer to book classes towards the end of the workweek, with consistent attendance on weekends as well. This insight can help in scheduling classes to match peak demand times.</a:t>
            </a:r>
            <a:endParaRPr lang="pt-BR" dirty="0"/>
          </a:p>
        </p:txBody>
      </p:sp>
      <p:pic>
        <p:nvPicPr>
          <p:cNvPr id="8" name="Picture 7">
            <a:extLst>
              <a:ext uri="{FF2B5EF4-FFF2-40B4-BE49-F238E27FC236}">
                <a16:creationId xmlns:a16="http://schemas.microsoft.com/office/drawing/2014/main" id="{BFDE5E0C-4020-E075-885E-6135A6B15618}"/>
              </a:ext>
            </a:extLst>
          </p:cNvPr>
          <p:cNvPicPr>
            <a:picLocks noChangeAspect="1"/>
          </p:cNvPicPr>
          <p:nvPr/>
        </p:nvPicPr>
        <p:blipFill>
          <a:blip r:embed="rId2"/>
          <a:stretch>
            <a:fillRect/>
          </a:stretch>
        </p:blipFill>
        <p:spPr>
          <a:xfrm>
            <a:off x="5836033" y="1334737"/>
            <a:ext cx="5438775" cy="4333875"/>
          </a:xfrm>
          <a:prstGeom prst="rect">
            <a:avLst/>
          </a:prstGeom>
        </p:spPr>
      </p:pic>
    </p:spTree>
    <p:extLst>
      <p:ext uri="{BB962C8B-B14F-4D97-AF65-F5344CB8AC3E}">
        <p14:creationId xmlns:p14="http://schemas.microsoft.com/office/powerpoint/2010/main" val="301503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454B71-AA1F-184E-FE36-1B949825F06D}"/>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5" name="TextBox 4">
            <a:extLst>
              <a:ext uri="{FF2B5EF4-FFF2-40B4-BE49-F238E27FC236}">
                <a16:creationId xmlns:a16="http://schemas.microsoft.com/office/drawing/2014/main" id="{9CF2E874-0EB6-0995-C327-BDE948524A30}"/>
              </a:ext>
            </a:extLst>
          </p:cNvPr>
          <p:cNvSpPr txBox="1"/>
          <p:nvPr/>
        </p:nvSpPr>
        <p:spPr>
          <a:xfrm>
            <a:off x="366548" y="1997839"/>
            <a:ext cx="3779783" cy="2862322"/>
          </a:xfrm>
          <a:prstGeom prst="rect">
            <a:avLst/>
          </a:prstGeom>
          <a:noFill/>
        </p:spPr>
        <p:txBody>
          <a:bodyPr wrap="square">
            <a:spAutoFit/>
          </a:bodyPr>
          <a:lstStyle/>
          <a:p>
            <a:r>
              <a:rPr lang="en-US" dirty="0"/>
              <a:t>The graph indicates that most class bookings occur in the morning (AM) compared to the afternoon or evening (PM). This suggests that members prefer to attend classes earlier in the day. Understanding this preference can help in scheduling more classes in the morning to meet member demand and optimize class attendance.</a:t>
            </a:r>
            <a:endParaRPr lang="pt-BR" dirty="0"/>
          </a:p>
        </p:txBody>
      </p:sp>
      <p:pic>
        <p:nvPicPr>
          <p:cNvPr id="7" name="Picture 6">
            <a:extLst>
              <a:ext uri="{FF2B5EF4-FFF2-40B4-BE49-F238E27FC236}">
                <a16:creationId xmlns:a16="http://schemas.microsoft.com/office/drawing/2014/main" id="{0253276E-517A-95D4-91DA-BBCEB07956DE}"/>
              </a:ext>
            </a:extLst>
          </p:cNvPr>
          <p:cNvPicPr>
            <a:picLocks noChangeAspect="1"/>
          </p:cNvPicPr>
          <p:nvPr/>
        </p:nvPicPr>
        <p:blipFill>
          <a:blip r:embed="rId2"/>
          <a:stretch>
            <a:fillRect/>
          </a:stretch>
        </p:blipFill>
        <p:spPr>
          <a:xfrm>
            <a:off x="5386552" y="1671966"/>
            <a:ext cx="3779783" cy="2965175"/>
          </a:xfrm>
          <a:prstGeom prst="rect">
            <a:avLst/>
          </a:prstGeom>
        </p:spPr>
      </p:pic>
    </p:spTree>
    <p:extLst>
      <p:ext uri="{BB962C8B-B14F-4D97-AF65-F5344CB8AC3E}">
        <p14:creationId xmlns:p14="http://schemas.microsoft.com/office/powerpoint/2010/main" val="281221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2AB44E0-2A21-3A1D-9C45-5FBDDBEF3919}"/>
              </a:ext>
            </a:extLst>
          </p:cNvPr>
          <p:cNvSpPr/>
          <p:nvPr/>
        </p:nvSpPr>
        <p:spPr>
          <a:xfrm>
            <a:off x="141103" y="333213"/>
            <a:ext cx="6245926" cy="531389"/>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Exploratory Data Analysis</a:t>
            </a:r>
            <a:endParaRPr lang="pt-BR" dirty="0"/>
          </a:p>
        </p:txBody>
      </p:sp>
      <p:sp>
        <p:nvSpPr>
          <p:cNvPr id="6" name="TextBox 5">
            <a:extLst>
              <a:ext uri="{FF2B5EF4-FFF2-40B4-BE49-F238E27FC236}">
                <a16:creationId xmlns:a16="http://schemas.microsoft.com/office/drawing/2014/main" id="{4130FBD3-0C15-CA6A-E94B-26286413B3A1}"/>
              </a:ext>
            </a:extLst>
          </p:cNvPr>
          <p:cNvSpPr txBox="1"/>
          <p:nvPr/>
        </p:nvSpPr>
        <p:spPr>
          <a:xfrm>
            <a:off x="6562396" y="1991059"/>
            <a:ext cx="4347342" cy="3416320"/>
          </a:xfrm>
          <a:prstGeom prst="rect">
            <a:avLst/>
          </a:prstGeom>
          <a:noFill/>
        </p:spPr>
        <p:txBody>
          <a:bodyPr wrap="square">
            <a:spAutoFit/>
          </a:bodyPr>
          <a:lstStyle/>
          <a:p>
            <a:r>
              <a:rPr lang="en-US" dirty="0"/>
              <a:t>The graph shows that High-Intensity Interval Training (HIIT) is the most popular class category, followed by Cycling. Strength, Yoga, and Aqua classes have significantly fewer bookings. This indicates that members have a strong preference for high-intensity and cardio-focused classes. Understanding these preferences can help GoodLife Fitness optimize their class offerings and schedule more sessions for the most popular categories.</a:t>
            </a:r>
            <a:endParaRPr lang="pt-BR" dirty="0"/>
          </a:p>
        </p:txBody>
      </p:sp>
      <p:pic>
        <p:nvPicPr>
          <p:cNvPr id="8" name="Picture 7">
            <a:extLst>
              <a:ext uri="{FF2B5EF4-FFF2-40B4-BE49-F238E27FC236}">
                <a16:creationId xmlns:a16="http://schemas.microsoft.com/office/drawing/2014/main" id="{B54181E5-BF41-D127-227D-FD991336EBF6}"/>
              </a:ext>
            </a:extLst>
          </p:cNvPr>
          <p:cNvPicPr>
            <a:picLocks noChangeAspect="1"/>
          </p:cNvPicPr>
          <p:nvPr/>
        </p:nvPicPr>
        <p:blipFill>
          <a:blip r:embed="rId2"/>
          <a:stretch>
            <a:fillRect/>
          </a:stretch>
        </p:blipFill>
        <p:spPr>
          <a:xfrm>
            <a:off x="544678" y="1238742"/>
            <a:ext cx="5438775" cy="4695825"/>
          </a:xfrm>
          <a:prstGeom prst="rect">
            <a:avLst/>
          </a:prstGeom>
        </p:spPr>
      </p:pic>
    </p:spTree>
    <p:extLst>
      <p:ext uri="{BB962C8B-B14F-4D97-AF65-F5344CB8AC3E}">
        <p14:creationId xmlns:p14="http://schemas.microsoft.com/office/powerpoint/2010/main" val="249588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1343</TotalTime>
  <Words>1555</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Consolas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Arcadio de Paula Fernandez</dc:creator>
  <cp:lastModifiedBy>Arcadio de Paula Fernandez</cp:lastModifiedBy>
  <cp:revision>39</cp:revision>
  <dcterms:created xsi:type="dcterms:W3CDTF">2024-05-11T19:43:20Z</dcterms:created>
  <dcterms:modified xsi:type="dcterms:W3CDTF">2024-08-12T04:41:21Z</dcterms:modified>
</cp:coreProperties>
</file>