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0" r:id="rId3"/>
    <p:sldId id="281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0" y="7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FFB15-4FFE-48E2-90F5-B0F76E90F219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5CC07-F427-4DF0-986D-C0E8A23F7D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88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A884-F03B-2379-D7DB-A9F13E1B5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6308C-C1F4-3E07-6318-87B02AD23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06CB-53C2-3354-E5E5-E6681703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F7EB-3824-07D1-F0E0-1079F0B3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D269-C9E9-316B-6CF6-6E645924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2A82-78E8-39ED-0697-C0AD9F3B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A73F8-4D4F-FC64-C085-881666F00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D676-FD23-7B59-CE12-8603CCC8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E3EB-61E6-C0CC-8192-A0477349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4722F-7717-AFD7-05FB-E0A0542F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DD88A-2403-CA09-5078-8F3E62C4C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E5CE7-5923-94CE-8DD9-9D37FC2C3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FEF37-C552-AC5E-66D4-1D584921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FCC2-0487-6E77-E440-DB2E4495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E579-7AA7-9354-A4A0-3C04AF4E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0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75A9-D325-F03C-2F68-AB257C1F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047-FAD4-947E-3494-4A25FADB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FA75-93E7-777E-83ED-61DAB9D5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4E16-6812-B60A-71AD-307126D4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EBC7-C398-C6A7-D813-CF0A8F41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8CB6-6DD1-2294-5C5E-579D3095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D92C-7530-E8A0-02E8-08AD15CD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1B2B-9965-251F-643C-6A111F53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7C2B-2D2C-26AD-E204-FB6D8D69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55CA-E8C5-D465-A64F-F9A64653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72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4469-F68A-2317-6FB0-F2A961C6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213E2-9551-5C51-8D6B-6F3F83671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4E163-C63B-A5BD-C4BF-40D718C9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37BF7-7DB2-30AC-0534-F0DEC57E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3C319-C1CE-2E23-C6B4-6ED56CED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0E39C-B88A-1487-09E0-F2D97B0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6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1737-D512-1792-18C7-5AB99BC8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40A6A-CAF2-EACF-AEBB-D756D5B7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36519-6668-F69E-18EC-545BB677C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5FBFF-5917-174C-3DB1-5F0C8E2E4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93113-A9D7-BD22-B7CD-6CCC669C7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0CF96-E1A7-73C2-4957-29EE4396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66094-F298-615B-D797-6FA31C2B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3FAB-F1C4-05B9-6D41-1750F948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324D-8BE8-D0A8-6958-CE615BAE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5912A-1259-A818-5AF6-FF62D9A3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637DD-781B-F829-239D-1A472C18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F32D-F7D2-785D-40C6-1DF8933D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0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743E4-0B62-E750-097D-229AC8DA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8AB5F-E242-BD47-3A07-42EA4026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2A5A5-DBF9-E0DC-EB77-B3527344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038F-5A59-20C7-3C23-459D78A8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C72D-7D71-E411-0DAE-2044321A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46F40-671C-16AB-15BE-920A46EA8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74F02-A5A2-D6BE-88DE-38EBC1BE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8472A-FA1E-FAA3-27A3-44D0C079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45DB7-3FE6-751B-9A97-D322A19D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43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EAD0-1A4A-0E3A-47F9-E1574E78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E63DD-6C15-3FE7-7CBB-C7AFDAE41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00369-228C-CB72-1BF5-4B9F642DD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B860E-71D3-5E8F-34EC-D8FF901F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95118-8AD1-6D9B-3FDC-EE6566D6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E84E5-9CC2-1103-0284-EC83D383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47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60F17-C23C-D10C-75F8-85CBD4A6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CB5C1-34EE-A0C2-3FD4-C913D579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283E-660F-69FD-4547-492BE5639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9EE2-55F1-CF28-AE5F-FF3B9A91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5F530-C829-0464-46FB-FAF09384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F94410A-9605-B3A1-3698-2735443F3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12041"/>
              </p:ext>
            </p:extLst>
          </p:nvPr>
        </p:nvGraphicFramePr>
        <p:xfrm>
          <a:off x="746331" y="1447309"/>
          <a:ext cx="10549952" cy="43515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36911">
                  <a:extLst>
                    <a:ext uri="{9D8B030D-6E8A-4147-A177-3AD203B41FA5}">
                      <a16:colId xmlns:a16="http://schemas.microsoft.com/office/drawing/2014/main" val="4147955904"/>
                    </a:ext>
                  </a:extLst>
                </a:gridCol>
                <a:gridCol w="7813041">
                  <a:extLst>
                    <a:ext uri="{9D8B030D-6E8A-4147-A177-3AD203B41FA5}">
                      <a16:colId xmlns:a16="http://schemas.microsoft.com/office/drawing/2014/main" val="1775696478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r>
                        <a:rPr lang="en-CA" sz="1600" b="1" dirty="0">
                          <a:solidFill>
                            <a:schemeClr val="bg1"/>
                          </a:solidFill>
                        </a:rPr>
                        <a:t>Project Pitch</a:t>
                      </a:r>
                      <a:endParaRPr lang="en-CA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937" marR="65937" marT="32969" marB="32969"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 dirty="0">
                          <a:solidFill>
                            <a:schemeClr val="bg1"/>
                          </a:solidFill>
                        </a:rPr>
                        <a:t>BUSINESS</a:t>
                      </a:r>
                      <a:endParaRPr lang="en-CA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937" marR="65937" marT="32969" marB="32969">
                    <a:solidFill>
                      <a:srgbClr val="1356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43178"/>
                  </a:ext>
                </a:extLst>
              </a:tr>
              <a:tr h="319322"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Organization or Category </a:t>
                      </a: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 Club Chain (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GoodLife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8642321"/>
                  </a:ext>
                </a:extLst>
              </a:tr>
              <a:tr h="1100588">
                <a:tc>
                  <a:txBody>
                    <a:bodyPr/>
                    <a:lstStyle/>
                    <a:p>
                      <a:r>
                        <a:rPr lang="en-CA" sz="1400" dirty="0"/>
                        <a:t>Description of Organization</a:t>
                      </a:r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GoodLife is a fitness club chain in Canada offering various fitness classes and gym equipment for its members.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13888427"/>
                  </a:ext>
                </a:extLst>
              </a:tr>
              <a:tr h="1629929">
                <a:tc>
                  <a:txBody>
                    <a:bodyPr/>
                    <a:lstStyle/>
                    <a:p>
                      <a:r>
                        <a:rPr lang="en-CA" sz="1400" dirty="0"/>
                        <a:t>Two Specific Ethical Considerations in AI Adoption </a:t>
                      </a:r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Data Privacy: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Collecting and using member data for predictive analytics raises concerns about data privacy and security. Ensuring transparency and obtaining informed consent from members is crucial.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Bias and Fairness: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 models may inadvertently perpetuate biases if trained on imbalanced data, potentially leading to unfair outcomes (e.g., certain groups being less likely to secure spots in popular classes).</a:t>
                      </a:r>
                    </a:p>
                    <a:p>
                      <a:pPr marL="0" indent="0">
                        <a:buNone/>
                      </a:pPr>
                      <a:endParaRPr lang="en-US" sz="1400" dirty="0"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030245523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C16F67-F7CA-3B62-3666-5ED106885D9E}"/>
              </a:ext>
            </a:extLst>
          </p:cNvPr>
          <p:cNvSpPr/>
          <p:nvPr/>
        </p:nvSpPr>
        <p:spPr>
          <a:xfrm>
            <a:off x="199267" y="150435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pic>
        <p:nvPicPr>
          <p:cNvPr id="5" name="Picture 2" descr="Goodlife-Logo-600x300 - CAGS">
            <a:extLst>
              <a:ext uri="{FF2B5EF4-FFF2-40B4-BE49-F238E27FC236}">
                <a16:creationId xmlns:a16="http://schemas.microsoft.com/office/drawing/2014/main" id="{B9D3C4B7-AFCF-B965-E641-E53E1265C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12962" r="16518" b="17112"/>
          <a:stretch/>
        </p:blipFill>
        <p:spPr bwMode="auto">
          <a:xfrm>
            <a:off x="9431866" y="127769"/>
            <a:ext cx="1710267" cy="91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39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E64B87-7AAF-6992-7CBD-85FBE0E86C1C}"/>
              </a:ext>
            </a:extLst>
          </p:cNvPr>
          <p:cNvSpPr/>
          <p:nvPr/>
        </p:nvSpPr>
        <p:spPr>
          <a:xfrm>
            <a:off x="81280" y="9144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B4DFC8-1DC8-C1C6-FB59-9D5B65D9E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06086"/>
              </p:ext>
            </p:extLst>
          </p:nvPr>
        </p:nvGraphicFramePr>
        <p:xfrm>
          <a:off x="404310" y="1323130"/>
          <a:ext cx="11101071" cy="42671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52794">
                  <a:extLst>
                    <a:ext uri="{9D8B030D-6E8A-4147-A177-3AD203B41FA5}">
                      <a16:colId xmlns:a16="http://schemas.microsoft.com/office/drawing/2014/main" val="348888834"/>
                    </a:ext>
                  </a:extLst>
                </a:gridCol>
                <a:gridCol w="8748277">
                  <a:extLst>
                    <a:ext uri="{9D8B030D-6E8A-4147-A177-3AD203B41FA5}">
                      <a16:colId xmlns:a16="http://schemas.microsoft.com/office/drawing/2014/main" val="4011485588"/>
                    </a:ext>
                  </a:extLst>
                </a:gridCol>
              </a:tblGrid>
              <a:tr h="1702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Three Examples of </a:t>
                      </a:r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Operational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Decisions</a:t>
                      </a:r>
                    </a:p>
                    <a:p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scheduling: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AI-driven predictions can inform optimal scheduling of fitness classes to minimize conflicts and maximize attendance.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 allocation: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Predictive analytics can help allocate staff and resources more efficiently based on anticipated class attendance and gym usage.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Equipment maintenance: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 can identify patterns in equipment usage to optimize maintenance schedules and minimize downtime.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0" dirty="0"/>
                        <a:t>.</a:t>
                      </a:r>
                      <a:endParaRPr lang="en-CA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662344256"/>
                  </a:ext>
                </a:extLst>
              </a:tr>
              <a:tr h="2341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latin typeface="+mn-lt"/>
                        </a:rPr>
                        <a:t>Three Examples of  </a:t>
                      </a:r>
                      <a:r>
                        <a:rPr lang="en-CA" sz="1400" b="1" dirty="0">
                          <a:latin typeface="+mn-lt"/>
                        </a:rPr>
                        <a:t>Tactical</a:t>
                      </a:r>
                      <a:r>
                        <a:rPr lang="en-CA" sz="1400" dirty="0">
                          <a:latin typeface="+mn-lt"/>
                        </a:rPr>
                        <a:t> Decisions</a:t>
                      </a:r>
                    </a:p>
                    <a:p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 campaigns: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AI-driven insights can inform targeted marketing campaigns to promote underutilized classes or gym equipment.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pricing: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 can help implement dynamic pricing strategies to optimize revenue based on predicted demand for classes and gym usage.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 planning: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Predictive analytics can inform decisions on capacity expansion or contraction based on anticipated growth or decline in membership and usage.</a:t>
                      </a:r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2077793740"/>
                  </a:ext>
                </a:extLst>
              </a:tr>
            </a:tbl>
          </a:graphicData>
        </a:graphic>
      </p:graphicFrame>
      <p:pic>
        <p:nvPicPr>
          <p:cNvPr id="2" name="Picture 2" descr="Goodlife-Logo-600x300 - CAGS">
            <a:extLst>
              <a:ext uri="{FF2B5EF4-FFF2-40B4-BE49-F238E27FC236}">
                <a16:creationId xmlns:a16="http://schemas.microsoft.com/office/drawing/2014/main" id="{A11DD595-F5EA-F818-6B6C-EFCF25AEC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12962" r="16518" b="17112"/>
          <a:stretch/>
        </p:blipFill>
        <p:spPr bwMode="auto">
          <a:xfrm>
            <a:off x="9431866" y="127769"/>
            <a:ext cx="1710267" cy="91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E64B87-7AAF-6992-7CBD-85FBE0E86C1C}"/>
              </a:ext>
            </a:extLst>
          </p:cNvPr>
          <p:cNvSpPr/>
          <p:nvPr/>
        </p:nvSpPr>
        <p:spPr>
          <a:xfrm>
            <a:off x="81280" y="9144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2F158D-2AED-229A-205B-DFFE7C059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98212"/>
              </p:ext>
            </p:extLst>
          </p:nvPr>
        </p:nvGraphicFramePr>
        <p:xfrm>
          <a:off x="407697" y="1572164"/>
          <a:ext cx="11101071" cy="26928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52794">
                  <a:extLst>
                    <a:ext uri="{9D8B030D-6E8A-4147-A177-3AD203B41FA5}">
                      <a16:colId xmlns:a16="http://schemas.microsoft.com/office/drawing/2014/main" val="348888834"/>
                    </a:ext>
                  </a:extLst>
                </a:gridCol>
                <a:gridCol w="8748277">
                  <a:extLst>
                    <a:ext uri="{9D8B030D-6E8A-4147-A177-3AD203B41FA5}">
                      <a16:colId xmlns:a16="http://schemas.microsoft.com/office/drawing/2014/main" val="4011485588"/>
                    </a:ext>
                  </a:extLst>
                </a:gridCol>
              </a:tblGrid>
              <a:tr h="2692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+mn-lt"/>
                        </a:rPr>
                        <a:t>Three Examples of 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Strategic Decisions</a:t>
                      </a:r>
                    </a:p>
                    <a:p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Investment in new technologies: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AI-driven insights can inform strategic decisions on investing in new technologies to enhance member experience and stay competitive.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Expansion or contraction: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Predictive analytics can inform decisions on expanding or contracting GoodLife's footprint based on anticipated market demand.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Partnerships and collaborations: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 can identify opportunities for strategic partnerships or collaborations to enhance GoodLife's offerings and reach.</a:t>
                      </a:r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678305281"/>
                  </a:ext>
                </a:extLst>
              </a:tr>
            </a:tbl>
          </a:graphicData>
        </a:graphic>
      </p:graphicFrame>
      <p:pic>
        <p:nvPicPr>
          <p:cNvPr id="4" name="Picture 2" descr="Goodlife-Logo-600x300 - CAGS">
            <a:extLst>
              <a:ext uri="{FF2B5EF4-FFF2-40B4-BE49-F238E27FC236}">
                <a16:creationId xmlns:a16="http://schemas.microsoft.com/office/drawing/2014/main" id="{AD383767-4841-54FE-4C11-7A288F22E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12962" r="16518" b="17112"/>
          <a:stretch/>
        </p:blipFill>
        <p:spPr bwMode="auto">
          <a:xfrm>
            <a:off x="9431866" y="127769"/>
            <a:ext cx="1710267" cy="91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4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9A16FA-84B2-5B9F-8D6E-3A86114A529C}"/>
              </a:ext>
            </a:extLst>
          </p:cNvPr>
          <p:cNvSpPr/>
          <p:nvPr/>
        </p:nvSpPr>
        <p:spPr>
          <a:xfrm>
            <a:off x="81280" y="9144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9C0C51-4819-B103-3960-8A9057C4D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34392"/>
              </p:ext>
            </p:extLst>
          </p:nvPr>
        </p:nvGraphicFramePr>
        <p:xfrm>
          <a:off x="678180" y="1434177"/>
          <a:ext cx="10835640" cy="34459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99080">
                  <a:extLst>
                    <a:ext uri="{9D8B030D-6E8A-4147-A177-3AD203B41FA5}">
                      <a16:colId xmlns:a16="http://schemas.microsoft.com/office/drawing/2014/main" val="348888834"/>
                    </a:ext>
                  </a:extLst>
                </a:gridCol>
                <a:gridCol w="8036560">
                  <a:extLst>
                    <a:ext uri="{9D8B030D-6E8A-4147-A177-3AD203B41FA5}">
                      <a16:colId xmlns:a16="http://schemas.microsoft.com/office/drawing/2014/main" val="4011485588"/>
                    </a:ext>
                  </a:extLst>
                </a:gridCol>
              </a:tblGrid>
              <a:tr h="1148662">
                <a:tc>
                  <a:txBody>
                    <a:bodyPr/>
                    <a:lstStyle/>
                    <a:p>
                      <a:r>
                        <a:rPr lang="en-CA" sz="1400" b="0" dirty="0"/>
                        <a:t>Why this is topic important?</a:t>
                      </a: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Optimizing gym utilization and predicting member behavior can significantly enhance member satisfaction, increase revenue, and inform data-driven decisions to stay competitive in the fitness industry.</a:t>
                      </a:r>
                      <a:endParaRPr lang="en-CA" sz="1400" b="0" i="0" u="none" strike="noStrike" noProof="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662344256"/>
                  </a:ext>
                </a:extLst>
              </a:tr>
              <a:tr h="1148662">
                <a:tc>
                  <a:txBody>
                    <a:bodyPr/>
                    <a:lstStyle/>
                    <a:p>
                      <a:r>
                        <a:rPr lang="en-CA" sz="1400" dirty="0"/>
                        <a:t>How could this project make an impact outside of class?</a:t>
                      </a: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project can contribute to the development of AI-driven solutions for the fitness industry, enhancing the overall member experience and providing a model for other fitness clubs to follow.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2077793740"/>
                  </a:ext>
                </a:extLst>
              </a:tr>
              <a:tr h="1148662">
                <a:tc>
                  <a:txBody>
                    <a:bodyPr/>
                    <a:lstStyle/>
                    <a:p>
                      <a:r>
                        <a:rPr lang="en-CA" sz="1400" dirty="0"/>
                        <a:t>Why should class choose this topic?</a:t>
                      </a: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project offers a unique opportunity to apply AI and machine learning techniques to a real-world problem, providing a rich dataset for analysis and the potential to drive significant impact in the fitness industry.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678305281"/>
                  </a:ext>
                </a:extLst>
              </a:tr>
            </a:tbl>
          </a:graphicData>
        </a:graphic>
      </p:graphicFrame>
      <p:pic>
        <p:nvPicPr>
          <p:cNvPr id="1026" name="Picture 2" descr="Goodlife-Logo-600x300 - CAGS">
            <a:extLst>
              <a:ext uri="{FF2B5EF4-FFF2-40B4-BE49-F238E27FC236}">
                <a16:creationId xmlns:a16="http://schemas.microsoft.com/office/drawing/2014/main" id="{B1D18378-87CA-F50D-264D-90083B233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12962" r="16518" b="17112"/>
          <a:stretch/>
        </p:blipFill>
        <p:spPr bwMode="auto">
          <a:xfrm>
            <a:off x="9431866" y="127769"/>
            <a:ext cx="1710267" cy="91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1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3C3599-82A7-837A-6211-B5A0D4668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93600"/>
              </p:ext>
            </p:extLst>
          </p:nvPr>
        </p:nvGraphicFramePr>
        <p:xfrm>
          <a:off x="167149" y="1465470"/>
          <a:ext cx="11582399" cy="4931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75870">
                  <a:extLst>
                    <a:ext uri="{9D8B030D-6E8A-4147-A177-3AD203B41FA5}">
                      <a16:colId xmlns:a16="http://schemas.microsoft.com/office/drawing/2014/main" val="1327427103"/>
                    </a:ext>
                  </a:extLst>
                </a:gridCol>
                <a:gridCol w="1002891">
                  <a:extLst>
                    <a:ext uri="{9D8B030D-6E8A-4147-A177-3AD203B41FA5}">
                      <a16:colId xmlns:a16="http://schemas.microsoft.com/office/drawing/2014/main" val="806053060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2767425433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val="983230333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3717684041"/>
                    </a:ext>
                  </a:extLst>
                </a:gridCol>
                <a:gridCol w="894735">
                  <a:extLst>
                    <a:ext uri="{9D8B030D-6E8A-4147-A177-3AD203B41FA5}">
                      <a16:colId xmlns:a16="http://schemas.microsoft.com/office/drawing/2014/main" val="2600049998"/>
                    </a:ext>
                  </a:extLst>
                </a:gridCol>
              </a:tblGrid>
              <a:tr h="38439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Tasks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Owner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Sprint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Story Points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Effort in Hours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819281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Perform Data integration by merging TikTok public user profiles </a:t>
                      </a:r>
                      <a:r>
                        <a:rPr lang="en-US" sz="1400" dirty="0">
                          <a:latin typeface="+mn-lt"/>
                        </a:rPr>
                        <a:t>and user reviews data by identifying common keys or fields.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856008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Clean the data by handling missing values, correcting data types, and ensuring data consistency.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+mn-lt"/>
                        </a:rPr>
                        <a:t>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highlight>
                            <a:srgbClr val="E7E7E7"/>
                          </a:highlight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7E7E7"/>
                        </a:highlight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highlight>
                            <a:srgbClr val="E7E7E7"/>
                          </a:highlight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7E7E7"/>
                        </a:highlight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854688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latin typeface="+mn-lt"/>
                        </a:rPr>
                        <a:t>Explore the dataset to understand its structure, features, and distributions to gain insights into engagement patterns, identify trends or user interests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548812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/>
                        <a:t>Preprocess the user reviews or any other text data by cleaning, tokenizing, lemmatizing, and removing stop words.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484350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/>
                        <a:t>Convert the preprocessed text data into numerical representations using text embeddings such as BERT, </a:t>
                      </a:r>
                      <a:r>
                        <a:rPr lang="en-US" sz="1400" dirty="0" err="1"/>
                        <a:t>FastText</a:t>
                      </a:r>
                      <a:r>
                        <a:rPr lang="en-US" sz="1400" dirty="0"/>
                        <a:t>, or TF-IDF.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Jency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585719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/>
                        <a:t>Utilize pre-trained models for text classification, such as BERT fine-tuned with Hugging Face’s Transformers library, to annotate user reviews into predefined interest profiles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Jency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152578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Choose appropriate ML algorithms based on business objectives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Jency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607615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/>
                        <a:t>Train and Fine-tune the selected models using a labeled dataset for specific interest profiles.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Arcadio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47595"/>
                  </a:ext>
                </a:extLst>
              </a:tr>
              <a:tr h="487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/>
                        <a:t>Evaluate the model performance using metrics like accuracy, precision, recall, and F1-score.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Arcadio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357503"/>
                  </a:ext>
                </a:extLst>
              </a:tr>
              <a:tr h="27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latin typeface="+mn-lt"/>
                        </a:rPr>
                        <a:t>Interpret the user interest profiling results to </a:t>
                      </a:r>
                      <a:r>
                        <a:rPr lang="en-US" sz="1400" dirty="0"/>
                        <a:t>identify trending topics and areas of user interest</a:t>
                      </a:r>
                      <a:r>
                        <a:rPr lang="en-US" sz="1400" dirty="0">
                          <a:latin typeface="+mn-lt"/>
                        </a:rPr>
                        <a:t> and preferences.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Arcadio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01108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94504-64EC-63B3-B751-EAFBEE73465F}"/>
              </a:ext>
            </a:extLst>
          </p:cNvPr>
          <p:cNvSpPr/>
          <p:nvPr/>
        </p:nvSpPr>
        <p:spPr>
          <a:xfrm>
            <a:off x="167149" y="93534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6. Sprint Planning</a:t>
            </a:r>
            <a:endParaRPr lang="en-CA" sz="1600" b="1" dirty="0"/>
          </a:p>
        </p:txBody>
      </p:sp>
      <p:pic>
        <p:nvPicPr>
          <p:cNvPr id="2" name="Picture 2" descr="Goodlife-Logo-600x300 - CAGS">
            <a:extLst>
              <a:ext uri="{FF2B5EF4-FFF2-40B4-BE49-F238E27FC236}">
                <a16:creationId xmlns:a16="http://schemas.microsoft.com/office/drawing/2014/main" id="{8601E733-5C84-C447-5B88-590F461445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12962" r="16518" b="17112"/>
          <a:stretch/>
        </p:blipFill>
        <p:spPr bwMode="auto">
          <a:xfrm>
            <a:off x="9431866" y="127769"/>
            <a:ext cx="1710267" cy="91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D74908-8450-9101-470C-6DDF12064455}"/>
              </a:ext>
            </a:extLst>
          </p:cNvPr>
          <p:cNvSpPr txBox="1"/>
          <p:nvPr/>
        </p:nvSpPr>
        <p:spPr>
          <a:xfrm rot="19764596">
            <a:off x="2853781" y="2956756"/>
            <a:ext cx="68313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4800" dirty="0">
                <a:solidFill>
                  <a:srgbClr val="FF0000"/>
                </a:solidFill>
              </a:rPr>
              <a:t>Need to do</a:t>
            </a:r>
          </a:p>
        </p:txBody>
      </p:sp>
    </p:spTree>
    <p:extLst>
      <p:ext uri="{BB962C8B-B14F-4D97-AF65-F5344CB8AC3E}">
        <p14:creationId xmlns:p14="http://schemas.microsoft.com/office/powerpoint/2010/main" val="197584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F66CC-CB61-CA5D-04EB-E7D45075FF33}"/>
              </a:ext>
            </a:extLst>
          </p:cNvPr>
          <p:cNvSpPr txBox="1"/>
          <p:nvPr/>
        </p:nvSpPr>
        <p:spPr>
          <a:xfrm>
            <a:off x="4566921" y="2387600"/>
            <a:ext cx="3266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Thank you</a:t>
            </a:r>
          </a:p>
          <a:p>
            <a:pPr algn="ctr"/>
            <a:endParaRPr lang="en-CA" sz="3600" dirty="0"/>
          </a:p>
          <a:p>
            <a:pPr algn="ctr"/>
            <a:r>
              <a:rPr lang="en-CA" sz="3600" dirty="0"/>
              <a:t>Any Questions  </a:t>
            </a:r>
          </a:p>
        </p:txBody>
      </p:sp>
    </p:spTree>
    <p:extLst>
      <p:ext uri="{BB962C8B-B14F-4D97-AF65-F5344CB8AC3E}">
        <p14:creationId xmlns:p14="http://schemas.microsoft.com/office/powerpoint/2010/main" val="179815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709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Arcadio de Paula Fernandez</dc:creator>
  <cp:lastModifiedBy>Arcadio de Paula Fernandez</cp:lastModifiedBy>
  <cp:revision>19</cp:revision>
  <dcterms:created xsi:type="dcterms:W3CDTF">2024-06-03T12:23:46Z</dcterms:created>
  <dcterms:modified xsi:type="dcterms:W3CDTF">2024-07-29T13:22:24Z</dcterms:modified>
</cp:coreProperties>
</file>