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72" r:id="rId3"/>
    <p:sldId id="268" r:id="rId4"/>
    <p:sldId id="282" r:id="rId5"/>
    <p:sldId id="258" r:id="rId6"/>
    <p:sldId id="262" r:id="rId7"/>
    <p:sldId id="260" r:id="rId8"/>
    <p:sldId id="281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FFB15-4FFE-48E2-90F5-B0F76E90F219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5CC07-F427-4DF0-986D-C0E8A23F7D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3884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3FC04-4281-4E40-9F7E-9F83DA4EE65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258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A884-F03B-2379-D7DB-A9F13E1B5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6308C-C1F4-3E07-6318-87B02AD23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806CB-53C2-3354-E5E5-E6681703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6F7EB-3824-07D1-F0E0-1079F0B3E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D269-C9E9-316B-6CF6-6E645924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93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2A82-78E8-39ED-0697-C0AD9F3B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A73F8-4D4F-FC64-C085-881666F00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D676-FD23-7B59-CE12-8603CCC85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2E3EB-61E6-C0CC-8192-A0477349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4722F-7717-AFD7-05FB-E0A0542F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61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DD88A-2403-CA09-5078-8F3E62C4C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E5CE7-5923-94CE-8DD9-9D37FC2C3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FEF37-C552-AC5E-66D4-1D584921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0FCC2-0487-6E77-E440-DB2E4495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7E579-7AA7-9354-A4A0-3C04AF4E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05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875A9-D325-F03C-2F68-AB257C1F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D047-FAD4-947E-3494-4A25FADB0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FFA75-93E7-777E-83ED-61DAB9D5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54E16-6812-B60A-71AD-307126D4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7EBC7-C398-C6A7-D813-CF0A8F41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23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8CB6-6DD1-2294-5C5E-579D3095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8D92C-7530-E8A0-02E8-08AD15CDF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A1B2B-9965-251F-643C-6A111F53E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47C2B-2D2C-26AD-E204-FB6D8D69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C55CA-E8C5-D465-A64F-F9A64653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72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4469-F68A-2317-6FB0-F2A961C6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213E2-9551-5C51-8D6B-6F3F83671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4E163-C63B-A5BD-C4BF-40D718C93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37BF7-7DB2-30AC-0534-F0DEC57E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3C319-C1CE-2E23-C6B4-6ED56CED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0E39C-B88A-1487-09E0-F2D97B0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69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E1737-D512-1792-18C7-5AB99BC8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40A6A-CAF2-EACF-AEBB-D756D5B78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36519-6668-F69E-18EC-545BB677C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5FBFF-5917-174C-3DB1-5F0C8E2E40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93113-A9D7-BD22-B7CD-6CCC669C7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0CF96-E1A7-73C2-4957-29EE4396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066094-F298-615B-D797-6FA31C2B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C3FAB-F1C4-05B9-6D41-1750F948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71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1324D-8BE8-D0A8-6958-CE615BAE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5912A-1259-A818-5AF6-FF62D9A3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637DD-781B-F829-239D-1A472C18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9F32D-F7D2-785D-40C6-1DF8933D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0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743E4-0B62-E750-097D-229AC8DA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78AB5F-E242-BD47-3A07-42EA4026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2A5A5-DBF9-E0DC-EB77-B3527344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038F-5A59-20C7-3C23-459D78A85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DC72D-7D71-E411-0DAE-2044321A9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46F40-671C-16AB-15BE-920A46EA8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74F02-A5A2-D6BE-88DE-38EBC1BE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8472A-FA1E-FAA3-27A3-44D0C079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45DB7-3FE6-751B-9A97-D322A19D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43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EAD0-1A4A-0E3A-47F9-E1574E78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FE63DD-6C15-3FE7-7CBB-C7AFDAE41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00369-228C-CB72-1BF5-4B9F642DD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B860E-71D3-5E8F-34EC-D8FF901F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95118-8AD1-6D9B-3FDC-EE6566D63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E84E5-9CC2-1103-0284-EC83D383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47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060F17-C23C-D10C-75F8-85CBD4A6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CB5C1-34EE-A0C2-3FD4-C913D579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B283E-660F-69FD-4547-492BE5639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8661FE-8616-4E1F-AE6F-C1A9AF079128}" type="datetimeFigureOut">
              <a:rPr lang="pt-BR" smtClean="0"/>
              <a:t>29/07/2024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49EE2-55F1-CF28-AE5F-FF3B9A91B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5F530-C829-0464-46FB-FAF09384B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D1D7CA-CA93-48B6-A09D-7124B580E1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72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E7201C-DCE3-DDD1-D7D4-2043F413498E}"/>
              </a:ext>
            </a:extLst>
          </p:cNvPr>
          <p:cNvSpPr txBox="1"/>
          <p:nvPr/>
        </p:nvSpPr>
        <p:spPr>
          <a:xfrm>
            <a:off x="3591989" y="1229971"/>
            <a:ext cx="67772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Artificial Intelligence for Business Decisions and Transformation </a:t>
            </a:r>
          </a:p>
          <a:p>
            <a:pPr algn="ctr"/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CSCN8030 - Spring 2024 - Section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DEE5F-AF01-3044-5FF6-A2AF26462A41}"/>
              </a:ext>
            </a:extLst>
          </p:cNvPr>
          <p:cNvSpPr txBox="1"/>
          <p:nvPr/>
        </p:nvSpPr>
        <p:spPr>
          <a:xfrm>
            <a:off x="8826976" y="5166795"/>
            <a:ext cx="28875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err="1"/>
              <a:t>Group</a:t>
            </a:r>
            <a:r>
              <a:rPr lang="pt-BR" b="1" dirty="0"/>
              <a:t> 4 - </a:t>
            </a:r>
            <a:r>
              <a:rPr lang="pt-BR" b="1" dirty="0" err="1"/>
              <a:t>Members</a:t>
            </a:r>
            <a:r>
              <a:rPr lang="pt-BR" b="1" dirty="0"/>
              <a:t>:</a:t>
            </a:r>
          </a:p>
          <a:p>
            <a:endParaRPr lang="pt-BR" dirty="0"/>
          </a:p>
          <a:p>
            <a:r>
              <a:rPr lang="pt-BR" dirty="0"/>
              <a:t>Krishna Kumar, </a:t>
            </a:r>
            <a:r>
              <a:rPr lang="pt-BR" dirty="0" err="1"/>
              <a:t>Hemasree</a:t>
            </a:r>
            <a:endParaRPr lang="pt-BR" dirty="0"/>
          </a:p>
          <a:p>
            <a:r>
              <a:rPr lang="pt-BR" dirty="0" err="1"/>
              <a:t>Shijin</a:t>
            </a:r>
            <a:r>
              <a:rPr lang="pt-BR" dirty="0"/>
              <a:t>, </a:t>
            </a:r>
            <a:r>
              <a:rPr lang="pt-BR" dirty="0" err="1"/>
              <a:t>Jency</a:t>
            </a:r>
            <a:endParaRPr lang="pt-BR" dirty="0"/>
          </a:p>
          <a:p>
            <a:r>
              <a:rPr lang="pt-BR" dirty="0"/>
              <a:t>Fernandez, Arcadio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A8408-3D27-13CE-BF95-0BC01771F6C6}"/>
              </a:ext>
            </a:extLst>
          </p:cNvPr>
          <p:cNvSpPr txBox="1"/>
          <p:nvPr/>
        </p:nvSpPr>
        <p:spPr>
          <a:xfrm>
            <a:off x="625946" y="5678665"/>
            <a:ext cx="42155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0000"/>
                </a:solidFill>
                <a:latin typeface="Inter"/>
              </a:rPr>
              <a:t>Professor: </a:t>
            </a:r>
          </a:p>
          <a:p>
            <a:r>
              <a:rPr lang="pt-BR" dirty="0">
                <a:solidFill>
                  <a:srgbClr val="000000"/>
                </a:solidFill>
                <a:latin typeface="Inter"/>
              </a:rPr>
              <a:t>Glaucia Melo dos Santos, PhD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6A3612-8B1E-34F8-3AED-057450F37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46" y="1069591"/>
            <a:ext cx="2489047" cy="23594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A44832-0610-A6DC-74B0-7ADD00796337}"/>
              </a:ext>
            </a:extLst>
          </p:cNvPr>
          <p:cNvSpPr txBox="1"/>
          <p:nvPr/>
        </p:nvSpPr>
        <p:spPr>
          <a:xfrm>
            <a:off x="3591989" y="3265613"/>
            <a:ext cx="6777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rgbClr val="000000"/>
                </a:solidFill>
                <a:highlight>
                  <a:srgbClr val="FFFFFF"/>
                </a:highlight>
                <a:latin typeface="Inter"/>
              </a:rPr>
              <a:t>Sprint 6 - Design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Inter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B00891-F5B5-A704-C5FB-B488192BA5A2}"/>
              </a:ext>
            </a:extLst>
          </p:cNvPr>
          <p:cNvSpPr txBox="1"/>
          <p:nvPr/>
        </p:nvSpPr>
        <p:spPr>
          <a:xfrm>
            <a:off x="3591990" y="4134012"/>
            <a:ext cx="6777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July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Inter"/>
              </a:rPr>
              <a:t>29</a:t>
            </a:r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, 2024 </a:t>
            </a:r>
            <a:endParaRPr 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037031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3C3599-82A7-837A-6211-B5A0D4668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284040"/>
              </p:ext>
            </p:extLst>
          </p:nvPr>
        </p:nvGraphicFramePr>
        <p:xfrm>
          <a:off x="167149" y="1076003"/>
          <a:ext cx="11582399" cy="49315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75870">
                  <a:extLst>
                    <a:ext uri="{9D8B030D-6E8A-4147-A177-3AD203B41FA5}">
                      <a16:colId xmlns:a16="http://schemas.microsoft.com/office/drawing/2014/main" val="1327427103"/>
                    </a:ext>
                  </a:extLst>
                </a:gridCol>
                <a:gridCol w="1002891">
                  <a:extLst>
                    <a:ext uri="{9D8B030D-6E8A-4147-A177-3AD203B41FA5}">
                      <a16:colId xmlns:a16="http://schemas.microsoft.com/office/drawing/2014/main" val="806053060"/>
                    </a:ext>
                  </a:extLst>
                </a:gridCol>
                <a:gridCol w="678426">
                  <a:extLst>
                    <a:ext uri="{9D8B030D-6E8A-4147-A177-3AD203B41FA5}">
                      <a16:colId xmlns:a16="http://schemas.microsoft.com/office/drawing/2014/main" val="2767425433"/>
                    </a:ext>
                  </a:extLst>
                </a:gridCol>
                <a:gridCol w="707923">
                  <a:extLst>
                    <a:ext uri="{9D8B030D-6E8A-4147-A177-3AD203B41FA5}">
                      <a16:colId xmlns:a16="http://schemas.microsoft.com/office/drawing/2014/main" val="983230333"/>
                    </a:ext>
                  </a:extLst>
                </a:gridCol>
                <a:gridCol w="1022554">
                  <a:extLst>
                    <a:ext uri="{9D8B030D-6E8A-4147-A177-3AD203B41FA5}">
                      <a16:colId xmlns:a16="http://schemas.microsoft.com/office/drawing/2014/main" val="3717684041"/>
                    </a:ext>
                  </a:extLst>
                </a:gridCol>
                <a:gridCol w="894735">
                  <a:extLst>
                    <a:ext uri="{9D8B030D-6E8A-4147-A177-3AD203B41FA5}">
                      <a16:colId xmlns:a16="http://schemas.microsoft.com/office/drawing/2014/main" val="2600049998"/>
                    </a:ext>
                  </a:extLst>
                </a:gridCol>
              </a:tblGrid>
              <a:tr h="384392"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Tasks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6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Owner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6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6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Sprint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6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Story Points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65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Estimated Effort in Hours</a:t>
                      </a:r>
                      <a:endParaRPr lang="en-CA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6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819281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Perform Data integration by merging TikTok public user profiles </a:t>
                      </a:r>
                      <a:r>
                        <a:rPr lang="en-US" sz="1400" dirty="0">
                          <a:latin typeface="+mn-lt"/>
                        </a:rPr>
                        <a:t>and user reviews data by identifying common keys or fields.</a:t>
                      </a:r>
                      <a:endParaRPr lang="en-US" sz="1400" b="0" i="0" u="none" strike="noStrike" dirty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Hema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med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856008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D0D0D"/>
                          </a:solidFill>
                          <a:effectLst/>
                          <a:latin typeface="+mn-lt"/>
                        </a:rPr>
                        <a:t>Clean the data by handling missing values, correcting data types, and ensuring data consistency.</a:t>
                      </a:r>
                    </a:p>
                  </a:txBody>
                  <a:tcPr marL="5977" marR="5977" marT="59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Hema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med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+mn-lt"/>
                        </a:rPr>
                        <a:t>6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highlight>
                            <a:srgbClr val="E7E7E7"/>
                          </a:highlight>
                          <a:latin typeface="+mn-lt"/>
                        </a:rPr>
                        <a:t>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E7E7E7"/>
                        </a:highlight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highlight>
                            <a:srgbClr val="E7E7E7"/>
                          </a:highlight>
                          <a:latin typeface="+mn-lt"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E7E7E7"/>
                        </a:highlight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854688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latin typeface="+mn-lt"/>
                        </a:rPr>
                        <a:t>Explore the dataset to understand its structure, features, and distributions to gain insights into engagement patterns, identify trends or user interests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Hema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548812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/>
                        <a:t>Preprocess the user reviews or any other text data by cleaning, tokenizing, lemmatizing, and removing stop words.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Hema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High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484350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/>
                        <a:t>Convert the preprocessed text data into numerical representations using text embeddings such as BERT, </a:t>
                      </a:r>
                      <a:r>
                        <a:rPr lang="en-US" sz="1400" dirty="0" err="1"/>
                        <a:t>FastText</a:t>
                      </a:r>
                      <a:r>
                        <a:rPr lang="en-US" sz="1400" dirty="0"/>
                        <a:t>, or TF-IDF.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Jency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Med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585719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/>
                        <a:t>Utilize pre-trained models for text classification, such as BERT fine-tuned with Hugging Face’s Transformers library, to annotate user reviews into predefined interest profiles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Jency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152578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Choose appropriate ML algorithms based on business objectives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Jency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Med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607615"/>
                  </a:ext>
                </a:extLst>
              </a:tr>
              <a:tr h="3843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/>
                        <a:t>Train and Fine-tune the selected models using a labeled dataset for specific interest profiles.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Arcadio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High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747595"/>
                  </a:ext>
                </a:extLst>
              </a:tr>
              <a:tr h="4878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/>
                        <a:t>Evaluate the model performance using metrics like accuracy, precision, recall, and F1-score.</a:t>
                      </a:r>
                      <a:endParaRPr lang="en-US" sz="1400" b="0" i="0" u="none" strike="noStrike" dirty="0">
                        <a:solidFill>
                          <a:srgbClr val="0D0D0D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Arcadio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High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357503"/>
                  </a:ext>
                </a:extLst>
              </a:tr>
              <a:tr h="27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latin typeface="+mn-lt"/>
                        </a:rPr>
                        <a:t>Interpret the user interest profiling results to </a:t>
                      </a:r>
                      <a:r>
                        <a:rPr lang="en-US" sz="1400" dirty="0"/>
                        <a:t>identify trending topics and areas of user interest</a:t>
                      </a:r>
                      <a:r>
                        <a:rPr lang="en-US" sz="1400" dirty="0">
                          <a:latin typeface="+mn-lt"/>
                        </a:rPr>
                        <a:t> and preferences.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Arcadio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77" marR="5977" marT="59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011088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E94504-64EC-63B3-B751-EAFBEE73465F}"/>
              </a:ext>
            </a:extLst>
          </p:cNvPr>
          <p:cNvSpPr/>
          <p:nvPr/>
        </p:nvSpPr>
        <p:spPr>
          <a:xfrm>
            <a:off x="167149" y="93534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6. Sprint Planning</a:t>
            </a:r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1975849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DF66CC-CB61-CA5D-04EB-E7D45075FF33}"/>
              </a:ext>
            </a:extLst>
          </p:cNvPr>
          <p:cNvSpPr txBox="1"/>
          <p:nvPr/>
        </p:nvSpPr>
        <p:spPr>
          <a:xfrm>
            <a:off x="4566921" y="2387600"/>
            <a:ext cx="32664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Thank you</a:t>
            </a:r>
          </a:p>
          <a:p>
            <a:pPr algn="ctr"/>
            <a:endParaRPr lang="en-CA" sz="3600" dirty="0"/>
          </a:p>
          <a:p>
            <a:pPr algn="ctr"/>
            <a:r>
              <a:rPr lang="en-CA" sz="3600" dirty="0"/>
              <a:t>Any Questions  </a:t>
            </a:r>
          </a:p>
        </p:txBody>
      </p:sp>
    </p:spTree>
    <p:extLst>
      <p:ext uri="{BB962C8B-B14F-4D97-AF65-F5344CB8AC3E}">
        <p14:creationId xmlns:p14="http://schemas.microsoft.com/office/powerpoint/2010/main" val="179815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FC5CEAE-1780-47C6-DFC7-CD28241012CC}"/>
              </a:ext>
            </a:extLst>
          </p:cNvPr>
          <p:cNvSpPr/>
          <p:nvPr/>
        </p:nvSpPr>
        <p:spPr>
          <a:xfrm>
            <a:off x="975360" y="1605282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1. </a:t>
            </a:r>
            <a:r>
              <a:rPr lang="pt-BR" b="1" dirty="0" err="1"/>
              <a:t>Group</a:t>
            </a:r>
            <a:r>
              <a:rPr lang="pt-BR" b="1" dirty="0"/>
              <a:t> </a:t>
            </a:r>
            <a:r>
              <a:rPr lang="pt-BR" b="1" dirty="0" err="1"/>
              <a:t>members</a:t>
            </a:r>
            <a:r>
              <a:rPr lang="pt-BR" b="1" dirty="0"/>
              <a:t> role</a:t>
            </a:r>
            <a:endParaRPr lang="en-CA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C5DD77-B191-705A-6014-6529B04AD385}"/>
              </a:ext>
            </a:extLst>
          </p:cNvPr>
          <p:cNvSpPr/>
          <p:nvPr/>
        </p:nvSpPr>
        <p:spPr>
          <a:xfrm>
            <a:off x="975360" y="3382835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4. </a:t>
            </a:r>
            <a:r>
              <a:rPr lang="en-CA" b="1" dirty="0">
                <a:solidFill>
                  <a:schemeClr val="bg1"/>
                </a:solidFill>
              </a:rPr>
              <a:t>Project Pitch</a:t>
            </a:r>
            <a:endParaRPr lang="en-CA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015FD4-193E-F60F-8DF5-97AFD1231013}"/>
              </a:ext>
            </a:extLst>
          </p:cNvPr>
          <p:cNvSpPr/>
          <p:nvPr/>
        </p:nvSpPr>
        <p:spPr>
          <a:xfrm>
            <a:off x="975360" y="2725421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3. </a:t>
            </a:r>
            <a:r>
              <a:rPr lang="pt-BR" b="1" dirty="0" err="1"/>
              <a:t>Dataset</a:t>
            </a:r>
            <a:endParaRPr lang="en-CA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30E08E-3CDC-0BDD-294F-D2880BFA0ED2}"/>
              </a:ext>
            </a:extLst>
          </p:cNvPr>
          <p:cNvSpPr/>
          <p:nvPr/>
        </p:nvSpPr>
        <p:spPr>
          <a:xfrm>
            <a:off x="132080" y="162562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/>
              <a:t>Agenda</a:t>
            </a:r>
            <a:endParaRPr lang="en-CA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53762-A752-E950-2384-FF9CE51B3F06}"/>
              </a:ext>
            </a:extLst>
          </p:cNvPr>
          <p:cNvSpPr/>
          <p:nvPr/>
        </p:nvSpPr>
        <p:spPr>
          <a:xfrm>
            <a:off x="975360" y="4041919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5. Sprint Planning</a:t>
            </a:r>
            <a:endParaRPr lang="en-CA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D24E2F4-51DA-B043-431C-53F3CBCB730A}"/>
              </a:ext>
            </a:extLst>
          </p:cNvPr>
          <p:cNvSpPr/>
          <p:nvPr/>
        </p:nvSpPr>
        <p:spPr>
          <a:xfrm>
            <a:off x="975360" y="2165351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/>
              <a:t>2.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19330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D8B2D03-ADB8-58BF-3930-B16647402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670" y="2185432"/>
            <a:ext cx="1478280" cy="147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DD390B-A3A6-4467-CDA4-A2D9CCD65933}"/>
              </a:ext>
            </a:extLst>
          </p:cNvPr>
          <p:cNvSpPr txBox="1"/>
          <p:nvPr/>
        </p:nvSpPr>
        <p:spPr>
          <a:xfrm>
            <a:off x="7293610" y="3663712"/>
            <a:ext cx="1083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Arcadio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8612DB-ACD6-51B9-9787-D421C42D7F42}"/>
              </a:ext>
            </a:extLst>
          </p:cNvPr>
          <p:cNvSpPr txBox="1"/>
          <p:nvPr/>
        </p:nvSpPr>
        <p:spPr>
          <a:xfrm>
            <a:off x="3020060" y="3722132"/>
            <a:ext cx="1196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Jency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B5D591-EF53-0FA2-E5B4-357020CD99C9}"/>
              </a:ext>
            </a:extLst>
          </p:cNvPr>
          <p:cNvSpPr/>
          <p:nvPr/>
        </p:nvSpPr>
        <p:spPr>
          <a:xfrm>
            <a:off x="81280" y="141727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1. </a:t>
            </a:r>
            <a:r>
              <a:rPr lang="pt-BR" sz="1600" b="1" dirty="0" err="1"/>
              <a:t>Group</a:t>
            </a:r>
            <a:r>
              <a:rPr lang="pt-BR" sz="1600" b="1" dirty="0"/>
              <a:t> </a:t>
            </a:r>
            <a:r>
              <a:rPr lang="pt-BR" sz="1600" b="1" dirty="0" err="1"/>
              <a:t>members</a:t>
            </a:r>
            <a:r>
              <a:rPr lang="pt-BR" sz="1600" b="1" dirty="0"/>
              <a:t> role</a:t>
            </a:r>
            <a:endParaRPr lang="en-CA" sz="1600" b="1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6242B0F-6CAE-E049-A0E1-41894DB86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620" y="2168684"/>
            <a:ext cx="1478280" cy="147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66556B-FCBC-E6E9-C5DB-65170D38B2CB}"/>
              </a:ext>
            </a:extLst>
          </p:cNvPr>
          <p:cNvSpPr txBox="1"/>
          <p:nvPr/>
        </p:nvSpPr>
        <p:spPr>
          <a:xfrm>
            <a:off x="8798560" y="3663712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Hema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E3B07A-EE2D-1F03-60A2-AE0D527909E6}"/>
              </a:ext>
            </a:extLst>
          </p:cNvPr>
          <p:cNvSpPr txBox="1"/>
          <p:nvPr/>
        </p:nvSpPr>
        <p:spPr>
          <a:xfrm>
            <a:off x="2371412" y="1264526"/>
            <a:ext cx="2665092" cy="699571"/>
          </a:xfrm>
          <a:prstGeom prst="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pt-BR" sz="2800" dirty="0" err="1"/>
              <a:t>Product</a:t>
            </a:r>
            <a:r>
              <a:rPr lang="pt-BR" sz="2800" dirty="0"/>
              <a:t> </a:t>
            </a:r>
            <a:r>
              <a:rPr lang="pt-BR" sz="2800" dirty="0" err="1"/>
              <a:t>owner</a:t>
            </a:r>
            <a:endParaRPr lang="pt-BR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2ED445-84A6-7F10-C612-8481F60721DE}"/>
              </a:ext>
            </a:extLst>
          </p:cNvPr>
          <p:cNvSpPr txBox="1"/>
          <p:nvPr/>
        </p:nvSpPr>
        <p:spPr>
          <a:xfrm>
            <a:off x="982980" y="4569935"/>
            <a:ext cx="43802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Connects with the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Contributes to the vision and roadmap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Manages and prioritizes the team backlog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Supports the team in delivering value</a:t>
            </a:r>
            <a:endParaRPr lang="pt-B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988BC8-10BB-DBBB-A168-04D092385FFE}"/>
              </a:ext>
            </a:extLst>
          </p:cNvPr>
          <p:cNvSpPr txBox="1"/>
          <p:nvPr/>
        </p:nvSpPr>
        <p:spPr>
          <a:xfrm>
            <a:off x="6664960" y="4612638"/>
            <a:ext cx="47548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Continuously</a:t>
            </a:r>
            <a:r>
              <a:rPr lang="pt-BR" dirty="0"/>
              <a:t> evolves </a:t>
            </a:r>
            <a:r>
              <a:rPr lang="pt-BR" dirty="0" err="1"/>
              <a:t>product</a:t>
            </a:r>
            <a:r>
              <a:rPr lang="pt-BR" dirty="0"/>
              <a:t>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Implements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vision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roadmap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Works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team</a:t>
            </a:r>
            <a:r>
              <a:rPr lang="pt-BR" dirty="0"/>
              <a:t> backlog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Builds, </a:t>
            </a:r>
            <a:r>
              <a:rPr lang="pt-BR" dirty="0" err="1"/>
              <a:t>tests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delivers</a:t>
            </a:r>
            <a:r>
              <a:rPr lang="pt-BR" dirty="0"/>
              <a:t> </a:t>
            </a:r>
            <a:r>
              <a:rPr lang="pt-BR" dirty="0" err="1"/>
              <a:t>increments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value</a:t>
            </a:r>
            <a:endParaRPr lang="pt-BR" dirty="0"/>
          </a:p>
        </p:txBody>
      </p:sp>
      <p:pic>
        <p:nvPicPr>
          <p:cNvPr id="2056" name="Picture 8" descr="PEAO-CONICO-BOLA-AZUL, peões para jogos de tabuleiro - thirstymag.com">
            <a:extLst>
              <a:ext uri="{FF2B5EF4-FFF2-40B4-BE49-F238E27FC236}">
                <a16:creationId xmlns:a16="http://schemas.microsoft.com/office/drawing/2014/main" id="{AD6E9709-BFC0-903E-A00E-E387A1318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878" y="2160926"/>
            <a:ext cx="1467604" cy="146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E9D93F5-01CD-E441-E590-174992E62230}"/>
              </a:ext>
            </a:extLst>
          </p:cNvPr>
          <p:cNvSpPr txBox="1"/>
          <p:nvPr/>
        </p:nvSpPr>
        <p:spPr>
          <a:xfrm>
            <a:off x="7155496" y="1298755"/>
            <a:ext cx="2665092" cy="699571"/>
          </a:xfrm>
          <a:prstGeom prst="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pt-BR" sz="3200" dirty="0" err="1"/>
              <a:t>Developers</a:t>
            </a:r>
            <a:r>
              <a:rPr lang="pt-BR" sz="3200" dirty="0"/>
              <a:t> </a:t>
            </a:r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C2F05570-4565-B159-AA95-24740464052C}"/>
              </a:ext>
            </a:extLst>
          </p:cNvPr>
          <p:cNvSpPr/>
          <p:nvPr/>
        </p:nvSpPr>
        <p:spPr>
          <a:xfrm>
            <a:off x="5123180" y="2581116"/>
            <a:ext cx="1541780" cy="893604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2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C8ABC61-0EF4-A29D-8CEE-8F5A12817A3D}"/>
              </a:ext>
            </a:extLst>
          </p:cNvPr>
          <p:cNvSpPr txBox="1"/>
          <p:nvPr/>
        </p:nvSpPr>
        <p:spPr>
          <a:xfrm>
            <a:off x="538480" y="3810568"/>
            <a:ext cx="11572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2. Optimizing Gym Equipment Utilization</a:t>
            </a:r>
          </a:p>
          <a:p>
            <a:r>
              <a:rPr lang="en-US" b="1" dirty="0"/>
              <a:t>Objective: </a:t>
            </a:r>
            <a:r>
              <a:rPr lang="en-US" dirty="0"/>
              <a:t>Estimate the number of people using the gym at different times of day to maximize equipment availability and promote use.</a:t>
            </a:r>
          </a:p>
          <a:p>
            <a:r>
              <a:rPr lang="en-US" b="1" dirty="0"/>
              <a:t>Techniques:  </a:t>
            </a:r>
            <a:r>
              <a:rPr lang="en-US" dirty="0"/>
              <a:t>Feature selection techniques, Feature engineering, predictive analytics, Regression techniques</a:t>
            </a:r>
          </a:p>
          <a:p>
            <a:r>
              <a:rPr lang="en-US" b="1" dirty="0"/>
              <a:t>Outcome: </a:t>
            </a:r>
            <a:r>
              <a:rPr lang="en-US" dirty="0"/>
              <a:t>Accurate predictions of gym crowd levels, which allows for better scheduling and improved equipment availability during peak times. </a:t>
            </a:r>
          </a:p>
          <a:p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200CD2-3E02-727D-735B-9D3335910894}"/>
              </a:ext>
            </a:extLst>
          </p:cNvPr>
          <p:cNvSpPr/>
          <p:nvPr/>
        </p:nvSpPr>
        <p:spPr>
          <a:xfrm>
            <a:off x="223520" y="233432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b="1" dirty="0"/>
              <a:t>2. Problem Statements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A9066-0F7A-B386-74F7-AD33C0149AF8}"/>
              </a:ext>
            </a:extLst>
          </p:cNvPr>
          <p:cNvSpPr txBox="1"/>
          <p:nvPr/>
        </p:nvSpPr>
        <p:spPr>
          <a:xfrm>
            <a:off x="538480" y="1278434"/>
            <a:ext cx="77419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Optimizing Group Fitness Class Utilization</a:t>
            </a:r>
          </a:p>
          <a:p>
            <a:r>
              <a:rPr lang="en-US" b="1" dirty="0"/>
              <a:t>Objective:  </a:t>
            </a:r>
            <a:r>
              <a:rPr lang="en-US" dirty="0"/>
              <a:t>Increase the number of available spaces for fitness classes by predicting member attendance and reallocating spaces from predicted absences.</a:t>
            </a:r>
          </a:p>
          <a:p>
            <a:r>
              <a:rPr lang="en-US" b="1" dirty="0"/>
              <a:t>Techniques: </a:t>
            </a:r>
            <a:r>
              <a:rPr lang="en-US" dirty="0"/>
              <a:t>Predictive modeling, Logistic regression, Decision trees, Random Forest</a:t>
            </a:r>
          </a:p>
          <a:p>
            <a:r>
              <a:rPr lang="en-US" b="1" dirty="0"/>
              <a:t>Outcome: </a:t>
            </a:r>
            <a:r>
              <a:rPr lang="en-US" dirty="0"/>
              <a:t>Higher utilization rate of fitness class spaces, reduced class wait times, and improved member satisfaction due to better space management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B25548-0311-12BF-9488-B0EFA724A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082" y="233432"/>
            <a:ext cx="3009654" cy="300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4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D4A085B-A26E-31D5-114A-EF8A024C1DC5}"/>
              </a:ext>
            </a:extLst>
          </p:cNvPr>
          <p:cNvSpPr/>
          <p:nvPr/>
        </p:nvSpPr>
        <p:spPr>
          <a:xfrm>
            <a:off x="150434" y="218348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3.  Analyzing the </a:t>
            </a:r>
            <a:r>
              <a:rPr lang="pt-BR" sz="1600" dirty="0" err="1"/>
              <a:t>Dataset</a:t>
            </a:r>
            <a:endParaRPr lang="en-CA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A278F-2F2D-5CF6-0CB6-742081397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4" y="1390853"/>
            <a:ext cx="7057147" cy="36815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7DA133-3877-EDD8-85A6-8B11F7BC1502}"/>
              </a:ext>
            </a:extLst>
          </p:cNvPr>
          <p:cNvSpPr txBox="1"/>
          <p:nvPr/>
        </p:nvSpPr>
        <p:spPr>
          <a:xfrm>
            <a:off x="150434" y="924256"/>
            <a:ext cx="251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Gym Crowd Level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3ECDD1-8A9C-ACF6-E16A-709A0A90F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088" y="1390853"/>
            <a:ext cx="5260912" cy="33843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403161-B82D-363E-C74D-847299E9073E}"/>
              </a:ext>
            </a:extLst>
          </p:cNvPr>
          <p:cNvSpPr txBox="1"/>
          <p:nvPr/>
        </p:nvSpPr>
        <p:spPr>
          <a:xfrm>
            <a:off x="7207581" y="924256"/>
            <a:ext cx="310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Member Class Booking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48BBB7-1DED-1A7F-A533-C40D3B629032}"/>
              </a:ext>
            </a:extLst>
          </p:cNvPr>
          <p:cNvSpPr txBox="1"/>
          <p:nvPr/>
        </p:nvSpPr>
        <p:spPr>
          <a:xfrm>
            <a:off x="412955" y="528741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26,000 people counts (about every 10 minutes) over the last year. Total rows - 62184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91576B-960C-FC89-7743-8CDFAC15BFB2}"/>
              </a:ext>
            </a:extLst>
          </p:cNvPr>
          <p:cNvSpPr txBox="1"/>
          <p:nvPr/>
        </p:nvSpPr>
        <p:spPr>
          <a:xfrm>
            <a:off x="7105119" y="4897873"/>
            <a:ext cx="4936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1500 records about members attending different classes</a:t>
            </a:r>
          </a:p>
        </p:txBody>
      </p:sp>
    </p:spTree>
    <p:extLst>
      <p:ext uri="{BB962C8B-B14F-4D97-AF65-F5344CB8AC3E}">
        <p14:creationId xmlns:p14="http://schemas.microsoft.com/office/powerpoint/2010/main" val="217967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FF94410A-9605-B3A1-3698-2735443F3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01313"/>
              </p:ext>
            </p:extLst>
          </p:nvPr>
        </p:nvGraphicFramePr>
        <p:xfrm>
          <a:off x="746331" y="1447309"/>
          <a:ext cx="10549952" cy="379318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36911">
                  <a:extLst>
                    <a:ext uri="{9D8B030D-6E8A-4147-A177-3AD203B41FA5}">
                      <a16:colId xmlns:a16="http://schemas.microsoft.com/office/drawing/2014/main" val="4147955904"/>
                    </a:ext>
                  </a:extLst>
                </a:gridCol>
                <a:gridCol w="7813041">
                  <a:extLst>
                    <a:ext uri="{9D8B030D-6E8A-4147-A177-3AD203B41FA5}">
                      <a16:colId xmlns:a16="http://schemas.microsoft.com/office/drawing/2014/main" val="1775696478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r>
                        <a:rPr lang="en-CA" sz="1600" b="1" dirty="0">
                          <a:solidFill>
                            <a:schemeClr val="bg1"/>
                          </a:solidFill>
                        </a:rPr>
                        <a:t>Project Pitch</a:t>
                      </a:r>
                      <a:endParaRPr lang="en-CA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5937" marR="65937" marT="32969" marB="32969">
                    <a:solidFill>
                      <a:srgbClr val="13565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b="1" dirty="0">
                          <a:solidFill>
                            <a:schemeClr val="bg1"/>
                          </a:solidFill>
                        </a:rPr>
                        <a:t>BUSINESS</a:t>
                      </a:r>
                      <a:endParaRPr lang="en-CA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5937" marR="65937" marT="32969" marB="32969">
                    <a:solidFill>
                      <a:srgbClr val="1356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843178"/>
                  </a:ext>
                </a:extLst>
              </a:tr>
              <a:tr h="319322">
                <a:tc>
                  <a:txBody>
                    <a:bodyPr/>
                    <a:lstStyle/>
                    <a:p>
                      <a:r>
                        <a:rPr lang="en-CA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Organization or Category </a:t>
                      </a:r>
                    </a:p>
                  </a:txBody>
                  <a:tcPr marL="65937" marR="65937" marT="32969" marB="32969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CA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GoodLife Fitness</a:t>
                      </a:r>
                    </a:p>
                  </a:txBody>
                  <a:tcPr marL="65937" marR="65937" marT="32969" marB="32969"/>
                </a:tc>
                <a:extLst>
                  <a:ext uri="{0D108BD9-81ED-4DB2-BD59-A6C34878D82A}">
                    <a16:rowId xmlns:a16="http://schemas.microsoft.com/office/drawing/2014/main" val="38642321"/>
                  </a:ext>
                </a:extLst>
              </a:tr>
              <a:tr h="1100588">
                <a:tc>
                  <a:txBody>
                    <a:bodyPr/>
                    <a:lstStyle/>
                    <a:p>
                      <a:r>
                        <a:rPr lang="en-CA" sz="1400" dirty="0"/>
                        <a:t>Description of Organization</a:t>
                      </a:r>
                      <a:endParaRPr lang="en-CA" sz="1400" dirty="0">
                        <a:latin typeface="+mn-lt"/>
                      </a:endParaRPr>
                    </a:p>
                  </a:txBody>
                  <a:tcPr marL="65937" marR="65937" marT="32969" marB="329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GoodLife Fitness is one of Canada's largest fitness chains, boasting over 450 locations nationwide. It offers a diverse range of services including group fitness classes, personal training, and state-of-the-art gym equipment. Known for its inclusive and supportive environment, GoodLife Fitness emphasizes accessibility and community engagement, leveraging technology like a mobile app and virtual classes to enhance the member experience. The organization is committed to improving health and wellness through innovative programs and active community involvement.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937" marR="65937" marT="32969" marB="32969"/>
                </a:tc>
                <a:extLst>
                  <a:ext uri="{0D108BD9-81ED-4DB2-BD59-A6C34878D82A}">
                    <a16:rowId xmlns:a16="http://schemas.microsoft.com/office/drawing/2014/main" val="313888427"/>
                  </a:ext>
                </a:extLst>
              </a:tr>
              <a:tr h="1629929">
                <a:tc>
                  <a:txBody>
                    <a:bodyPr/>
                    <a:lstStyle/>
                    <a:p>
                      <a:r>
                        <a:rPr lang="en-CA" sz="1400" dirty="0"/>
                        <a:t>Two Specific Ethical Considerations in AI Adoption </a:t>
                      </a:r>
                      <a:endParaRPr lang="en-CA" sz="1400" dirty="0">
                        <a:latin typeface="+mn-lt"/>
                      </a:endParaRPr>
                    </a:p>
                  </a:txBody>
                  <a:tcPr marL="65937" marR="65937" marT="32969" marB="32969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400" dirty="0">
                        <a:latin typeface="+mn-lt"/>
                      </a:endParaRPr>
                    </a:p>
                    <a:p>
                      <a:pPr marL="0" indent="0">
                        <a:buNone/>
                      </a:pPr>
                      <a:endParaRPr lang="en-CA" sz="1400" dirty="0">
                        <a:latin typeface="+mn-lt"/>
                      </a:endParaRPr>
                    </a:p>
                  </a:txBody>
                  <a:tcPr marL="65937" marR="65937" marT="32969" marB="32969"/>
                </a:tc>
                <a:extLst>
                  <a:ext uri="{0D108BD9-81ED-4DB2-BD59-A6C34878D82A}">
                    <a16:rowId xmlns:a16="http://schemas.microsoft.com/office/drawing/2014/main" val="3030245523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CC16F67-F7CA-3B62-3666-5ED106885D9E}"/>
              </a:ext>
            </a:extLst>
          </p:cNvPr>
          <p:cNvSpPr/>
          <p:nvPr/>
        </p:nvSpPr>
        <p:spPr>
          <a:xfrm>
            <a:off x="199267" y="150435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5. </a:t>
            </a:r>
            <a:r>
              <a:rPr lang="en-CA" sz="1600" b="1" dirty="0">
                <a:solidFill>
                  <a:schemeClr val="bg1"/>
                </a:solidFill>
              </a:rPr>
              <a:t>Project Pitch</a:t>
            </a:r>
            <a:endParaRPr lang="en-CA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3A874-A5CA-B103-3E99-04E6760CADDE}"/>
              </a:ext>
            </a:extLst>
          </p:cNvPr>
          <p:cNvSpPr txBox="1"/>
          <p:nvPr/>
        </p:nvSpPr>
        <p:spPr>
          <a:xfrm>
            <a:off x="4773583" y="389195"/>
            <a:ext cx="6522699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sz="2000" dirty="0"/>
              <a:t>AI-Driven User Interest Profiling based on TikTok Reviews</a:t>
            </a:r>
          </a:p>
        </p:txBody>
      </p:sp>
    </p:spTree>
    <p:extLst>
      <p:ext uri="{BB962C8B-B14F-4D97-AF65-F5344CB8AC3E}">
        <p14:creationId xmlns:p14="http://schemas.microsoft.com/office/powerpoint/2010/main" val="363039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E64B87-7AAF-6992-7CBD-85FBE0E86C1C}"/>
              </a:ext>
            </a:extLst>
          </p:cNvPr>
          <p:cNvSpPr/>
          <p:nvPr/>
        </p:nvSpPr>
        <p:spPr>
          <a:xfrm>
            <a:off x="81280" y="91441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5. </a:t>
            </a:r>
            <a:r>
              <a:rPr lang="en-CA" sz="1600" b="1" dirty="0">
                <a:solidFill>
                  <a:schemeClr val="bg1"/>
                </a:solidFill>
              </a:rPr>
              <a:t>Project Pitch</a:t>
            </a:r>
            <a:endParaRPr lang="en-CA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CA7BC-B654-826E-60CD-B6660F9FCDA8}"/>
              </a:ext>
            </a:extLst>
          </p:cNvPr>
          <p:cNvSpPr txBox="1"/>
          <p:nvPr/>
        </p:nvSpPr>
        <p:spPr>
          <a:xfrm>
            <a:off x="4378960" y="364649"/>
            <a:ext cx="6350000" cy="4086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/>
              <a:t>AI-Driven User Interest Profiling based on TikTok Reviews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B4DFC8-1DC8-C1C6-FB59-9D5B65D9E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87670"/>
              </p:ext>
            </p:extLst>
          </p:nvPr>
        </p:nvGraphicFramePr>
        <p:xfrm>
          <a:off x="404310" y="1323130"/>
          <a:ext cx="11101071" cy="404424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52794">
                  <a:extLst>
                    <a:ext uri="{9D8B030D-6E8A-4147-A177-3AD203B41FA5}">
                      <a16:colId xmlns:a16="http://schemas.microsoft.com/office/drawing/2014/main" val="348888834"/>
                    </a:ext>
                  </a:extLst>
                </a:gridCol>
                <a:gridCol w="8748277">
                  <a:extLst>
                    <a:ext uri="{9D8B030D-6E8A-4147-A177-3AD203B41FA5}">
                      <a16:colId xmlns:a16="http://schemas.microsoft.com/office/drawing/2014/main" val="4011485588"/>
                    </a:ext>
                  </a:extLst>
                </a:gridCol>
              </a:tblGrid>
              <a:tr h="17023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Three Examples of </a:t>
                      </a:r>
                      <a:r>
                        <a:rPr lang="en-CA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Operational</a:t>
                      </a:r>
                      <a:r>
                        <a:rPr lang="en-CA" sz="14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Decisions</a:t>
                      </a:r>
                    </a:p>
                    <a:p>
                      <a:endParaRPr lang="en-CA" sz="1400" dirty="0">
                        <a:latin typeface="+mn-lt"/>
                      </a:endParaRPr>
                    </a:p>
                  </a:txBody>
                  <a:tcPr marL="65937" marR="65937" marT="32969" marB="32969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CA" sz="14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937" marR="65937" marT="32969" marB="32969"/>
                </a:tc>
                <a:extLst>
                  <a:ext uri="{0D108BD9-81ED-4DB2-BD59-A6C34878D82A}">
                    <a16:rowId xmlns:a16="http://schemas.microsoft.com/office/drawing/2014/main" val="3662344256"/>
                  </a:ext>
                </a:extLst>
              </a:tr>
              <a:tr h="2341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latin typeface="+mn-lt"/>
                        </a:rPr>
                        <a:t>Three Examples of  </a:t>
                      </a:r>
                      <a:r>
                        <a:rPr lang="en-CA" sz="1400" b="1" dirty="0">
                          <a:latin typeface="+mn-lt"/>
                        </a:rPr>
                        <a:t>Tactical</a:t>
                      </a:r>
                      <a:r>
                        <a:rPr lang="en-CA" sz="1400" dirty="0">
                          <a:latin typeface="+mn-lt"/>
                        </a:rPr>
                        <a:t> Decisions</a:t>
                      </a:r>
                    </a:p>
                    <a:p>
                      <a:endParaRPr lang="en-CA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962" marR="91962" marT="45981" marB="45981"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 marL="91962" marR="91962" marT="45981" marB="45981"/>
                </a:tc>
                <a:extLst>
                  <a:ext uri="{0D108BD9-81ED-4DB2-BD59-A6C34878D82A}">
                    <a16:rowId xmlns:a16="http://schemas.microsoft.com/office/drawing/2014/main" val="2077793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33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E64B87-7AAF-6992-7CBD-85FBE0E86C1C}"/>
              </a:ext>
            </a:extLst>
          </p:cNvPr>
          <p:cNvSpPr/>
          <p:nvPr/>
        </p:nvSpPr>
        <p:spPr>
          <a:xfrm>
            <a:off x="81280" y="91441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5. </a:t>
            </a:r>
            <a:r>
              <a:rPr lang="en-CA" sz="1600" b="1" dirty="0">
                <a:solidFill>
                  <a:schemeClr val="bg1"/>
                </a:solidFill>
              </a:rPr>
              <a:t>Project Pitch</a:t>
            </a:r>
            <a:endParaRPr lang="en-CA" sz="16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52F158D-2AED-229A-205B-DFFE7C059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666710"/>
              </p:ext>
            </p:extLst>
          </p:nvPr>
        </p:nvGraphicFramePr>
        <p:xfrm>
          <a:off x="323030" y="1182698"/>
          <a:ext cx="11101071" cy="26928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52794">
                  <a:extLst>
                    <a:ext uri="{9D8B030D-6E8A-4147-A177-3AD203B41FA5}">
                      <a16:colId xmlns:a16="http://schemas.microsoft.com/office/drawing/2014/main" val="348888834"/>
                    </a:ext>
                  </a:extLst>
                </a:gridCol>
                <a:gridCol w="8748277">
                  <a:extLst>
                    <a:ext uri="{9D8B030D-6E8A-4147-A177-3AD203B41FA5}">
                      <a16:colId xmlns:a16="http://schemas.microsoft.com/office/drawing/2014/main" val="4011485588"/>
                    </a:ext>
                  </a:extLst>
                </a:gridCol>
              </a:tblGrid>
              <a:tr h="26928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>
                          <a:solidFill>
                            <a:schemeClr val="tx1"/>
                          </a:solidFill>
                          <a:latin typeface="+mn-lt"/>
                        </a:rPr>
                        <a:t>Three Examples of </a:t>
                      </a:r>
                      <a:r>
                        <a:rPr lang="en-CA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Strategic Decisions</a:t>
                      </a:r>
                    </a:p>
                    <a:p>
                      <a:endParaRPr lang="en-CA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962" marR="91962" marT="45981" marB="45981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962" marR="91962" marT="45981" marB="45981"/>
                </a:tc>
                <a:extLst>
                  <a:ext uri="{0D108BD9-81ED-4DB2-BD59-A6C34878D82A}">
                    <a16:rowId xmlns:a16="http://schemas.microsoft.com/office/drawing/2014/main" val="67830528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AD503A4-FCD1-82A1-4D41-921CFE03F2B8}"/>
              </a:ext>
            </a:extLst>
          </p:cNvPr>
          <p:cNvSpPr txBox="1"/>
          <p:nvPr/>
        </p:nvSpPr>
        <p:spPr>
          <a:xfrm>
            <a:off x="4460240" y="330201"/>
            <a:ext cx="6350000" cy="4086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/>
              <a:t>AI-Driven User Interest Profiling based on TikTok Reviews</a:t>
            </a:r>
          </a:p>
        </p:txBody>
      </p:sp>
    </p:spTree>
    <p:extLst>
      <p:ext uri="{BB962C8B-B14F-4D97-AF65-F5344CB8AC3E}">
        <p14:creationId xmlns:p14="http://schemas.microsoft.com/office/powerpoint/2010/main" val="222634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9A16FA-84B2-5B9F-8D6E-3A86114A529C}"/>
              </a:ext>
            </a:extLst>
          </p:cNvPr>
          <p:cNvSpPr/>
          <p:nvPr/>
        </p:nvSpPr>
        <p:spPr>
          <a:xfrm>
            <a:off x="81280" y="91441"/>
            <a:ext cx="3454400" cy="477520"/>
          </a:xfrm>
          <a:prstGeom prst="roundRect">
            <a:avLst/>
          </a:prstGeom>
          <a:solidFill>
            <a:srgbClr val="1356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5. </a:t>
            </a:r>
            <a:r>
              <a:rPr lang="en-CA" sz="1600" b="1" dirty="0">
                <a:solidFill>
                  <a:schemeClr val="bg1"/>
                </a:solidFill>
              </a:rPr>
              <a:t>Project Pitch</a:t>
            </a:r>
            <a:endParaRPr lang="en-CA" sz="16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9C0C51-4819-B103-3960-8A9057C4D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962109"/>
              </p:ext>
            </p:extLst>
          </p:nvPr>
        </p:nvGraphicFramePr>
        <p:xfrm>
          <a:off x="678180" y="1434177"/>
          <a:ext cx="10835640" cy="344598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99080">
                  <a:extLst>
                    <a:ext uri="{9D8B030D-6E8A-4147-A177-3AD203B41FA5}">
                      <a16:colId xmlns:a16="http://schemas.microsoft.com/office/drawing/2014/main" val="348888834"/>
                    </a:ext>
                  </a:extLst>
                </a:gridCol>
                <a:gridCol w="8036560">
                  <a:extLst>
                    <a:ext uri="{9D8B030D-6E8A-4147-A177-3AD203B41FA5}">
                      <a16:colId xmlns:a16="http://schemas.microsoft.com/office/drawing/2014/main" val="4011485588"/>
                    </a:ext>
                  </a:extLst>
                </a:gridCol>
              </a:tblGrid>
              <a:tr h="1148662">
                <a:tc>
                  <a:txBody>
                    <a:bodyPr/>
                    <a:lstStyle/>
                    <a:p>
                      <a:r>
                        <a:rPr lang="en-CA" sz="1400" b="0" dirty="0"/>
                        <a:t>Why this is topic important?</a:t>
                      </a:r>
                    </a:p>
                  </a:txBody>
                  <a:tcPr marL="91962" marR="91962" marT="45981" marB="45981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CA" sz="1400" b="0" i="0" u="none" strike="noStrike" noProof="0" dirty="0">
                        <a:latin typeface="+mn-lt"/>
                      </a:endParaRPr>
                    </a:p>
                  </a:txBody>
                  <a:tcPr marL="65937" marR="65937" marT="32969" marB="32969"/>
                </a:tc>
                <a:extLst>
                  <a:ext uri="{0D108BD9-81ED-4DB2-BD59-A6C34878D82A}">
                    <a16:rowId xmlns:a16="http://schemas.microsoft.com/office/drawing/2014/main" val="3662344256"/>
                  </a:ext>
                </a:extLst>
              </a:tr>
              <a:tr h="1148662">
                <a:tc>
                  <a:txBody>
                    <a:bodyPr/>
                    <a:lstStyle/>
                    <a:p>
                      <a:r>
                        <a:rPr lang="en-CA" sz="1400" dirty="0"/>
                        <a:t>How could this project make an impact outside of class?</a:t>
                      </a:r>
                    </a:p>
                  </a:txBody>
                  <a:tcPr marL="91962" marR="91962" marT="45981" marB="45981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1962" marR="91962" marT="45981" marB="45981"/>
                </a:tc>
                <a:extLst>
                  <a:ext uri="{0D108BD9-81ED-4DB2-BD59-A6C34878D82A}">
                    <a16:rowId xmlns:a16="http://schemas.microsoft.com/office/drawing/2014/main" val="2077793740"/>
                  </a:ext>
                </a:extLst>
              </a:tr>
              <a:tr h="1148662">
                <a:tc>
                  <a:txBody>
                    <a:bodyPr/>
                    <a:lstStyle/>
                    <a:p>
                      <a:r>
                        <a:rPr lang="en-CA" sz="1400" dirty="0"/>
                        <a:t>Why should class choose this topic?</a:t>
                      </a:r>
                    </a:p>
                  </a:txBody>
                  <a:tcPr marL="91962" marR="91962" marT="45981" marB="45981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962" marR="91962" marT="45981" marB="45981"/>
                </a:tc>
                <a:extLst>
                  <a:ext uri="{0D108BD9-81ED-4DB2-BD59-A6C34878D82A}">
                    <a16:rowId xmlns:a16="http://schemas.microsoft.com/office/drawing/2014/main" val="67830528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9819ED0-9ED9-27DB-21F4-08121414FADA}"/>
              </a:ext>
            </a:extLst>
          </p:cNvPr>
          <p:cNvSpPr txBox="1"/>
          <p:nvPr/>
        </p:nvSpPr>
        <p:spPr>
          <a:xfrm>
            <a:off x="4460239" y="527982"/>
            <a:ext cx="6532225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sz="2000" dirty="0"/>
              <a:t>AI-Driven User Interest Profiling based on TikTok Reviews</a:t>
            </a:r>
          </a:p>
        </p:txBody>
      </p:sp>
    </p:spTree>
    <p:extLst>
      <p:ext uri="{BB962C8B-B14F-4D97-AF65-F5344CB8AC3E}">
        <p14:creationId xmlns:p14="http://schemas.microsoft.com/office/powerpoint/2010/main" val="418511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737</Words>
  <Application>Microsoft Office PowerPoint</Application>
  <PresentationFormat>Widescreen</PresentationFormat>
  <Paragraphs>138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Aptos Narrow</vt:lpstr>
      <vt:lpstr>Arial</vt:lpstr>
      <vt:lpstr>Inter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Arcadio de Paula Fernandez</dc:creator>
  <cp:lastModifiedBy>Hemasree Krishna Kumar</cp:lastModifiedBy>
  <cp:revision>20</cp:revision>
  <dcterms:created xsi:type="dcterms:W3CDTF">2024-06-03T12:23:46Z</dcterms:created>
  <dcterms:modified xsi:type="dcterms:W3CDTF">2024-07-29T13:20:10Z</dcterms:modified>
</cp:coreProperties>
</file>