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2" r:id="rId3"/>
    <p:sldId id="268" r:id="rId4"/>
    <p:sldId id="282" r:id="rId5"/>
    <p:sldId id="258" r:id="rId6"/>
    <p:sldId id="283" r:id="rId7"/>
    <p:sldId id="284" r:id="rId8"/>
    <p:sldId id="281" r:id="rId9"/>
    <p:sldId id="261" r:id="rId10"/>
    <p:sldId id="285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FB15-4FFE-48E2-90F5-B0F76E90F219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CC07-F427-4DF0-986D-C0E8A23F7D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FC04-4281-4E40-9F7E-9F83DA4EE6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884-F03B-2379-D7DB-A9F13E1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308C-C1F4-3E07-6318-87B02AD2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6CB-53C2-3354-E5E5-E668170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F7EB-3824-07D1-F0E0-1079F0B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269-C9E9-316B-6CF6-6E64592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A82-78E8-39ED-0697-C0AD9F3B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73F8-4D4F-FC64-C085-881666F0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D676-FD23-7B59-CE12-8603CCC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E3EB-61E6-C0CC-8192-A0477349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722F-7717-AFD7-05FB-E0A0542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D88A-2403-CA09-5078-8F3E62C4C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CE7-5923-94CE-8DD9-9D37FC2C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EF37-C552-AC5E-66D4-1D584921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CC2-0487-6E77-E440-DB2E449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579-7AA7-9354-A4A0-3C04AF4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5A9-D325-F03C-2F68-AB257C1F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047-FAD4-947E-3494-4A25FAD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FA75-93E7-777E-83ED-61DAB9D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4E16-6812-B60A-71AD-307126D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EBC7-C398-C6A7-D813-CF0A8F4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CB6-6DD1-2294-5C5E-579D3095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D92C-7530-E8A0-02E8-08AD15CD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1B2B-9965-251F-643C-6A111F53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7C2B-2D2C-26AD-E204-FB6D8D69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55CA-E8C5-D465-A64F-F9A64653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4469-F68A-2317-6FB0-F2A961C6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13E2-9551-5C51-8D6B-6F3F8367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E163-C63B-A5BD-C4BF-40D718C9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7BF7-7DB2-30AC-0534-F0DEC57E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C319-C1CE-2E23-C6B4-6ED56CED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E39C-B88A-1487-09E0-F2D97B0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737-D512-1792-18C7-5AB99BC8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0A6A-CAF2-EACF-AEBB-D756D5B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6519-6668-F69E-18EC-545BB677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FBFF-5917-174C-3DB1-5F0C8E2E4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93113-A9D7-BD22-B7CD-6CCC669C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0CF96-E1A7-73C2-4957-29EE4396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6094-F298-615B-D797-6FA31C2B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3FAB-F1C4-05B9-6D41-1750F94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24D-8BE8-D0A8-6958-CE615BAE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912A-1259-A818-5AF6-FF62D9A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37DD-781B-F829-239D-1A472C1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F32D-F7D2-785D-40C6-1DF8933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43E4-0B62-E750-097D-229AC8DA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8AB5F-E242-BD47-3A07-42EA4026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A5A5-DBF9-E0DC-EB77-B3527344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38F-5A59-20C7-3C23-459D78A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C72D-7D71-E411-0DAE-2044321A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6F40-671C-16AB-15BE-920A46EA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4F02-A5A2-D6BE-88DE-38EBC1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472A-FA1E-FAA3-27A3-44D0C07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5DB7-3FE6-751B-9A97-D322A19D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EAD0-1A4A-0E3A-47F9-E1574E7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63DD-6C15-3FE7-7CBB-C7AFDAE4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0369-228C-CB72-1BF5-4B9F642D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860E-71D3-5E8F-34EC-D8FF901F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5118-8AD1-6D9B-3FDC-EE6566D6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84E5-9CC2-1103-0284-EC83D38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60F17-C23C-D10C-75F8-85CBD4A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B5C1-34EE-A0C2-3FD4-C913D579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283E-660F-69FD-4547-492BE563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9EE2-55F1-CF28-AE5F-FF3B9A91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F530-C829-0464-46FB-FAF09384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7201C-DCE3-DDD1-D7D4-2043F413498E}"/>
              </a:ext>
            </a:extLst>
          </p:cNvPr>
          <p:cNvSpPr txBox="1"/>
          <p:nvPr/>
        </p:nvSpPr>
        <p:spPr>
          <a:xfrm>
            <a:off x="3591989" y="1229971"/>
            <a:ext cx="6777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Artificial Intelligence for Business Decisions and Transformation </a:t>
            </a: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CSCN8030 - Spring 2024 - Section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DEE5F-AF01-3044-5FF6-A2AF26462A41}"/>
              </a:ext>
            </a:extLst>
          </p:cNvPr>
          <p:cNvSpPr txBox="1"/>
          <p:nvPr/>
        </p:nvSpPr>
        <p:spPr>
          <a:xfrm>
            <a:off x="8826976" y="5166795"/>
            <a:ext cx="288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Group</a:t>
            </a:r>
            <a:r>
              <a:rPr lang="pt-BR" b="1" dirty="0"/>
              <a:t> 4 - </a:t>
            </a:r>
            <a:r>
              <a:rPr lang="pt-BR" b="1" dirty="0" err="1"/>
              <a:t>Members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Krishna Kumar, </a:t>
            </a:r>
            <a:r>
              <a:rPr lang="pt-BR" dirty="0" err="1"/>
              <a:t>Hemasree</a:t>
            </a:r>
            <a:endParaRPr lang="pt-BR" dirty="0"/>
          </a:p>
          <a:p>
            <a:r>
              <a:rPr lang="pt-BR" dirty="0" err="1"/>
              <a:t>Shijin</a:t>
            </a:r>
            <a:r>
              <a:rPr lang="pt-BR" dirty="0"/>
              <a:t>, </a:t>
            </a:r>
            <a:r>
              <a:rPr lang="pt-BR" dirty="0" err="1"/>
              <a:t>Jency</a:t>
            </a:r>
            <a:endParaRPr lang="pt-BR" dirty="0"/>
          </a:p>
          <a:p>
            <a:r>
              <a:rPr lang="pt-BR" dirty="0"/>
              <a:t>Fernandez, Arcadio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8408-3D27-13CE-BF95-0BC01771F6C6}"/>
              </a:ext>
            </a:extLst>
          </p:cNvPr>
          <p:cNvSpPr txBox="1"/>
          <p:nvPr/>
        </p:nvSpPr>
        <p:spPr>
          <a:xfrm>
            <a:off x="625946" y="5678665"/>
            <a:ext cx="421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Inter"/>
              </a:rPr>
              <a:t>Professor: </a:t>
            </a:r>
          </a:p>
          <a:p>
            <a:r>
              <a:rPr lang="pt-BR" dirty="0">
                <a:solidFill>
                  <a:srgbClr val="000000"/>
                </a:solidFill>
                <a:latin typeface="Inter"/>
              </a:rPr>
              <a:t>Glaucia Melo dos Santos, PhD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A3612-8B1E-34F8-3AED-057450F3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6" y="1069591"/>
            <a:ext cx="2489047" cy="235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44832-0610-A6DC-74B0-7ADD00796337}"/>
              </a:ext>
            </a:extLst>
          </p:cNvPr>
          <p:cNvSpPr txBox="1"/>
          <p:nvPr/>
        </p:nvSpPr>
        <p:spPr>
          <a:xfrm>
            <a:off x="3591989" y="3265613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Sprint 6 - Design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0891-F5B5-A704-C5FB-B488192BA5A2}"/>
              </a:ext>
            </a:extLst>
          </p:cNvPr>
          <p:cNvSpPr txBox="1"/>
          <p:nvPr/>
        </p:nvSpPr>
        <p:spPr>
          <a:xfrm>
            <a:off x="3591990" y="4134012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July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29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, 2024 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370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C3599-82A7-837A-6211-B5A0D4668F8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924233"/>
          <a:ext cx="11582399" cy="5675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75870">
                  <a:extLst>
                    <a:ext uri="{9D8B030D-6E8A-4147-A177-3AD203B41FA5}">
                      <a16:colId xmlns:a16="http://schemas.microsoft.com/office/drawing/2014/main" val="1327427103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806053060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2767425433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98323033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717684041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2600049998"/>
                    </a:ext>
                  </a:extLst>
                </a:gridCol>
              </a:tblGrid>
              <a:tr h="6658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Owner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Story Points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Effort in Hours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19281"/>
                  </a:ext>
                </a:extLst>
              </a:tr>
              <a:tr h="71187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Perform Data cleaning by handling missing values, correcting data types, and ensuring data consistency.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56008"/>
                  </a:ext>
                </a:extLst>
              </a:tr>
              <a:tr h="48682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Explore the two datasets to understand its structure, features, and distributions to gain key insights into </a:t>
                      </a:r>
                      <a:r>
                        <a:rPr lang="en-IN" sz="1400" dirty="0"/>
                        <a:t>class attendance and gym equipment utilization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854688"/>
                  </a:ext>
                </a:extLst>
              </a:tr>
              <a:tr h="11820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Identify relevant features such  as </a:t>
                      </a:r>
                      <a:r>
                        <a:rPr lang="en-US" sz="1400" dirty="0"/>
                        <a:t>Member engagement and class popularity for Group Fitness Class Utilization.</a:t>
                      </a:r>
                      <a:br>
                        <a:rPr lang="en-US" sz="1400" dirty="0"/>
                      </a:br>
                      <a:br>
                        <a:rPr lang="en-US" sz="1400" dirty="0"/>
                      </a:br>
                      <a:r>
                        <a:rPr lang="en-US" sz="1400" dirty="0"/>
                        <a:t>Time, weather, holiday, and semester effects for Gym Equipment Utilization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12"/>
                  </a:ext>
                </a:extLst>
              </a:tr>
              <a:tr h="47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Encode categorical variables into numerical format using techniques like one-hot encoding or label encoding.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84350"/>
                  </a:ext>
                </a:extLst>
              </a:tr>
              <a:tr h="476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Scale numerical features to ensure they have similar ranges, which can improve the performance of ML algorithm.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85719"/>
                  </a:ext>
                </a:extLst>
              </a:tr>
              <a:tr h="423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Choose appropriate prediction algorithms based on business objectives </a:t>
                      </a:r>
                      <a:r>
                        <a:rPr lang="en-IN" sz="1400" dirty="0"/>
                        <a:t>for each problem.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52578"/>
                  </a:ext>
                </a:extLst>
              </a:tr>
              <a:tr h="4235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Implement chosen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prediction</a:t>
                      </a:r>
                      <a:r>
                        <a:rPr lang="en-US" sz="1400" dirty="0">
                          <a:latin typeface="+mn-lt"/>
                        </a:rPr>
                        <a:t> algorithms on the preprocessed dataset.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07615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Evaluate the model performance using metrics like </a:t>
                      </a:r>
                      <a:r>
                        <a:rPr lang="en-US" sz="1400" dirty="0">
                          <a:latin typeface="+mn-lt"/>
                        </a:rPr>
                        <a:t>such RMSE. </a:t>
                      </a:r>
                      <a:r>
                        <a:rPr lang="en-IN" sz="1400" dirty="0"/>
                        <a:t>Tune hyperparameters and optimize models. Validate models using cross-validation techniques.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47595"/>
                  </a:ext>
                </a:extLst>
              </a:tr>
              <a:tr h="248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Interpret the results to </a:t>
                      </a:r>
                      <a:r>
                        <a:rPr lang="en-IN" sz="1400" dirty="0"/>
                        <a:t>optimize Group Fitness Class </a:t>
                      </a:r>
                      <a:r>
                        <a:rPr lang="en-US" sz="1400" b="0" dirty="0"/>
                        <a:t>and</a:t>
                      </a:r>
                      <a:r>
                        <a:rPr lang="en-US" sz="1400" b="1" dirty="0"/>
                        <a:t>  </a:t>
                      </a:r>
                      <a:r>
                        <a:rPr lang="en-IN" sz="1400" dirty="0"/>
                        <a:t>Gym Equipment Utilization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5750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94504-64EC-63B3-B751-EAFBEE73465F}"/>
              </a:ext>
            </a:extLst>
          </p:cNvPr>
          <p:cNvSpPr/>
          <p:nvPr/>
        </p:nvSpPr>
        <p:spPr>
          <a:xfrm>
            <a:off x="167149" y="93534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6. Sprint Planning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05266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F66CC-CB61-CA5D-04EB-E7D45075FF33}"/>
              </a:ext>
            </a:extLst>
          </p:cNvPr>
          <p:cNvSpPr txBox="1"/>
          <p:nvPr/>
        </p:nvSpPr>
        <p:spPr>
          <a:xfrm>
            <a:off x="4566921" y="2387600"/>
            <a:ext cx="3266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Thank you</a:t>
            </a:r>
          </a:p>
          <a:p>
            <a:pPr algn="ctr"/>
            <a:endParaRPr lang="en-CA" sz="3600" dirty="0"/>
          </a:p>
          <a:p>
            <a:pPr algn="ctr"/>
            <a:r>
              <a:rPr lang="en-CA" sz="3600" dirty="0"/>
              <a:t>Any Questions  </a:t>
            </a:r>
          </a:p>
        </p:txBody>
      </p:sp>
    </p:spTree>
    <p:extLst>
      <p:ext uri="{BB962C8B-B14F-4D97-AF65-F5344CB8AC3E}">
        <p14:creationId xmlns:p14="http://schemas.microsoft.com/office/powerpoint/2010/main" val="17981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C5CEAE-1780-47C6-DFC7-CD28241012CC}"/>
              </a:ext>
            </a:extLst>
          </p:cNvPr>
          <p:cNvSpPr/>
          <p:nvPr/>
        </p:nvSpPr>
        <p:spPr>
          <a:xfrm>
            <a:off x="975360" y="160528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1.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members</a:t>
            </a:r>
            <a:r>
              <a:rPr lang="pt-BR" b="1" dirty="0"/>
              <a:t> role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C5DD77-B191-705A-6014-6529B04AD385}"/>
              </a:ext>
            </a:extLst>
          </p:cNvPr>
          <p:cNvSpPr/>
          <p:nvPr/>
        </p:nvSpPr>
        <p:spPr>
          <a:xfrm>
            <a:off x="975360" y="33828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4. </a:t>
            </a:r>
            <a:r>
              <a:rPr lang="en-CA" b="1" dirty="0">
                <a:solidFill>
                  <a:schemeClr val="bg1"/>
                </a:solidFill>
              </a:rPr>
              <a:t>Project Pitch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015FD4-193E-F60F-8DF5-97AFD1231013}"/>
              </a:ext>
            </a:extLst>
          </p:cNvPr>
          <p:cNvSpPr/>
          <p:nvPr/>
        </p:nvSpPr>
        <p:spPr>
          <a:xfrm>
            <a:off x="975360" y="272542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</a:t>
            </a:r>
            <a:r>
              <a:rPr lang="pt-BR" b="1" dirty="0" err="1"/>
              <a:t>Dataset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0E08E-3CDC-0BDD-294F-D2880BFA0ED2}"/>
              </a:ext>
            </a:extLst>
          </p:cNvPr>
          <p:cNvSpPr/>
          <p:nvPr/>
        </p:nvSpPr>
        <p:spPr>
          <a:xfrm>
            <a:off x="132080" y="16256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Agenda</a:t>
            </a:r>
            <a:endParaRPr lang="en-CA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3762-A752-E950-2384-FF9CE51B3F06}"/>
              </a:ext>
            </a:extLst>
          </p:cNvPr>
          <p:cNvSpPr/>
          <p:nvPr/>
        </p:nvSpPr>
        <p:spPr>
          <a:xfrm>
            <a:off x="975360" y="4041919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5. Sprint Planning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24E2F4-51DA-B043-431C-53F3CBCB730A}"/>
              </a:ext>
            </a:extLst>
          </p:cNvPr>
          <p:cNvSpPr/>
          <p:nvPr/>
        </p:nvSpPr>
        <p:spPr>
          <a:xfrm>
            <a:off x="975360" y="216535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2.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933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D8B2D03-ADB8-58BF-3930-B1664740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0" y="2185432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D390B-A3A6-4467-CDA4-A2D9CCD65933}"/>
              </a:ext>
            </a:extLst>
          </p:cNvPr>
          <p:cNvSpPr txBox="1"/>
          <p:nvPr/>
        </p:nvSpPr>
        <p:spPr>
          <a:xfrm>
            <a:off x="7293610" y="3663712"/>
            <a:ext cx="108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Arcadio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612DB-ACD6-51B9-9787-D421C42D7F42}"/>
              </a:ext>
            </a:extLst>
          </p:cNvPr>
          <p:cNvSpPr txBox="1"/>
          <p:nvPr/>
        </p:nvSpPr>
        <p:spPr>
          <a:xfrm>
            <a:off x="3020060" y="3722132"/>
            <a:ext cx="119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Jency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5D591-EF53-0FA2-E5B4-357020CD99C9}"/>
              </a:ext>
            </a:extLst>
          </p:cNvPr>
          <p:cNvSpPr/>
          <p:nvPr/>
        </p:nvSpPr>
        <p:spPr>
          <a:xfrm>
            <a:off x="81280" y="141727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1. </a:t>
            </a:r>
            <a:r>
              <a:rPr lang="pt-BR" sz="1600" b="1" dirty="0" err="1"/>
              <a:t>Group</a:t>
            </a:r>
            <a:r>
              <a:rPr lang="pt-BR" sz="1600" b="1" dirty="0"/>
              <a:t> </a:t>
            </a:r>
            <a:r>
              <a:rPr lang="pt-BR" sz="1600" b="1" dirty="0" err="1"/>
              <a:t>members</a:t>
            </a:r>
            <a:r>
              <a:rPr lang="pt-BR" sz="1600" b="1" dirty="0"/>
              <a:t> role</a:t>
            </a:r>
            <a:endParaRPr lang="en-CA" sz="1600" b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6242B0F-6CAE-E049-A0E1-41894DB8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620" y="2168684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6556B-FCBC-E6E9-C5DB-65170D38B2CB}"/>
              </a:ext>
            </a:extLst>
          </p:cNvPr>
          <p:cNvSpPr txBox="1"/>
          <p:nvPr/>
        </p:nvSpPr>
        <p:spPr>
          <a:xfrm>
            <a:off x="8798560" y="366371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3B07A-EE2D-1F03-60A2-AE0D527909E6}"/>
              </a:ext>
            </a:extLst>
          </p:cNvPr>
          <p:cNvSpPr txBox="1"/>
          <p:nvPr/>
        </p:nvSpPr>
        <p:spPr>
          <a:xfrm>
            <a:off x="2371412" y="1264526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2800" dirty="0" err="1"/>
              <a:t>Product</a:t>
            </a:r>
            <a:r>
              <a:rPr lang="pt-BR" sz="2800" dirty="0"/>
              <a:t> </a:t>
            </a:r>
            <a:r>
              <a:rPr lang="pt-BR" sz="2800" dirty="0" err="1"/>
              <a:t>owner</a:t>
            </a:r>
            <a:endParaRPr lang="pt-B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ED445-84A6-7F10-C612-8481F60721DE}"/>
              </a:ext>
            </a:extLst>
          </p:cNvPr>
          <p:cNvSpPr txBox="1"/>
          <p:nvPr/>
        </p:nvSpPr>
        <p:spPr>
          <a:xfrm>
            <a:off x="982980" y="4569935"/>
            <a:ext cx="4380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Connects with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Contributes to the vision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Manages and prioritizes the team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Supports the team in delivering value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88BC8-10BB-DBBB-A168-04D092385FFE}"/>
              </a:ext>
            </a:extLst>
          </p:cNvPr>
          <p:cNvSpPr txBox="1"/>
          <p:nvPr/>
        </p:nvSpPr>
        <p:spPr>
          <a:xfrm>
            <a:off x="6664960" y="4612638"/>
            <a:ext cx="4754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Continuously</a:t>
            </a:r>
            <a:r>
              <a:rPr lang="pt-BR" dirty="0"/>
              <a:t> evolves </a:t>
            </a:r>
            <a:r>
              <a:rPr lang="pt-BR" dirty="0" err="1"/>
              <a:t>product</a:t>
            </a:r>
            <a:r>
              <a:rPr lang="pt-BR" dirty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roadmap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Works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Builds, </a:t>
            </a:r>
            <a:r>
              <a:rPr lang="pt-BR" dirty="0" err="1"/>
              <a:t>tests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delivers</a:t>
            </a:r>
            <a:r>
              <a:rPr lang="pt-BR" dirty="0"/>
              <a:t> </a:t>
            </a:r>
            <a:r>
              <a:rPr lang="pt-BR" dirty="0" err="1"/>
              <a:t>increments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</p:txBody>
      </p:sp>
      <p:pic>
        <p:nvPicPr>
          <p:cNvPr id="2056" name="Picture 8" descr="PEAO-CONICO-BOLA-AZUL, peões para jogos de tabuleiro - thirstymag.com">
            <a:extLst>
              <a:ext uri="{FF2B5EF4-FFF2-40B4-BE49-F238E27FC236}">
                <a16:creationId xmlns:a16="http://schemas.microsoft.com/office/drawing/2014/main" id="{AD6E9709-BFC0-903E-A00E-E387A131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78" y="2160926"/>
            <a:ext cx="1467604" cy="14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9D93F5-01CD-E441-E590-174992E62230}"/>
              </a:ext>
            </a:extLst>
          </p:cNvPr>
          <p:cNvSpPr txBox="1"/>
          <p:nvPr/>
        </p:nvSpPr>
        <p:spPr>
          <a:xfrm>
            <a:off x="7155496" y="1298755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3200" dirty="0" err="1"/>
              <a:t>Developers</a:t>
            </a:r>
            <a:r>
              <a:rPr lang="pt-BR" sz="3200" dirty="0"/>
              <a:t> 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2F05570-4565-B159-AA95-24740464052C}"/>
              </a:ext>
            </a:extLst>
          </p:cNvPr>
          <p:cNvSpPr/>
          <p:nvPr/>
        </p:nvSpPr>
        <p:spPr>
          <a:xfrm>
            <a:off x="5123180" y="2581116"/>
            <a:ext cx="1541780" cy="89360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8ABC61-0EF4-A29D-8CEE-8F5A12817A3D}"/>
              </a:ext>
            </a:extLst>
          </p:cNvPr>
          <p:cNvSpPr txBox="1"/>
          <p:nvPr/>
        </p:nvSpPr>
        <p:spPr>
          <a:xfrm>
            <a:off x="538480" y="3810568"/>
            <a:ext cx="1157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2. Optimizing Gym Equipment Utilization</a:t>
            </a:r>
          </a:p>
          <a:p>
            <a:r>
              <a:rPr lang="en-US" b="1" dirty="0"/>
              <a:t>Objective: </a:t>
            </a:r>
            <a:r>
              <a:rPr lang="en-US" dirty="0"/>
              <a:t>Estimate the number of people using the gym at different times of day to maximize equipment availability and promote use.</a:t>
            </a:r>
          </a:p>
          <a:p>
            <a:r>
              <a:rPr lang="en-US" b="1" dirty="0"/>
              <a:t>Techniques:  </a:t>
            </a:r>
            <a:r>
              <a:rPr lang="en-US" dirty="0"/>
              <a:t>Feature selection techniques, Feature engineering, predictive analytics, Regression techniques</a:t>
            </a:r>
          </a:p>
          <a:p>
            <a:r>
              <a:rPr lang="en-US" b="1" dirty="0"/>
              <a:t>Outcome: </a:t>
            </a:r>
            <a:r>
              <a:rPr lang="en-US" dirty="0"/>
              <a:t>Accurate predictions of gym crowd levels, which allows for better scheduling and improved equipment availability during peak times. 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00CD2-3E02-727D-735B-9D3335910894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2. Problem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9066-0F7A-B386-74F7-AD33C0149AF8}"/>
              </a:ext>
            </a:extLst>
          </p:cNvPr>
          <p:cNvSpPr txBox="1"/>
          <p:nvPr/>
        </p:nvSpPr>
        <p:spPr>
          <a:xfrm>
            <a:off x="538480" y="1278434"/>
            <a:ext cx="7741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Optimizing Group Fitness Class Utilization</a:t>
            </a:r>
          </a:p>
          <a:p>
            <a:r>
              <a:rPr lang="en-US" b="1" dirty="0"/>
              <a:t>Objective:  </a:t>
            </a:r>
            <a:r>
              <a:rPr lang="en-US" dirty="0"/>
              <a:t>Increase the number of available spaces for fitness classes by predicting member attendance and reallocating spaces from predicted absences.</a:t>
            </a:r>
          </a:p>
          <a:p>
            <a:r>
              <a:rPr lang="en-US" b="1" dirty="0"/>
              <a:t>Techniques: </a:t>
            </a:r>
            <a:r>
              <a:rPr lang="en-US" dirty="0"/>
              <a:t>Predictive modeling, Logistic regression, Decision trees, Random Forest</a:t>
            </a:r>
          </a:p>
          <a:p>
            <a:r>
              <a:rPr lang="en-US" b="1" dirty="0"/>
              <a:t>Outcome: </a:t>
            </a:r>
            <a:r>
              <a:rPr lang="en-US" dirty="0"/>
              <a:t>Higher utilization rate of fitness class spaces, reduced class wait times, and improved member satisfaction due to better space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25548-0311-12BF-9488-B0EFA72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2" y="233432"/>
            <a:ext cx="3009654" cy="3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A085B-A26E-31D5-114A-EF8A024C1DC5}"/>
              </a:ext>
            </a:extLst>
          </p:cNvPr>
          <p:cNvSpPr/>
          <p:nvPr/>
        </p:nvSpPr>
        <p:spPr>
          <a:xfrm>
            <a:off x="150434" y="218348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Analyzing the </a:t>
            </a:r>
            <a:r>
              <a:rPr lang="pt-BR" sz="1600" dirty="0" err="1"/>
              <a:t>Dataset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A278F-2F2D-5CF6-0CB6-74208139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4" y="1390853"/>
            <a:ext cx="7057147" cy="368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A133-3877-EDD8-85A6-8B11F7BC1502}"/>
              </a:ext>
            </a:extLst>
          </p:cNvPr>
          <p:cNvSpPr txBox="1"/>
          <p:nvPr/>
        </p:nvSpPr>
        <p:spPr>
          <a:xfrm>
            <a:off x="150434" y="924256"/>
            <a:ext cx="25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Gym Crowd Level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ECDD1-8A9C-ACF6-E16A-709A0A90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8" y="1390853"/>
            <a:ext cx="5260912" cy="3384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403161-B82D-363E-C74D-847299E9073E}"/>
              </a:ext>
            </a:extLst>
          </p:cNvPr>
          <p:cNvSpPr txBox="1"/>
          <p:nvPr/>
        </p:nvSpPr>
        <p:spPr>
          <a:xfrm>
            <a:off x="7207581" y="924256"/>
            <a:ext cx="310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Member Class Booking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BBB7-1DED-1A7F-A533-C40D3B629032}"/>
              </a:ext>
            </a:extLst>
          </p:cNvPr>
          <p:cNvSpPr txBox="1"/>
          <p:nvPr/>
        </p:nvSpPr>
        <p:spPr>
          <a:xfrm>
            <a:off x="412955" y="52874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26,000 people counts (about every 10 minutes) over the last year. Total rows - 62184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1576B-960C-FC89-7743-8CDFAC15BFB2}"/>
              </a:ext>
            </a:extLst>
          </p:cNvPr>
          <p:cNvSpPr txBox="1"/>
          <p:nvPr/>
        </p:nvSpPr>
        <p:spPr>
          <a:xfrm>
            <a:off x="7105119" y="4897873"/>
            <a:ext cx="493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1500 records about members attending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21796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F94410A-9605-B3A1-3698-2735443F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64111"/>
              </p:ext>
            </p:extLst>
          </p:nvPr>
        </p:nvGraphicFramePr>
        <p:xfrm>
          <a:off x="746331" y="1447309"/>
          <a:ext cx="10549952" cy="49628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6911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7813041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Project Pitch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178"/>
                  </a:ext>
                </a:extLst>
              </a:tr>
              <a:tr h="319322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or Category </a:t>
                      </a: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Fitness Club Chain (</a:t>
                      </a:r>
                      <a:r>
                        <a:rPr lang="pt-B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GoodLife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8642321"/>
                  </a:ext>
                </a:extLst>
              </a:tr>
              <a:tr h="1100588"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Organization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GoodLife Fitness is one of Canada's largest fitness chains, boasting over 450 locations nationwide. It offers a diverse range of services including group fitness classes, personal training, and state-of-the-art gym equipment. Known for its inclusive and supportive environment, GoodLife Fitness emphasizes accessibility and community engagement, leveraging technology like a mobile app and virtual classes to enhance the member experience. 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13888427"/>
                  </a:ext>
                </a:extLst>
              </a:tr>
              <a:tr h="1629929">
                <a:tc>
                  <a:txBody>
                    <a:bodyPr/>
                    <a:lstStyle/>
                    <a:p>
                      <a:r>
                        <a:rPr lang="en-CA" sz="1400" dirty="0"/>
                        <a:t>Two Specific Ethical Considerations in AI Adoption 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Data Privacy: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Collecting and using member data for predictive analytics raises concerns about data privacy and security. Ensuring transparency and obtaining informed consent from members is crucial.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Bias and Fairness: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models may inadvertently perpetuate biases if trained on imbalanced data, potentially leading to unfair outcomes (e.g., certain groups being less likely to secure spots in popular classes).</a:t>
                      </a:r>
                    </a:p>
                    <a:p>
                      <a:pPr marL="0" indent="0">
                        <a:buNone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03024552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16F67-F7CA-3B62-3666-5ED106885D9E}"/>
              </a:ext>
            </a:extLst>
          </p:cNvPr>
          <p:cNvSpPr/>
          <p:nvPr/>
        </p:nvSpPr>
        <p:spPr>
          <a:xfrm>
            <a:off x="199267" y="1504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pic>
        <p:nvPicPr>
          <p:cNvPr id="5" name="Picture 2" descr="Goodlife-Logo-600x300 - CAGS">
            <a:extLst>
              <a:ext uri="{FF2B5EF4-FFF2-40B4-BE49-F238E27FC236}">
                <a16:creationId xmlns:a16="http://schemas.microsoft.com/office/drawing/2014/main" id="{B9D3C4B7-AFCF-B965-E641-E53E1265C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85627-57FB-6934-7DC4-40C060697ADB}"/>
              </a:ext>
            </a:extLst>
          </p:cNvPr>
          <p:cNvSpPr txBox="1"/>
          <p:nvPr/>
        </p:nvSpPr>
        <p:spPr>
          <a:xfrm>
            <a:off x="2295853" y="816295"/>
            <a:ext cx="694646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Enhancing Utilization of Fitness Classes and Gym Equipment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8064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4DFC8-1DC8-C1C6-FB59-9D5B65D9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26443"/>
              </p:ext>
            </p:extLst>
          </p:nvPr>
        </p:nvGraphicFramePr>
        <p:xfrm>
          <a:off x="404310" y="1323130"/>
          <a:ext cx="11101071" cy="48157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702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Examples of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Operational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Decisions</a:t>
                      </a:r>
                    </a:p>
                    <a:p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scheduling: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AI-driven predictions can inform optimal scheduling of fitness classes to minimize conflicts and maximize attendance.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Staff allocation: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Assist more effectively allocate resources and staff based on projected gym and class attendance.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Equipment maintenance: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Identify patterns in equipment usage to optimize maintenance schedules and minimize downtime.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dirty="0"/>
                        <a:t>.</a:t>
                      </a:r>
                      <a:endParaRPr lang="en-CA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2341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latin typeface="+mn-lt"/>
                        </a:rPr>
                        <a:t>Three Examples of  </a:t>
                      </a:r>
                      <a:r>
                        <a:rPr lang="en-CA" sz="1400" b="1" dirty="0">
                          <a:latin typeface="+mn-lt"/>
                        </a:rPr>
                        <a:t>Tactical</a:t>
                      </a:r>
                      <a:r>
                        <a:rPr lang="en-CA" sz="1400" dirty="0">
                          <a:latin typeface="+mn-lt"/>
                        </a:rPr>
                        <a:t>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campaigns: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AI-driven insights can inform targeted marketing campaigns to promote underutilized classes or gym equipment.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pricing: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in implementing dynamic pricing strategies to optimize revenue based on predicted demand for classes and gym usage.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planning: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dirty="0"/>
                        <a:t>apacity expansion and contraction decisions can be made using predictive analytics to forecast changes in membership and consumption.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</a:tbl>
          </a:graphicData>
        </a:graphic>
      </p:graphicFrame>
      <p:pic>
        <p:nvPicPr>
          <p:cNvPr id="2" name="Picture 2" descr="Goodlife-Logo-600x300 - CAGS">
            <a:extLst>
              <a:ext uri="{FF2B5EF4-FFF2-40B4-BE49-F238E27FC236}">
                <a16:creationId xmlns:a16="http://schemas.microsoft.com/office/drawing/2014/main" id="{A11DD595-F5EA-F818-6B6C-EFCF25AEC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CCDE2-3240-DC7E-5214-883301BCC657}"/>
              </a:ext>
            </a:extLst>
          </p:cNvPr>
          <p:cNvSpPr txBox="1"/>
          <p:nvPr/>
        </p:nvSpPr>
        <p:spPr>
          <a:xfrm>
            <a:off x="2295853" y="719083"/>
            <a:ext cx="694646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Enhancing Utilization of Fitness Classes and Gym Equipment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332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F158D-2AED-229A-205B-DFFE7C05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49388"/>
              </p:ext>
            </p:extLst>
          </p:nvPr>
        </p:nvGraphicFramePr>
        <p:xfrm>
          <a:off x="407697" y="1572164"/>
          <a:ext cx="11101071" cy="26928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2692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Three Examples of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Strategic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in new technologies: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b="0" dirty="0"/>
                        <a:t>trategic decisions can be taken on the acquisition of new technology to improve member experience and maintain competitiveness.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Expansion or contraction: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Informed decisions on expanding or contracting GoodLife's footprint can be taken based on anticipated market demand.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Partnerships and collaborations: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in identifying opportunities for strategic partnerships or collaborations to enhance GoodLife's offerings and reach.</a:t>
                      </a: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pic>
        <p:nvPicPr>
          <p:cNvPr id="4" name="Picture 2" descr="Goodlife-Logo-600x300 - CAGS">
            <a:extLst>
              <a:ext uri="{FF2B5EF4-FFF2-40B4-BE49-F238E27FC236}">
                <a16:creationId xmlns:a16="http://schemas.microsoft.com/office/drawing/2014/main" id="{AD383767-4841-54FE-4C11-7A288F22E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BD979-5C56-01ED-0CC1-7790E18F00A3}"/>
              </a:ext>
            </a:extLst>
          </p:cNvPr>
          <p:cNvSpPr txBox="1"/>
          <p:nvPr/>
        </p:nvSpPr>
        <p:spPr>
          <a:xfrm>
            <a:off x="2295853" y="719083"/>
            <a:ext cx="694646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Enhancing Utilization of Fitness Classes and Gym Equipment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2634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A16FA-84B2-5B9F-8D6E-3A86114A529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9C0C51-4819-B103-3960-8A9057C4D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23065"/>
              </p:ext>
            </p:extLst>
          </p:nvPr>
        </p:nvGraphicFramePr>
        <p:xfrm>
          <a:off x="678180" y="1434177"/>
          <a:ext cx="10835640" cy="34459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036560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148662">
                <a:tc>
                  <a:txBody>
                    <a:bodyPr/>
                    <a:lstStyle/>
                    <a:p>
                      <a:r>
                        <a:rPr lang="en-CA" sz="1400" b="0" dirty="0"/>
                        <a:t>Why this is topic important?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Optimizing gym utilization and predicting member behavior can significantly enhance member satisfaction, increase revenue, and inform data-driven decisions to stay competitive in the fitness industry.</a:t>
                      </a:r>
                      <a:endParaRPr lang="en-CA" sz="1400" b="0" i="0" u="none" strike="noStrike" noProof="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How could this project make an impact outside of class?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dirty="0"/>
                        <a:t>This plan can improve the entire member experience and serve as a model for other fitness clubs by helping to build AI-driven solutions for the fitness sector.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Why should class choose this topic?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 offers a unique opportunity to apply AI and machine learning techniques to a real-world problem, providing a rich dataset for analysis and the potential to drive significant impact in the fitness industry.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pic>
        <p:nvPicPr>
          <p:cNvPr id="1026" name="Picture 2" descr="Goodlife-Logo-600x300 - CAGS">
            <a:extLst>
              <a:ext uri="{FF2B5EF4-FFF2-40B4-BE49-F238E27FC236}">
                <a16:creationId xmlns:a16="http://schemas.microsoft.com/office/drawing/2014/main" id="{B1D18378-87CA-F50D-264D-90083B233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2962" r="16518" b="17112"/>
          <a:stretch/>
        </p:blipFill>
        <p:spPr bwMode="auto">
          <a:xfrm>
            <a:off x="9431866" y="127769"/>
            <a:ext cx="1710267" cy="9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1D10A5-A842-7322-30AE-1372213D7653}"/>
              </a:ext>
            </a:extLst>
          </p:cNvPr>
          <p:cNvSpPr txBox="1"/>
          <p:nvPr/>
        </p:nvSpPr>
        <p:spPr>
          <a:xfrm>
            <a:off x="2295853" y="780232"/>
            <a:ext cx="694646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Enhancing Utilization of Fitness Classes and Gym Equipment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851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1042</Words>
  <Application>Microsoft Office PowerPoint</Application>
  <PresentationFormat>Widescreen</PresentationFormat>
  <Paragraphs>154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Inter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Arcadio de Paula Fernandez</dc:creator>
  <cp:lastModifiedBy>Hemasree Krishna Kumar</cp:lastModifiedBy>
  <cp:revision>21</cp:revision>
  <dcterms:created xsi:type="dcterms:W3CDTF">2024-06-03T12:23:46Z</dcterms:created>
  <dcterms:modified xsi:type="dcterms:W3CDTF">2024-07-29T13:56:19Z</dcterms:modified>
</cp:coreProperties>
</file>