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73" r:id="rId3"/>
    <p:sldId id="272" r:id="rId4"/>
    <p:sldId id="268" r:id="rId5"/>
    <p:sldId id="258" r:id="rId6"/>
    <p:sldId id="256" r:id="rId7"/>
    <p:sldId id="263" r:id="rId8"/>
    <p:sldId id="257" r:id="rId9"/>
    <p:sldId id="262" r:id="rId10"/>
    <p:sldId id="260" r:id="rId11"/>
    <p:sldId id="261" r:id="rId12"/>
    <p:sldId id="264" r:id="rId13"/>
    <p:sldId id="274" r:id="rId14"/>
    <p:sldId id="265"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FFB15-4FFE-48E2-90F5-B0F76E90F219}" type="datetimeFigureOut">
              <a:rPr lang="en-CA" smtClean="0"/>
              <a:t>2024-06-10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5CC07-F427-4DF0-986D-C0E8A23F7D31}" type="slidenum">
              <a:rPr lang="en-CA" smtClean="0"/>
              <a:t>‹#›</a:t>
            </a:fld>
            <a:endParaRPr lang="en-CA"/>
          </a:p>
        </p:txBody>
      </p:sp>
    </p:spTree>
    <p:extLst>
      <p:ext uri="{BB962C8B-B14F-4D97-AF65-F5344CB8AC3E}">
        <p14:creationId xmlns:p14="http://schemas.microsoft.com/office/powerpoint/2010/main" val="35338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B73FC04-4281-4E40-9F7E-9F83DA4EE658}" type="slidenum">
              <a:rPr lang="pt-BR" smtClean="0"/>
              <a:t>4</a:t>
            </a:fld>
            <a:endParaRPr lang="pt-BR"/>
          </a:p>
        </p:txBody>
      </p:sp>
    </p:spTree>
    <p:extLst>
      <p:ext uri="{BB962C8B-B14F-4D97-AF65-F5344CB8AC3E}">
        <p14:creationId xmlns:p14="http://schemas.microsoft.com/office/powerpoint/2010/main" val="421525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A884-F03B-2379-D7DB-A9F13E1B55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35E6308C-C1F4-3E07-6318-87B02AD2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789806CB-53C2-3354-E5E5-E66817030C50}"/>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9EA6F7EB-3824-07D1-F0E0-1079F0B3EF0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B48D269-C9E9-316B-6CF6-6E645924491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4819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2A82-78E8-39ED-0697-C0AD9F3B12A8}"/>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15FA73F8-4D4F-FC64-C085-881666F006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977CD676-FD23-7B59-CE12-8603CCC85E85}"/>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9E72E3EB-61E6-C0CC-8192-A047734912C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4E4722F-7717-AFD7-05FB-E0A0542F5028}"/>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7061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DD88A-2403-CA09-5078-8F3E62C4C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AC1E5CE7-5923-94CE-8DD9-9D37FC2C39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0A9FEF37-C552-AC5E-66D4-1D5849212CEF}"/>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A4E0FCC2-0487-6E77-E440-DB2E44957D0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CC7E579-7AA7-9354-A4A0-3C04AF4E11F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42905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75A9-D325-F03C-2F68-AB257C1FC9A5}"/>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0DFFD047-FAD4-947E-3494-4A25FADB0B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47FFA75-93E7-777E-83ED-61DAB9D576DF}"/>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56754E16-6812-B60A-71AD-307126D4DD8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6C7EBC7-C398-C6A7-D813-CF0A8F41295C}"/>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81323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8CB6-6DD1-2294-5C5E-579D309526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19D8D92C-7530-E8A0-02E8-08AD15CDF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2A1B2B-9965-251F-643C-6A111F53E993}"/>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E6D47C2B-2D2C-26AD-E204-FB6D8D6999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D4C55CA-E8C5-D465-A64F-F9A64653500E}"/>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18772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4469-F68A-2317-6FB0-F2A961C6B720}"/>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934213E2-9551-5C51-8D6B-6F3F836715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5244E163-C63B-A5BD-C4BF-40D718C933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94537BF7-7DB2-30AC-0534-F0DEC57E2DF6}"/>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6" name="Footer Placeholder 5">
            <a:extLst>
              <a:ext uri="{FF2B5EF4-FFF2-40B4-BE49-F238E27FC236}">
                <a16:creationId xmlns:a16="http://schemas.microsoft.com/office/drawing/2014/main" id="{A923C319-C1CE-2E23-C6B4-6ED56CED674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CD0E39C-B88A-1487-09E0-F2D97B0098E9}"/>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156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1737-D512-1792-18C7-5AB99BC86DD8}"/>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3AF40A6A-CAF2-EACF-AEBB-D756D5B78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F36519-6668-F69E-18EC-545BB677C0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80C5FBFF-5917-174C-3DB1-5F0C8E2E4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893113-A9D7-BD22-B7CD-6CCC669C76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87E0CF96-E1A7-73C2-4957-29EE43966086}"/>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8" name="Footer Placeholder 7">
            <a:extLst>
              <a:ext uri="{FF2B5EF4-FFF2-40B4-BE49-F238E27FC236}">
                <a16:creationId xmlns:a16="http://schemas.microsoft.com/office/drawing/2014/main" id="{1B066094-F298-615B-D797-6FA31C2B5688}"/>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F4C3FAB-F1C4-05B9-6D41-1750F948A61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7967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24D-8BE8-D0A8-6958-CE615BAECE15}"/>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7C65912A-1259-A818-5AF6-FF62D9A33C9B}"/>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4" name="Footer Placeholder 3">
            <a:extLst>
              <a:ext uri="{FF2B5EF4-FFF2-40B4-BE49-F238E27FC236}">
                <a16:creationId xmlns:a16="http://schemas.microsoft.com/office/drawing/2014/main" id="{CB4637DD-781B-F829-239D-1A472C18876C}"/>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5DD9F32D-F7D2-785D-40C6-1DF8933DD035}"/>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5570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43E4-0B62-E750-097D-229AC8DACF13}"/>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3" name="Footer Placeholder 2">
            <a:extLst>
              <a:ext uri="{FF2B5EF4-FFF2-40B4-BE49-F238E27FC236}">
                <a16:creationId xmlns:a16="http://schemas.microsoft.com/office/drawing/2014/main" id="{8178AB5F-E242-BD47-3A07-42EA40264E15}"/>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64F2A5A5-DBF9-E0DC-EB77-B35273448060}"/>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228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038F-5A59-20C7-3C23-459D78A85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136DC72D-7D71-E411-0DAE-2044321A9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7CD46F40-671C-16AB-15BE-920A46EA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574F02-A5A2-D6BE-88DE-38EBC1BE0DFC}"/>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6" name="Footer Placeholder 5">
            <a:extLst>
              <a:ext uri="{FF2B5EF4-FFF2-40B4-BE49-F238E27FC236}">
                <a16:creationId xmlns:a16="http://schemas.microsoft.com/office/drawing/2014/main" id="{1268472A-FA1E-FAA3-27A3-44D0C079D87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C045DB7-3FE6-751B-9A97-D322A19D35C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5343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AD0-1A4A-0E3A-47F9-E1574E788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C7FE63DD-6C15-3FE7-7CBB-C7AFDAE41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35900369-228C-CB72-1BF5-4B9F642D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FB860E-71D3-5E8F-34EC-D8FF901FA071}"/>
              </a:ext>
            </a:extLst>
          </p:cNvPr>
          <p:cNvSpPr>
            <a:spLocks noGrp="1"/>
          </p:cNvSpPr>
          <p:nvPr>
            <p:ph type="dt" sz="half" idx="10"/>
          </p:nvPr>
        </p:nvSpPr>
        <p:spPr/>
        <p:txBody>
          <a:bodyPr/>
          <a:lstStyle/>
          <a:p>
            <a:fld id="{EF8661FE-8616-4E1F-AE6F-C1A9AF079128}" type="datetimeFigureOut">
              <a:rPr lang="pt-BR" smtClean="0"/>
              <a:t>10/06/2024</a:t>
            </a:fld>
            <a:endParaRPr lang="pt-BR"/>
          </a:p>
        </p:txBody>
      </p:sp>
      <p:sp>
        <p:nvSpPr>
          <p:cNvPr id="6" name="Footer Placeholder 5">
            <a:extLst>
              <a:ext uri="{FF2B5EF4-FFF2-40B4-BE49-F238E27FC236}">
                <a16:creationId xmlns:a16="http://schemas.microsoft.com/office/drawing/2014/main" id="{4CC95118-8AD1-6D9B-3FDC-EE6566D6350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FEE84E5-9CC2-1103-0284-EC83D38343DA}"/>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984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60F17-C23C-D10C-75F8-85CBD4A65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0DCB5C1-34EE-A0C2-3FD4-C913D5795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5DBB283E-660F-69FD-4547-492BE563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8661FE-8616-4E1F-AE6F-C1A9AF079128}" type="datetimeFigureOut">
              <a:rPr lang="pt-BR" smtClean="0"/>
              <a:t>10/06/2024</a:t>
            </a:fld>
            <a:endParaRPr lang="pt-BR"/>
          </a:p>
        </p:txBody>
      </p:sp>
      <p:sp>
        <p:nvSpPr>
          <p:cNvPr id="5" name="Footer Placeholder 4">
            <a:extLst>
              <a:ext uri="{FF2B5EF4-FFF2-40B4-BE49-F238E27FC236}">
                <a16:creationId xmlns:a16="http://schemas.microsoft.com/office/drawing/2014/main" id="{1A649EE2-55F1-CF28-AE5F-FF3B9A91B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995F530-C829-0464-46FB-FAF09384B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D1D7CA-CA93-48B6-A09D-7124B580E127}" type="slidenum">
              <a:rPr lang="pt-BR" smtClean="0"/>
              <a:t>‹#›</a:t>
            </a:fld>
            <a:endParaRPr lang="pt-BR"/>
          </a:p>
        </p:txBody>
      </p:sp>
    </p:spTree>
    <p:extLst>
      <p:ext uri="{BB962C8B-B14F-4D97-AF65-F5344CB8AC3E}">
        <p14:creationId xmlns:p14="http://schemas.microsoft.com/office/powerpoint/2010/main" val="156372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461665"/>
          </a:xfrm>
          <a:prstGeom prst="rect">
            <a:avLst/>
          </a:prstGeom>
          <a:noFill/>
        </p:spPr>
        <p:txBody>
          <a:bodyPr wrap="square">
            <a:spAutoFit/>
          </a:bodyPr>
          <a:lstStyle/>
          <a:p>
            <a:pPr algn="ctr"/>
            <a:r>
              <a:rPr lang="pt-BR" sz="2400" b="1" dirty="0">
                <a:solidFill>
                  <a:srgbClr val="000000"/>
                </a:solidFill>
                <a:highlight>
                  <a:srgbClr val="FFFFFF"/>
                </a:highlight>
                <a:latin typeface="Inter"/>
              </a:rPr>
              <a:t>Sprint 2 - Design</a:t>
            </a:r>
            <a:r>
              <a:rPr lang="en-US" sz="24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591990" y="4134012"/>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10 June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E64B87-7AAF-6992-7CBD-85FBE0E86C1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B52F158D-2AED-229A-205B-DFFE7C059F0B}"/>
              </a:ext>
            </a:extLst>
          </p:cNvPr>
          <p:cNvGraphicFramePr>
            <a:graphicFrameLocks noGrp="1"/>
          </p:cNvGraphicFramePr>
          <p:nvPr>
            <p:extLst>
              <p:ext uri="{D42A27DB-BD31-4B8C-83A1-F6EECF244321}">
                <p14:modId xmlns:p14="http://schemas.microsoft.com/office/powerpoint/2010/main" val="1846207507"/>
              </p:ext>
            </p:extLst>
          </p:nvPr>
        </p:nvGraphicFramePr>
        <p:xfrm>
          <a:off x="353510" y="634058"/>
          <a:ext cx="11101071" cy="6133347"/>
        </p:xfrm>
        <a:graphic>
          <a:graphicData uri="http://schemas.openxmlformats.org/drawingml/2006/table">
            <a:tbl>
              <a:tblPr firstRow="1" bandRow="1">
                <a:tableStyleId>{D7AC3CCA-C797-4891-BE02-D94E43425B78}</a:tableStyleId>
              </a:tblPr>
              <a:tblGrid>
                <a:gridCol w="2352794">
                  <a:extLst>
                    <a:ext uri="{9D8B030D-6E8A-4147-A177-3AD203B41FA5}">
                      <a16:colId xmlns:a16="http://schemas.microsoft.com/office/drawing/2014/main" val="348888834"/>
                    </a:ext>
                  </a:extLst>
                </a:gridCol>
                <a:gridCol w="8748277">
                  <a:extLst>
                    <a:ext uri="{9D8B030D-6E8A-4147-A177-3AD203B41FA5}">
                      <a16:colId xmlns:a16="http://schemas.microsoft.com/office/drawing/2014/main" val="4011485588"/>
                    </a:ext>
                  </a:extLst>
                </a:gridCol>
              </a:tblGrid>
              <a:tr h="18967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latin typeface="+mn-lt"/>
                          <a:ea typeface="+mn-ea"/>
                          <a:cs typeface="+mn-cs"/>
                        </a:rPr>
                        <a:t>Three Examples of </a:t>
                      </a:r>
                      <a:r>
                        <a:rPr lang="en-CA" sz="1400" b="1" dirty="0">
                          <a:solidFill>
                            <a:schemeClr val="tx1"/>
                          </a:solidFill>
                          <a:latin typeface="+mn-lt"/>
                        </a:rPr>
                        <a:t>Operational</a:t>
                      </a:r>
                      <a:r>
                        <a:rPr lang="en-CA" sz="1400" dirty="0">
                          <a:solidFill>
                            <a:schemeClr val="tx1"/>
                          </a:solidFill>
                          <a:latin typeface="+mn-lt"/>
                        </a:rPr>
                        <a:t> </a:t>
                      </a:r>
                      <a:r>
                        <a:rPr lang="en-CA" sz="1400" b="0" dirty="0">
                          <a:solidFill>
                            <a:schemeClr val="tx1"/>
                          </a:solidFill>
                          <a:latin typeface="+mn-lt"/>
                        </a:rPr>
                        <a:t>Decisions</a:t>
                      </a:r>
                    </a:p>
                    <a:p>
                      <a:endParaRPr lang="en-CA" sz="1400" dirty="0">
                        <a:latin typeface="+mn-lt"/>
                      </a:endParaRPr>
                    </a:p>
                  </a:txBody>
                  <a:tcPr marL="65937" marR="65937" marT="32969" marB="32969"/>
                </a:tc>
                <a:tc>
                  <a:txBody>
                    <a:bodyPr/>
                    <a:lstStyle/>
                    <a:p>
                      <a:pPr marL="0" indent="0">
                        <a:buNone/>
                      </a:pPr>
                      <a:r>
                        <a:rPr lang="en-US" sz="1400" b="1" kern="1200" noProof="0" dirty="0">
                          <a:solidFill>
                            <a:schemeClr val="tx1"/>
                          </a:solidFill>
                          <a:latin typeface="+mn-lt"/>
                          <a:ea typeface="+mn-ea"/>
                          <a:cs typeface="+mn-cs"/>
                        </a:rPr>
                        <a:t>1. Product Management:</a:t>
                      </a:r>
                    </a:p>
                    <a:p>
                      <a:pPr marL="0" indent="0">
                        <a:buNone/>
                      </a:pPr>
                      <a:r>
                        <a:rPr lang="en-US" sz="1400" b="0" kern="1200" noProof="0" dirty="0">
                          <a:solidFill>
                            <a:schemeClr val="tx1"/>
                          </a:solidFill>
                          <a:latin typeface="+mn-lt"/>
                          <a:ea typeface="+mn-ea"/>
                          <a:cs typeface="+mn-cs"/>
                        </a:rPr>
                        <a:t>Identify the most popular products in each segment and focus on expanding these lines or introducing similar products.</a:t>
                      </a:r>
                    </a:p>
                    <a:p>
                      <a:pPr marL="0" indent="0">
                        <a:buNone/>
                      </a:pPr>
                      <a:r>
                        <a:rPr lang="en-US" sz="1400" b="1" kern="1200" noProof="0" dirty="0">
                          <a:solidFill>
                            <a:schemeClr val="tx1"/>
                          </a:solidFill>
                          <a:latin typeface="+mn-lt"/>
                          <a:ea typeface="+mn-ea"/>
                          <a:cs typeface="+mn-cs"/>
                        </a:rPr>
                        <a:t>2. Personalized Recommendations: </a:t>
                      </a:r>
                    </a:p>
                    <a:p>
                      <a:pPr marL="0" indent="0">
                        <a:buNone/>
                      </a:pPr>
                      <a:r>
                        <a:rPr lang="en-US" sz="1400" b="0" kern="1200" noProof="0" dirty="0">
                          <a:solidFill>
                            <a:schemeClr val="tx1"/>
                          </a:solidFill>
                          <a:latin typeface="+mn-lt"/>
                          <a:ea typeface="+mn-ea"/>
                          <a:cs typeface="+mn-cs"/>
                        </a:rPr>
                        <a:t>Use customer purchase history and preferences to offer more personalized product recommendations, thereby increasing the likelihood of repeat purchases.</a:t>
                      </a:r>
                    </a:p>
                    <a:p>
                      <a:pPr marL="0" indent="0">
                        <a:buNone/>
                      </a:pPr>
                      <a:r>
                        <a:rPr lang="en-US" sz="1400" b="1" dirty="0"/>
                        <a:t>3. Prioritized Support</a:t>
                      </a:r>
                      <a:r>
                        <a:rPr lang="en-US" sz="1400" dirty="0"/>
                        <a:t>: </a:t>
                      </a:r>
                    </a:p>
                    <a:p>
                      <a:pPr marL="0" indent="0">
                        <a:buNone/>
                      </a:pPr>
                      <a:r>
                        <a:rPr lang="en-US" sz="1400" b="0" dirty="0"/>
                        <a:t>Offer prioritized customer support to high-value segments or those with frequent purchases to enhance customer satisfaction.</a:t>
                      </a:r>
                      <a:endParaRPr lang="en-CA" sz="1400" b="0" kern="1200" noProof="0" dirty="0">
                        <a:solidFill>
                          <a:schemeClr val="tx1"/>
                        </a:solidFill>
                        <a:latin typeface="+mn-lt"/>
                        <a:ea typeface="+mn-ea"/>
                        <a:cs typeface="+mn-cs"/>
                      </a:endParaRPr>
                    </a:p>
                  </a:txBody>
                  <a:tcPr marL="65937" marR="65937" marT="32969" marB="32969"/>
                </a:tc>
                <a:extLst>
                  <a:ext uri="{0D108BD9-81ED-4DB2-BD59-A6C34878D82A}">
                    <a16:rowId xmlns:a16="http://schemas.microsoft.com/office/drawing/2014/main" val="3662344256"/>
                  </a:ext>
                </a:extLst>
              </a:tr>
              <a:tr h="1921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latin typeface="+mn-lt"/>
                        </a:rPr>
                        <a:t>Three Examples of  </a:t>
                      </a:r>
                      <a:r>
                        <a:rPr lang="en-CA" sz="1400" b="1" dirty="0">
                          <a:latin typeface="+mn-lt"/>
                        </a:rPr>
                        <a:t>Tactical</a:t>
                      </a:r>
                      <a:r>
                        <a:rPr lang="en-CA" sz="1400" dirty="0">
                          <a:latin typeface="+mn-lt"/>
                        </a:rPr>
                        <a:t> Decisions</a:t>
                      </a:r>
                    </a:p>
                    <a:p>
                      <a:endParaRPr lang="en-CA" sz="1400" dirty="0">
                        <a:solidFill>
                          <a:schemeClr val="tx1"/>
                        </a:solidFill>
                        <a:latin typeface="+mn-lt"/>
                      </a:endParaRPr>
                    </a:p>
                  </a:txBody>
                  <a:tcPr marL="91962" marR="91962" marT="45981" marB="45981"/>
                </a:tc>
                <a:tc>
                  <a:txBody>
                    <a:bodyPr/>
                    <a:lstStyle/>
                    <a:p>
                      <a:r>
                        <a:rPr lang="pt-BR" sz="1400" b="1" dirty="0"/>
                        <a:t>1. Promotional Campaigns</a:t>
                      </a:r>
                    </a:p>
                    <a:p>
                      <a:r>
                        <a:rPr lang="pt-BR" sz="1400" b="0" dirty="0"/>
                        <a:t>Plan and execute promotional campaigns during peak sales periods to maximize the sales. Offer discounts on popular products to boost sales volume.</a:t>
                      </a:r>
                      <a:endParaRPr lang="pt-BR" sz="1400" dirty="0"/>
                    </a:p>
                    <a:p>
                      <a:r>
                        <a:rPr lang="pt-BR" sz="1400" b="1" dirty="0"/>
                        <a:t>2. Pricing Strategy</a:t>
                      </a:r>
                    </a:p>
                    <a:p>
                      <a:r>
                        <a:rPr lang="pt-BR" sz="1400" b="0" dirty="0"/>
                        <a:t>Implement dynamic pricing strategies to remain competitive in the market while also maximizing profit margins. Use price elasticity analysis to adjust the product prices based on market demand.</a:t>
                      </a:r>
                      <a:endParaRPr lang="pt-BR" sz="1400" dirty="0"/>
                    </a:p>
                    <a:p>
                      <a:pPr marL="0" indent="0">
                        <a:buNone/>
                      </a:pPr>
                      <a:r>
                        <a:rPr lang="pt-BR" sz="1400" b="1" dirty="0"/>
                        <a:t>3. Customer Retention Programs</a:t>
                      </a:r>
                    </a:p>
                    <a:p>
                      <a:r>
                        <a:rPr lang="pt-BR" sz="1400" b="0" dirty="0"/>
                        <a:t>Develop customer loyalty programs, targeted follow-up communications to encourage repeat purchases etc</a:t>
                      </a:r>
                    </a:p>
                  </a:txBody>
                  <a:tcPr marL="91962" marR="91962" marT="45981" marB="45981"/>
                </a:tc>
                <a:extLst>
                  <a:ext uri="{0D108BD9-81ED-4DB2-BD59-A6C34878D82A}">
                    <a16:rowId xmlns:a16="http://schemas.microsoft.com/office/drawing/2014/main" val="2077793740"/>
                  </a:ext>
                </a:extLst>
              </a:tr>
              <a:tr h="21253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solidFill>
                            <a:schemeClr val="tx1"/>
                          </a:solidFill>
                          <a:latin typeface="+mn-lt"/>
                        </a:rPr>
                        <a:t>Three Examples of </a:t>
                      </a:r>
                      <a:r>
                        <a:rPr lang="en-CA" sz="1400" b="1" dirty="0">
                          <a:solidFill>
                            <a:schemeClr val="tx1"/>
                          </a:solidFill>
                          <a:latin typeface="+mn-lt"/>
                        </a:rPr>
                        <a:t>Strategic</a:t>
                      </a:r>
                      <a:r>
                        <a:rPr lang="en-CA" sz="1400" dirty="0">
                          <a:solidFill>
                            <a:schemeClr val="tx1"/>
                          </a:solidFill>
                          <a:latin typeface="+mn-lt"/>
                        </a:rPr>
                        <a:t> Decisions</a:t>
                      </a:r>
                    </a:p>
                    <a:p>
                      <a:endParaRPr lang="en-CA" sz="1400" dirty="0">
                        <a:solidFill>
                          <a:schemeClr val="tx1"/>
                        </a:solidFill>
                        <a:latin typeface="+mn-lt"/>
                      </a:endParaRPr>
                    </a:p>
                  </a:txBody>
                  <a:tcPr marL="91962" marR="91962" marT="45981" marB="45981"/>
                </a:tc>
                <a:tc>
                  <a:txBody>
                    <a:bodyPr/>
                    <a:lstStyle/>
                    <a:p>
                      <a:r>
                        <a:rPr lang="en-CA" sz="1400" b="1" dirty="0"/>
                        <a:t>1 . Market Expansion</a:t>
                      </a:r>
                    </a:p>
                    <a:p>
                      <a:r>
                        <a:rPr lang="en-CA" sz="1400" b="0" dirty="0"/>
                        <a:t>Focus the marketing efforts in regions with high demand and also consider entering new geographical markets with similar demographic profiles.</a:t>
                      </a:r>
                      <a:endParaRPr lang="en-CA" sz="1400" b="1" dirty="0"/>
                    </a:p>
                    <a:p>
                      <a:r>
                        <a:rPr lang="en-CA" sz="1400" b="1" dirty="0"/>
                        <a:t>2. Customer Segmentation and Targeting</a:t>
                      </a:r>
                    </a:p>
                    <a:p>
                      <a:r>
                        <a:rPr lang="en-CA" sz="1400" b="0" dirty="0"/>
                        <a:t>Develop targeted marketing campaigns for different customer segments to improve the customer acquisition and retention. Tailor promotions and offers based on customer segments.</a:t>
                      </a:r>
                      <a:endParaRPr lang="en-CA" sz="1400" b="1" dirty="0"/>
                    </a:p>
                    <a:p>
                      <a:r>
                        <a:rPr lang="en-CA" sz="1400" b="1" dirty="0"/>
                        <a:t>3. Customer Service Enhancement</a:t>
                      </a:r>
                    </a:p>
                    <a:p>
                      <a:r>
                        <a:rPr lang="en-CA" sz="1400" b="0" dirty="0"/>
                        <a:t>Invest in improving customer service processes, such as faster response times and better handling of returns and refunds. Use sentiment analysis to identify and address negative feedback proactively.</a:t>
                      </a:r>
                    </a:p>
                    <a:p>
                      <a:pPr marL="0" indent="0">
                        <a:buNone/>
                      </a:pPr>
                      <a:endParaRPr lang="en-US" sz="1400" dirty="0">
                        <a:solidFill>
                          <a:schemeClr val="tx1"/>
                        </a:solidFill>
                        <a:latin typeface="+mn-lt"/>
                      </a:endParaRPr>
                    </a:p>
                  </a:txBody>
                  <a:tcPr marL="91962" marR="91962" marT="45981" marB="45981"/>
                </a:tc>
                <a:extLst>
                  <a:ext uri="{0D108BD9-81ED-4DB2-BD59-A6C34878D82A}">
                    <a16:rowId xmlns:a16="http://schemas.microsoft.com/office/drawing/2014/main" val="678305281"/>
                  </a:ext>
                </a:extLst>
              </a:tr>
            </a:tbl>
          </a:graphicData>
        </a:graphic>
      </p:graphicFrame>
    </p:spTree>
    <p:extLst>
      <p:ext uri="{BB962C8B-B14F-4D97-AF65-F5344CB8AC3E}">
        <p14:creationId xmlns:p14="http://schemas.microsoft.com/office/powerpoint/2010/main" val="320333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9A16FA-84B2-5B9F-8D6E-3A86114A529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6D9C0C51-4819-B103-3960-8A9057C4D9E7}"/>
              </a:ext>
            </a:extLst>
          </p:cNvPr>
          <p:cNvGraphicFramePr>
            <a:graphicFrameLocks noGrp="1"/>
          </p:cNvGraphicFramePr>
          <p:nvPr>
            <p:extLst>
              <p:ext uri="{D42A27DB-BD31-4B8C-83A1-F6EECF244321}">
                <p14:modId xmlns:p14="http://schemas.microsoft.com/office/powerpoint/2010/main" val="3603173525"/>
              </p:ext>
            </p:extLst>
          </p:nvPr>
        </p:nvGraphicFramePr>
        <p:xfrm>
          <a:off x="678180" y="1434177"/>
          <a:ext cx="10835640" cy="3456086"/>
        </p:xfrm>
        <a:graphic>
          <a:graphicData uri="http://schemas.openxmlformats.org/drawingml/2006/table">
            <a:tbl>
              <a:tblPr firstRow="1" bandRow="1">
                <a:tableStyleId>{D7AC3CCA-C797-4891-BE02-D94E43425B78}</a:tableStyleId>
              </a:tblPr>
              <a:tblGrid>
                <a:gridCol w="2799080">
                  <a:extLst>
                    <a:ext uri="{9D8B030D-6E8A-4147-A177-3AD203B41FA5}">
                      <a16:colId xmlns:a16="http://schemas.microsoft.com/office/drawing/2014/main" val="348888834"/>
                    </a:ext>
                  </a:extLst>
                </a:gridCol>
                <a:gridCol w="8036560">
                  <a:extLst>
                    <a:ext uri="{9D8B030D-6E8A-4147-A177-3AD203B41FA5}">
                      <a16:colId xmlns:a16="http://schemas.microsoft.com/office/drawing/2014/main" val="4011485588"/>
                    </a:ext>
                  </a:extLst>
                </a:gridCol>
              </a:tblGrid>
              <a:tr h="1148662">
                <a:tc>
                  <a:txBody>
                    <a:bodyPr/>
                    <a:lstStyle/>
                    <a:p>
                      <a:r>
                        <a:rPr lang="en-CA" sz="1400" b="0" dirty="0"/>
                        <a:t>Why this is topic important?</a:t>
                      </a:r>
                    </a:p>
                  </a:txBody>
                  <a:tcPr marL="91962" marR="91962" marT="45981" marB="45981"/>
                </a:tc>
                <a:tc>
                  <a:txBody>
                    <a:bodyPr/>
                    <a:lstStyle/>
                    <a:p>
                      <a:pPr marL="0" lvl="0" indent="0" algn="l">
                        <a:lnSpc>
                          <a:spcPct val="100000"/>
                        </a:lnSpc>
                        <a:spcBef>
                          <a:spcPts val="0"/>
                        </a:spcBef>
                        <a:spcAft>
                          <a:spcPts val="0"/>
                        </a:spcAft>
                        <a:buNone/>
                      </a:pPr>
                      <a:r>
                        <a:rPr lang="en-US" sz="1400" b="0" i="0" u="none" strike="noStrike" noProof="0" dirty="0">
                          <a:latin typeface="+mn-lt"/>
                        </a:rPr>
                        <a:t>This topic is important because </a:t>
                      </a:r>
                      <a:r>
                        <a:rPr lang="en-US" sz="1400" b="1" i="0" u="none" strike="noStrike" noProof="0" dirty="0">
                          <a:latin typeface="+mn-lt"/>
                        </a:rPr>
                        <a:t>effective customer segmentation is crucial </a:t>
                      </a:r>
                      <a:r>
                        <a:rPr lang="en-US" sz="1400" b="0" i="0" u="none" strike="noStrike" noProof="0" dirty="0">
                          <a:latin typeface="+mn-lt"/>
                        </a:rPr>
                        <a:t>for businesses to understand and </a:t>
                      </a:r>
                      <a:r>
                        <a:rPr lang="en-US" sz="1400" b="1" i="0" u="none" strike="noStrike" noProof="0" dirty="0">
                          <a:latin typeface="+mn-lt"/>
                        </a:rPr>
                        <a:t>cater to the needs and preferences of their customer </a:t>
                      </a:r>
                      <a:r>
                        <a:rPr lang="en-US" sz="1400" b="0" i="0" u="none" strike="noStrike" noProof="0" dirty="0">
                          <a:latin typeface="+mn-lt"/>
                        </a:rPr>
                        <a:t>base. According to a </a:t>
                      </a:r>
                      <a:r>
                        <a:rPr lang="en-US" sz="1400" b="1" i="0" u="none" strike="noStrike" noProof="0" dirty="0">
                          <a:latin typeface="+mn-lt"/>
                        </a:rPr>
                        <a:t>report by McKinsey</a:t>
                      </a:r>
                      <a:r>
                        <a:rPr lang="en-US" sz="1400" b="0" i="0" u="none" strike="noStrike" noProof="0" dirty="0">
                          <a:latin typeface="+mn-lt"/>
                        </a:rPr>
                        <a:t>, </a:t>
                      </a:r>
                      <a:r>
                        <a:rPr lang="en-US" sz="1400" b="1" i="0" u="none" strike="noStrike" noProof="0" dirty="0">
                          <a:latin typeface="+mn-lt"/>
                        </a:rPr>
                        <a:t>companies that use customer segmentation strategies</a:t>
                      </a:r>
                      <a:r>
                        <a:rPr lang="en-US" sz="1400" b="0" i="0" u="none" strike="noStrike" noProof="0" dirty="0">
                          <a:latin typeface="+mn-lt"/>
                        </a:rPr>
                        <a:t> see an overall </a:t>
                      </a:r>
                      <a:r>
                        <a:rPr lang="en-US" sz="1400" b="1" i="0" u="none" strike="noStrike" noProof="0" dirty="0">
                          <a:latin typeface="+mn-lt"/>
                        </a:rPr>
                        <a:t>10% increase in customer satisfaction </a:t>
                      </a:r>
                      <a:r>
                        <a:rPr lang="en-US" sz="1400" b="0" i="0" u="none" strike="noStrike" noProof="0" dirty="0">
                          <a:latin typeface="+mn-lt"/>
                        </a:rPr>
                        <a:t>and a </a:t>
                      </a:r>
                      <a:r>
                        <a:rPr lang="en-US" sz="1400" b="1" i="0" u="none" strike="noStrike" noProof="0" dirty="0">
                          <a:latin typeface="+mn-lt"/>
                        </a:rPr>
                        <a:t>2-5% increase in revenue</a:t>
                      </a:r>
                      <a:r>
                        <a:rPr lang="en-US" sz="1400" b="0" i="0" u="none" strike="noStrike" noProof="0" dirty="0">
                          <a:latin typeface="+mn-lt"/>
                        </a:rPr>
                        <a:t>.</a:t>
                      </a:r>
                      <a:endParaRPr lang="en-CA" sz="1400" b="0" i="0" u="none" strike="noStrike" noProof="0" dirty="0">
                        <a:latin typeface="+mn-lt"/>
                      </a:endParaRPr>
                    </a:p>
                  </a:txBody>
                  <a:tcPr marL="65937" marR="65937" marT="32969" marB="32969"/>
                </a:tc>
                <a:extLst>
                  <a:ext uri="{0D108BD9-81ED-4DB2-BD59-A6C34878D82A}">
                    <a16:rowId xmlns:a16="http://schemas.microsoft.com/office/drawing/2014/main" val="3662344256"/>
                  </a:ext>
                </a:extLst>
              </a:tr>
              <a:tr h="1148662">
                <a:tc>
                  <a:txBody>
                    <a:bodyPr/>
                    <a:lstStyle/>
                    <a:p>
                      <a:r>
                        <a:rPr lang="en-CA" sz="1400" dirty="0"/>
                        <a:t>How could this project make an impact outside of class?</a:t>
                      </a:r>
                    </a:p>
                  </a:txBody>
                  <a:tcPr marL="91962" marR="91962" marT="45981" marB="45981"/>
                </a:tc>
                <a:tc>
                  <a:txBody>
                    <a:bodyPr/>
                    <a:lstStyle/>
                    <a:p>
                      <a:pPr marL="0" lvl="0" indent="0" algn="l">
                        <a:lnSpc>
                          <a:spcPct val="100000"/>
                        </a:lnSpc>
                        <a:spcBef>
                          <a:spcPts val="0"/>
                        </a:spcBef>
                        <a:spcAft>
                          <a:spcPts val="0"/>
                        </a:spcAft>
                        <a:buFont typeface="+mj-lt"/>
                        <a:buNone/>
                      </a:pPr>
                      <a:r>
                        <a:rPr lang="en-US" sz="1400" dirty="0">
                          <a:solidFill>
                            <a:schemeClr val="tx1"/>
                          </a:solidFill>
                          <a:latin typeface="+mn-lt"/>
                        </a:rPr>
                        <a:t>Customer segmentation enables precise and scalable analysis of vast customer data. ML algorithms, </a:t>
                      </a:r>
                      <a:r>
                        <a:rPr lang="en-US" sz="1400" b="1" dirty="0">
                          <a:solidFill>
                            <a:schemeClr val="tx1"/>
                          </a:solidFill>
                          <a:latin typeface="+mn-lt"/>
                        </a:rPr>
                        <a:t>like K-Means clustering or hierarchical clustering, </a:t>
                      </a:r>
                      <a:r>
                        <a:rPr lang="en-US" sz="1400" dirty="0">
                          <a:solidFill>
                            <a:schemeClr val="tx1"/>
                          </a:solidFill>
                          <a:latin typeface="+mn-lt"/>
                        </a:rPr>
                        <a:t>can discover patterns and insights that traditional methods might miss.  </a:t>
                      </a:r>
                      <a:r>
                        <a:rPr lang="en-US" sz="1400" b="1" dirty="0">
                          <a:solidFill>
                            <a:schemeClr val="tx1"/>
                          </a:solidFill>
                          <a:latin typeface="+mn-lt"/>
                        </a:rPr>
                        <a:t>Understanding these patterns</a:t>
                      </a:r>
                      <a:r>
                        <a:rPr lang="en-US" sz="1400" dirty="0">
                          <a:solidFill>
                            <a:schemeClr val="tx1"/>
                          </a:solidFill>
                          <a:latin typeface="+mn-lt"/>
                        </a:rPr>
                        <a:t> will lead to </a:t>
                      </a:r>
                      <a:r>
                        <a:rPr lang="en-US" sz="1400" b="1" dirty="0">
                          <a:solidFill>
                            <a:schemeClr val="tx1"/>
                          </a:solidFill>
                          <a:latin typeface="+mn-lt"/>
                        </a:rPr>
                        <a:t>increased sales, improved customer satisfaction</a:t>
                      </a:r>
                      <a:r>
                        <a:rPr lang="en-US" sz="1400" dirty="0">
                          <a:solidFill>
                            <a:schemeClr val="tx1"/>
                          </a:solidFill>
                          <a:latin typeface="+mn-lt"/>
                        </a:rPr>
                        <a:t>, and streamlined processes.</a:t>
                      </a:r>
                    </a:p>
                  </a:txBody>
                  <a:tcPr marL="91962" marR="91962" marT="45981" marB="45981"/>
                </a:tc>
                <a:extLst>
                  <a:ext uri="{0D108BD9-81ED-4DB2-BD59-A6C34878D82A}">
                    <a16:rowId xmlns:a16="http://schemas.microsoft.com/office/drawing/2014/main" val="2077793740"/>
                  </a:ext>
                </a:extLst>
              </a:tr>
              <a:tr h="1148662">
                <a:tc>
                  <a:txBody>
                    <a:bodyPr/>
                    <a:lstStyle/>
                    <a:p>
                      <a:r>
                        <a:rPr lang="en-CA" sz="1400" dirty="0"/>
                        <a:t>Why should class choose this topic?</a:t>
                      </a:r>
                    </a:p>
                  </a:txBody>
                  <a:tcPr marL="91962" marR="91962" marT="45981" marB="45981"/>
                </a:tc>
                <a:tc>
                  <a:txBody>
                    <a:bodyPr/>
                    <a:lstStyle/>
                    <a:p>
                      <a:pPr marL="0" lvl="0" indent="0" algn="l" defTabSz="914400" rtl="0" eaLnBrk="1" latinLnBrk="0" hangingPunct="1">
                        <a:lnSpc>
                          <a:spcPct val="100000"/>
                        </a:lnSpc>
                        <a:spcBef>
                          <a:spcPts val="0"/>
                        </a:spcBef>
                        <a:spcAft>
                          <a:spcPts val="0"/>
                        </a:spcAft>
                        <a:buFont typeface="+mj-lt"/>
                        <a:buNone/>
                      </a:pPr>
                      <a:r>
                        <a:rPr lang="en-US" sz="1400" dirty="0"/>
                        <a:t>This project </a:t>
                      </a:r>
                      <a:r>
                        <a:rPr lang="en-US" sz="1400" b="1" dirty="0"/>
                        <a:t>offers a practical application of data analysis and machine learning techniques </a:t>
                      </a:r>
                      <a:r>
                        <a:rPr lang="en-US" sz="1400" dirty="0"/>
                        <a:t>in a real-world context. By working with a rich dataset from the Brazilian eCommerce industry, we can </a:t>
                      </a:r>
                      <a:r>
                        <a:rPr lang="en-US" sz="1400" b="1" dirty="0"/>
                        <a:t>gain hands-on experience in customer segmentation</a:t>
                      </a:r>
                      <a:r>
                        <a:rPr lang="en-US" sz="1400" dirty="0"/>
                        <a:t>, which is a crucial aspect of marketing and business strategy. Also, </a:t>
                      </a:r>
                      <a:r>
                        <a:rPr lang="en-CA" sz="1400" b="1" dirty="0"/>
                        <a:t>businesses </a:t>
                      </a:r>
                      <a:r>
                        <a:rPr lang="en-US" sz="1400" b="1" dirty="0"/>
                        <a:t>can gain actionable insights that help drive their future marketing campaigns</a:t>
                      </a:r>
                      <a:r>
                        <a:rPr lang="en-US" sz="1400" dirty="0"/>
                        <a:t>, optimize inventory management, and enhance customer experiences. </a:t>
                      </a:r>
                      <a:endParaRPr lang="en-US" sz="1400" kern="1200" dirty="0">
                        <a:solidFill>
                          <a:schemeClr val="tx1"/>
                        </a:solidFill>
                        <a:latin typeface="+mn-lt"/>
                        <a:ea typeface="+mn-ea"/>
                        <a:cs typeface="+mn-cs"/>
                      </a:endParaRPr>
                    </a:p>
                  </a:txBody>
                  <a:tcPr marL="91962" marR="91962" marT="45981" marB="45981"/>
                </a:tc>
                <a:extLst>
                  <a:ext uri="{0D108BD9-81ED-4DB2-BD59-A6C34878D82A}">
                    <a16:rowId xmlns:a16="http://schemas.microsoft.com/office/drawing/2014/main" val="678305281"/>
                  </a:ext>
                </a:extLst>
              </a:tr>
            </a:tbl>
          </a:graphicData>
        </a:graphic>
      </p:graphicFrame>
    </p:spTree>
    <p:extLst>
      <p:ext uri="{BB962C8B-B14F-4D97-AF65-F5344CB8AC3E}">
        <p14:creationId xmlns:p14="http://schemas.microsoft.com/office/powerpoint/2010/main" val="418511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3C3599-82A7-837A-6211-B5A0D4668F8E}"/>
              </a:ext>
            </a:extLst>
          </p:cNvPr>
          <p:cNvGraphicFramePr>
            <a:graphicFrameLocks noGrp="1"/>
          </p:cNvGraphicFramePr>
          <p:nvPr>
            <p:extLst>
              <p:ext uri="{D42A27DB-BD31-4B8C-83A1-F6EECF244321}">
                <p14:modId xmlns:p14="http://schemas.microsoft.com/office/powerpoint/2010/main" val="1883523643"/>
              </p:ext>
            </p:extLst>
          </p:nvPr>
        </p:nvGraphicFramePr>
        <p:xfrm>
          <a:off x="167149" y="692545"/>
          <a:ext cx="11582399" cy="6071921"/>
        </p:xfrm>
        <a:graphic>
          <a:graphicData uri="http://schemas.openxmlformats.org/drawingml/2006/table">
            <a:tbl>
              <a:tblPr firstRow="1" bandRow="1">
                <a:tableStyleId>{073A0DAA-6AF3-43AB-8588-CEC1D06C72B9}</a:tableStyleId>
              </a:tblPr>
              <a:tblGrid>
                <a:gridCol w="7275870">
                  <a:extLst>
                    <a:ext uri="{9D8B030D-6E8A-4147-A177-3AD203B41FA5}">
                      <a16:colId xmlns:a16="http://schemas.microsoft.com/office/drawing/2014/main" val="1327427103"/>
                    </a:ext>
                  </a:extLst>
                </a:gridCol>
                <a:gridCol w="1002891">
                  <a:extLst>
                    <a:ext uri="{9D8B030D-6E8A-4147-A177-3AD203B41FA5}">
                      <a16:colId xmlns:a16="http://schemas.microsoft.com/office/drawing/2014/main" val="806053060"/>
                    </a:ext>
                  </a:extLst>
                </a:gridCol>
                <a:gridCol w="678426">
                  <a:extLst>
                    <a:ext uri="{9D8B030D-6E8A-4147-A177-3AD203B41FA5}">
                      <a16:colId xmlns:a16="http://schemas.microsoft.com/office/drawing/2014/main" val="2767425433"/>
                    </a:ext>
                  </a:extLst>
                </a:gridCol>
                <a:gridCol w="707923">
                  <a:extLst>
                    <a:ext uri="{9D8B030D-6E8A-4147-A177-3AD203B41FA5}">
                      <a16:colId xmlns:a16="http://schemas.microsoft.com/office/drawing/2014/main" val="983230333"/>
                    </a:ext>
                  </a:extLst>
                </a:gridCol>
                <a:gridCol w="1022554">
                  <a:extLst>
                    <a:ext uri="{9D8B030D-6E8A-4147-A177-3AD203B41FA5}">
                      <a16:colId xmlns:a16="http://schemas.microsoft.com/office/drawing/2014/main" val="3717684041"/>
                    </a:ext>
                  </a:extLst>
                </a:gridCol>
                <a:gridCol w="894735">
                  <a:extLst>
                    <a:ext uri="{9D8B030D-6E8A-4147-A177-3AD203B41FA5}">
                      <a16:colId xmlns:a16="http://schemas.microsoft.com/office/drawing/2014/main" val="2600049998"/>
                    </a:ext>
                  </a:extLst>
                </a:gridCol>
              </a:tblGrid>
              <a:tr h="384392">
                <a:tc>
                  <a:txBody>
                    <a:bodyPr/>
                    <a:lstStyle/>
                    <a:p>
                      <a:pPr algn="l" fontAlgn="ctr"/>
                      <a:r>
                        <a:rPr lang="en-CA" sz="1400" b="1" u="none" strike="noStrike" dirty="0">
                          <a:solidFill>
                            <a:schemeClr val="bg1"/>
                          </a:solidFill>
                          <a:effectLst/>
                          <a:latin typeface="+mn-lt"/>
                        </a:rPr>
                        <a:t>Tasks</a:t>
                      </a:r>
                      <a:endParaRPr lang="en-CA" sz="1400" b="1" i="0" u="none" strike="noStrike" dirty="0">
                        <a:solidFill>
                          <a:schemeClr val="bg1"/>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Owner</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Priority</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Sprint</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Story Points</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Estimated Effort in Hours</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extLst>
                  <a:ext uri="{0D108BD9-81ED-4DB2-BD59-A6C34878D82A}">
                    <a16:rowId xmlns:a16="http://schemas.microsoft.com/office/drawing/2014/main" val="3811819281"/>
                  </a:ext>
                </a:extLst>
              </a:tr>
              <a:tr h="384392">
                <a:tc>
                  <a:txBody>
                    <a:bodyPr/>
                    <a:lstStyle/>
                    <a:p>
                      <a:pPr algn="l" fontAlgn="b"/>
                      <a:r>
                        <a:rPr lang="en-US" sz="1400" b="0" i="0" u="none" strike="noStrike" dirty="0">
                          <a:solidFill>
                            <a:srgbClr val="0D0D0D"/>
                          </a:solidFill>
                          <a:effectLst/>
                          <a:latin typeface="+mn-lt"/>
                        </a:rPr>
                        <a:t>Perform Data integration by merging </a:t>
                      </a:r>
                      <a:r>
                        <a:rPr lang="en-US" sz="1400" dirty="0">
                          <a:latin typeface="+mn-lt"/>
                        </a:rPr>
                        <a:t>customer data, orders data, product data, and any other relevant information by identifying common keys or fields.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56008"/>
                  </a:ext>
                </a:extLst>
              </a:tr>
              <a:tr h="384392">
                <a:tc>
                  <a:txBody>
                    <a:bodyPr/>
                    <a:lstStyle/>
                    <a:p>
                      <a:pPr algn="l" fontAlgn="b"/>
                      <a:r>
                        <a:rPr lang="en-US" sz="1400" b="0" i="0" u="none" strike="noStrike" dirty="0">
                          <a:solidFill>
                            <a:srgbClr val="0D0D0D"/>
                          </a:solidFill>
                          <a:effectLst/>
                          <a:latin typeface="+mn-lt"/>
                        </a:rPr>
                        <a:t>Clean the data by handling missing values, correcting data types, and ensuring data consistency.</a:t>
                      </a: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1</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3</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1</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854688"/>
                  </a:ext>
                </a:extLst>
              </a:tr>
              <a:tr h="384392">
                <a:tc>
                  <a:txBody>
                    <a:bodyPr/>
                    <a:lstStyle/>
                    <a:p>
                      <a:pPr algn="l" fontAlgn="ctr"/>
                      <a:r>
                        <a:rPr lang="en-US" sz="1400" dirty="0">
                          <a:latin typeface="+mn-lt"/>
                        </a:rPr>
                        <a:t>Explore the dataset to understand its structure, features, and distributions to gain insights into customer demographics, purchase behavior, and order details which is relevant for segmentation.</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high</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548812"/>
                  </a:ext>
                </a:extLst>
              </a:tr>
              <a:tr h="384392">
                <a:tc>
                  <a:txBody>
                    <a:bodyPr/>
                    <a:lstStyle/>
                    <a:p>
                      <a:pPr algn="l" fontAlgn="ctr"/>
                      <a:r>
                        <a:rPr lang="en-US" sz="1400" dirty="0">
                          <a:latin typeface="+mn-lt"/>
                        </a:rPr>
                        <a:t>Create new features such as calculating RFM (Recency, Frequency, Monetary) scores, deriving customer lifetime value (CLV), and extracting geographical features or transform existing ones to facilitate segmentation.</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2</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84350"/>
                  </a:ext>
                </a:extLst>
              </a:tr>
              <a:tr h="384392">
                <a:tc>
                  <a:txBody>
                    <a:bodyPr/>
                    <a:lstStyle/>
                    <a:p>
                      <a:pPr algn="l" fontAlgn="ctr"/>
                      <a:r>
                        <a:rPr lang="en-US" sz="1400" u="none" strike="noStrike" dirty="0">
                          <a:effectLst/>
                          <a:latin typeface="+mn-lt"/>
                        </a:rPr>
                        <a:t>Encode categorical variables into numerical format using techniques like one-hot encoding or label encoding.</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585719"/>
                  </a:ext>
                </a:extLst>
              </a:tr>
              <a:tr h="384392">
                <a:tc>
                  <a:txBody>
                    <a:bodyPr/>
                    <a:lstStyle/>
                    <a:p>
                      <a:pPr algn="l" fontAlgn="ctr"/>
                      <a:r>
                        <a:rPr lang="en-US" sz="1400" u="none" strike="noStrike" dirty="0">
                          <a:effectLst/>
                          <a:latin typeface="+mn-lt"/>
                        </a:rPr>
                        <a:t>Scale numerical features to ensure they have similar ranges, which can improve the performance of ML algorithm.</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med</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2578"/>
                  </a:ext>
                </a:extLst>
              </a:tr>
              <a:tr h="384392">
                <a:tc>
                  <a:txBody>
                    <a:bodyPr/>
                    <a:lstStyle/>
                    <a:p>
                      <a:pPr algn="l" fontAlgn="ctr"/>
                      <a:r>
                        <a:rPr lang="en-US" sz="1400" u="none" strike="noStrike" dirty="0">
                          <a:effectLst/>
                          <a:latin typeface="+mn-lt"/>
                        </a:rPr>
                        <a:t>Choose appropriate clustering algorithms based on business objectives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latin typeface="+mn-lt"/>
                        </a:rPr>
                        <a:t>1</a:t>
                      </a:r>
                      <a:endParaRPr lang="en-CA" sz="1400" b="0" i="0" u="none" strike="noStrike">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3</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607615"/>
                  </a:ext>
                </a:extLst>
              </a:tr>
              <a:tr h="384392">
                <a:tc>
                  <a:txBody>
                    <a:bodyPr/>
                    <a:lstStyle/>
                    <a:p>
                      <a:pPr algn="l" fontAlgn="ctr"/>
                      <a:r>
                        <a:rPr lang="en-US" sz="1400" dirty="0">
                          <a:latin typeface="+mn-lt"/>
                        </a:rPr>
                        <a:t>Implement chosen clustering algorithms on the preprocessed and integrated dataset.</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latin typeface="+mn-lt"/>
                        </a:rPr>
                        <a:t>1</a:t>
                      </a:r>
                      <a:endParaRPr lang="en-CA" sz="1400" b="0" i="0" u="none" strike="noStrike">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2</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47595"/>
                  </a:ext>
                </a:extLst>
              </a:tr>
              <a:tr h="384392">
                <a:tc>
                  <a:txBody>
                    <a:bodyPr/>
                    <a:lstStyle/>
                    <a:p>
                      <a:pPr algn="l" fontAlgn="ctr"/>
                      <a:r>
                        <a:rPr lang="en-US" sz="1400" dirty="0">
                          <a:latin typeface="+mn-lt"/>
                        </a:rPr>
                        <a:t>Experiment with different numbers of clusters to find the optimal segmentation solution.</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Hema</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latin typeface="+mn-lt"/>
                        </a:rPr>
                        <a:t>1</a:t>
                      </a:r>
                      <a:endParaRPr lang="en-CA" sz="1400" b="0" i="0" u="none" strike="noStrike">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074821"/>
                  </a:ext>
                </a:extLst>
              </a:tr>
              <a:tr h="384392">
                <a:tc>
                  <a:txBody>
                    <a:bodyPr/>
                    <a:lstStyle/>
                    <a:p>
                      <a:pPr algn="l" fontAlgn="b"/>
                      <a:r>
                        <a:rPr lang="en-US" sz="1400" dirty="0">
                          <a:latin typeface="+mn-lt"/>
                        </a:rPr>
                        <a:t>Assess the quality of segmentation using appropriate metrics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564707"/>
                  </a:ext>
                </a:extLst>
              </a:tr>
              <a:tr h="384392">
                <a:tc>
                  <a:txBody>
                    <a:bodyPr/>
                    <a:lstStyle/>
                    <a:p>
                      <a:pPr algn="l" fontAlgn="b"/>
                      <a:r>
                        <a:rPr lang="en-US" sz="1400" dirty="0">
                          <a:latin typeface="+mn-lt"/>
                        </a:rPr>
                        <a:t>Profile each segment by analyzing key metrics and characteristics, such as average purchase frequency, total spending, geographic distribution, and product preferences.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Hema</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2</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357503"/>
                  </a:ext>
                </a:extLst>
              </a:tr>
              <a:tr h="275509">
                <a:tc>
                  <a:txBody>
                    <a:bodyPr/>
                    <a:lstStyle/>
                    <a:p>
                      <a:pPr algn="l" fontAlgn="ctr"/>
                      <a:r>
                        <a:rPr lang="en-US" sz="1400" dirty="0">
                          <a:latin typeface="+mn-lt"/>
                        </a:rPr>
                        <a:t>Interpret the segmentation results to understand the underlying customer behavior and preferences.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high</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011088"/>
                  </a:ext>
                </a:extLst>
              </a:tr>
            </a:tbl>
          </a:graphicData>
        </a:graphic>
      </p:graphicFrame>
      <p:sp>
        <p:nvSpPr>
          <p:cNvPr id="5" name="Rectangle: Rounded Corners 4">
            <a:extLst>
              <a:ext uri="{FF2B5EF4-FFF2-40B4-BE49-F238E27FC236}">
                <a16:creationId xmlns:a16="http://schemas.microsoft.com/office/drawing/2014/main" id="{37E94504-64EC-63B3-B751-EAFBEE73465F}"/>
              </a:ext>
            </a:extLst>
          </p:cNvPr>
          <p:cNvSpPr/>
          <p:nvPr/>
        </p:nvSpPr>
        <p:spPr>
          <a:xfrm>
            <a:off x="167149" y="93534"/>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Sprint Planning</a:t>
            </a:r>
            <a:endParaRPr lang="en-CA" sz="1600" b="1" dirty="0"/>
          </a:p>
        </p:txBody>
      </p:sp>
    </p:spTree>
    <p:extLst>
      <p:ext uri="{BB962C8B-B14F-4D97-AF65-F5344CB8AC3E}">
        <p14:creationId xmlns:p14="http://schemas.microsoft.com/office/powerpoint/2010/main" val="197584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7E94504-64EC-63B3-B751-EAFBEE73465F}"/>
              </a:ext>
            </a:extLst>
          </p:cNvPr>
          <p:cNvSpPr/>
          <p:nvPr/>
        </p:nvSpPr>
        <p:spPr>
          <a:xfrm>
            <a:off x="167149" y="93534"/>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References</a:t>
            </a:r>
            <a:endParaRPr lang="en-CA" sz="1600" b="1" dirty="0"/>
          </a:p>
        </p:txBody>
      </p:sp>
      <p:sp>
        <p:nvSpPr>
          <p:cNvPr id="2" name="TextBox 1">
            <a:extLst>
              <a:ext uri="{FF2B5EF4-FFF2-40B4-BE49-F238E27FC236}">
                <a16:creationId xmlns:a16="http://schemas.microsoft.com/office/drawing/2014/main" id="{5DCCA289-C695-9514-3478-5CB6E6967BAF}"/>
              </a:ext>
            </a:extLst>
          </p:cNvPr>
          <p:cNvSpPr txBox="1"/>
          <p:nvPr/>
        </p:nvSpPr>
        <p:spPr>
          <a:xfrm>
            <a:off x="970280" y="1606365"/>
            <a:ext cx="10251440" cy="2596095"/>
          </a:xfrm>
          <a:prstGeom prst="rect">
            <a:avLst/>
          </a:prstGeom>
          <a:noFill/>
        </p:spPr>
        <p:txBody>
          <a:bodyPr wrap="square">
            <a:spAutoFit/>
          </a:bodyPr>
          <a:lstStyle/>
          <a:p>
            <a:pPr>
              <a:lnSpc>
                <a:spcPct val="107000"/>
              </a:lnSpc>
              <a:spcAft>
                <a:spcPts val="800"/>
              </a:spcAft>
            </a:pPr>
            <a:r>
              <a:rPr lang="en-US" i="1" dirty="0">
                <a:latin typeface="Aptos" panose="020B0004020202020204" pitchFamily="34" charset="0"/>
                <a:ea typeface="Aptos" panose="020B0004020202020204" pitchFamily="34" charset="0"/>
                <a:cs typeface="Times New Roman" panose="02020603050405020304" pitchFamily="18" charset="0"/>
              </a:rPr>
              <a:t>1. </a:t>
            </a:r>
            <a:r>
              <a:rPr lang="en-US" sz="1800" i="1" dirty="0">
                <a:effectLst/>
                <a:latin typeface="Aptos" panose="020B0004020202020204" pitchFamily="34" charset="0"/>
                <a:ea typeface="Aptos" panose="020B0004020202020204" pitchFamily="34" charset="0"/>
                <a:cs typeface="Times New Roman" panose="02020603050405020304" pitchFamily="18" charset="0"/>
              </a:rPr>
              <a:t>Brazilian e-commerce data analysis</a:t>
            </a:r>
            <a:r>
              <a:rPr lang="en-US" sz="1800" dirty="0">
                <a:effectLst/>
                <a:latin typeface="Aptos" panose="020B0004020202020204" pitchFamily="34" charset="0"/>
                <a:ea typeface="Aptos" panose="020B0004020202020204" pitchFamily="34" charset="0"/>
                <a:cs typeface="Times New Roman" panose="02020603050405020304" pitchFamily="18" charset="0"/>
              </a:rPr>
              <a:t>. (n.d.). https://www.kaggle.com/code/paritoshmahto/brazilian-e-commerce-data-analysis</a:t>
            </a:r>
            <a:endParaRPr lang="en-CA" sz="1800" dirty="0">
              <a:effectLst/>
              <a:latin typeface="Aptos" panose="020B0004020202020204" pitchFamily="34" charset="0"/>
              <a:ea typeface="Aptos" panose="020B0004020202020204" pitchFamily="34" charset="0"/>
              <a:cs typeface="Times New Roman" panose="02020603050405020304" pitchFamily="18" charset="0"/>
            </a:endParaRPr>
          </a:p>
          <a:p>
            <a:pPr marL="457200" indent="-457200"/>
            <a:r>
              <a:rPr lang="en-CA" sz="1800" dirty="0">
                <a:effectLst/>
                <a:latin typeface="Aptos" panose="020B0004020202020204" pitchFamily="34" charset="0"/>
                <a:ea typeface="Times New Roman" panose="02020603050405020304" pitchFamily="18" charset="0"/>
              </a:rPr>
              <a:t>2. </a:t>
            </a:r>
            <a:r>
              <a:rPr lang="en-CA" sz="1800" dirty="0" err="1">
                <a:effectLst/>
                <a:latin typeface="Aptos" panose="020B0004020202020204" pitchFamily="34" charset="0"/>
                <a:ea typeface="Times New Roman" panose="02020603050405020304" pitchFamily="18" charset="0"/>
              </a:rPr>
              <a:t>Ceruttivini</a:t>
            </a:r>
            <a:r>
              <a:rPr lang="en-CA" sz="1800" dirty="0">
                <a:effectLst/>
                <a:latin typeface="Aptos" panose="020B0004020202020204" pitchFamily="34" charset="0"/>
                <a:ea typeface="Times New Roman" panose="02020603050405020304" pitchFamily="18" charset="0"/>
              </a:rPr>
              <a:t>. (2022, May 25). </a:t>
            </a:r>
            <a:r>
              <a:rPr lang="en-CA" sz="1800" i="1" dirty="0">
                <a:effectLst/>
                <a:latin typeface="Aptos" panose="020B0004020202020204" pitchFamily="34" charset="0"/>
                <a:ea typeface="Times New Roman" panose="02020603050405020304" pitchFamily="18" charset="0"/>
              </a:rPr>
              <a:t>RFM segmentation and customer analysis</a:t>
            </a:r>
            <a:r>
              <a:rPr lang="en-CA" sz="1800" dirty="0">
                <a:effectLst/>
                <a:latin typeface="Aptos" panose="020B0004020202020204"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marL="457200" indent="-457200"/>
            <a:r>
              <a:rPr lang="en-CA" sz="1800" dirty="0">
                <a:effectLst/>
                <a:latin typeface="Aptos" panose="020B0004020202020204" pitchFamily="34" charset="0"/>
                <a:ea typeface="Times New Roman" panose="02020603050405020304" pitchFamily="18" charset="0"/>
              </a:rPr>
              <a:t>https://www.kaggle.com/code/ceruttivini/rfm-segmentation-and-customer-analysis</a:t>
            </a:r>
            <a:endParaRPr lang="en-CA" sz="1800" dirty="0">
              <a:effectLst/>
              <a:latin typeface="Times New Roman" panose="02020603050405020304" pitchFamily="18" charset="0"/>
              <a:ea typeface="Times New Roman" panose="02020603050405020304" pitchFamily="18" charset="0"/>
            </a:endParaRPr>
          </a:p>
          <a:p>
            <a:pPr marL="457200" indent="-457200"/>
            <a:endParaRPr lang="en-CA" sz="1800" dirty="0">
              <a:effectLst/>
              <a:latin typeface="Aptos" panose="020B0004020202020204" pitchFamily="34" charset="0"/>
              <a:ea typeface="Times New Roman" panose="02020603050405020304" pitchFamily="18" charset="0"/>
            </a:endParaRPr>
          </a:p>
          <a:p>
            <a:pPr marL="457200" indent="-457200"/>
            <a:r>
              <a:rPr lang="en-CA" sz="1800" dirty="0">
                <a:effectLst/>
                <a:latin typeface="Aptos" panose="020B0004020202020204" pitchFamily="34" charset="0"/>
                <a:ea typeface="Times New Roman" panose="02020603050405020304" pitchFamily="18" charset="0"/>
              </a:rPr>
              <a:t>3. </a:t>
            </a:r>
            <a:r>
              <a:rPr lang="en-CA" sz="1800" dirty="0" err="1">
                <a:effectLst/>
                <a:latin typeface="Aptos" panose="020B0004020202020204" pitchFamily="34" charset="0"/>
                <a:ea typeface="Times New Roman" panose="02020603050405020304" pitchFamily="18" charset="0"/>
              </a:rPr>
              <a:t>Richardnnamdi</a:t>
            </a:r>
            <a:r>
              <a:rPr lang="en-CA" sz="1800" dirty="0">
                <a:effectLst/>
                <a:latin typeface="Aptos" panose="020B0004020202020204" pitchFamily="34" charset="0"/>
                <a:ea typeface="Times New Roman" panose="02020603050405020304" pitchFamily="18" charset="0"/>
              </a:rPr>
              <a:t>. (2019, October 28). </a:t>
            </a:r>
            <a:r>
              <a:rPr lang="en-CA" sz="1800" i="1" dirty="0">
                <a:effectLst/>
                <a:latin typeface="Aptos" panose="020B0004020202020204" pitchFamily="34" charset="0"/>
                <a:ea typeface="Times New Roman" panose="02020603050405020304" pitchFamily="18" charset="0"/>
              </a:rPr>
              <a:t>Customer Segmentation &amp; LTV</a:t>
            </a:r>
            <a:r>
              <a:rPr lang="en-CA" sz="1800" dirty="0">
                <a:effectLst/>
                <a:latin typeface="Aptos" panose="020B0004020202020204" pitchFamily="34" charset="0"/>
                <a:ea typeface="Times New Roman" panose="02020603050405020304" pitchFamily="18" charset="0"/>
              </a:rPr>
              <a:t>.</a:t>
            </a:r>
            <a:endParaRPr lang="en-CA" sz="1800" dirty="0">
              <a:effectLst/>
              <a:latin typeface="Times New Roman" panose="02020603050405020304" pitchFamily="18" charset="0"/>
              <a:ea typeface="Times New Roman" panose="02020603050405020304" pitchFamily="18" charset="0"/>
            </a:endParaRPr>
          </a:p>
          <a:p>
            <a:pPr marL="457200" indent="-457200"/>
            <a:r>
              <a:rPr lang="en-CA" sz="1800" dirty="0">
                <a:effectLst/>
                <a:latin typeface="Aptos" panose="020B0004020202020204" pitchFamily="34" charset="0"/>
                <a:ea typeface="Times New Roman" panose="02020603050405020304" pitchFamily="18" charset="0"/>
              </a:rPr>
              <a:t>https://www.kaggle.com/code/richardnnamdi/customer-segmentation-ltv</a:t>
            </a:r>
            <a:endParaRPr lang="en-CA" sz="1800" dirty="0">
              <a:effectLst/>
              <a:latin typeface="Times New Roman" panose="02020603050405020304" pitchFamily="18" charset="0"/>
              <a:ea typeface="Times New Roman" panose="02020603050405020304" pitchFamily="18" charset="0"/>
            </a:endParaRPr>
          </a:p>
          <a:p>
            <a:pPr marL="457200" indent="-457200">
              <a:lnSpc>
                <a:spcPct val="200000"/>
              </a:lnSpc>
              <a:spcAft>
                <a:spcPts val="800"/>
              </a:spcAft>
            </a:pPr>
            <a:endParaRPr lang="pt-BR"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97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F66CC-CB61-CA5D-04EB-E7D45075FF33}"/>
              </a:ext>
            </a:extLst>
          </p:cNvPr>
          <p:cNvSpPr txBox="1"/>
          <p:nvPr/>
        </p:nvSpPr>
        <p:spPr>
          <a:xfrm>
            <a:off x="4566921" y="2387600"/>
            <a:ext cx="3266439" cy="646331"/>
          </a:xfrm>
          <a:prstGeom prst="rect">
            <a:avLst/>
          </a:prstGeom>
          <a:noFill/>
        </p:spPr>
        <p:txBody>
          <a:bodyPr wrap="square" rtlCol="0">
            <a:spAutoFit/>
          </a:bodyPr>
          <a:lstStyle/>
          <a:p>
            <a:pPr algn="ctr"/>
            <a:r>
              <a:rPr lang="en-CA" sz="3600" dirty="0"/>
              <a:t>Thank you</a:t>
            </a:r>
          </a:p>
        </p:txBody>
      </p:sp>
    </p:spTree>
    <p:extLst>
      <p:ext uri="{BB962C8B-B14F-4D97-AF65-F5344CB8AC3E}">
        <p14:creationId xmlns:p14="http://schemas.microsoft.com/office/powerpoint/2010/main" val="17981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looking at a magnifying glass">
            <a:extLst>
              <a:ext uri="{FF2B5EF4-FFF2-40B4-BE49-F238E27FC236}">
                <a16:creationId xmlns:a16="http://schemas.microsoft.com/office/drawing/2014/main" id="{0B664F50-F213-4DCE-F24D-E1DE3213C52B}"/>
              </a:ext>
            </a:extLst>
          </p:cNvPr>
          <p:cNvPicPr>
            <a:picLocks noChangeAspect="1"/>
          </p:cNvPicPr>
          <p:nvPr/>
        </p:nvPicPr>
        <p:blipFill rotWithShape="1">
          <a:blip r:embed="rId2">
            <a:extLst>
              <a:ext uri="{28A0092B-C50C-407E-A947-70E740481C1C}">
                <a14:useLocalDpi xmlns:a14="http://schemas.microsoft.com/office/drawing/2010/main" val="0"/>
              </a:ext>
            </a:extLst>
          </a:blip>
          <a:srcRect l="19403" r="21176"/>
          <a:stretch/>
        </p:blipFill>
        <p:spPr>
          <a:xfrm>
            <a:off x="1" y="10"/>
            <a:ext cx="6936390" cy="6857990"/>
          </a:xfrm>
          <a:prstGeom prst="rect">
            <a:avLst/>
          </a:prstGeom>
        </p:spPr>
      </p:pic>
      <p:sp>
        <p:nvSpPr>
          <p:cNvPr id="4" name="TextBox 3">
            <a:extLst>
              <a:ext uri="{FF2B5EF4-FFF2-40B4-BE49-F238E27FC236}">
                <a16:creationId xmlns:a16="http://schemas.microsoft.com/office/drawing/2014/main" id="{30C3FF86-7F43-BF3C-4C30-177BC0FC106F}"/>
              </a:ext>
            </a:extLst>
          </p:cNvPr>
          <p:cNvSpPr txBox="1"/>
          <p:nvPr/>
        </p:nvSpPr>
        <p:spPr>
          <a:xfrm>
            <a:off x="7561107" y="2040911"/>
            <a:ext cx="3822189" cy="3742762"/>
          </a:xfrm>
          <a:prstGeom prst="rect">
            <a:avLst/>
          </a:prstGeom>
        </p:spPr>
        <p:txBody>
          <a:bodyPr vert="horz" lIns="91440" tIns="45720" rIns="91440" bIns="45720" rtlCol="0">
            <a:normAutofit/>
          </a:bodyPr>
          <a:lstStyle/>
          <a:p>
            <a:pPr>
              <a:lnSpc>
                <a:spcPct val="90000"/>
              </a:lnSpc>
              <a:spcBef>
                <a:spcPct val="0"/>
              </a:spcBef>
              <a:spcAft>
                <a:spcPts val="600"/>
              </a:spcAft>
            </a:pPr>
            <a:r>
              <a:rPr lang="en-US" sz="4400" b="1" dirty="0">
                <a:latin typeface="+mj-lt"/>
              </a:rPr>
              <a:t>ML-Driven Customer Segmentation for Brazilian eCommerce</a:t>
            </a:r>
          </a:p>
          <a:p>
            <a:pPr indent="-228600">
              <a:lnSpc>
                <a:spcPct val="90000"/>
              </a:lnSpc>
              <a:spcBef>
                <a:spcPct val="0"/>
              </a:spcBef>
              <a:spcAft>
                <a:spcPts val="600"/>
              </a:spcAft>
              <a:buFont typeface="Arial" panose="020B0604020202020204" pitchFamily="34" charset="0"/>
              <a:buChar char="•"/>
            </a:pPr>
            <a:endParaRPr lang="en-US" sz="2000" b="1" dirty="0"/>
          </a:p>
          <a:p>
            <a:pPr indent="-228600">
              <a:lnSpc>
                <a:spcPct val="90000"/>
              </a:lnSpc>
              <a:spcBef>
                <a:spcPct val="0"/>
              </a:spcBef>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31890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5CEAE-1780-47C6-DFC7-CD28241012CC}"/>
              </a:ext>
            </a:extLst>
          </p:cNvPr>
          <p:cNvSpPr/>
          <p:nvPr/>
        </p:nvSpPr>
        <p:spPr>
          <a:xfrm>
            <a:off x="975360" y="160528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1. </a:t>
            </a:r>
            <a:r>
              <a:rPr lang="pt-BR" sz="1600" dirty="0" err="1"/>
              <a:t>Group</a:t>
            </a:r>
            <a:r>
              <a:rPr lang="pt-BR" sz="1600" dirty="0"/>
              <a:t> </a:t>
            </a:r>
            <a:r>
              <a:rPr lang="pt-BR" sz="1600" dirty="0" err="1"/>
              <a:t>members</a:t>
            </a:r>
            <a:r>
              <a:rPr lang="pt-BR" sz="1600" dirty="0"/>
              <a:t> role</a:t>
            </a:r>
            <a:endParaRPr lang="en-CA" sz="1600" dirty="0"/>
          </a:p>
        </p:txBody>
      </p:sp>
      <p:sp>
        <p:nvSpPr>
          <p:cNvPr id="4" name="Rectangle: Rounded Corners 3">
            <a:extLst>
              <a:ext uri="{FF2B5EF4-FFF2-40B4-BE49-F238E27FC236}">
                <a16:creationId xmlns:a16="http://schemas.microsoft.com/office/drawing/2014/main" id="{12C5DD77-B191-705A-6014-6529B04AD385}"/>
              </a:ext>
            </a:extLst>
          </p:cNvPr>
          <p:cNvSpPr/>
          <p:nvPr/>
        </p:nvSpPr>
        <p:spPr>
          <a:xfrm>
            <a:off x="975360" y="3003427"/>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t>
            </a:r>
            <a:r>
              <a:rPr lang="en-CA" sz="1600" dirty="0">
                <a:solidFill>
                  <a:schemeClr val="bg1"/>
                </a:solidFill>
              </a:rPr>
              <a:t>Project Pitch</a:t>
            </a:r>
            <a:endParaRPr lang="en-CA" sz="1600" dirty="0"/>
          </a:p>
        </p:txBody>
      </p:sp>
      <p:sp>
        <p:nvSpPr>
          <p:cNvPr id="5" name="Rectangle: Rounded Corners 4">
            <a:extLst>
              <a:ext uri="{FF2B5EF4-FFF2-40B4-BE49-F238E27FC236}">
                <a16:creationId xmlns:a16="http://schemas.microsoft.com/office/drawing/2014/main" id="{1D015FD4-193E-F60F-8DF5-97AFD1231013}"/>
              </a:ext>
            </a:extLst>
          </p:cNvPr>
          <p:cNvSpPr/>
          <p:nvPr/>
        </p:nvSpPr>
        <p:spPr>
          <a:xfrm>
            <a:off x="975360" y="231902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
        <p:nvSpPr>
          <p:cNvPr id="6" name="Rectangle: Rounded Corners 5">
            <a:extLst>
              <a:ext uri="{FF2B5EF4-FFF2-40B4-BE49-F238E27FC236}">
                <a16:creationId xmlns:a16="http://schemas.microsoft.com/office/drawing/2014/main" id="{EC39C616-A845-693B-6552-0D6E1835416F}"/>
              </a:ext>
            </a:extLst>
          </p:cNvPr>
          <p:cNvSpPr/>
          <p:nvPr/>
        </p:nvSpPr>
        <p:spPr>
          <a:xfrm>
            <a:off x="975360" y="437453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5. </a:t>
            </a:r>
            <a:r>
              <a:rPr lang="en-CA" sz="1600" dirty="0">
                <a:solidFill>
                  <a:schemeClr val="bg1"/>
                </a:solidFill>
              </a:rPr>
              <a:t>Reference</a:t>
            </a:r>
            <a:endParaRPr lang="en-CA" sz="1600" dirty="0"/>
          </a:p>
        </p:txBody>
      </p:sp>
      <p:sp>
        <p:nvSpPr>
          <p:cNvPr id="7" name="Rectangle: Rounded Corners 6">
            <a:extLst>
              <a:ext uri="{FF2B5EF4-FFF2-40B4-BE49-F238E27FC236}">
                <a16:creationId xmlns:a16="http://schemas.microsoft.com/office/drawing/2014/main" id="{8530E08E-3CDC-0BDD-294F-D2880BFA0ED2}"/>
              </a:ext>
            </a:extLst>
          </p:cNvPr>
          <p:cNvSpPr/>
          <p:nvPr/>
        </p:nvSpPr>
        <p:spPr>
          <a:xfrm>
            <a:off x="132080" y="16256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dirty="0"/>
              <a:t>Agenda</a:t>
            </a:r>
            <a:endParaRPr lang="en-CA" sz="1600" dirty="0"/>
          </a:p>
        </p:txBody>
      </p:sp>
      <p:sp>
        <p:nvSpPr>
          <p:cNvPr id="8" name="Rectangle: Rounded Corners 7">
            <a:extLst>
              <a:ext uri="{FF2B5EF4-FFF2-40B4-BE49-F238E27FC236}">
                <a16:creationId xmlns:a16="http://schemas.microsoft.com/office/drawing/2014/main" id="{02353762-A752-E950-2384-FF9CE51B3F06}"/>
              </a:ext>
            </a:extLst>
          </p:cNvPr>
          <p:cNvSpPr/>
          <p:nvPr/>
        </p:nvSpPr>
        <p:spPr>
          <a:xfrm>
            <a:off x="975360" y="368897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4. Sprint Planning</a:t>
            </a:r>
            <a:endParaRPr lang="en-CA" sz="1600" dirty="0"/>
          </a:p>
        </p:txBody>
      </p:sp>
    </p:spTree>
    <p:extLst>
      <p:ext uri="{BB962C8B-B14F-4D97-AF65-F5344CB8AC3E}">
        <p14:creationId xmlns:p14="http://schemas.microsoft.com/office/powerpoint/2010/main" val="319330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D8B2D03-ADB8-58BF-3930-B16647402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670" y="2185432"/>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DD390B-A3A6-4467-CDA4-A2D9CCD65933}"/>
              </a:ext>
            </a:extLst>
          </p:cNvPr>
          <p:cNvSpPr txBox="1"/>
          <p:nvPr/>
        </p:nvSpPr>
        <p:spPr>
          <a:xfrm>
            <a:off x="7293610" y="3663712"/>
            <a:ext cx="1083474" cy="369332"/>
          </a:xfrm>
          <a:prstGeom prst="rect">
            <a:avLst/>
          </a:prstGeom>
          <a:noFill/>
        </p:spPr>
        <p:txBody>
          <a:bodyPr wrap="square">
            <a:spAutoFit/>
          </a:bodyPr>
          <a:lstStyle/>
          <a:p>
            <a:pPr algn="ctr"/>
            <a:r>
              <a:rPr lang="pt-BR" dirty="0"/>
              <a:t>Arcadio</a:t>
            </a:r>
          </a:p>
        </p:txBody>
      </p:sp>
      <p:sp>
        <p:nvSpPr>
          <p:cNvPr id="4" name="TextBox 3">
            <a:extLst>
              <a:ext uri="{FF2B5EF4-FFF2-40B4-BE49-F238E27FC236}">
                <a16:creationId xmlns:a16="http://schemas.microsoft.com/office/drawing/2014/main" id="{018612DB-ACD6-51B9-9787-D421C42D7F42}"/>
              </a:ext>
            </a:extLst>
          </p:cNvPr>
          <p:cNvSpPr txBox="1"/>
          <p:nvPr/>
        </p:nvSpPr>
        <p:spPr>
          <a:xfrm>
            <a:off x="3020060" y="3722132"/>
            <a:ext cx="1196340" cy="369332"/>
          </a:xfrm>
          <a:prstGeom prst="rect">
            <a:avLst/>
          </a:prstGeom>
          <a:noFill/>
        </p:spPr>
        <p:txBody>
          <a:bodyPr wrap="square">
            <a:spAutoFit/>
          </a:bodyPr>
          <a:lstStyle/>
          <a:p>
            <a:pPr algn="ctr"/>
            <a:r>
              <a:rPr lang="pt-BR" dirty="0"/>
              <a:t>Hema </a:t>
            </a:r>
          </a:p>
        </p:txBody>
      </p:sp>
      <p:sp>
        <p:nvSpPr>
          <p:cNvPr id="7" name="Rectangle: Rounded Corners 6">
            <a:extLst>
              <a:ext uri="{FF2B5EF4-FFF2-40B4-BE49-F238E27FC236}">
                <a16:creationId xmlns:a16="http://schemas.microsoft.com/office/drawing/2014/main" id="{B3B5D591-EF53-0FA2-E5B4-357020CD99C9}"/>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1. </a:t>
            </a:r>
            <a:r>
              <a:rPr lang="pt-BR" sz="1600" b="1" dirty="0" err="1"/>
              <a:t>Group</a:t>
            </a:r>
            <a:r>
              <a:rPr lang="pt-BR" sz="1600" b="1" dirty="0"/>
              <a:t> </a:t>
            </a:r>
            <a:r>
              <a:rPr lang="pt-BR" sz="1600" b="1" dirty="0" err="1"/>
              <a:t>members</a:t>
            </a:r>
            <a:r>
              <a:rPr lang="pt-BR" sz="1600" b="1" dirty="0"/>
              <a:t> role</a:t>
            </a:r>
            <a:endParaRPr lang="en-CA" sz="1600" b="1" dirty="0"/>
          </a:p>
        </p:txBody>
      </p:sp>
      <p:pic>
        <p:nvPicPr>
          <p:cNvPr id="8" name="Picture 4">
            <a:extLst>
              <a:ext uri="{FF2B5EF4-FFF2-40B4-BE49-F238E27FC236}">
                <a16:creationId xmlns:a16="http://schemas.microsoft.com/office/drawing/2014/main" id="{66242B0F-6CAE-E049-A0E1-41894DB8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620" y="2168684"/>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66556B-FCBC-E6E9-C5DB-65170D38B2CB}"/>
              </a:ext>
            </a:extLst>
          </p:cNvPr>
          <p:cNvSpPr txBox="1"/>
          <p:nvPr/>
        </p:nvSpPr>
        <p:spPr>
          <a:xfrm>
            <a:off x="8798560" y="3663712"/>
            <a:ext cx="914400" cy="369332"/>
          </a:xfrm>
          <a:prstGeom prst="rect">
            <a:avLst/>
          </a:prstGeom>
          <a:noFill/>
        </p:spPr>
        <p:txBody>
          <a:bodyPr wrap="square">
            <a:spAutoFit/>
          </a:bodyPr>
          <a:lstStyle/>
          <a:p>
            <a:pPr algn="ctr"/>
            <a:r>
              <a:rPr lang="pt-BR" dirty="0" err="1"/>
              <a:t>Jency</a:t>
            </a:r>
            <a:endParaRPr lang="pt-BR" dirty="0"/>
          </a:p>
        </p:txBody>
      </p:sp>
      <p:sp>
        <p:nvSpPr>
          <p:cNvPr id="10" name="TextBox 9">
            <a:extLst>
              <a:ext uri="{FF2B5EF4-FFF2-40B4-BE49-F238E27FC236}">
                <a16:creationId xmlns:a16="http://schemas.microsoft.com/office/drawing/2014/main" id="{89E3B07A-EE2D-1F03-60A2-AE0D527909E6}"/>
              </a:ext>
            </a:extLst>
          </p:cNvPr>
          <p:cNvSpPr txBox="1"/>
          <p:nvPr/>
        </p:nvSpPr>
        <p:spPr>
          <a:xfrm>
            <a:off x="2371412" y="1264526"/>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2800" dirty="0" err="1"/>
              <a:t>Product</a:t>
            </a:r>
            <a:r>
              <a:rPr lang="pt-BR" sz="2800" dirty="0"/>
              <a:t> </a:t>
            </a:r>
            <a:r>
              <a:rPr lang="pt-BR" sz="2800" dirty="0" err="1"/>
              <a:t>owner</a:t>
            </a:r>
            <a:endParaRPr lang="pt-BR" sz="2800" dirty="0"/>
          </a:p>
        </p:txBody>
      </p:sp>
      <p:sp>
        <p:nvSpPr>
          <p:cNvPr id="12" name="TextBox 11">
            <a:extLst>
              <a:ext uri="{FF2B5EF4-FFF2-40B4-BE49-F238E27FC236}">
                <a16:creationId xmlns:a16="http://schemas.microsoft.com/office/drawing/2014/main" id="{F52ED445-84A6-7F10-C612-8481F60721DE}"/>
              </a:ext>
            </a:extLst>
          </p:cNvPr>
          <p:cNvSpPr txBox="1"/>
          <p:nvPr/>
        </p:nvSpPr>
        <p:spPr>
          <a:xfrm>
            <a:off x="982980" y="4569935"/>
            <a:ext cx="4380230" cy="1477328"/>
          </a:xfrm>
          <a:prstGeom prst="rect">
            <a:avLst/>
          </a:prstGeom>
          <a:noFill/>
        </p:spPr>
        <p:txBody>
          <a:bodyPr wrap="square">
            <a:spAutoFit/>
          </a:bodyPr>
          <a:lstStyle/>
          <a:p>
            <a:pPr marL="285750" indent="-285750">
              <a:buFont typeface="Arial" panose="020B0604020202020204" pitchFamily="34" charset="0"/>
              <a:buChar char="•"/>
            </a:pPr>
            <a:r>
              <a:rPr lang="pt-BR"/>
              <a:t>Connects with the customer</a:t>
            </a:r>
          </a:p>
          <a:p>
            <a:pPr marL="285750" indent="-285750">
              <a:buFont typeface="Arial" panose="020B0604020202020204" pitchFamily="34" charset="0"/>
              <a:buChar char="•"/>
            </a:pPr>
            <a:r>
              <a:rPr lang="pt-BR"/>
              <a:t>Contributes to the vision and roadmap</a:t>
            </a:r>
          </a:p>
          <a:p>
            <a:pPr marL="285750" indent="-285750">
              <a:buFont typeface="Arial" panose="020B0604020202020204" pitchFamily="34" charset="0"/>
              <a:buChar char="•"/>
            </a:pPr>
            <a:r>
              <a:rPr lang="pt-BR"/>
              <a:t>Manages and prioritizes the team backlog</a:t>
            </a:r>
          </a:p>
          <a:p>
            <a:pPr marL="285750" indent="-285750">
              <a:buFont typeface="Arial" panose="020B0604020202020204" pitchFamily="34" charset="0"/>
              <a:buChar char="•"/>
            </a:pPr>
            <a:r>
              <a:rPr lang="pt-BR"/>
              <a:t>Supports the team in delivering value</a:t>
            </a:r>
            <a:endParaRPr lang="pt-BR" dirty="0"/>
          </a:p>
        </p:txBody>
      </p:sp>
      <p:sp>
        <p:nvSpPr>
          <p:cNvPr id="14" name="TextBox 13">
            <a:extLst>
              <a:ext uri="{FF2B5EF4-FFF2-40B4-BE49-F238E27FC236}">
                <a16:creationId xmlns:a16="http://schemas.microsoft.com/office/drawing/2014/main" id="{E0988BC8-10BB-DBBB-A168-04D092385FFE}"/>
              </a:ext>
            </a:extLst>
          </p:cNvPr>
          <p:cNvSpPr txBox="1"/>
          <p:nvPr/>
        </p:nvSpPr>
        <p:spPr>
          <a:xfrm>
            <a:off x="6664960" y="4612638"/>
            <a:ext cx="4754880" cy="1477328"/>
          </a:xfrm>
          <a:prstGeom prst="rect">
            <a:avLst/>
          </a:prstGeom>
          <a:noFill/>
        </p:spPr>
        <p:txBody>
          <a:bodyPr wrap="square">
            <a:spAutoFit/>
          </a:bodyPr>
          <a:lstStyle/>
          <a:p>
            <a:pPr marL="285750" indent="-285750">
              <a:buFont typeface="Arial" panose="020B0604020202020204" pitchFamily="34" charset="0"/>
              <a:buChar char="•"/>
            </a:pPr>
            <a:r>
              <a:rPr lang="pt-BR" dirty="0" err="1"/>
              <a:t>Continuously</a:t>
            </a:r>
            <a:r>
              <a:rPr lang="pt-BR" dirty="0"/>
              <a:t> evolves </a:t>
            </a:r>
            <a:r>
              <a:rPr lang="pt-BR" dirty="0" err="1"/>
              <a:t>product</a:t>
            </a:r>
            <a:r>
              <a:rPr lang="pt-BR" dirty="0"/>
              <a:t> design</a:t>
            </a:r>
          </a:p>
          <a:p>
            <a:pPr marL="285750" indent="-285750">
              <a:buFont typeface="Arial" panose="020B0604020202020204" pitchFamily="34" charset="0"/>
              <a:buChar char="•"/>
            </a:pPr>
            <a:r>
              <a:rPr lang="pt-BR" dirty="0" err="1"/>
              <a:t>Implements</a:t>
            </a:r>
            <a:r>
              <a:rPr lang="pt-BR" dirty="0"/>
              <a:t> </a:t>
            </a:r>
            <a:r>
              <a:rPr lang="pt-BR" dirty="0" err="1"/>
              <a:t>the</a:t>
            </a:r>
            <a:r>
              <a:rPr lang="pt-BR" dirty="0"/>
              <a:t> </a:t>
            </a:r>
            <a:r>
              <a:rPr lang="pt-BR" dirty="0" err="1"/>
              <a:t>vision</a:t>
            </a:r>
            <a:r>
              <a:rPr lang="pt-BR" dirty="0"/>
              <a:t> </a:t>
            </a:r>
            <a:r>
              <a:rPr lang="pt-BR" dirty="0" err="1"/>
              <a:t>and</a:t>
            </a:r>
            <a:r>
              <a:rPr lang="pt-BR" dirty="0"/>
              <a:t> </a:t>
            </a:r>
            <a:r>
              <a:rPr lang="pt-BR" dirty="0" err="1"/>
              <a:t>roadmap</a:t>
            </a:r>
            <a:endParaRPr lang="pt-BR" dirty="0"/>
          </a:p>
          <a:p>
            <a:pPr marL="285750" indent="-285750">
              <a:buFont typeface="Arial" panose="020B0604020202020204" pitchFamily="34" charset="0"/>
              <a:buChar char="•"/>
            </a:pPr>
            <a:r>
              <a:rPr lang="pt-BR" dirty="0"/>
              <a:t>Works </a:t>
            </a:r>
            <a:r>
              <a:rPr lang="pt-BR" dirty="0" err="1"/>
              <a:t>on</a:t>
            </a:r>
            <a:r>
              <a:rPr lang="pt-BR" dirty="0"/>
              <a:t> </a:t>
            </a:r>
            <a:r>
              <a:rPr lang="pt-BR" dirty="0" err="1"/>
              <a:t>the</a:t>
            </a:r>
            <a:r>
              <a:rPr lang="pt-BR" dirty="0"/>
              <a:t> </a:t>
            </a:r>
            <a:r>
              <a:rPr lang="pt-BR" dirty="0" err="1"/>
              <a:t>team</a:t>
            </a:r>
            <a:r>
              <a:rPr lang="pt-BR" dirty="0"/>
              <a:t> backlog</a:t>
            </a:r>
          </a:p>
          <a:p>
            <a:pPr marL="285750" indent="-285750">
              <a:buFont typeface="Arial" panose="020B0604020202020204" pitchFamily="34" charset="0"/>
              <a:buChar char="•"/>
            </a:pPr>
            <a:r>
              <a:rPr lang="pt-BR" dirty="0"/>
              <a:t>Builds, </a:t>
            </a:r>
            <a:r>
              <a:rPr lang="pt-BR" dirty="0" err="1"/>
              <a:t>tests</a:t>
            </a:r>
            <a:r>
              <a:rPr lang="pt-BR" dirty="0"/>
              <a:t>, </a:t>
            </a:r>
            <a:r>
              <a:rPr lang="pt-BR" dirty="0" err="1"/>
              <a:t>and</a:t>
            </a:r>
            <a:r>
              <a:rPr lang="pt-BR" dirty="0"/>
              <a:t> </a:t>
            </a:r>
            <a:r>
              <a:rPr lang="pt-BR" dirty="0" err="1"/>
              <a:t>delivers</a:t>
            </a:r>
            <a:r>
              <a:rPr lang="pt-BR" dirty="0"/>
              <a:t> </a:t>
            </a:r>
            <a:r>
              <a:rPr lang="pt-BR" dirty="0" err="1"/>
              <a:t>increments</a:t>
            </a:r>
            <a:r>
              <a:rPr lang="pt-BR" dirty="0"/>
              <a:t> </a:t>
            </a:r>
            <a:r>
              <a:rPr lang="pt-BR" dirty="0" err="1"/>
              <a:t>of</a:t>
            </a:r>
            <a:r>
              <a:rPr lang="pt-BR" dirty="0"/>
              <a:t> </a:t>
            </a:r>
            <a:r>
              <a:rPr lang="pt-BR" dirty="0" err="1"/>
              <a:t>value</a:t>
            </a:r>
            <a:endParaRPr lang="pt-BR" dirty="0"/>
          </a:p>
        </p:txBody>
      </p:sp>
      <p:pic>
        <p:nvPicPr>
          <p:cNvPr id="2056" name="Picture 8" descr="PEAO-CONICO-BOLA-AZUL, peões para jogos de tabuleiro - thirstymag.com">
            <a:extLst>
              <a:ext uri="{FF2B5EF4-FFF2-40B4-BE49-F238E27FC236}">
                <a16:creationId xmlns:a16="http://schemas.microsoft.com/office/drawing/2014/main" id="{AD6E9709-BFC0-903E-A00E-E387A1318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78" y="2160926"/>
            <a:ext cx="1467604" cy="14676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E9D93F5-01CD-E441-E590-174992E62230}"/>
              </a:ext>
            </a:extLst>
          </p:cNvPr>
          <p:cNvSpPr txBox="1"/>
          <p:nvPr/>
        </p:nvSpPr>
        <p:spPr>
          <a:xfrm>
            <a:off x="7155496" y="1298755"/>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3200" dirty="0" err="1"/>
              <a:t>Developers</a:t>
            </a:r>
            <a:r>
              <a:rPr lang="pt-BR" sz="3200" dirty="0"/>
              <a:t> </a:t>
            </a:r>
          </a:p>
        </p:txBody>
      </p:sp>
      <p:sp>
        <p:nvSpPr>
          <p:cNvPr id="20" name="Arrow: Left-Right 19">
            <a:extLst>
              <a:ext uri="{FF2B5EF4-FFF2-40B4-BE49-F238E27FC236}">
                <a16:creationId xmlns:a16="http://schemas.microsoft.com/office/drawing/2014/main" id="{C2F05570-4565-B159-AA95-24740464052C}"/>
              </a:ext>
            </a:extLst>
          </p:cNvPr>
          <p:cNvSpPr/>
          <p:nvPr/>
        </p:nvSpPr>
        <p:spPr>
          <a:xfrm>
            <a:off x="5123180" y="2581116"/>
            <a:ext cx="1541780" cy="893604"/>
          </a:xfrm>
          <a:prstGeom prst="leftRightArrow">
            <a:avLst/>
          </a:prstGeom>
          <a:solidFill>
            <a:schemeClr val="accent6">
              <a:lumMod val="60000"/>
              <a:lumOff val="4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807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8B5D6-6014-A3BD-7A70-7743B466ABF4}"/>
              </a:ext>
            </a:extLst>
          </p:cNvPr>
          <p:cNvPicPr>
            <a:picLocks noChangeAspect="1"/>
          </p:cNvPicPr>
          <p:nvPr/>
        </p:nvPicPr>
        <p:blipFill>
          <a:blip r:embed="rId2"/>
          <a:stretch>
            <a:fillRect/>
          </a:stretch>
        </p:blipFill>
        <p:spPr>
          <a:xfrm>
            <a:off x="1172587" y="1130575"/>
            <a:ext cx="8563534" cy="4924419"/>
          </a:xfrm>
          <a:prstGeom prst="rect">
            <a:avLst/>
          </a:prstGeom>
        </p:spPr>
      </p:pic>
      <p:sp>
        <p:nvSpPr>
          <p:cNvPr id="4" name="TextBox 3">
            <a:extLst>
              <a:ext uri="{FF2B5EF4-FFF2-40B4-BE49-F238E27FC236}">
                <a16:creationId xmlns:a16="http://schemas.microsoft.com/office/drawing/2014/main" id="{4AEEDB25-3D6B-21AA-BFD0-3BFE2BF777D2}"/>
              </a:ext>
            </a:extLst>
          </p:cNvPr>
          <p:cNvSpPr txBox="1"/>
          <p:nvPr/>
        </p:nvSpPr>
        <p:spPr>
          <a:xfrm>
            <a:off x="1172587" y="6300800"/>
            <a:ext cx="7385409" cy="369332"/>
          </a:xfrm>
          <a:prstGeom prst="rect">
            <a:avLst/>
          </a:prstGeom>
          <a:noFill/>
        </p:spPr>
        <p:txBody>
          <a:bodyPr wrap="square">
            <a:spAutoFit/>
          </a:bodyPr>
          <a:lstStyle/>
          <a:p>
            <a:r>
              <a:rPr lang="pt-BR" dirty="0"/>
              <a:t>https://www.kaggle.com/datasets/olistbr/brazilian-ecommerce</a:t>
            </a:r>
          </a:p>
        </p:txBody>
      </p:sp>
      <p:sp>
        <p:nvSpPr>
          <p:cNvPr id="2" name="Rectangle: Rounded Corners 1">
            <a:extLst>
              <a:ext uri="{FF2B5EF4-FFF2-40B4-BE49-F238E27FC236}">
                <a16:creationId xmlns:a16="http://schemas.microsoft.com/office/drawing/2014/main" id="{9D4A085B-A26E-31D5-114A-EF8A024C1DC5}"/>
              </a:ext>
            </a:extLst>
          </p:cNvPr>
          <p:cNvSpPr/>
          <p:nvPr/>
        </p:nvSpPr>
        <p:spPr>
          <a:xfrm>
            <a:off x="119954" y="187868"/>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Tree>
    <p:extLst>
      <p:ext uri="{BB962C8B-B14F-4D97-AF65-F5344CB8AC3E}">
        <p14:creationId xmlns:p14="http://schemas.microsoft.com/office/powerpoint/2010/main" val="217967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CB2946-2D43-BE17-8FC0-1C34202E7EDA}"/>
              </a:ext>
            </a:extLst>
          </p:cNvPr>
          <p:cNvPicPr>
            <a:picLocks noChangeAspect="1"/>
          </p:cNvPicPr>
          <p:nvPr/>
        </p:nvPicPr>
        <p:blipFill>
          <a:blip r:embed="rId2"/>
          <a:stretch>
            <a:fillRect/>
          </a:stretch>
        </p:blipFill>
        <p:spPr>
          <a:xfrm>
            <a:off x="918502" y="865238"/>
            <a:ext cx="10521657" cy="5032339"/>
          </a:xfrm>
          <a:prstGeom prst="rect">
            <a:avLst/>
          </a:prstGeom>
        </p:spPr>
      </p:pic>
      <p:sp>
        <p:nvSpPr>
          <p:cNvPr id="2" name="TextBox 1">
            <a:extLst>
              <a:ext uri="{FF2B5EF4-FFF2-40B4-BE49-F238E27FC236}">
                <a16:creationId xmlns:a16="http://schemas.microsoft.com/office/drawing/2014/main" id="{B85980B9-0F57-6802-C3CA-8E6B0EDD8676}"/>
              </a:ext>
            </a:extLst>
          </p:cNvPr>
          <p:cNvSpPr txBox="1"/>
          <p:nvPr/>
        </p:nvSpPr>
        <p:spPr>
          <a:xfrm>
            <a:off x="966110" y="5996355"/>
            <a:ext cx="7385409" cy="369332"/>
          </a:xfrm>
          <a:prstGeom prst="rect">
            <a:avLst/>
          </a:prstGeom>
          <a:noFill/>
        </p:spPr>
        <p:txBody>
          <a:bodyPr wrap="square">
            <a:spAutoFit/>
          </a:bodyPr>
          <a:lstStyle/>
          <a:p>
            <a:r>
              <a:rPr lang="pt-BR" dirty="0"/>
              <a:t>https://www.kaggle.com/datasets/olistbr/brazilian-ecommerce</a:t>
            </a:r>
          </a:p>
        </p:txBody>
      </p:sp>
      <p:sp>
        <p:nvSpPr>
          <p:cNvPr id="3" name="Rectangle: Rounded Corners 2">
            <a:extLst>
              <a:ext uri="{FF2B5EF4-FFF2-40B4-BE49-F238E27FC236}">
                <a16:creationId xmlns:a16="http://schemas.microsoft.com/office/drawing/2014/main" id="{81DDC502-DBB4-AF69-E3E6-EEAD5185BC27}"/>
              </a:ext>
            </a:extLst>
          </p:cNvPr>
          <p:cNvSpPr/>
          <p:nvPr/>
        </p:nvSpPr>
        <p:spPr>
          <a:xfrm>
            <a:off x="139618" y="9956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Tree>
    <p:extLst>
      <p:ext uri="{BB962C8B-B14F-4D97-AF65-F5344CB8AC3E}">
        <p14:creationId xmlns:p14="http://schemas.microsoft.com/office/powerpoint/2010/main" val="339319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F14E69-47C1-AD4E-0EE9-518F73906317}"/>
              </a:ext>
            </a:extLst>
          </p:cNvPr>
          <p:cNvPicPr>
            <a:picLocks noChangeAspect="1"/>
          </p:cNvPicPr>
          <p:nvPr/>
        </p:nvPicPr>
        <p:blipFill>
          <a:blip r:embed="rId2"/>
          <a:stretch>
            <a:fillRect/>
          </a:stretch>
        </p:blipFill>
        <p:spPr>
          <a:xfrm>
            <a:off x="843618" y="963562"/>
            <a:ext cx="10515261" cy="4719586"/>
          </a:xfrm>
          <a:prstGeom prst="rect">
            <a:avLst/>
          </a:prstGeom>
        </p:spPr>
      </p:pic>
      <p:sp>
        <p:nvSpPr>
          <p:cNvPr id="2" name="TextBox 1">
            <a:extLst>
              <a:ext uri="{FF2B5EF4-FFF2-40B4-BE49-F238E27FC236}">
                <a16:creationId xmlns:a16="http://schemas.microsoft.com/office/drawing/2014/main" id="{99C8033D-7CBD-DAB5-8ADA-104176A92368}"/>
              </a:ext>
            </a:extLst>
          </p:cNvPr>
          <p:cNvSpPr txBox="1"/>
          <p:nvPr/>
        </p:nvSpPr>
        <p:spPr>
          <a:xfrm>
            <a:off x="966110" y="5996355"/>
            <a:ext cx="7385409" cy="369332"/>
          </a:xfrm>
          <a:prstGeom prst="rect">
            <a:avLst/>
          </a:prstGeom>
          <a:noFill/>
        </p:spPr>
        <p:txBody>
          <a:bodyPr wrap="square">
            <a:spAutoFit/>
          </a:bodyPr>
          <a:lstStyle/>
          <a:p>
            <a:r>
              <a:rPr lang="pt-BR" dirty="0"/>
              <a:t>https://www.kaggle.com/datasets/olistbr/brazilian-ecommerce</a:t>
            </a:r>
          </a:p>
        </p:txBody>
      </p:sp>
      <p:sp>
        <p:nvSpPr>
          <p:cNvPr id="4" name="Rectangle: Rounded Corners 3">
            <a:extLst>
              <a:ext uri="{FF2B5EF4-FFF2-40B4-BE49-F238E27FC236}">
                <a16:creationId xmlns:a16="http://schemas.microsoft.com/office/drawing/2014/main" id="{51A42F2C-F06E-AE76-46D7-B81906240BFF}"/>
              </a:ext>
            </a:extLst>
          </p:cNvPr>
          <p:cNvSpPr/>
          <p:nvPr/>
        </p:nvSpPr>
        <p:spPr>
          <a:xfrm>
            <a:off x="194689" y="149025"/>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Tree>
    <p:extLst>
      <p:ext uri="{BB962C8B-B14F-4D97-AF65-F5344CB8AC3E}">
        <p14:creationId xmlns:p14="http://schemas.microsoft.com/office/powerpoint/2010/main" val="309269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793D1-54B4-A82A-02F6-9A942EE72AE5}"/>
              </a:ext>
            </a:extLst>
          </p:cNvPr>
          <p:cNvPicPr>
            <a:picLocks noChangeAspect="1"/>
          </p:cNvPicPr>
          <p:nvPr/>
        </p:nvPicPr>
        <p:blipFill>
          <a:blip r:embed="rId2"/>
          <a:stretch>
            <a:fillRect/>
          </a:stretch>
        </p:blipFill>
        <p:spPr>
          <a:xfrm>
            <a:off x="1345630" y="707922"/>
            <a:ext cx="10013249" cy="4903897"/>
          </a:xfrm>
          <a:prstGeom prst="rect">
            <a:avLst/>
          </a:prstGeom>
        </p:spPr>
      </p:pic>
      <p:sp>
        <p:nvSpPr>
          <p:cNvPr id="4" name="TextBox 3">
            <a:extLst>
              <a:ext uri="{FF2B5EF4-FFF2-40B4-BE49-F238E27FC236}">
                <a16:creationId xmlns:a16="http://schemas.microsoft.com/office/drawing/2014/main" id="{08C04D2C-AA10-A20A-A74F-37BDE11AA3F9}"/>
              </a:ext>
            </a:extLst>
          </p:cNvPr>
          <p:cNvSpPr txBox="1"/>
          <p:nvPr/>
        </p:nvSpPr>
        <p:spPr>
          <a:xfrm>
            <a:off x="802640" y="6143228"/>
            <a:ext cx="9509760" cy="369332"/>
          </a:xfrm>
          <a:prstGeom prst="rect">
            <a:avLst/>
          </a:prstGeom>
          <a:noFill/>
        </p:spPr>
        <p:txBody>
          <a:bodyPr wrap="square">
            <a:spAutoFit/>
          </a:bodyPr>
          <a:lstStyle/>
          <a:p>
            <a:r>
              <a:rPr lang="pt-BR" dirty="0"/>
              <a:t>https://www.kaggle.com/code/andresionek/geospatial-analysis-of-brazilian-e-commerce</a:t>
            </a:r>
          </a:p>
        </p:txBody>
      </p:sp>
      <p:sp>
        <p:nvSpPr>
          <p:cNvPr id="2" name="Rectangle: Rounded Corners 1">
            <a:extLst>
              <a:ext uri="{FF2B5EF4-FFF2-40B4-BE49-F238E27FC236}">
                <a16:creationId xmlns:a16="http://schemas.microsoft.com/office/drawing/2014/main" id="{E8CCB0F7-B30A-5DAD-B5E9-A348043527B3}"/>
              </a:ext>
            </a:extLst>
          </p:cNvPr>
          <p:cNvSpPr/>
          <p:nvPr/>
        </p:nvSpPr>
        <p:spPr>
          <a:xfrm>
            <a:off x="188779" y="166213"/>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err="1"/>
              <a:t>Dataset</a:t>
            </a:r>
            <a:r>
              <a:rPr lang="pt-BR" sz="1600" dirty="0"/>
              <a:t> </a:t>
            </a:r>
            <a:r>
              <a:rPr lang="pt-BR" sz="1600" dirty="0" err="1"/>
              <a:t>and</a:t>
            </a:r>
            <a:r>
              <a:rPr lang="pt-BR" sz="1600" dirty="0"/>
              <a:t> benchmark </a:t>
            </a:r>
            <a:r>
              <a:rPr lang="pt-BR" sz="1600" dirty="0" err="1"/>
              <a:t>codes</a:t>
            </a:r>
            <a:endParaRPr lang="en-CA" sz="1600" dirty="0"/>
          </a:p>
        </p:txBody>
      </p:sp>
    </p:spTree>
    <p:extLst>
      <p:ext uri="{BB962C8B-B14F-4D97-AF65-F5344CB8AC3E}">
        <p14:creationId xmlns:p14="http://schemas.microsoft.com/office/powerpoint/2010/main" val="18839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F94410A-9605-B3A1-3698-2735443F332A}"/>
              </a:ext>
            </a:extLst>
          </p:cNvPr>
          <p:cNvGraphicFramePr>
            <a:graphicFrameLocks noGrp="1"/>
          </p:cNvGraphicFramePr>
          <p:nvPr>
            <p:extLst>
              <p:ext uri="{D42A27DB-BD31-4B8C-83A1-F6EECF244321}">
                <p14:modId xmlns:p14="http://schemas.microsoft.com/office/powerpoint/2010/main" val="3408568263"/>
              </p:ext>
            </p:extLst>
          </p:nvPr>
        </p:nvGraphicFramePr>
        <p:xfrm>
          <a:off x="746331" y="1447309"/>
          <a:ext cx="10549952" cy="3793189"/>
        </p:xfrm>
        <a:graphic>
          <a:graphicData uri="http://schemas.openxmlformats.org/drawingml/2006/table">
            <a:tbl>
              <a:tblPr firstRow="1" bandRow="1">
                <a:tableStyleId>{D7AC3CCA-C797-4891-BE02-D94E43425B78}</a:tableStyleId>
              </a:tblPr>
              <a:tblGrid>
                <a:gridCol w="2736911">
                  <a:extLst>
                    <a:ext uri="{9D8B030D-6E8A-4147-A177-3AD203B41FA5}">
                      <a16:colId xmlns:a16="http://schemas.microsoft.com/office/drawing/2014/main" val="4147955904"/>
                    </a:ext>
                  </a:extLst>
                </a:gridCol>
                <a:gridCol w="7813041">
                  <a:extLst>
                    <a:ext uri="{9D8B030D-6E8A-4147-A177-3AD203B41FA5}">
                      <a16:colId xmlns:a16="http://schemas.microsoft.com/office/drawing/2014/main" val="1775696478"/>
                    </a:ext>
                  </a:extLst>
                </a:gridCol>
              </a:tblGrid>
              <a:tr h="497840">
                <a:tc>
                  <a:txBody>
                    <a:bodyPr/>
                    <a:lstStyle/>
                    <a:p>
                      <a:r>
                        <a:rPr lang="en-CA" sz="1600" b="1" dirty="0">
                          <a:solidFill>
                            <a:schemeClr val="bg1"/>
                          </a:solidFill>
                        </a:rPr>
                        <a:t>Project Pitch</a:t>
                      </a:r>
                      <a:endParaRPr lang="en-CA" sz="1600" b="1" dirty="0">
                        <a:solidFill>
                          <a:schemeClr val="bg1"/>
                        </a:solidFill>
                        <a:latin typeface="+mn-lt"/>
                      </a:endParaRPr>
                    </a:p>
                  </a:txBody>
                  <a:tcPr marL="65937" marR="65937" marT="32969" marB="32969">
                    <a:solidFill>
                      <a:srgbClr val="13565E"/>
                    </a:solidFill>
                  </a:tcPr>
                </a:tc>
                <a:tc>
                  <a:txBody>
                    <a:bodyPr/>
                    <a:lstStyle/>
                    <a:p>
                      <a:r>
                        <a:rPr lang="en-CA" sz="1600" b="1" dirty="0">
                          <a:solidFill>
                            <a:schemeClr val="bg1"/>
                          </a:solidFill>
                        </a:rPr>
                        <a:t>BUSINESS</a:t>
                      </a:r>
                      <a:endParaRPr lang="en-CA" sz="1600" b="1" dirty="0">
                        <a:solidFill>
                          <a:schemeClr val="bg1"/>
                        </a:solidFill>
                        <a:latin typeface="+mn-lt"/>
                      </a:endParaRPr>
                    </a:p>
                  </a:txBody>
                  <a:tcPr marL="65937" marR="65937" marT="32969" marB="32969">
                    <a:solidFill>
                      <a:srgbClr val="13565E"/>
                    </a:solidFill>
                  </a:tcPr>
                </a:tc>
                <a:extLst>
                  <a:ext uri="{0D108BD9-81ED-4DB2-BD59-A6C34878D82A}">
                    <a16:rowId xmlns:a16="http://schemas.microsoft.com/office/drawing/2014/main" val="3920843178"/>
                  </a:ext>
                </a:extLst>
              </a:tr>
              <a:tr h="319322">
                <a:tc>
                  <a:txBody>
                    <a:bodyPr/>
                    <a:lstStyle/>
                    <a:p>
                      <a:r>
                        <a:rPr lang="en-CA" sz="1400" kern="1200" dirty="0">
                          <a:solidFill>
                            <a:schemeClr val="dk1"/>
                          </a:solidFill>
                          <a:latin typeface="+mn-lt"/>
                          <a:ea typeface="+mn-ea"/>
                          <a:cs typeface="+mn-cs"/>
                        </a:rPr>
                        <a:t>Organization or Category </a:t>
                      </a:r>
                    </a:p>
                  </a:txBody>
                  <a:tcPr marL="65937" marR="65937" marT="32969" marB="32969"/>
                </a:tc>
                <a:tc>
                  <a:txBody>
                    <a:bodyPr/>
                    <a:lstStyle/>
                    <a:p>
                      <a:pPr fontAlgn="base"/>
                      <a:r>
                        <a:rPr lang="en-US" sz="1400" b="0" i="0" kern="1200" dirty="0" err="1">
                          <a:solidFill>
                            <a:schemeClr val="dk1"/>
                          </a:solidFill>
                          <a:effectLst/>
                          <a:latin typeface="+mn-lt"/>
                          <a:ea typeface="+mn-ea"/>
                          <a:cs typeface="+mn-cs"/>
                        </a:rPr>
                        <a:t>Olist</a:t>
                      </a:r>
                      <a:r>
                        <a:rPr lang="en-US" sz="1400" b="0" i="0" kern="1200" dirty="0">
                          <a:solidFill>
                            <a:schemeClr val="dk1"/>
                          </a:solidFill>
                          <a:effectLst/>
                          <a:latin typeface="+mn-lt"/>
                          <a:ea typeface="+mn-ea"/>
                          <a:cs typeface="+mn-cs"/>
                        </a:rPr>
                        <a:t>  - e</a:t>
                      </a:r>
                      <a:r>
                        <a:rPr lang="en-CA" sz="1400" b="0" i="0" kern="1200" dirty="0">
                          <a:solidFill>
                            <a:schemeClr val="dk1"/>
                          </a:solidFill>
                          <a:effectLst/>
                          <a:latin typeface="+mn-lt"/>
                          <a:ea typeface="+mn-ea"/>
                          <a:cs typeface="+mn-cs"/>
                        </a:rPr>
                        <a:t>Sales </a:t>
                      </a:r>
                      <a:r>
                        <a:rPr lang="en-CA" sz="1400" b="0" i="0" kern="1200" dirty="0" err="1">
                          <a:solidFill>
                            <a:schemeClr val="dk1"/>
                          </a:solidFill>
                          <a:effectLst/>
                          <a:latin typeface="+mn-lt"/>
                          <a:ea typeface="+mn-ea"/>
                          <a:cs typeface="+mn-cs"/>
                        </a:rPr>
                        <a:t>Plataform</a:t>
                      </a:r>
                      <a:r>
                        <a:rPr lang="en-CA" sz="1400" b="0" i="0" kern="1200" dirty="0">
                          <a:solidFill>
                            <a:schemeClr val="dk1"/>
                          </a:solidFill>
                          <a:effectLst/>
                          <a:latin typeface="+mn-lt"/>
                          <a:ea typeface="+mn-ea"/>
                          <a:cs typeface="+mn-cs"/>
                        </a:rPr>
                        <a:t> </a:t>
                      </a:r>
                    </a:p>
                  </a:txBody>
                  <a:tcPr marL="65937" marR="65937" marT="32969" marB="32969"/>
                </a:tc>
                <a:extLst>
                  <a:ext uri="{0D108BD9-81ED-4DB2-BD59-A6C34878D82A}">
                    <a16:rowId xmlns:a16="http://schemas.microsoft.com/office/drawing/2014/main" val="38642321"/>
                  </a:ext>
                </a:extLst>
              </a:tr>
              <a:tr h="1100588">
                <a:tc>
                  <a:txBody>
                    <a:bodyPr/>
                    <a:lstStyle/>
                    <a:p>
                      <a:r>
                        <a:rPr lang="en-CA" sz="1400" dirty="0"/>
                        <a:t>Description of Organization</a:t>
                      </a:r>
                      <a:endParaRPr lang="en-CA" sz="1400" dirty="0">
                        <a:latin typeface="+mn-lt"/>
                      </a:endParaRPr>
                    </a:p>
                  </a:txBody>
                  <a:tcPr marL="65937" marR="65937" marT="32969" marB="32969"/>
                </a:tc>
                <a:tc>
                  <a:txBody>
                    <a:bodyPr/>
                    <a:lstStyle/>
                    <a:p>
                      <a:r>
                        <a:rPr lang="en-US" sz="1400" b="0" i="0" kern="1200" dirty="0" err="1">
                          <a:solidFill>
                            <a:schemeClr val="dk1"/>
                          </a:solidFill>
                          <a:effectLst/>
                          <a:latin typeface="+mn-lt"/>
                          <a:ea typeface="+mn-ea"/>
                          <a:cs typeface="+mn-cs"/>
                        </a:rPr>
                        <a:t>Olist</a:t>
                      </a:r>
                      <a:r>
                        <a:rPr lang="en-US" sz="1400" b="0" i="0" kern="1200" dirty="0">
                          <a:solidFill>
                            <a:schemeClr val="dk1"/>
                          </a:solidFill>
                          <a:effectLst/>
                          <a:latin typeface="+mn-lt"/>
                          <a:ea typeface="+mn-ea"/>
                          <a:cs typeface="+mn-cs"/>
                        </a:rPr>
                        <a:t> plays an important role in the e-commerce ecosystem by addressing the gap between the small and medium sized retailers and large online marketplaces. Its extensive suite of services, from marketplace integration, logistics, marketing support, to financial leveraging, empowers the retailers to grow their reach, streamline their operations, and become more productive in their business. This will not only benefit the retailers but will also enhance the shopping experience for customers and further contributes to the growth of the e-commerce sector.</a:t>
                      </a:r>
                    </a:p>
                  </a:txBody>
                  <a:tcPr marL="65937" marR="65937" marT="32969" marB="32969"/>
                </a:tc>
                <a:extLst>
                  <a:ext uri="{0D108BD9-81ED-4DB2-BD59-A6C34878D82A}">
                    <a16:rowId xmlns:a16="http://schemas.microsoft.com/office/drawing/2014/main" val="313888427"/>
                  </a:ext>
                </a:extLst>
              </a:tr>
              <a:tr h="1629929">
                <a:tc>
                  <a:txBody>
                    <a:bodyPr/>
                    <a:lstStyle/>
                    <a:p>
                      <a:r>
                        <a:rPr lang="en-CA" sz="1400" dirty="0"/>
                        <a:t>Two Specific Ethical Considerations in AI Adoption </a:t>
                      </a:r>
                      <a:endParaRPr lang="en-CA" sz="1400" dirty="0">
                        <a:latin typeface="+mn-lt"/>
                      </a:endParaRPr>
                    </a:p>
                  </a:txBody>
                  <a:tcPr marL="65937" marR="65937" marT="32969" marB="32969"/>
                </a:tc>
                <a:tc>
                  <a:txBody>
                    <a:bodyPr/>
                    <a:lstStyle/>
                    <a:p>
                      <a:pPr marL="342900" indent="-342900">
                        <a:buAutoNum type="arabicPeriod"/>
                      </a:pPr>
                      <a:r>
                        <a:rPr lang="en-US" sz="1400" b="1" dirty="0">
                          <a:latin typeface="+mn-lt"/>
                        </a:rPr>
                        <a:t>User Data Privacy: </a:t>
                      </a:r>
                      <a:r>
                        <a:rPr lang="en-US" sz="1400" b="0" dirty="0">
                          <a:latin typeface="+mn-lt"/>
                        </a:rPr>
                        <a:t> Ensure that a</a:t>
                      </a:r>
                      <a:r>
                        <a:rPr lang="en-US" sz="1400" dirty="0">
                          <a:latin typeface="+mn-lt"/>
                        </a:rPr>
                        <a:t>ny personally identifiable information (PII) is anonymized to protect the privacy of individuals. Data should be used in a way that does not reveal individual identities.</a:t>
                      </a:r>
                    </a:p>
                    <a:p>
                      <a:pPr marL="342900" indent="-342900">
                        <a:buAutoNum type="arabicPeriod"/>
                      </a:pPr>
                      <a:r>
                        <a:rPr lang="en-US" sz="1400" b="1" dirty="0">
                          <a:latin typeface="+mn-lt"/>
                        </a:rPr>
                        <a:t>Compliance with Laws: </a:t>
                      </a:r>
                      <a:r>
                        <a:rPr lang="en-US" sz="1400" dirty="0">
                          <a:latin typeface="+mn-lt"/>
                        </a:rPr>
                        <a:t>Adhere to data protection laws and regulations such as the General Data Protection Regulation (GDPR) in the EU, and Brazil’s LGPD. Also ensure all data processing activities are compliant with these regulations.</a:t>
                      </a:r>
                      <a:endParaRPr lang="en-CA" sz="1400" dirty="0">
                        <a:latin typeface="+mn-lt"/>
                      </a:endParaRPr>
                    </a:p>
                  </a:txBody>
                  <a:tcPr marL="65937" marR="65937" marT="32969" marB="32969"/>
                </a:tc>
                <a:extLst>
                  <a:ext uri="{0D108BD9-81ED-4DB2-BD59-A6C34878D82A}">
                    <a16:rowId xmlns:a16="http://schemas.microsoft.com/office/drawing/2014/main" val="3030245523"/>
                  </a:ext>
                </a:extLst>
              </a:tr>
            </a:tbl>
          </a:graphicData>
        </a:graphic>
      </p:graphicFrame>
      <p:sp>
        <p:nvSpPr>
          <p:cNvPr id="3" name="Rectangle: Rounded Corners 2">
            <a:extLst>
              <a:ext uri="{FF2B5EF4-FFF2-40B4-BE49-F238E27FC236}">
                <a16:creationId xmlns:a16="http://schemas.microsoft.com/office/drawing/2014/main" id="{CCC16F67-F7CA-3B62-3666-5ED106885D9E}"/>
              </a:ext>
            </a:extLst>
          </p:cNvPr>
          <p:cNvSpPr/>
          <p:nvPr/>
        </p:nvSpPr>
        <p:spPr>
          <a:xfrm>
            <a:off x="199267" y="150435"/>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3. </a:t>
            </a:r>
            <a:r>
              <a:rPr lang="en-CA" sz="1600" b="1" dirty="0">
                <a:solidFill>
                  <a:schemeClr val="bg1"/>
                </a:solidFill>
              </a:rPr>
              <a:t>Project Pitch</a:t>
            </a:r>
            <a:endParaRPr lang="en-CA" sz="1600" b="1" dirty="0"/>
          </a:p>
        </p:txBody>
      </p:sp>
    </p:spTree>
    <p:extLst>
      <p:ext uri="{BB962C8B-B14F-4D97-AF65-F5344CB8AC3E}">
        <p14:creationId xmlns:p14="http://schemas.microsoft.com/office/powerpoint/2010/main" val="363039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TotalTime>
  <Words>1253</Words>
  <Application>Microsoft Office PowerPoint</Application>
  <PresentationFormat>Widescreen</PresentationFormat>
  <Paragraphs>167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Aptos Narrow</vt:lpstr>
      <vt:lpstr>Arial</vt:lpstr>
      <vt:lpstr>Calibri</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Arcadio de Paula Fernandez</dc:creator>
  <cp:lastModifiedBy>Hemasree Srinivasan</cp:lastModifiedBy>
  <cp:revision>12</cp:revision>
  <dcterms:created xsi:type="dcterms:W3CDTF">2024-06-03T12:23:46Z</dcterms:created>
  <dcterms:modified xsi:type="dcterms:W3CDTF">2024-06-11T00:41:12Z</dcterms:modified>
</cp:coreProperties>
</file>