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272" r:id="rId3"/>
    <p:sldId id="268" r:id="rId4"/>
    <p:sldId id="282" r:id="rId5"/>
    <p:sldId id="276" r:id="rId6"/>
    <p:sldId id="258" r:id="rId7"/>
    <p:sldId id="277" r:id="rId8"/>
    <p:sldId id="278" r:id="rId9"/>
    <p:sldId id="280" r:id="rId10"/>
    <p:sldId id="283" r:id="rId11"/>
    <p:sldId id="284" r:id="rId12"/>
    <p:sldId id="262" r:id="rId13"/>
    <p:sldId id="260" r:id="rId14"/>
    <p:sldId id="281" r:id="rId15"/>
    <p:sldId id="261" r:id="rId16"/>
    <p:sldId id="264" r:id="rId17"/>
    <p:sldId id="265" r:id="rId18"/>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3" autoAdjust="0"/>
    <p:restoredTop sz="94660"/>
  </p:normalViewPr>
  <p:slideViewPr>
    <p:cSldViewPr snapToGrid="0">
      <p:cViewPr varScale="1">
        <p:scale>
          <a:sx n="78" d="100"/>
          <a:sy n="78" d="100"/>
        </p:scale>
        <p:origin x="7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2FFB15-4FFE-48E2-90F5-B0F76E90F219}" type="datetimeFigureOut">
              <a:rPr lang="en-CA" smtClean="0"/>
              <a:t>2024-07-19</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C5CC07-F427-4DF0-986D-C0E8A23F7D31}" type="slidenum">
              <a:rPr lang="en-CA" smtClean="0"/>
              <a:t>‹#›</a:t>
            </a:fld>
            <a:endParaRPr lang="en-CA"/>
          </a:p>
        </p:txBody>
      </p:sp>
    </p:spTree>
    <p:extLst>
      <p:ext uri="{BB962C8B-B14F-4D97-AF65-F5344CB8AC3E}">
        <p14:creationId xmlns:p14="http://schemas.microsoft.com/office/powerpoint/2010/main" val="3533884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5"/>
          </p:nvPr>
        </p:nvSpPr>
        <p:spPr/>
        <p:txBody>
          <a:bodyPr/>
          <a:lstStyle/>
          <a:p>
            <a:fld id="{8B73FC04-4281-4E40-9F7E-9F83DA4EE658}" type="slidenum">
              <a:rPr lang="pt-BR" smtClean="0"/>
              <a:t>3</a:t>
            </a:fld>
            <a:endParaRPr lang="pt-BR"/>
          </a:p>
        </p:txBody>
      </p:sp>
    </p:spTree>
    <p:extLst>
      <p:ext uri="{BB962C8B-B14F-4D97-AF65-F5344CB8AC3E}">
        <p14:creationId xmlns:p14="http://schemas.microsoft.com/office/powerpoint/2010/main" val="4215258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A884-F03B-2379-D7DB-A9F13E1B552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pt-BR"/>
          </a:p>
        </p:txBody>
      </p:sp>
      <p:sp>
        <p:nvSpPr>
          <p:cNvPr id="3" name="Subtitle 2">
            <a:extLst>
              <a:ext uri="{FF2B5EF4-FFF2-40B4-BE49-F238E27FC236}">
                <a16:creationId xmlns:a16="http://schemas.microsoft.com/office/drawing/2014/main" id="{35E6308C-C1F4-3E07-6318-87B02AD235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pt-BR"/>
          </a:p>
        </p:txBody>
      </p:sp>
      <p:sp>
        <p:nvSpPr>
          <p:cNvPr id="4" name="Date Placeholder 3">
            <a:extLst>
              <a:ext uri="{FF2B5EF4-FFF2-40B4-BE49-F238E27FC236}">
                <a16:creationId xmlns:a16="http://schemas.microsoft.com/office/drawing/2014/main" id="{789806CB-53C2-3354-E5E5-E66817030C50}"/>
              </a:ext>
            </a:extLst>
          </p:cNvPr>
          <p:cNvSpPr>
            <a:spLocks noGrp="1"/>
          </p:cNvSpPr>
          <p:nvPr>
            <p:ph type="dt" sz="half" idx="10"/>
          </p:nvPr>
        </p:nvSpPr>
        <p:spPr/>
        <p:txBody>
          <a:bodyPr/>
          <a:lstStyle/>
          <a:p>
            <a:fld id="{EF8661FE-8616-4E1F-AE6F-C1A9AF079128}" type="datetimeFigureOut">
              <a:rPr lang="pt-BR" smtClean="0"/>
              <a:t>19/07/2024</a:t>
            </a:fld>
            <a:endParaRPr lang="pt-BR"/>
          </a:p>
        </p:txBody>
      </p:sp>
      <p:sp>
        <p:nvSpPr>
          <p:cNvPr id="5" name="Footer Placeholder 4">
            <a:extLst>
              <a:ext uri="{FF2B5EF4-FFF2-40B4-BE49-F238E27FC236}">
                <a16:creationId xmlns:a16="http://schemas.microsoft.com/office/drawing/2014/main" id="{9EA6F7EB-3824-07D1-F0E0-1079F0B3EF0E}"/>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7B48D269-C9E9-316B-6CF6-6E645924491F}"/>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3481935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2A82-78E8-39ED-0697-C0AD9F3B12A8}"/>
              </a:ext>
            </a:extLst>
          </p:cNvPr>
          <p:cNvSpPr>
            <a:spLocks noGrp="1"/>
          </p:cNvSpPr>
          <p:nvPr>
            <p:ph type="title"/>
          </p:nvPr>
        </p:nvSpPr>
        <p:spPr/>
        <p:txBody>
          <a:bodyPr/>
          <a:lstStyle/>
          <a:p>
            <a:r>
              <a:rPr lang="en-GB"/>
              <a:t>Click to edit Master title style</a:t>
            </a:r>
            <a:endParaRPr lang="pt-BR"/>
          </a:p>
        </p:txBody>
      </p:sp>
      <p:sp>
        <p:nvSpPr>
          <p:cNvPr id="3" name="Vertical Text Placeholder 2">
            <a:extLst>
              <a:ext uri="{FF2B5EF4-FFF2-40B4-BE49-F238E27FC236}">
                <a16:creationId xmlns:a16="http://schemas.microsoft.com/office/drawing/2014/main" id="{15FA73F8-4D4F-FC64-C085-881666F0060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977CD676-FD23-7B59-CE12-8603CCC85E85}"/>
              </a:ext>
            </a:extLst>
          </p:cNvPr>
          <p:cNvSpPr>
            <a:spLocks noGrp="1"/>
          </p:cNvSpPr>
          <p:nvPr>
            <p:ph type="dt" sz="half" idx="10"/>
          </p:nvPr>
        </p:nvSpPr>
        <p:spPr/>
        <p:txBody>
          <a:bodyPr/>
          <a:lstStyle/>
          <a:p>
            <a:fld id="{EF8661FE-8616-4E1F-AE6F-C1A9AF079128}" type="datetimeFigureOut">
              <a:rPr lang="pt-BR" smtClean="0"/>
              <a:t>19/07/2024</a:t>
            </a:fld>
            <a:endParaRPr lang="pt-BR"/>
          </a:p>
        </p:txBody>
      </p:sp>
      <p:sp>
        <p:nvSpPr>
          <p:cNvPr id="5" name="Footer Placeholder 4">
            <a:extLst>
              <a:ext uri="{FF2B5EF4-FFF2-40B4-BE49-F238E27FC236}">
                <a16:creationId xmlns:a16="http://schemas.microsoft.com/office/drawing/2014/main" id="{9E72E3EB-61E6-C0CC-8192-A047734912C8}"/>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B4E4722F-7717-AFD7-05FB-E0A0542F5028}"/>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670617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8DD88A-2403-CA09-5078-8F3E62C4CB7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pt-BR"/>
          </a:p>
        </p:txBody>
      </p:sp>
      <p:sp>
        <p:nvSpPr>
          <p:cNvPr id="3" name="Vertical Text Placeholder 2">
            <a:extLst>
              <a:ext uri="{FF2B5EF4-FFF2-40B4-BE49-F238E27FC236}">
                <a16:creationId xmlns:a16="http://schemas.microsoft.com/office/drawing/2014/main" id="{AC1E5CE7-5923-94CE-8DD9-9D37FC2C397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0A9FEF37-C552-AC5E-66D4-1D5849212CEF}"/>
              </a:ext>
            </a:extLst>
          </p:cNvPr>
          <p:cNvSpPr>
            <a:spLocks noGrp="1"/>
          </p:cNvSpPr>
          <p:nvPr>
            <p:ph type="dt" sz="half" idx="10"/>
          </p:nvPr>
        </p:nvSpPr>
        <p:spPr/>
        <p:txBody>
          <a:bodyPr/>
          <a:lstStyle/>
          <a:p>
            <a:fld id="{EF8661FE-8616-4E1F-AE6F-C1A9AF079128}" type="datetimeFigureOut">
              <a:rPr lang="pt-BR" smtClean="0"/>
              <a:t>19/07/2024</a:t>
            </a:fld>
            <a:endParaRPr lang="pt-BR"/>
          </a:p>
        </p:txBody>
      </p:sp>
      <p:sp>
        <p:nvSpPr>
          <p:cNvPr id="5" name="Footer Placeholder 4">
            <a:extLst>
              <a:ext uri="{FF2B5EF4-FFF2-40B4-BE49-F238E27FC236}">
                <a16:creationId xmlns:a16="http://schemas.microsoft.com/office/drawing/2014/main" id="{A4E0FCC2-0487-6E77-E440-DB2E44957D0F}"/>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5CC7E579-7AA7-9354-A4A0-3C04AF4E11F4}"/>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1429052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75A9-D325-F03C-2F68-AB257C1FC9A5}"/>
              </a:ext>
            </a:extLst>
          </p:cNvPr>
          <p:cNvSpPr>
            <a:spLocks noGrp="1"/>
          </p:cNvSpPr>
          <p:nvPr>
            <p:ph type="title"/>
          </p:nvPr>
        </p:nvSpPr>
        <p:spPr/>
        <p:txBody>
          <a:bodyPr/>
          <a:lstStyle/>
          <a:p>
            <a:r>
              <a:rPr lang="en-GB"/>
              <a:t>Click to edit Master title style</a:t>
            </a:r>
            <a:endParaRPr lang="pt-BR"/>
          </a:p>
        </p:txBody>
      </p:sp>
      <p:sp>
        <p:nvSpPr>
          <p:cNvPr id="3" name="Content Placeholder 2">
            <a:extLst>
              <a:ext uri="{FF2B5EF4-FFF2-40B4-BE49-F238E27FC236}">
                <a16:creationId xmlns:a16="http://schemas.microsoft.com/office/drawing/2014/main" id="{0DFFD047-FAD4-947E-3494-4A25FADB0B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B47FFA75-93E7-777E-83ED-61DAB9D576DF}"/>
              </a:ext>
            </a:extLst>
          </p:cNvPr>
          <p:cNvSpPr>
            <a:spLocks noGrp="1"/>
          </p:cNvSpPr>
          <p:nvPr>
            <p:ph type="dt" sz="half" idx="10"/>
          </p:nvPr>
        </p:nvSpPr>
        <p:spPr/>
        <p:txBody>
          <a:bodyPr/>
          <a:lstStyle/>
          <a:p>
            <a:fld id="{EF8661FE-8616-4E1F-AE6F-C1A9AF079128}" type="datetimeFigureOut">
              <a:rPr lang="pt-BR" smtClean="0"/>
              <a:t>19/07/2024</a:t>
            </a:fld>
            <a:endParaRPr lang="pt-BR"/>
          </a:p>
        </p:txBody>
      </p:sp>
      <p:sp>
        <p:nvSpPr>
          <p:cNvPr id="5" name="Footer Placeholder 4">
            <a:extLst>
              <a:ext uri="{FF2B5EF4-FFF2-40B4-BE49-F238E27FC236}">
                <a16:creationId xmlns:a16="http://schemas.microsoft.com/office/drawing/2014/main" id="{56754E16-6812-B60A-71AD-307126D4DD8F}"/>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16C7EBC7-C398-C6A7-D813-CF0A8F41295C}"/>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281323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8CB6-6DD1-2294-5C5E-579D3095265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pt-BR"/>
          </a:p>
        </p:txBody>
      </p:sp>
      <p:sp>
        <p:nvSpPr>
          <p:cNvPr id="3" name="Text Placeholder 2">
            <a:extLst>
              <a:ext uri="{FF2B5EF4-FFF2-40B4-BE49-F238E27FC236}">
                <a16:creationId xmlns:a16="http://schemas.microsoft.com/office/drawing/2014/main" id="{19D8D92C-7530-E8A0-02E8-08AD15CDF4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22A1B2B-9965-251F-643C-6A111F53E993}"/>
              </a:ext>
            </a:extLst>
          </p:cNvPr>
          <p:cNvSpPr>
            <a:spLocks noGrp="1"/>
          </p:cNvSpPr>
          <p:nvPr>
            <p:ph type="dt" sz="half" idx="10"/>
          </p:nvPr>
        </p:nvSpPr>
        <p:spPr/>
        <p:txBody>
          <a:bodyPr/>
          <a:lstStyle/>
          <a:p>
            <a:fld id="{EF8661FE-8616-4E1F-AE6F-C1A9AF079128}" type="datetimeFigureOut">
              <a:rPr lang="pt-BR" smtClean="0"/>
              <a:t>19/07/2024</a:t>
            </a:fld>
            <a:endParaRPr lang="pt-BR"/>
          </a:p>
        </p:txBody>
      </p:sp>
      <p:sp>
        <p:nvSpPr>
          <p:cNvPr id="5" name="Footer Placeholder 4">
            <a:extLst>
              <a:ext uri="{FF2B5EF4-FFF2-40B4-BE49-F238E27FC236}">
                <a16:creationId xmlns:a16="http://schemas.microsoft.com/office/drawing/2014/main" id="{E6D47C2B-2D2C-26AD-E204-FB6D8D69996D}"/>
              </a:ext>
            </a:extLst>
          </p:cNvPr>
          <p:cNvSpPr>
            <a:spLocks noGrp="1"/>
          </p:cNvSpPr>
          <p:nvPr>
            <p:ph type="ftr" sz="quarter" idx="11"/>
          </p:nvPr>
        </p:nvSpPr>
        <p:spPr/>
        <p:txBody>
          <a:bodyPr/>
          <a:lstStyle/>
          <a:p>
            <a:endParaRPr lang="pt-BR"/>
          </a:p>
        </p:txBody>
      </p:sp>
      <p:sp>
        <p:nvSpPr>
          <p:cNvPr id="6" name="Slide Number Placeholder 5">
            <a:extLst>
              <a:ext uri="{FF2B5EF4-FFF2-40B4-BE49-F238E27FC236}">
                <a16:creationId xmlns:a16="http://schemas.microsoft.com/office/drawing/2014/main" id="{DD4C55CA-E8C5-D465-A64F-F9A64653500E}"/>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318772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4469-F68A-2317-6FB0-F2A961C6B720}"/>
              </a:ext>
            </a:extLst>
          </p:cNvPr>
          <p:cNvSpPr>
            <a:spLocks noGrp="1"/>
          </p:cNvSpPr>
          <p:nvPr>
            <p:ph type="title"/>
          </p:nvPr>
        </p:nvSpPr>
        <p:spPr/>
        <p:txBody>
          <a:bodyPr/>
          <a:lstStyle/>
          <a:p>
            <a:r>
              <a:rPr lang="en-GB"/>
              <a:t>Click to edit Master title style</a:t>
            </a:r>
            <a:endParaRPr lang="pt-BR"/>
          </a:p>
        </p:txBody>
      </p:sp>
      <p:sp>
        <p:nvSpPr>
          <p:cNvPr id="3" name="Content Placeholder 2">
            <a:extLst>
              <a:ext uri="{FF2B5EF4-FFF2-40B4-BE49-F238E27FC236}">
                <a16:creationId xmlns:a16="http://schemas.microsoft.com/office/drawing/2014/main" id="{934213E2-9551-5C51-8D6B-6F3F836715A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Content Placeholder 3">
            <a:extLst>
              <a:ext uri="{FF2B5EF4-FFF2-40B4-BE49-F238E27FC236}">
                <a16:creationId xmlns:a16="http://schemas.microsoft.com/office/drawing/2014/main" id="{5244E163-C63B-A5BD-C4BF-40D718C933B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5" name="Date Placeholder 4">
            <a:extLst>
              <a:ext uri="{FF2B5EF4-FFF2-40B4-BE49-F238E27FC236}">
                <a16:creationId xmlns:a16="http://schemas.microsoft.com/office/drawing/2014/main" id="{94537BF7-7DB2-30AC-0534-F0DEC57E2DF6}"/>
              </a:ext>
            </a:extLst>
          </p:cNvPr>
          <p:cNvSpPr>
            <a:spLocks noGrp="1"/>
          </p:cNvSpPr>
          <p:nvPr>
            <p:ph type="dt" sz="half" idx="10"/>
          </p:nvPr>
        </p:nvSpPr>
        <p:spPr/>
        <p:txBody>
          <a:bodyPr/>
          <a:lstStyle/>
          <a:p>
            <a:fld id="{EF8661FE-8616-4E1F-AE6F-C1A9AF079128}" type="datetimeFigureOut">
              <a:rPr lang="pt-BR" smtClean="0"/>
              <a:t>19/07/2024</a:t>
            </a:fld>
            <a:endParaRPr lang="pt-BR"/>
          </a:p>
        </p:txBody>
      </p:sp>
      <p:sp>
        <p:nvSpPr>
          <p:cNvPr id="6" name="Footer Placeholder 5">
            <a:extLst>
              <a:ext uri="{FF2B5EF4-FFF2-40B4-BE49-F238E27FC236}">
                <a16:creationId xmlns:a16="http://schemas.microsoft.com/office/drawing/2014/main" id="{A923C319-C1CE-2E23-C6B4-6ED56CED674C}"/>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0CD0E39C-B88A-1487-09E0-F2D97B0098E9}"/>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191569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E1737-D512-1792-18C7-5AB99BC86DD8}"/>
              </a:ext>
            </a:extLst>
          </p:cNvPr>
          <p:cNvSpPr>
            <a:spLocks noGrp="1"/>
          </p:cNvSpPr>
          <p:nvPr>
            <p:ph type="title"/>
          </p:nvPr>
        </p:nvSpPr>
        <p:spPr>
          <a:xfrm>
            <a:off x="839788" y="365125"/>
            <a:ext cx="10515600" cy="1325563"/>
          </a:xfrm>
        </p:spPr>
        <p:txBody>
          <a:bodyPr/>
          <a:lstStyle/>
          <a:p>
            <a:r>
              <a:rPr lang="en-GB"/>
              <a:t>Click to edit Master title style</a:t>
            </a:r>
            <a:endParaRPr lang="pt-BR"/>
          </a:p>
        </p:txBody>
      </p:sp>
      <p:sp>
        <p:nvSpPr>
          <p:cNvPr id="3" name="Text Placeholder 2">
            <a:extLst>
              <a:ext uri="{FF2B5EF4-FFF2-40B4-BE49-F238E27FC236}">
                <a16:creationId xmlns:a16="http://schemas.microsoft.com/office/drawing/2014/main" id="{3AF40A6A-CAF2-EACF-AEBB-D756D5B78D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F36519-6668-F69E-18EC-545BB677C0A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5" name="Text Placeholder 4">
            <a:extLst>
              <a:ext uri="{FF2B5EF4-FFF2-40B4-BE49-F238E27FC236}">
                <a16:creationId xmlns:a16="http://schemas.microsoft.com/office/drawing/2014/main" id="{80C5FBFF-5917-174C-3DB1-5F0C8E2E40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2893113-A9D7-BD22-B7CD-6CCC669C768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7" name="Date Placeholder 6">
            <a:extLst>
              <a:ext uri="{FF2B5EF4-FFF2-40B4-BE49-F238E27FC236}">
                <a16:creationId xmlns:a16="http://schemas.microsoft.com/office/drawing/2014/main" id="{87E0CF96-E1A7-73C2-4957-29EE43966086}"/>
              </a:ext>
            </a:extLst>
          </p:cNvPr>
          <p:cNvSpPr>
            <a:spLocks noGrp="1"/>
          </p:cNvSpPr>
          <p:nvPr>
            <p:ph type="dt" sz="half" idx="10"/>
          </p:nvPr>
        </p:nvSpPr>
        <p:spPr/>
        <p:txBody>
          <a:bodyPr/>
          <a:lstStyle/>
          <a:p>
            <a:fld id="{EF8661FE-8616-4E1F-AE6F-C1A9AF079128}" type="datetimeFigureOut">
              <a:rPr lang="pt-BR" smtClean="0"/>
              <a:t>19/07/2024</a:t>
            </a:fld>
            <a:endParaRPr lang="pt-BR"/>
          </a:p>
        </p:txBody>
      </p:sp>
      <p:sp>
        <p:nvSpPr>
          <p:cNvPr id="8" name="Footer Placeholder 7">
            <a:extLst>
              <a:ext uri="{FF2B5EF4-FFF2-40B4-BE49-F238E27FC236}">
                <a16:creationId xmlns:a16="http://schemas.microsoft.com/office/drawing/2014/main" id="{1B066094-F298-615B-D797-6FA31C2B5688}"/>
              </a:ext>
            </a:extLst>
          </p:cNvPr>
          <p:cNvSpPr>
            <a:spLocks noGrp="1"/>
          </p:cNvSpPr>
          <p:nvPr>
            <p:ph type="ftr" sz="quarter" idx="11"/>
          </p:nvPr>
        </p:nvSpPr>
        <p:spPr/>
        <p:txBody>
          <a:bodyPr/>
          <a:lstStyle/>
          <a:p>
            <a:endParaRPr lang="pt-BR"/>
          </a:p>
        </p:txBody>
      </p:sp>
      <p:sp>
        <p:nvSpPr>
          <p:cNvPr id="9" name="Slide Number Placeholder 8">
            <a:extLst>
              <a:ext uri="{FF2B5EF4-FFF2-40B4-BE49-F238E27FC236}">
                <a16:creationId xmlns:a16="http://schemas.microsoft.com/office/drawing/2014/main" id="{2F4C3FAB-F1C4-05B9-6D41-1750F948A614}"/>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379671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324D-8BE8-D0A8-6958-CE615BAECE15}"/>
              </a:ext>
            </a:extLst>
          </p:cNvPr>
          <p:cNvSpPr>
            <a:spLocks noGrp="1"/>
          </p:cNvSpPr>
          <p:nvPr>
            <p:ph type="title"/>
          </p:nvPr>
        </p:nvSpPr>
        <p:spPr/>
        <p:txBody>
          <a:bodyPr/>
          <a:lstStyle/>
          <a:p>
            <a:r>
              <a:rPr lang="en-GB"/>
              <a:t>Click to edit Master title style</a:t>
            </a:r>
            <a:endParaRPr lang="pt-BR"/>
          </a:p>
        </p:txBody>
      </p:sp>
      <p:sp>
        <p:nvSpPr>
          <p:cNvPr id="3" name="Date Placeholder 2">
            <a:extLst>
              <a:ext uri="{FF2B5EF4-FFF2-40B4-BE49-F238E27FC236}">
                <a16:creationId xmlns:a16="http://schemas.microsoft.com/office/drawing/2014/main" id="{7C65912A-1259-A818-5AF6-FF62D9A33C9B}"/>
              </a:ext>
            </a:extLst>
          </p:cNvPr>
          <p:cNvSpPr>
            <a:spLocks noGrp="1"/>
          </p:cNvSpPr>
          <p:nvPr>
            <p:ph type="dt" sz="half" idx="10"/>
          </p:nvPr>
        </p:nvSpPr>
        <p:spPr/>
        <p:txBody>
          <a:bodyPr/>
          <a:lstStyle/>
          <a:p>
            <a:fld id="{EF8661FE-8616-4E1F-AE6F-C1A9AF079128}" type="datetimeFigureOut">
              <a:rPr lang="pt-BR" smtClean="0"/>
              <a:t>19/07/2024</a:t>
            </a:fld>
            <a:endParaRPr lang="pt-BR"/>
          </a:p>
        </p:txBody>
      </p:sp>
      <p:sp>
        <p:nvSpPr>
          <p:cNvPr id="4" name="Footer Placeholder 3">
            <a:extLst>
              <a:ext uri="{FF2B5EF4-FFF2-40B4-BE49-F238E27FC236}">
                <a16:creationId xmlns:a16="http://schemas.microsoft.com/office/drawing/2014/main" id="{CB4637DD-781B-F829-239D-1A472C18876C}"/>
              </a:ext>
            </a:extLst>
          </p:cNvPr>
          <p:cNvSpPr>
            <a:spLocks noGrp="1"/>
          </p:cNvSpPr>
          <p:nvPr>
            <p:ph type="ftr" sz="quarter" idx="11"/>
          </p:nvPr>
        </p:nvSpPr>
        <p:spPr/>
        <p:txBody>
          <a:bodyPr/>
          <a:lstStyle/>
          <a:p>
            <a:endParaRPr lang="pt-BR"/>
          </a:p>
        </p:txBody>
      </p:sp>
      <p:sp>
        <p:nvSpPr>
          <p:cNvPr id="5" name="Slide Number Placeholder 4">
            <a:extLst>
              <a:ext uri="{FF2B5EF4-FFF2-40B4-BE49-F238E27FC236}">
                <a16:creationId xmlns:a16="http://schemas.microsoft.com/office/drawing/2014/main" id="{5DD9F32D-F7D2-785D-40C6-1DF8933DD035}"/>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255704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9743E4-0B62-E750-097D-229AC8DACF13}"/>
              </a:ext>
            </a:extLst>
          </p:cNvPr>
          <p:cNvSpPr>
            <a:spLocks noGrp="1"/>
          </p:cNvSpPr>
          <p:nvPr>
            <p:ph type="dt" sz="half" idx="10"/>
          </p:nvPr>
        </p:nvSpPr>
        <p:spPr/>
        <p:txBody>
          <a:bodyPr/>
          <a:lstStyle/>
          <a:p>
            <a:fld id="{EF8661FE-8616-4E1F-AE6F-C1A9AF079128}" type="datetimeFigureOut">
              <a:rPr lang="pt-BR" smtClean="0"/>
              <a:t>19/07/2024</a:t>
            </a:fld>
            <a:endParaRPr lang="pt-BR"/>
          </a:p>
        </p:txBody>
      </p:sp>
      <p:sp>
        <p:nvSpPr>
          <p:cNvPr id="3" name="Footer Placeholder 2">
            <a:extLst>
              <a:ext uri="{FF2B5EF4-FFF2-40B4-BE49-F238E27FC236}">
                <a16:creationId xmlns:a16="http://schemas.microsoft.com/office/drawing/2014/main" id="{8178AB5F-E242-BD47-3A07-42EA40264E15}"/>
              </a:ext>
            </a:extLst>
          </p:cNvPr>
          <p:cNvSpPr>
            <a:spLocks noGrp="1"/>
          </p:cNvSpPr>
          <p:nvPr>
            <p:ph type="ftr" sz="quarter" idx="11"/>
          </p:nvPr>
        </p:nvSpPr>
        <p:spPr/>
        <p:txBody>
          <a:bodyPr/>
          <a:lstStyle/>
          <a:p>
            <a:endParaRPr lang="pt-BR"/>
          </a:p>
        </p:txBody>
      </p:sp>
      <p:sp>
        <p:nvSpPr>
          <p:cNvPr id="4" name="Slide Number Placeholder 3">
            <a:extLst>
              <a:ext uri="{FF2B5EF4-FFF2-40B4-BE49-F238E27FC236}">
                <a16:creationId xmlns:a16="http://schemas.microsoft.com/office/drawing/2014/main" id="{64F2A5A5-DBF9-E0DC-EB77-B35273448060}"/>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2228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038F-5A59-20C7-3C23-459D78A85F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BR"/>
          </a:p>
        </p:txBody>
      </p:sp>
      <p:sp>
        <p:nvSpPr>
          <p:cNvPr id="3" name="Content Placeholder 2">
            <a:extLst>
              <a:ext uri="{FF2B5EF4-FFF2-40B4-BE49-F238E27FC236}">
                <a16:creationId xmlns:a16="http://schemas.microsoft.com/office/drawing/2014/main" id="{136DC72D-7D71-E411-0DAE-2044321A9F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Text Placeholder 3">
            <a:extLst>
              <a:ext uri="{FF2B5EF4-FFF2-40B4-BE49-F238E27FC236}">
                <a16:creationId xmlns:a16="http://schemas.microsoft.com/office/drawing/2014/main" id="{7CD46F40-671C-16AB-15BE-920A46EA8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8574F02-A5A2-D6BE-88DE-38EBC1BE0DFC}"/>
              </a:ext>
            </a:extLst>
          </p:cNvPr>
          <p:cNvSpPr>
            <a:spLocks noGrp="1"/>
          </p:cNvSpPr>
          <p:nvPr>
            <p:ph type="dt" sz="half" idx="10"/>
          </p:nvPr>
        </p:nvSpPr>
        <p:spPr/>
        <p:txBody>
          <a:bodyPr/>
          <a:lstStyle/>
          <a:p>
            <a:fld id="{EF8661FE-8616-4E1F-AE6F-C1A9AF079128}" type="datetimeFigureOut">
              <a:rPr lang="pt-BR" smtClean="0"/>
              <a:t>19/07/2024</a:t>
            </a:fld>
            <a:endParaRPr lang="pt-BR"/>
          </a:p>
        </p:txBody>
      </p:sp>
      <p:sp>
        <p:nvSpPr>
          <p:cNvPr id="6" name="Footer Placeholder 5">
            <a:extLst>
              <a:ext uri="{FF2B5EF4-FFF2-40B4-BE49-F238E27FC236}">
                <a16:creationId xmlns:a16="http://schemas.microsoft.com/office/drawing/2014/main" id="{1268472A-FA1E-FAA3-27A3-44D0C079D87C}"/>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9C045DB7-3FE6-751B-9A97-D322A19D35CF}"/>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65343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6EAD0-1A4A-0E3A-47F9-E1574E7883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BR"/>
          </a:p>
        </p:txBody>
      </p:sp>
      <p:sp>
        <p:nvSpPr>
          <p:cNvPr id="3" name="Picture Placeholder 2">
            <a:extLst>
              <a:ext uri="{FF2B5EF4-FFF2-40B4-BE49-F238E27FC236}">
                <a16:creationId xmlns:a16="http://schemas.microsoft.com/office/drawing/2014/main" id="{C7FE63DD-6C15-3FE7-7CBB-C7AFDAE415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a:extLst>
              <a:ext uri="{FF2B5EF4-FFF2-40B4-BE49-F238E27FC236}">
                <a16:creationId xmlns:a16="http://schemas.microsoft.com/office/drawing/2014/main" id="{35900369-228C-CB72-1BF5-4B9F642DD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0FB860E-71D3-5E8F-34EC-D8FF901FA071}"/>
              </a:ext>
            </a:extLst>
          </p:cNvPr>
          <p:cNvSpPr>
            <a:spLocks noGrp="1"/>
          </p:cNvSpPr>
          <p:nvPr>
            <p:ph type="dt" sz="half" idx="10"/>
          </p:nvPr>
        </p:nvSpPr>
        <p:spPr/>
        <p:txBody>
          <a:bodyPr/>
          <a:lstStyle/>
          <a:p>
            <a:fld id="{EF8661FE-8616-4E1F-AE6F-C1A9AF079128}" type="datetimeFigureOut">
              <a:rPr lang="pt-BR" smtClean="0"/>
              <a:t>19/07/2024</a:t>
            </a:fld>
            <a:endParaRPr lang="pt-BR"/>
          </a:p>
        </p:txBody>
      </p:sp>
      <p:sp>
        <p:nvSpPr>
          <p:cNvPr id="6" name="Footer Placeholder 5">
            <a:extLst>
              <a:ext uri="{FF2B5EF4-FFF2-40B4-BE49-F238E27FC236}">
                <a16:creationId xmlns:a16="http://schemas.microsoft.com/office/drawing/2014/main" id="{4CC95118-8AD1-6D9B-3FDC-EE6566D63500}"/>
              </a:ext>
            </a:extLst>
          </p:cNvPr>
          <p:cNvSpPr>
            <a:spLocks noGrp="1"/>
          </p:cNvSpPr>
          <p:nvPr>
            <p:ph type="ftr" sz="quarter" idx="11"/>
          </p:nvPr>
        </p:nvSpPr>
        <p:spPr/>
        <p:txBody>
          <a:bodyPr/>
          <a:lstStyle/>
          <a:p>
            <a:endParaRPr lang="pt-BR"/>
          </a:p>
        </p:txBody>
      </p:sp>
      <p:sp>
        <p:nvSpPr>
          <p:cNvPr id="7" name="Slide Number Placeholder 6">
            <a:extLst>
              <a:ext uri="{FF2B5EF4-FFF2-40B4-BE49-F238E27FC236}">
                <a16:creationId xmlns:a16="http://schemas.microsoft.com/office/drawing/2014/main" id="{0FEE84E5-9CC2-1103-0284-EC83D38343DA}"/>
              </a:ext>
            </a:extLst>
          </p:cNvPr>
          <p:cNvSpPr>
            <a:spLocks noGrp="1"/>
          </p:cNvSpPr>
          <p:nvPr>
            <p:ph type="sldNum" sz="quarter" idx="12"/>
          </p:nvPr>
        </p:nvSpPr>
        <p:spPr/>
        <p:txBody>
          <a:bodyPr/>
          <a:lstStyle/>
          <a:p>
            <a:fld id="{6DD1D7CA-CA93-48B6-A09D-7124B580E127}" type="slidenum">
              <a:rPr lang="pt-BR" smtClean="0"/>
              <a:t>‹#›</a:t>
            </a:fld>
            <a:endParaRPr lang="pt-BR"/>
          </a:p>
        </p:txBody>
      </p:sp>
    </p:spTree>
    <p:extLst>
      <p:ext uri="{BB962C8B-B14F-4D97-AF65-F5344CB8AC3E}">
        <p14:creationId xmlns:p14="http://schemas.microsoft.com/office/powerpoint/2010/main" val="199847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060F17-C23C-D10C-75F8-85CBD4A65B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pt-BR"/>
          </a:p>
        </p:txBody>
      </p:sp>
      <p:sp>
        <p:nvSpPr>
          <p:cNvPr id="3" name="Text Placeholder 2">
            <a:extLst>
              <a:ext uri="{FF2B5EF4-FFF2-40B4-BE49-F238E27FC236}">
                <a16:creationId xmlns:a16="http://schemas.microsoft.com/office/drawing/2014/main" id="{00DCB5C1-34EE-A0C2-3FD4-C913D5795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BR"/>
          </a:p>
        </p:txBody>
      </p:sp>
      <p:sp>
        <p:nvSpPr>
          <p:cNvPr id="4" name="Date Placeholder 3">
            <a:extLst>
              <a:ext uri="{FF2B5EF4-FFF2-40B4-BE49-F238E27FC236}">
                <a16:creationId xmlns:a16="http://schemas.microsoft.com/office/drawing/2014/main" id="{5DBB283E-660F-69FD-4547-492BE5639E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F8661FE-8616-4E1F-AE6F-C1A9AF079128}" type="datetimeFigureOut">
              <a:rPr lang="pt-BR" smtClean="0"/>
              <a:t>19/07/2024</a:t>
            </a:fld>
            <a:endParaRPr lang="pt-BR"/>
          </a:p>
        </p:txBody>
      </p:sp>
      <p:sp>
        <p:nvSpPr>
          <p:cNvPr id="5" name="Footer Placeholder 4">
            <a:extLst>
              <a:ext uri="{FF2B5EF4-FFF2-40B4-BE49-F238E27FC236}">
                <a16:creationId xmlns:a16="http://schemas.microsoft.com/office/drawing/2014/main" id="{1A649EE2-55F1-CF28-AE5F-FF3B9A91B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Slide Number Placeholder 5">
            <a:extLst>
              <a:ext uri="{FF2B5EF4-FFF2-40B4-BE49-F238E27FC236}">
                <a16:creationId xmlns:a16="http://schemas.microsoft.com/office/drawing/2014/main" id="{5995F530-C829-0464-46FB-FAF09384BA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D1D7CA-CA93-48B6-A09D-7124B580E127}" type="slidenum">
              <a:rPr lang="pt-BR" smtClean="0"/>
              <a:t>‹#›</a:t>
            </a:fld>
            <a:endParaRPr lang="pt-BR"/>
          </a:p>
        </p:txBody>
      </p:sp>
    </p:spTree>
    <p:extLst>
      <p:ext uri="{BB962C8B-B14F-4D97-AF65-F5344CB8AC3E}">
        <p14:creationId xmlns:p14="http://schemas.microsoft.com/office/powerpoint/2010/main" val="1563726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E7201C-DCE3-DDD1-D7D4-2043F413498E}"/>
              </a:ext>
            </a:extLst>
          </p:cNvPr>
          <p:cNvSpPr txBox="1"/>
          <p:nvPr/>
        </p:nvSpPr>
        <p:spPr>
          <a:xfrm>
            <a:off x="3591989" y="1229971"/>
            <a:ext cx="6777245" cy="1569660"/>
          </a:xfrm>
          <a:prstGeom prst="rect">
            <a:avLst/>
          </a:prstGeom>
          <a:noFill/>
        </p:spPr>
        <p:txBody>
          <a:bodyPr wrap="square">
            <a:spAutoFit/>
          </a:bodyPr>
          <a:lstStyle/>
          <a:p>
            <a:pPr algn="ctr"/>
            <a:r>
              <a:rPr lang="en-US" sz="3200" b="1" i="0" dirty="0">
                <a:solidFill>
                  <a:srgbClr val="000000"/>
                </a:solidFill>
                <a:effectLst/>
                <a:highlight>
                  <a:srgbClr val="FFFFFF"/>
                </a:highlight>
                <a:latin typeface="Inter"/>
              </a:rPr>
              <a:t>Artificial Intelligence for Business Decisions and Transformation </a:t>
            </a:r>
          </a:p>
          <a:p>
            <a:pPr algn="ctr"/>
            <a:r>
              <a:rPr lang="en-US" sz="3200" b="0" i="0" dirty="0">
                <a:solidFill>
                  <a:srgbClr val="000000"/>
                </a:solidFill>
                <a:effectLst/>
                <a:highlight>
                  <a:srgbClr val="FFFFFF"/>
                </a:highlight>
                <a:latin typeface="Inter"/>
              </a:rPr>
              <a:t>CSCN8030 - Spring 2024 - Section 2</a:t>
            </a:r>
          </a:p>
        </p:txBody>
      </p:sp>
      <p:sp>
        <p:nvSpPr>
          <p:cNvPr id="6" name="TextBox 5">
            <a:extLst>
              <a:ext uri="{FF2B5EF4-FFF2-40B4-BE49-F238E27FC236}">
                <a16:creationId xmlns:a16="http://schemas.microsoft.com/office/drawing/2014/main" id="{B7BDEE5F-AF01-3044-5FF6-A2AF26462A41}"/>
              </a:ext>
            </a:extLst>
          </p:cNvPr>
          <p:cNvSpPr txBox="1"/>
          <p:nvPr/>
        </p:nvSpPr>
        <p:spPr>
          <a:xfrm>
            <a:off x="8826976" y="5166795"/>
            <a:ext cx="2887504" cy="1477328"/>
          </a:xfrm>
          <a:prstGeom prst="rect">
            <a:avLst/>
          </a:prstGeom>
          <a:noFill/>
        </p:spPr>
        <p:txBody>
          <a:bodyPr wrap="square">
            <a:spAutoFit/>
          </a:bodyPr>
          <a:lstStyle/>
          <a:p>
            <a:r>
              <a:rPr lang="pt-BR" b="1" dirty="0" err="1"/>
              <a:t>Group</a:t>
            </a:r>
            <a:r>
              <a:rPr lang="pt-BR" b="1" dirty="0"/>
              <a:t> 4 - </a:t>
            </a:r>
            <a:r>
              <a:rPr lang="pt-BR" b="1" dirty="0" err="1"/>
              <a:t>Members</a:t>
            </a:r>
            <a:r>
              <a:rPr lang="pt-BR" b="1" dirty="0"/>
              <a:t>:</a:t>
            </a:r>
          </a:p>
          <a:p>
            <a:endParaRPr lang="pt-BR" dirty="0"/>
          </a:p>
          <a:p>
            <a:r>
              <a:rPr lang="pt-BR" dirty="0"/>
              <a:t>Krishna Kumar, </a:t>
            </a:r>
            <a:r>
              <a:rPr lang="pt-BR" dirty="0" err="1"/>
              <a:t>Hemasree</a:t>
            </a:r>
            <a:endParaRPr lang="pt-BR" dirty="0"/>
          </a:p>
          <a:p>
            <a:r>
              <a:rPr lang="pt-BR" dirty="0" err="1"/>
              <a:t>Shijin</a:t>
            </a:r>
            <a:r>
              <a:rPr lang="pt-BR" dirty="0"/>
              <a:t>, </a:t>
            </a:r>
            <a:r>
              <a:rPr lang="pt-BR" dirty="0" err="1"/>
              <a:t>Jency</a:t>
            </a:r>
            <a:endParaRPr lang="pt-BR" dirty="0"/>
          </a:p>
          <a:p>
            <a:r>
              <a:rPr lang="pt-BR" dirty="0"/>
              <a:t>Fernandez, Arcadio</a:t>
            </a:r>
          </a:p>
        </p:txBody>
      </p:sp>
      <p:sp>
        <p:nvSpPr>
          <p:cNvPr id="7" name="TextBox 6">
            <a:extLst>
              <a:ext uri="{FF2B5EF4-FFF2-40B4-BE49-F238E27FC236}">
                <a16:creationId xmlns:a16="http://schemas.microsoft.com/office/drawing/2014/main" id="{761A8408-3D27-13CE-BF95-0BC01771F6C6}"/>
              </a:ext>
            </a:extLst>
          </p:cNvPr>
          <p:cNvSpPr txBox="1"/>
          <p:nvPr/>
        </p:nvSpPr>
        <p:spPr>
          <a:xfrm>
            <a:off x="625946" y="5678665"/>
            <a:ext cx="4215572" cy="646331"/>
          </a:xfrm>
          <a:prstGeom prst="rect">
            <a:avLst/>
          </a:prstGeom>
          <a:noFill/>
        </p:spPr>
        <p:txBody>
          <a:bodyPr wrap="square">
            <a:spAutoFit/>
          </a:bodyPr>
          <a:lstStyle/>
          <a:p>
            <a:r>
              <a:rPr lang="pt-BR" b="1" dirty="0">
                <a:solidFill>
                  <a:srgbClr val="000000"/>
                </a:solidFill>
                <a:latin typeface="Inter"/>
              </a:rPr>
              <a:t>Professor: </a:t>
            </a:r>
          </a:p>
          <a:p>
            <a:r>
              <a:rPr lang="pt-BR" dirty="0">
                <a:solidFill>
                  <a:srgbClr val="000000"/>
                </a:solidFill>
                <a:latin typeface="Inter"/>
              </a:rPr>
              <a:t>Glaucia Melo dos Santos, PhD</a:t>
            </a:r>
            <a:endParaRPr lang="pt-BR" dirty="0"/>
          </a:p>
        </p:txBody>
      </p:sp>
      <p:pic>
        <p:nvPicPr>
          <p:cNvPr id="3" name="Picture 2">
            <a:extLst>
              <a:ext uri="{FF2B5EF4-FFF2-40B4-BE49-F238E27FC236}">
                <a16:creationId xmlns:a16="http://schemas.microsoft.com/office/drawing/2014/main" id="{B26A3612-8B1E-34F8-3AED-057450F37CF3}"/>
              </a:ext>
            </a:extLst>
          </p:cNvPr>
          <p:cNvPicPr>
            <a:picLocks noChangeAspect="1"/>
          </p:cNvPicPr>
          <p:nvPr/>
        </p:nvPicPr>
        <p:blipFill>
          <a:blip r:embed="rId2"/>
          <a:stretch>
            <a:fillRect/>
          </a:stretch>
        </p:blipFill>
        <p:spPr>
          <a:xfrm>
            <a:off x="625946" y="1069591"/>
            <a:ext cx="2489047" cy="2359409"/>
          </a:xfrm>
          <a:prstGeom prst="rect">
            <a:avLst/>
          </a:prstGeom>
          <a:effectLst>
            <a:outerShdw blurRad="50800" dist="38100" dir="2700000" algn="tl" rotWithShape="0">
              <a:prstClr val="black">
                <a:alpha val="40000"/>
              </a:prstClr>
            </a:outerShdw>
          </a:effectLst>
        </p:spPr>
      </p:pic>
      <p:sp>
        <p:nvSpPr>
          <p:cNvPr id="10" name="TextBox 9">
            <a:extLst>
              <a:ext uri="{FF2B5EF4-FFF2-40B4-BE49-F238E27FC236}">
                <a16:creationId xmlns:a16="http://schemas.microsoft.com/office/drawing/2014/main" id="{12A44832-0610-A6DC-74B0-7ADD00796337}"/>
              </a:ext>
            </a:extLst>
          </p:cNvPr>
          <p:cNvSpPr txBox="1"/>
          <p:nvPr/>
        </p:nvSpPr>
        <p:spPr>
          <a:xfrm>
            <a:off x="3591989" y="3265613"/>
            <a:ext cx="6777245" cy="461665"/>
          </a:xfrm>
          <a:prstGeom prst="rect">
            <a:avLst/>
          </a:prstGeom>
          <a:noFill/>
        </p:spPr>
        <p:txBody>
          <a:bodyPr wrap="square">
            <a:spAutoFit/>
          </a:bodyPr>
          <a:lstStyle/>
          <a:p>
            <a:pPr algn="ctr"/>
            <a:r>
              <a:rPr lang="pt-BR" sz="2400" b="1" dirty="0">
                <a:solidFill>
                  <a:srgbClr val="000000"/>
                </a:solidFill>
                <a:highlight>
                  <a:srgbClr val="FFFFFF"/>
                </a:highlight>
                <a:latin typeface="Inter"/>
              </a:rPr>
              <a:t>Sprint 5 - Design</a:t>
            </a:r>
            <a:r>
              <a:rPr lang="en-US" sz="2400" b="1" dirty="0">
                <a:solidFill>
                  <a:srgbClr val="000000"/>
                </a:solidFill>
                <a:highlight>
                  <a:srgbClr val="FFFFFF"/>
                </a:highlight>
                <a:latin typeface="Inter"/>
              </a:rPr>
              <a:t> </a:t>
            </a:r>
          </a:p>
        </p:txBody>
      </p:sp>
      <p:sp>
        <p:nvSpPr>
          <p:cNvPr id="11" name="TextBox 10">
            <a:extLst>
              <a:ext uri="{FF2B5EF4-FFF2-40B4-BE49-F238E27FC236}">
                <a16:creationId xmlns:a16="http://schemas.microsoft.com/office/drawing/2014/main" id="{4FB00891-F5B5-A704-C5FB-B488192BA5A2}"/>
              </a:ext>
            </a:extLst>
          </p:cNvPr>
          <p:cNvSpPr txBox="1"/>
          <p:nvPr/>
        </p:nvSpPr>
        <p:spPr>
          <a:xfrm>
            <a:off x="3591990" y="4134012"/>
            <a:ext cx="6777245" cy="461665"/>
          </a:xfrm>
          <a:prstGeom prst="rect">
            <a:avLst/>
          </a:prstGeom>
          <a:noFill/>
        </p:spPr>
        <p:txBody>
          <a:bodyPr wrap="square">
            <a:spAutoFit/>
          </a:bodyPr>
          <a:lstStyle/>
          <a:p>
            <a:pPr algn="ctr"/>
            <a:r>
              <a:rPr lang="en-US" sz="2400" b="1" i="0" dirty="0">
                <a:solidFill>
                  <a:srgbClr val="000000"/>
                </a:solidFill>
                <a:effectLst/>
                <a:highlight>
                  <a:srgbClr val="FFFFFF"/>
                </a:highlight>
                <a:latin typeface="Inter"/>
              </a:rPr>
              <a:t>July 15, 2024 </a:t>
            </a:r>
            <a:endParaRPr lang="en-US" sz="2400" b="0" i="0" dirty="0">
              <a:solidFill>
                <a:srgbClr val="000000"/>
              </a:solidFill>
              <a:effectLst/>
              <a:highlight>
                <a:srgbClr val="FFFFFF"/>
              </a:highlight>
              <a:latin typeface="Inter"/>
            </a:endParaRPr>
          </a:p>
        </p:txBody>
      </p:sp>
    </p:spTree>
    <p:extLst>
      <p:ext uri="{BB962C8B-B14F-4D97-AF65-F5344CB8AC3E}">
        <p14:creationId xmlns:p14="http://schemas.microsoft.com/office/powerpoint/2010/main" val="3037031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DC2675-E69C-191E-1873-2E3C7EE4D144}"/>
              </a:ext>
            </a:extLst>
          </p:cNvPr>
          <p:cNvSpPr txBox="1"/>
          <p:nvPr/>
        </p:nvSpPr>
        <p:spPr>
          <a:xfrm>
            <a:off x="995680" y="873264"/>
            <a:ext cx="10190480" cy="5940088"/>
          </a:xfrm>
          <a:prstGeom prst="rect">
            <a:avLst/>
          </a:prstGeom>
          <a:noFill/>
        </p:spPr>
        <p:txBody>
          <a:bodyPr wrap="square">
            <a:spAutoFit/>
          </a:bodyPr>
          <a:lstStyle/>
          <a:p>
            <a:r>
              <a:rPr lang="pt-BR" sz="2000" b="1" dirty="0" err="1"/>
              <a:t>User</a:t>
            </a:r>
            <a:r>
              <a:rPr lang="pt-BR" sz="2000" b="1" dirty="0"/>
              <a:t> </a:t>
            </a:r>
            <a:r>
              <a:rPr lang="pt-BR" sz="2000" b="1" dirty="0" err="1"/>
              <a:t>Interest</a:t>
            </a:r>
            <a:r>
              <a:rPr lang="pt-BR" sz="2000" b="1" dirty="0"/>
              <a:t> Profiles</a:t>
            </a:r>
          </a:p>
          <a:p>
            <a:pPr marL="342900" indent="-342900">
              <a:buFont typeface="+mj-lt"/>
              <a:buAutoNum type="arabicPeriod"/>
            </a:pPr>
            <a:r>
              <a:rPr lang="pt-BR" sz="2000" b="1" dirty="0" err="1"/>
              <a:t>Entertainment</a:t>
            </a:r>
            <a:r>
              <a:rPr lang="pt-BR" sz="2000" b="1" dirty="0"/>
              <a:t> </a:t>
            </a:r>
            <a:r>
              <a:rPr lang="pt-BR" sz="2000" b="1" dirty="0" err="1"/>
              <a:t>Enthusiasts</a:t>
            </a:r>
            <a:r>
              <a:rPr lang="pt-BR" sz="2000" b="1" dirty="0"/>
              <a:t>:</a:t>
            </a:r>
            <a:r>
              <a:rPr lang="pt-BR" sz="2000" dirty="0"/>
              <a:t> </a:t>
            </a:r>
            <a:r>
              <a:rPr lang="pt-BR" sz="2000" dirty="0" err="1"/>
              <a:t>Users</a:t>
            </a:r>
            <a:r>
              <a:rPr lang="pt-BR" sz="2000" dirty="0"/>
              <a:t> </a:t>
            </a:r>
            <a:r>
              <a:rPr lang="pt-BR" sz="2000" dirty="0" err="1"/>
              <a:t>who</a:t>
            </a:r>
            <a:r>
              <a:rPr lang="pt-BR" sz="2000" dirty="0"/>
              <a:t> are </a:t>
            </a:r>
            <a:r>
              <a:rPr lang="pt-BR" sz="2000" dirty="0" err="1"/>
              <a:t>primarily</a:t>
            </a:r>
            <a:r>
              <a:rPr lang="pt-BR" sz="2000" dirty="0"/>
              <a:t> </a:t>
            </a:r>
            <a:r>
              <a:rPr lang="pt-BR" sz="2000" dirty="0" err="1"/>
              <a:t>interested</a:t>
            </a:r>
            <a:r>
              <a:rPr lang="pt-BR" sz="2000" dirty="0"/>
              <a:t> in </a:t>
            </a:r>
            <a:r>
              <a:rPr lang="pt-BR" sz="2000" dirty="0" err="1"/>
              <a:t>entertaining</a:t>
            </a:r>
            <a:r>
              <a:rPr lang="pt-BR" sz="2000" dirty="0"/>
              <a:t> </a:t>
            </a:r>
            <a:r>
              <a:rPr lang="pt-BR" sz="2000" dirty="0" err="1"/>
              <a:t>and</a:t>
            </a:r>
            <a:r>
              <a:rPr lang="pt-BR" sz="2000" dirty="0"/>
              <a:t> </a:t>
            </a:r>
            <a:r>
              <a:rPr lang="pt-BR" sz="2000" dirty="0" err="1"/>
              <a:t>humorous</a:t>
            </a:r>
            <a:r>
              <a:rPr lang="pt-BR" sz="2000" dirty="0"/>
              <a:t> </a:t>
            </a:r>
            <a:r>
              <a:rPr lang="pt-BR" sz="2000" dirty="0" err="1"/>
              <a:t>content</a:t>
            </a:r>
            <a:r>
              <a:rPr lang="pt-BR" sz="2000" dirty="0"/>
              <a:t>.</a:t>
            </a:r>
          </a:p>
          <a:p>
            <a:pPr marL="342900" indent="-342900">
              <a:buFont typeface="+mj-lt"/>
              <a:buAutoNum type="arabicPeriod"/>
            </a:pPr>
            <a:r>
              <a:rPr lang="pt-BR" sz="2000" b="1" dirty="0" err="1"/>
              <a:t>Educational</a:t>
            </a:r>
            <a:r>
              <a:rPr lang="pt-BR" sz="2000" b="1" dirty="0"/>
              <a:t> </a:t>
            </a:r>
            <a:r>
              <a:rPr lang="pt-BR" sz="2000" b="1" dirty="0" err="1"/>
              <a:t>Seekers</a:t>
            </a:r>
            <a:r>
              <a:rPr lang="pt-BR" sz="2000" b="1" dirty="0"/>
              <a:t>: </a:t>
            </a:r>
            <a:r>
              <a:rPr lang="pt-BR" sz="2000" dirty="0" err="1"/>
              <a:t>Users</a:t>
            </a:r>
            <a:r>
              <a:rPr lang="pt-BR" sz="2000" dirty="0"/>
              <a:t> </a:t>
            </a:r>
            <a:r>
              <a:rPr lang="pt-BR" sz="2000" dirty="0" err="1"/>
              <a:t>who</a:t>
            </a:r>
            <a:r>
              <a:rPr lang="pt-BR" sz="2000" dirty="0"/>
              <a:t> </a:t>
            </a:r>
            <a:r>
              <a:rPr lang="pt-BR" sz="2000" dirty="0" err="1"/>
              <a:t>prefer</a:t>
            </a:r>
            <a:r>
              <a:rPr lang="pt-BR" sz="2000" dirty="0"/>
              <a:t> </a:t>
            </a:r>
            <a:r>
              <a:rPr lang="pt-BR" sz="2000" dirty="0" err="1"/>
              <a:t>content</a:t>
            </a:r>
            <a:r>
              <a:rPr lang="pt-BR" sz="2000" dirty="0"/>
              <a:t> </a:t>
            </a:r>
            <a:r>
              <a:rPr lang="pt-BR" sz="2000" dirty="0" err="1"/>
              <a:t>that</a:t>
            </a:r>
            <a:r>
              <a:rPr lang="pt-BR" sz="2000" dirty="0"/>
              <a:t> </a:t>
            </a:r>
            <a:r>
              <a:rPr lang="pt-BR" sz="2000" dirty="0" err="1"/>
              <a:t>provides</a:t>
            </a:r>
            <a:r>
              <a:rPr lang="pt-BR" sz="2000" dirty="0"/>
              <a:t> </a:t>
            </a:r>
            <a:r>
              <a:rPr lang="pt-BR" sz="2000" dirty="0" err="1"/>
              <a:t>knowledge</a:t>
            </a:r>
            <a:r>
              <a:rPr lang="pt-BR" sz="2000" dirty="0"/>
              <a:t> </a:t>
            </a:r>
            <a:r>
              <a:rPr lang="pt-BR" sz="2000" dirty="0" err="1"/>
              <a:t>or</a:t>
            </a:r>
            <a:r>
              <a:rPr lang="pt-BR" sz="2000" dirty="0"/>
              <a:t> skills.</a:t>
            </a:r>
          </a:p>
          <a:p>
            <a:pPr marL="342900" indent="-342900">
              <a:buFont typeface="+mj-lt"/>
              <a:buAutoNum type="arabicPeriod"/>
            </a:pPr>
            <a:r>
              <a:rPr lang="pt-BR" sz="2000" b="1" dirty="0" err="1"/>
              <a:t>Lifestyle</a:t>
            </a:r>
            <a:r>
              <a:rPr lang="pt-BR" sz="2000" b="1" dirty="0"/>
              <a:t> </a:t>
            </a:r>
            <a:r>
              <a:rPr lang="pt-BR" sz="2000" b="1" dirty="0" err="1"/>
              <a:t>Admirers</a:t>
            </a:r>
            <a:r>
              <a:rPr lang="pt-BR" sz="2000" b="1" dirty="0"/>
              <a:t>:</a:t>
            </a:r>
            <a:r>
              <a:rPr lang="pt-BR" sz="2000" dirty="0"/>
              <a:t> </a:t>
            </a:r>
            <a:r>
              <a:rPr lang="pt-BR" sz="2000" dirty="0" err="1"/>
              <a:t>Users</a:t>
            </a:r>
            <a:r>
              <a:rPr lang="pt-BR" sz="2000" dirty="0"/>
              <a:t> </a:t>
            </a:r>
            <a:r>
              <a:rPr lang="pt-BR" sz="2000" dirty="0" err="1"/>
              <a:t>interested</a:t>
            </a:r>
            <a:r>
              <a:rPr lang="pt-BR" sz="2000" dirty="0"/>
              <a:t> in </a:t>
            </a:r>
            <a:r>
              <a:rPr lang="pt-BR" sz="2000" dirty="0" err="1"/>
              <a:t>lifestyle</a:t>
            </a:r>
            <a:r>
              <a:rPr lang="pt-BR" sz="2000" dirty="0"/>
              <a:t> </a:t>
            </a:r>
            <a:r>
              <a:rPr lang="pt-BR" sz="2000" dirty="0" err="1"/>
              <a:t>content</a:t>
            </a:r>
            <a:r>
              <a:rPr lang="pt-BR" sz="2000" dirty="0"/>
              <a:t> </a:t>
            </a:r>
            <a:r>
              <a:rPr lang="pt-BR" sz="2000" dirty="0" err="1"/>
              <a:t>such</a:t>
            </a:r>
            <a:r>
              <a:rPr lang="pt-BR" sz="2000" dirty="0"/>
              <a:t> as </a:t>
            </a:r>
            <a:r>
              <a:rPr lang="pt-BR" sz="2000" dirty="0" err="1"/>
              <a:t>fashion</a:t>
            </a:r>
            <a:r>
              <a:rPr lang="pt-BR" sz="2000" dirty="0"/>
              <a:t>, </a:t>
            </a:r>
            <a:r>
              <a:rPr lang="pt-BR" sz="2000" dirty="0" err="1"/>
              <a:t>travel</a:t>
            </a:r>
            <a:r>
              <a:rPr lang="pt-BR" sz="2000" dirty="0"/>
              <a:t>, </a:t>
            </a:r>
            <a:r>
              <a:rPr lang="pt-BR" sz="2000" dirty="0" err="1"/>
              <a:t>and</a:t>
            </a:r>
            <a:r>
              <a:rPr lang="pt-BR" sz="2000" dirty="0"/>
              <a:t> </a:t>
            </a:r>
            <a:r>
              <a:rPr lang="pt-BR" sz="2000" dirty="0" err="1"/>
              <a:t>daily</a:t>
            </a:r>
            <a:r>
              <a:rPr lang="pt-BR" sz="2000" dirty="0"/>
              <a:t> </a:t>
            </a:r>
            <a:r>
              <a:rPr lang="pt-BR" sz="2000" dirty="0" err="1"/>
              <a:t>routines</a:t>
            </a:r>
            <a:r>
              <a:rPr lang="pt-BR" sz="2000" dirty="0"/>
              <a:t>.</a:t>
            </a:r>
          </a:p>
          <a:p>
            <a:pPr marL="342900" indent="-342900">
              <a:buFont typeface="+mj-lt"/>
              <a:buAutoNum type="arabicPeriod"/>
            </a:pPr>
            <a:r>
              <a:rPr lang="pt-BR" sz="2000" b="1" dirty="0"/>
              <a:t>Fitness </a:t>
            </a:r>
            <a:r>
              <a:rPr lang="pt-BR" sz="2000" b="1" dirty="0" err="1"/>
              <a:t>Fans</a:t>
            </a:r>
            <a:r>
              <a:rPr lang="pt-BR" sz="2000" b="1" dirty="0"/>
              <a:t>: </a:t>
            </a:r>
            <a:r>
              <a:rPr lang="pt-BR" sz="2000" dirty="0" err="1"/>
              <a:t>Users</a:t>
            </a:r>
            <a:r>
              <a:rPr lang="pt-BR" sz="2000" dirty="0"/>
              <a:t> </a:t>
            </a:r>
            <a:r>
              <a:rPr lang="pt-BR" sz="2000" dirty="0" err="1"/>
              <a:t>who</a:t>
            </a:r>
            <a:r>
              <a:rPr lang="pt-BR" sz="2000" dirty="0"/>
              <a:t> </a:t>
            </a:r>
            <a:r>
              <a:rPr lang="pt-BR" sz="2000" dirty="0" err="1"/>
              <a:t>engage</a:t>
            </a:r>
            <a:r>
              <a:rPr lang="pt-BR" sz="2000" dirty="0"/>
              <a:t> with </a:t>
            </a:r>
            <a:r>
              <a:rPr lang="pt-BR" sz="2000" dirty="0" err="1"/>
              <a:t>content</a:t>
            </a:r>
            <a:r>
              <a:rPr lang="pt-BR" sz="2000" dirty="0"/>
              <a:t> </a:t>
            </a:r>
            <a:r>
              <a:rPr lang="pt-BR" sz="2000" dirty="0" err="1"/>
              <a:t>related</a:t>
            </a:r>
            <a:r>
              <a:rPr lang="pt-BR" sz="2000" dirty="0"/>
              <a:t> </a:t>
            </a:r>
            <a:r>
              <a:rPr lang="pt-BR" sz="2000" dirty="0" err="1"/>
              <a:t>to</a:t>
            </a:r>
            <a:r>
              <a:rPr lang="pt-BR" sz="2000" dirty="0"/>
              <a:t> </a:t>
            </a:r>
            <a:r>
              <a:rPr lang="pt-BR" sz="2000" dirty="0" err="1"/>
              <a:t>health</a:t>
            </a:r>
            <a:r>
              <a:rPr lang="pt-BR" sz="2000" dirty="0"/>
              <a:t>, fitness, </a:t>
            </a:r>
            <a:r>
              <a:rPr lang="pt-BR" sz="2000" dirty="0" err="1"/>
              <a:t>and</a:t>
            </a:r>
            <a:r>
              <a:rPr lang="pt-BR" sz="2000" dirty="0"/>
              <a:t> </a:t>
            </a:r>
            <a:r>
              <a:rPr lang="pt-BR" sz="2000" dirty="0" err="1"/>
              <a:t>wellness</a:t>
            </a:r>
            <a:r>
              <a:rPr lang="pt-BR" sz="2000" dirty="0"/>
              <a:t>.</a:t>
            </a:r>
          </a:p>
          <a:p>
            <a:pPr marL="342900" indent="-342900">
              <a:buFont typeface="+mj-lt"/>
              <a:buAutoNum type="arabicPeriod"/>
            </a:pPr>
            <a:r>
              <a:rPr lang="pt-BR" sz="2000" b="1" dirty="0"/>
              <a:t>Tech </a:t>
            </a:r>
            <a:r>
              <a:rPr lang="pt-BR" sz="2000" b="1" dirty="0" err="1"/>
              <a:t>Savvy</a:t>
            </a:r>
            <a:r>
              <a:rPr lang="pt-BR" sz="2000" b="1" dirty="0"/>
              <a:t>: </a:t>
            </a:r>
            <a:r>
              <a:rPr lang="pt-BR" sz="2000" dirty="0" err="1"/>
              <a:t>Users</a:t>
            </a:r>
            <a:r>
              <a:rPr lang="pt-BR" sz="2000" dirty="0"/>
              <a:t> </a:t>
            </a:r>
            <a:r>
              <a:rPr lang="pt-BR" sz="2000" dirty="0" err="1"/>
              <a:t>who</a:t>
            </a:r>
            <a:r>
              <a:rPr lang="pt-BR" sz="2000" dirty="0"/>
              <a:t> follow </a:t>
            </a:r>
            <a:r>
              <a:rPr lang="pt-BR" sz="2000" dirty="0" err="1"/>
              <a:t>content</a:t>
            </a:r>
            <a:r>
              <a:rPr lang="pt-BR" sz="2000" dirty="0"/>
              <a:t> </a:t>
            </a:r>
            <a:r>
              <a:rPr lang="pt-BR" sz="2000" dirty="0" err="1"/>
              <a:t>about</a:t>
            </a:r>
            <a:r>
              <a:rPr lang="pt-BR" sz="2000" dirty="0"/>
              <a:t> </a:t>
            </a:r>
            <a:r>
              <a:rPr lang="pt-BR" sz="2000" dirty="0" err="1"/>
              <a:t>technology</a:t>
            </a:r>
            <a:r>
              <a:rPr lang="pt-BR" sz="2000" dirty="0"/>
              <a:t>, gadgets, </a:t>
            </a:r>
            <a:r>
              <a:rPr lang="pt-BR" sz="2000" dirty="0" err="1"/>
              <a:t>and</a:t>
            </a:r>
            <a:r>
              <a:rPr lang="pt-BR" sz="2000" dirty="0"/>
              <a:t> </a:t>
            </a:r>
            <a:r>
              <a:rPr lang="pt-BR" sz="2000" dirty="0" err="1"/>
              <a:t>innovations</a:t>
            </a:r>
            <a:r>
              <a:rPr lang="pt-BR" sz="2000" dirty="0"/>
              <a:t>.</a:t>
            </a:r>
          </a:p>
          <a:p>
            <a:pPr marL="342900" indent="-342900">
              <a:buFont typeface="+mj-lt"/>
              <a:buAutoNum type="arabicPeriod"/>
            </a:pPr>
            <a:r>
              <a:rPr lang="pt-BR" sz="2000" b="1" dirty="0" err="1"/>
              <a:t>Foodies</a:t>
            </a:r>
            <a:r>
              <a:rPr lang="pt-BR" sz="2000" b="1" dirty="0"/>
              <a:t>: </a:t>
            </a:r>
            <a:r>
              <a:rPr lang="pt-BR" sz="2000" dirty="0" err="1"/>
              <a:t>Users</a:t>
            </a:r>
            <a:r>
              <a:rPr lang="pt-BR" sz="2000" dirty="0"/>
              <a:t> </a:t>
            </a:r>
            <a:r>
              <a:rPr lang="pt-BR" sz="2000" dirty="0" err="1"/>
              <a:t>who</a:t>
            </a:r>
            <a:r>
              <a:rPr lang="pt-BR" sz="2000" dirty="0"/>
              <a:t> are </a:t>
            </a:r>
            <a:r>
              <a:rPr lang="pt-BR" sz="2000" dirty="0" err="1"/>
              <a:t>interested</a:t>
            </a:r>
            <a:r>
              <a:rPr lang="pt-BR" sz="2000" dirty="0"/>
              <a:t> in food, </a:t>
            </a:r>
            <a:r>
              <a:rPr lang="pt-BR" sz="2000" dirty="0" err="1"/>
              <a:t>recipes</a:t>
            </a:r>
            <a:r>
              <a:rPr lang="pt-BR" sz="2000" dirty="0"/>
              <a:t>, </a:t>
            </a:r>
            <a:r>
              <a:rPr lang="pt-BR" sz="2000" dirty="0" err="1"/>
              <a:t>and</a:t>
            </a:r>
            <a:r>
              <a:rPr lang="pt-BR" sz="2000" dirty="0"/>
              <a:t> </a:t>
            </a:r>
            <a:r>
              <a:rPr lang="pt-BR" sz="2000" dirty="0" err="1"/>
              <a:t>cooking</a:t>
            </a:r>
            <a:r>
              <a:rPr lang="pt-BR" sz="2000" dirty="0"/>
              <a:t> </a:t>
            </a:r>
            <a:r>
              <a:rPr lang="pt-BR" sz="2000" dirty="0" err="1"/>
              <a:t>content</a:t>
            </a:r>
            <a:r>
              <a:rPr lang="pt-BR" sz="2000" dirty="0"/>
              <a:t>.</a:t>
            </a:r>
          </a:p>
          <a:p>
            <a:pPr marL="342900" indent="-342900">
              <a:buFont typeface="+mj-lt"/>
              <a:buAutoNum type="arabicPeriod"/>
            </a:pPr>
            <a:r>
              <a:rPr lang="pt-BR" sz="2000" b="1" dirty="0"/>
              <a:t>DIY &amp; Craft Lovers: </a:t>
            </a:r>
            <a:r>
              <a:rPr lang="pt-BR" sz="2000" dirty="0" err="1"/>
              <a:t>Users</a:t>
            </a:r>
            <a:r>
              <a:rPr lang="pt-BR" sz="2000" dirty="0"/>
              <a:t> </a:t>
            </a:r>
            <a:r>
              <a:rPr lang="pt-BR" sz="2000" dirty="0" err="1"/>
              <a:t>who</a:t>
            </a:r>
            <a:r>
              <a:rPr lang="pt-BR" sz="2000" dirty="0"/>
              <a:t> </a:t>
            </a:r>
            <a:r>
              <a:rPr lang="pt-BR" sz="2000" dirty="0" err="1"/>
              <a:t>enjoy</a:t>
            </a:r>
            <a:r>
              <a:rPr lang="pt-BR" sz="2000" dirty="0"/>
              <a:t> do-it-</a:t>
            </a:r>
            <a:r>
              <a:rPr lang="pt-BR" sz="2000" dirty="0" err="1"/>
              <a:t>yourself</a:t>
            </a:r>
            <a:r>
              <a:rPr lang="pt-BR" sz="2000" dirty="0"/>
              <a:t> </a:t>
            </a:r>
            <a:r>
              <a:rPr lang="pt-BR" sz="2000" dirty="0" err="1"/>
              <a:t>projects</a:t>
            </a:r>
            <a:r>
              <a:rPr lang="pt-BR" sz="2000" dirty="0"/>
              <a:t>, </a:t>
            </a:r>
            <a:r>
              <a:rPr lang="pt-BR" sz="2000" dirty="0" err="1"/>
              <a:t>crafting</a:t>
            </a:r>
            <a:r>
              <a:rPr lang="pt-BR" sz="2000" dirty="0"/>
              <a:t>, </a:t>
            </a:r>
            <a:r>
              <a:rPr lang="pt-BR" sz="2000" dirty="0" err="1"/>
              <a:t>and</a:t>
            </a:r>
            <a:r>
              <a:rPr lang="pt-BR" sz="2000" dirty="0"/>
              <a:t> </a:t>
            </a:r>
            <a:r>
              <a:rPr lang="pt-BR" sz="2000" dirty="0" err="1"/>
              <a:t>creative</a:t>
            </a:r>
            <a:r>
              <a:rPr lang="pt-BR" sz="2000" dirty="0"/>
              <a:t> </a:t>
            </a:r>
            <a:r>
              <a:rPr lang="pt-BR" sz="2000" dirty="0" err="1"/>
              <a:t>activities</a:t>
            </a:r>
            <a:r>
              <a:rPr lang="pt-BR" sz="2000" dirty="0"/>
              <a:t>.</a:t>
            </a:r>
          </a:p>
          <a:p>
            <a:pPr marL="342900" indent="-342900">
              <a:buFont typeface="+mj-lt"/>
              <a:buAutoNum type="arabicPeriod"/>
            </a:pPr>
            <a:r>
              <a:rPr lang="pt-BR" sz="2000" b="1" dirty="0"/>
              <a:t>Music &amp; Dance Aficionados: </a:t>
            </a:r>
            <a:r>
              <a:rPr lang="pt-BR" sz="2000" dirty="0" err="1"/>
              <a:t>Users</a:t>
            </a:r>
            <a:r>
              <a:rPr lang="pt-BR" sz="2000" dirty="0"/>
              <a:t> </a:t>
            </a:r>
            <a:r>
              <a:rPr lang="pt-BR" sz="2000" dirty="0" err="1"/>
              <a:t>who</a:t>
            </a:r>
            <a:r>
              <a:rPr lang="pt-BR" sz="2000" dirty="0"/>
              <a:t> are </a:t>
            </a:r>
            <a:r>
              <a:rPr lang="pt-BR" sz="2000" dirty="0" err="1"/>
              <a:t>passionate</a:t>
            </a:r>
            <a:r>
              <a:rPr lang="pt-BR" sz="2000" dirty="0"/>
              <a:t> </a:t>
            </a:r>
            <a:r>
              <a:rPr lang="pt-BR" sz="2000" dirty="0" err="1"/>
              <a:t>about</a:t>
            </a:r>
            <a:r>
              <a:rPr lang="pt-BR" sz="2000" dirty="0"/>
              <a:t> </a:t>
            </a:r>
            <a:r>
              <a:rPr lang="pt-BR" sz="2000" dirty="0" err="1"/>
              <a:t>music</a:t>
            </a:r>
            <a:r>
              <a:rPr lang="pt-BR" sz="2000" dirty="0"/>
              <a:t> </a:t>
            </a:r>
            <a:r>
              <a:rPr lang="pt-BR" sz="2000" dirty="0" err="1"/>
              <a:t>and</a:t>
            </a:r>
            <a:r>
              <a:rPr lang="pt-BR" sz="2000" dirty="0"/>
              <a:t> dance </a:t>
            </a:r>
            <a:r>
              <a:rPr lang="pt-BR" sz="2000" dirty="0" err="1"/>
              <a:t>content</a:t>
            </a:r>
            <a:r>
              <a:rPr lang="pt-BR" sz="2000" dirty="0"/>
              <a:t>.</a:t>
            </a:r>
          </a:p>
          <a:p>
            <a:pPr marL="342900" indent="-342900">
              <a:buFont typeface="+mj-lt"/>
              <a:buAutoNum type="arabicPeriod"/>
            </a:pPr>
            <a:r>
              <a:rPr lang="pt-BR" sz="2000" b="1" dirty="0" err="1"/>
              <a:t>Gaming</a:t>
            </a:r>
            <a:r>
              <a:rPr lang="pt-BR" sz="2000" b="1" dirty="0"/>
              <a:t> </a:t>
            </a:r>
            <a:r>
              <a:rPr lang="pt-BR" sz="2000" b="1" dirty="0" err="1"/>
              <a:t>Enthusiasts</a:t>
            </a:r>
            <a:r>
              <a:rPr lang="pt-BR" sz="2000" b="1" dirty="0"/>
              <a:t>: </a:t>
            </a:r>
            <a:r>
              <a:rPr lang="pt-BR" sz="2000" dirty="0" err="1"/>
              <a:t>Users</a:t>
            </a:r>
            <a:r>
              <a:rPr lang="pt-BR" sz="2000" dirty="0"/>
              <a:t> </a:t>
            </a:r>
            <a:r>
              <a:rPr lang="pt-BR" sz="2000" dirty="0" err="1"/>
              <a:t>who</a:t>
            </a:r>
            <a:r>
              <a:rPr lang="pt-BR" sz="2000" dirty="0"/>
              <a:t> are </a:t>
            </a:r>
            <a:r>
              <a:rPr lang="pt-BR" sz="2000" dirty="0" err="1"/>
              <a:t>into</a:t>
            </a:r>
            <a:r>
              <a:rPr lang="pt-BR" sz="2000" dirty="0"/>
              <a:t> </a:t>
            </a:r>
            <a:r>
              <a:rPr lang="pt-BR" sz="2000" dirty="0" err="1"/>
              <a:t>gaming</a:t>
            </a:r>
            <a:r>
              <a:rPr lang="pt-BR" sz="2000" dirty="0"/>
              <a:t> </a:t>
            </a:r>
            <a:r>
              <a:rPr lang="pt-BR" sz="2000" dirty="0" err="1"/>
              <a:t>content</a:t>
            </a:r>
            <a:r>
              <a:rPr lang="pt-BR" sz="2000" dirty="0"/>
              <a:t>, </a:t>
            </a:r>
            <a:r>
              <a:rPr lang="pt-BR" sz="2000" dirty="0" err="1"/>
              <a:t>including</a:t>
            </a:r>
            <a:r>
              <a:rPr lang="pt-BR" sz="2000" dirty="0"/>
              <a:t> gameplay, reviews, </a:t>
            </a:r>
            <a:r>
              <a:rPr lang="pt-BR" sz="2000" dirty="0" err="1"/>
              <a:t>and</a:t>
            </a:r>
            <a:r>
              <a:rPr lang="pt-BR" sz="2000" dirty="0"/>
              <a:t> live </a:t>
            </a:r>
            <a:r>
              <a:rPr lang="pt-BR" sz="2000" dirty="0" err="1"/>
              <a:t>streams</a:t>
            </a:r>
            <a:r>
              <a:rPr lang="pt-BR" sz="2000" dirty="0"/>
              <a:t>.</a:t>
            </a:r>
          </a:p>
          <a:p>
            <a:pPr marL="342900" indent="-342900">
              <a:buFont typeface="+mj-lt"/>
              <a:buAutoNum type="arabicPeriod"/>
            </a:pPr>
            <a:r>
              <a:rPr lang="pt-BR" sz="2000" b="1" dirty="0" err="1"/>
              <a:t>Beauty</a:t>
            </a:r>
            <a:r>
              <a:rPr lang="pt-BR" sz="2000" b="1" dirty="0"/>
              <a:t> &amp; Fashion </a:t>
            </a:r>
            <a:r>
              <a:rPr lang="pt-BR" sz="2000" b="1" dirty="0" err="1"/>
              <a:t>Followers</a:t>
            </a:r>
            <a:r>
              <a:rPr lang="pt-BR" sz="2000" dirty="0"/>
              <a:t>: </a:t>
            </a:r>
            <a:r>
              <a:rPr lang="pt-BR" sz="2000" dirty="0" err="1"/>
              <a:t>Users</a:t>
            </a:r>
            <a:r>
              <a:rPr lang="pt-BR" sz="2000" dirty="0"/>
              <a:t> </a:t>
            </a:r>
            <a:r>
              <a:rPr lang="pt-BR" sz="2000" dirty="0" err="1"/>
              <a:t>who</a:t>
            </a:r>
            <a:r>
              <a:rPr lang="pt-BR" sz="2000" dirty="0"/>
              <a:t> follow </a:t>
            </a:r>
            <a:r>
              <a:rPr lang="pt-BR" sz="2000" dirty="0" err="1"/>
              <a:t>beauty</a:t>
            </a:r>
            <a:r>
              <a:rPr lang="pt-BR" sz="2000" dirty="0"/>
              <a:t> </a:t>
            </a:r>
            <a:r>
              <a:rPr lang="pt-BR" sz="2000" dirty="0" err="1"/>
              <a:t>tips</a:t>
            </a:r>
            <a:r>
              <a:rPr lang="pt-BR" sz="2000" dirty="0"/>
              <a:t>, </a:t>
            </a:r>
            <a:r>
              <a:rPr lang="pt-BR" sz="2000" dirty="0" err="1"/>
              <a:t>makeup</a:t>
            </a:r>
            <a:r>
              <a:rPr lang="pt-BR" sz="2000" dirty="0"/>
              <a:t> </a:t>
            </a:r>
            <a:r>
              <a:rPr lang="pt-BR" sz="2000" dirty="0" err="1"/>
              <a:t>tutorials</a:t>
            </a:r>
            <a:r>
              <a:rPr lang="pt-BR" sz="2000" dirty="0"/>
              <a:t>, </a:t>
            </a:r>
            <a:r>
              <a:rPr lang="pt-BR" sz="2000" dirty="0" err="1"/>
              <a:t>and</a:t>
            </a:r>
            <a:r>
              <a:rPr lang="pt-BR" sz="2000" dirty="0"/>
              <a:t> </a:t>
            </a:r>
            <a:r>
              <a:rPr lang="pt-BR" sz="2000" dirty="0" err="1"/>
              <a:t>fashion</a:t>
            </a:r>
            <a:r>
              <a:rPr lang="pt-BR" sz="2000" dirty="0"/>
              <a:t> trends.</a:t>
            </a:r>
          </a:p>
          <a:p>
            <a:pPr marL="342900" indent="-342900">
              <a:buFont typeface="+mj-lt"/>
              <a:buAutoNum type="arabicPeriod"/>
            </a:pPr>
            <a:r>
              <a:rPr lang="pt-BR" sz="2000" b="1" dirty="0"/>
              <a:t>Pet Lovers: </a:t>
            </a:r>
            <a:r>
              <a:rPr lang="pt-BR" sz="2000" dirty="0" err="1"/>
              <a:t>Users</a:t>
            </a:r>
            <a:r>
              <a:rPr lang="pt-BR" sz="2000" dirty="0"/>
              <a:t> </a:t>
            </a:r>
            <a:r>
              <a:rPr lang="pt-BR" sz="2000" dirty="0" err="1"/>
              <a:t>who</a:t>
            </a:r>
            <a:r>
              <a:rPr lang="pt-BR" sz="2000" dirty="0"/>
              <a:t> </a:t>
            </a:r>
            <a:r>
              <a:rPr lang="pt-BR" sz="2000" dirty="0" err="1"/>
              <a:t>enjoy</a:t>
            </a:r>
            <a:r>
              <a:rPr lang="pt-BR" sz="2000" dirty="0"/>
              <a:t> </a:t>
            </a:r>
            <a:r>
              <a:rPr lang="pt-BR" sz="2000" dirty="0" err="1"/>
              <a:t>content</a:t>
            </a:r>
            <a:r>
              <a:rPr lang="pt-BR" sz="2000" dirty="0"/>
              <a:t> </a:t>
            </a:r>
            <a:r>
              <a:rPr lang="pt-BR" sz="2000" dirty="0" err="1"/>
              <a:t>related</a:t>
            </a:r>
            <a:r>
              <a:rPr lang="pt-BR" sz="2000" dirty="0"/>
              <a:t> </a:t>
            </a:r>
            <a:r>
              <a:rPr lang="pt-BR" sz="2000" dirty="0" err="1"/>
              <a:t>to</a:t>
            </a:r>
            <a:r>
              <a:rPr lang="pt-BR" sz="2000" dirty="0"/>
              <a:t> pets </a:t>
            </a:r>
            <a:r>
              <a:rPr lang="pt-BR" sz="2000" dirty="0" err="1"/>
              <a:t>and</a:t>
            </a:r>
            <a:r>
              <a:rPr lang="pt-BR" sz="2000" dirty="0"/>
              <a:t> </a:t>
            </a:r>
            <a:r>
              <a:rPr lang="pt-BR" sz="2000" dirty="0" err="1"/>
              <a:t>animals</a:t>
            </a:r>
            <a:r>
              <a:rPr lang="pt-BR" sz="2000" dirty="0"/>
              <a:t>.</a:t>
            </a:r>
          </a:p>
          <a:p>
            <a:pPr marL="342900" indent="-342900">
              <a:buFont typeface="+mj-lt"/>
              <a:buAutoNum type="arabicPeriod"/>
            </a:pPr>
            <a:r>
              <a:rPr lang="pt-BR" sz="2000" b="1" dirty="0"/>
              <a:t>Sports </a:t>
            </a:r>
            <a:r>
              <a:rPr lang="pt-BR" sz="2000" b="1" dirty="0" err="1"/>
              <a:t>Fans</a:t>
            </a:r>
            <a:r>
              <a:rPr lang="pt-BR" sz="2000" b="1" dirty="0"/>
              <a:t>: </a:t>
            </a:r>
            <a:r>
              <a:rPr lang="pt-BR" sz="2000" dirty="0" err="1"/>
              <a:t>Users</a:t>
            </a:r>
            <a:r>
              <a:rPr lang="pt-BR" sz="2000" dirty="0"/>
              <a:t> </a:t>
            </a:r>
            <a:r>
              <a:rPr lang="pt-BR" sz="2000" dirty="0" err="1"/>
              <a:t>interested</a:t>
            </a:r>
            <a:r>
              <a:rPr lang="pt-BR" sz="2000" dirty="0"/>
              <a:t> in </a:t>
            </a:r>
            <a:r>
              <a:rPr lang="pt-BR" sz="2000" dirty="0" err="1"/>
              <a:t>sports-related</a:t>
            </a:r>
            <a:r>
              <a:rPr lang="pt-BR" sz="2000" dirty="0"/>
              <a:t> </a:t>
            </a:r>
            <a:r>
              <a:rPr lang="pt-BR" sz="2000" dirty="0" err="1"/>
              <a:t>content</a:t>
            </a:r>
            <a:r>
              <a:rPr lang="pt-BR" sz="2000" dirty="0"/>
              <a:t> </a:t>
            </a:r>
            <a:r>
              <a:rPr lang="pt-BR" sz="2000" dirty="0" err="1"/>
              <a:t>and</a:t>
            </a:r>
            <a:r>
              <a:rPr lang="pt-BR" sz="2000" dirty="0"/>
              <a:t> </a:t>
            </a:r>
            <a:r>
              <a:rPr lang="pt-BR" sz="2000" dirty="0" err="1"/>
              <a:t>athletic</a:t>
            </a:r>
            <a:r>
              <a:rPr lang="pt-BR" sz="2000" dirty="0"/>
              <a:t> </a:t>
            </a:r>
            <a:r>
              <a:rPr lang="pt-BR" sz="2000" dirty="0" err="1"/>
              <a:t>activities</a:t>
            </a:r>
            <a:r>
              <a:rPr lang="pt-BR" sz="2000" dirty="0"/>
              <a:t>.</a:t>
            </a:r>
          </a:p>
        </p:txBody>
      </p:sp>
      <p:sp>
        <p:nvSpPr>
          <p:cNvPr id="4" name="Rectangle: Rounded Corners 3">
            <a:extLst>
              <a:ext uri="{FF2B5EF4-FFF2-40B4-BE49-F238E27FC236}">
                <a16:creationId xmlns:a16="http://schemas.microsoft.com/office/drawing/2014/main" id="{7386A90B-7895-7D7C-14B5-05BF842AF608}"/>
              </a:ext>
            </a:extLst>
          </p:cNvPr>
          <p:cNvSpPr/>
          <p:nvPr/>
        </p:nvSpPr>
        <p:spPr>
          <a:xfrm>
            <a:off x="223520" y="23343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b="1" dirty="0"/>
              <a:t>4. Our focus</a:t>
            </a:r>
          </a:p>
        </p:txBody>
      </p:sp>
    </p:spTree>
    <p:extLst>
      <p:ext uri="{BB962C8B-B14F-4D97-AF65-F5344CB8AC3E}">
        <p14:creationId xmlns:p14="http://schemas.microsoft.com/office/powerpoint/2010/main" val="590884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5FED6F-AB79-987A-92D8-7500EB851068}"/>
              </a:ext>
            </a:extLst>
          </p:cNvPr>
          <p:cNvSpPr txBox="1"/>
          <p:nvPr/>
        </p:nvSpPr>
        <p:spPr>
          <a:xfrm>
            <a:off x="353984" y="5103434"/>
            <a:ext cx="11756736" cy="1480245"/>
          </a:xfrm>
          <a:prstGeom prst="roundRect">
            <a:avLst/>
          </a:prstGeom>
          <a:solidFill>
            <a:schemeClr val="accent2">
              <a:lumMod val="20000"/>
              <a:lumOff val="80000"/>
            </a:schemeClr>
          </a:solidFill>
        </p:spPr>
        <p:txBody>
          <a:bodyPr wrap="square">
            <a:spAutoFit/>
          </a:bodyPr>
          <a:lstStyle/>
          <a:p>
            <a:endParaRPr lang="pt-BR" sz="2000" dirty="0"/>
          </a:p>
        </p:txBody>
      </p:sp>
      <p:sp>
        <p:nvSpPr>
          <p:cNvPr id="10" name="TextBox 9">
            <a:extLst>
              <a:ext uri="{FF2B5EF4-FFF2-40B4-BE49-F238E27FC236}">
                <a16:creationId xmlns:a16="http://schemas.microsoft.com/office/drawing/2014/main" id="{AC8ABC61-0EF4-A29D-8CEE-8F5A12817A3D}"/>
              </a:ext>
            </a:extLst>
          </p:cNvPr>
          <p:cNvSpPr txBox="1"/>
          <p:nvPr/>
        </p:nvSpPr>
        <p:spPr>
          <a:xfrm>
            <a:off x="538480" y="3164840"/>
            <a:ext cx="11572240" cy="3416320"/>
          </a:xfrm>
          <a:prstGeom prst="rect">
            <a:avLst/>
          </a:prstGeom>
          <a:noFill/>
        </p:spPr>
        <p:txBody>
          <a:bodyPr wrap="square" rtlCol="0">
            <a:spAutoFit/>
          </a:bodyPr>
          <a:lstStyle/>
          <a:p>
            <a:endParaRPr lang="en-US" dirty="0"/>
          </a:p>
          <a:p>
            <a:r>
              <a:rPr lang="en-US" b="1" dirty="0"/>
              <a:t>2. Influencer Segmentation</a:t>
            </a:r>
          </a:p>
          <a:p>
            <a:r>
              <a:rPr lang="en-US" b="1" dirty="0"/>
              <a:t>Project Idea: </a:t>
            </a:r>
            <a:r>
              <a:rPr lang="en-US" dirty="0"/>
              <a:t>Segment influencers into different groups based on their engagement metrics, content type, and audience demographics.</a:t>
            </a:r>
          </a:p>
          <a:p>
            <a:r>
              <a:rPr lang="en-US" b="1" dirty="0"/>
              <a:t>Techniques: </a:t>
            </a:r>
            <a:r>
              <a:rPr lang="en-US" dirty="0"/>
              <a:t>Clustering (K-means, DBSCAN), PCA for dimensionality reduction.</a:t>
            </a:r>
          </a:p>
          <a:p>
            <a:r>
              <a:rPr lang="en-US" b="1" dirty="0"/>
              <a:t>Outcome: </a:t>
            </a:r>
            <a:r>
              <a:rPr lang="en-US" dirty="0"/>
              <a:t>Detailed segmentation of influencers, enabling targeted marketing and collaboration strategies.</a:t>
            </a:r>
          </a:p>
          <a:p>
            <a:endParaRPr lang="en-US" dirty="0"/>
          </a:p>
          <a:p>
            <a:r>
              <a:rPr lang="en-US" b="1" dirty="0"/>
              <a:t>3. User Interest Profiling based on TikTok Reviews</a:t>
            </a:r>
          </a:p>
          <a:p>
            <a:r>
              <a:rPr lang="en-US" b="1" dirty="0"/>
              <a:t>Project Idea: </a:t>
            </a:r>
            <a:r>
              <a:rPr lang="en-US" dirty="0"/>
              <a:t>Develop a system to automatically identify and classify user interest profiles based on user reviews.</a:t>
            </a:r>
          </a:p>
          <a:p>
            <a:r>
              <a:rPr lang="en-US" b="1" dirty="0"/>
              <a:t>Techniques: </a:t>
            </a:r>
            <a:r>
              <a:rPr lang="en-US" dirty="0"/>
              <a:t>Supervised learning, sentiment analysis</a:t>
            </a:r>
          </a:p>
          <a:p>
            <a:r>
              <a:rPr lang="en-US" b="1" dirty="0"/>
              <a:t>Outcome: </a:t>
            </a:r>
            <a:r>
              <a:rPr lang="en-US" dirty="0"/>
              <a:t>This will help in understanding user preferences, improving content recommendations, and aiding influencers in tailoring their content strategies</a:t>
            </a:r>
            <a:endParaRPr lang="pt-BR" dirty="0"/>
          </a:p>
        </p:txBody>
      </p:sp>
      <p:pic>
        <p:nvPicPr>
          <p:cNvPr id="1026" name="Picture 2" descr="Download Tiktok, Logo, Brand. Royalty ...">
            <a:extLst>
              <a:ext uri="{FF2B5EF4-FFF2-40B4-BE49-F238E27FC236}">
                <a16:creationId xmlns:a16="http://schemas.microsoft.com/office/drawing/2014/main" id="{5938DD33-196D-884B-BF38-5B56A8A67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4088" y="446792"/>
            <a:ext cx="2356872" cy="23568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CA9066-0F7A-B386-74F7-AD33C0149AF8}"/>
              </a:ext>
            </a:extLst>
          </p:cNvPr>
          <p:cNvSpPr txBox="1"/>
          <p:nvPr/>
        </p:nvSpPr>
        <p:spPr>
          <a:xfrm>
            <a:off x="457200" y="1133515"/>
            <a:ext cx="7741920" cy="2031325"/>
          </a:xfrm>
          <a:prstGeom prst="rect">
            <a:avLst/>
          </a:prstGeom>
          <a:noFill/>
        </p:spPr>
        <p:txBody>
          <a:bodyPr wrap="square">
            <a:spAutoFit/>
          </a:bodyPr>
          <a:lstStyle/>
          <a:p>
            <a:r>
              <a:rPr lang="en-US" b="1" dirty="0"/>
              <a:t>1. Influencer Growth Prediction</a:t>
            </a:r>
          </a:p>
          <a:p>
            <a:r>
              <a:rPr lang="en-US" b="1" dirty="0"/>
              <a:t>Project Idea: </a:t>
            </a:r>
            <a:r>
              <a:rPr lang="en-US" dirty="0"/>
              <a:t>Build a predictive model to identify influencers who have the potential to transition from micro-influencers to macro-influencers.</a:t>
            </a:r>
          </a:p>
          <a:p>
            <a:r>
              <a:rPr lang="en-US" b="1" dirty="0"/>
              <a:t>Techniques: </a:t>
            </a:r>
            <a:r>
              <a:rPr lang="en-US" dirty="0"/>
              <a:t>Supervised learning (Random Forest, Gradient Boosting, Neural Networks), feature engineering.</a:t>
            </a:r>
          </a:p>
          <a:p>
            <a:r>
              <a:rPr lang="en-US" b="1" dirty="0"/>
              <a:t>Outcome: </a:t>
            </a:r>
            <a:r>
              <a:rPr lang="en-US" dirty="0"/>
              <a:t>Predict potential growth trajectories of influencers, provide insights for influencer marketing strategies.</a:t>
            </a:r>
          </a:p>
        </p:txBody>
      </p:sp>
      <p:sp>
        <p:nvSpPr>
          <p:cNvPr id="4" name="Rectangle: Rounded Corners 3">
            <a:extLst>
              <a:ext uri="{FF2B5EF4-FFF2-40B4-BE49-F238E27FC236}">
                <a16:creationId xmlns:a16="http://schemas.microsoft.com/office/drawing/2014/main" id="{2A4DA64E-BCB3-94B3-9EC5-0A2DD4488AB1}"/>
              </a:ext>
            </a:extLst>
          </p:cNvPr>
          <p:cNvSpPr/>
          <p:nvPr/>
        </p:nvSpPr>
        <p:spPr>
          <a:xfrm>
            <a:off x="223520" y="23343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b="1" dirty="0"/>
              <a:t>4. Our focus</a:t>
            </a:r>
          </a:p>
        </p:txBody>
      </p:sp>
    </p:spTree>
    <p:extLst>
      <p:ext uri="{BB962C8B-B14F-4D97-AF65-F5344CB8AC3E}">
        <p14:creationId xmlns:p14="http://schemas.microsoft.com/office/powerpoint/2010/main" val="1856589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
            <a:extLst>
              <a:ext uri="{FF2B5EF4-FFF2-40B4-BE49-F238E27FC236}">
                <a16:creationId xmlns:a16="http://schemas.microsoft.com/office/drawing/2014/main" id="{FF94410A-9605-B3A1-3698-2735443F332A}"/>
              </a:ext>
            </a:extLst>
          </p:cNvPr>
          <p:cNvGraphicFramePr>
            <a:graphicFrameLocks noGrp="1"/>
          </p:cNvGraphicFramePr>
          <p:nvPr>
            <p:extLst>
              <p:ext uri="{D42A27DB-BD31-4B8C-83A1-F6EECF244321}">
                <p14:modId xmlns:p14="http://schemas.microsoft.com/office/powerpoint/2010/main" val="1783964690"/>
              </p:ext>
            </p:extLst>
          </p:nvPr>
        </p:nvGraphicFramePr>
        <p:xfrm>
          <a:off x="746331" y="1447309"/>
          <a:ext cx="10549952" cy="4757368"/>
        </p:xfrm>
        <a:graphic>
          <a:graphicData uri="http://schemas.openxmlformats.org/drawingml/2006/table">
            <a:tbl>
              <a:tblPr firstRow="1" bandRow="1">
                <a:tableStyleId>{D7AC3CCA-C797-4891-BE02-D94E43425B78}</a:tableStyleId>
              </a:tblPr>
              <a:tblGrid>
                <a:gridCol w="2736911">
                  <a:extLst>
                    <a:ext uri="{9D8B030D-6E8A-4147-A177-3AD203B41FA5}">
                      <a16:colId xmlns:a16="http://schemas.microsoft.com/office/drawing/2014/main" val="4147955904"/>
                    </a:ext>
                  </a:extLst>
                </a:gridCol>
                <a:gridCol w="7813041">
                  <a:extLst>
                    <a:ext uri="{9D8B030D-6E8A-4147-A177-3AD203B41FA5}">
                      <a16:colId xmlns:a16="http://schemas.microsoft.com/office/drawing/2014/main" val="1775696478"/>
                    </a:ext>
                  </a:extLst>
                </a:gridCol>
              </a:tblGrid>
              <a:tr h="497840">
                <a:tc>
                  <a:txBody>
                    <a:bodyPr/>
                    <a:lstStyle/>
                    <a:p>
                      <a:r>
                        <a:rPr lang="en-CA" sz="1600" b="1" dirty="0">
                          <a:solidFill>
                            <a:schemeClr val="bg1"/>
                          </a:solidFill>
                        </a:rPr>
                        <a:t>Project Pitch</a:t>
                      </a:r>
                      <a:endParaRPr lang="en-CA" sz="1600" b="1" dirty="0">
                        <a:solidFill>
                          <a:schemeClr val="bg1"/>
                        </a:solidFill>
                        <a:latin typeface="+mn-lt"/>
                      </a:endParaRPr>
                    </a:p>
                  </a:txBody>
                  <a:tcPr marL="65937" marR="65937" marT="32969" marB="32969">
                    <a:solidFill>
                      <a:srgbClr val="13565E"/>
                    </a:solidFill>
                  </a:tcPr>
                </a:tc>
                <a:tc>
                  <a:txBody>
                    <a:bodyPr/>
                    <a:lstStyle/>
                    <a:p>
                      <a:r>
                        <a:rPr lang="en-CA" sz="1600" b="1" dirty="0">
                          <a:solidFill>
                            <a:schemeClr val="bg1"/>
                          </a:solidFill>
                        </a:rPr>
                        <a:t>BUSINESS</a:t>
                      </a:r>
                      <a:endParaRPr lang="en-CA" sz="1600" b="1" dirty="0">
                        <a:solidFill>
                          <a:schemeClr val="bg1"/>
                        </a:solidFill>
                        <a:latin typeface="+mn-lt"/>
                      </a:endParaRPr>
                    </a:p>
                  </a:txBody>
                  <a:tcPr marL="65937" marR="65937" marT="32969" marB="32969">
                    <a:solidFill>
                      <a:srgbClr val="13565E"/>
                    </a:solidFill>
                  </a:tcPr>
                </a:tc>
                <a:extLst>
                  <a:ext uri="{0D108BD9-81ED-4DB2-BD59-A6C34878D82A}">
                    <a16:rowId xmlns:a16="http://schemas.microsoft.com/office/drawing/2014/main" val="3920843178"/>
                  </a:ext>
                </a:extLst>
              </a:tr>
              <a:tr h="319322">
                <a:tc>
                  <a:txBody>
                    <a:bodyPr/>
                    <a:lstStyle/>
                    <a:p>
                      <a:r>
                        <a:rPr lang="en-CA" sz="1400" kern="1200" dirty="0">
                          <a:solidFill>
                            <a:schemeClr val="dk1"/>
                          </a:solidFill>
                          <a:latin typeface="+mn-lt"/>
                          <a:ea typeface="+mn-ea"/>
                          <a:cs typeface="+mn-cs"/>
                        </a:rPr>
                        <a:t>Organization or Category </a:t>
                      </a:r>
                    </a:p>
                  </a:txBody>
                  <a:tcPr marL="65937" marR="65937" marT="32969" marB="32969"/>
                </a:tc>
                <a:tc>
                  <a:txBody>
                    <a:bodyPr/>
                    <a:lstStyle/>
                    <a:p>
                      <a:pPr fontAlgn="base"/>
                      <a:r>
                        <a:rPr lang="en-CA" sz="1400" b="0" i="0" kern="1200" dirty="0">
                          <a:solidFill>
                            <a:schemeClr val="dk1"/>
                          </a:solidFill>
                          <a:effectLst/>
                          <a:latin typeface="+mn-lt"/>
                          <a:ea typeface="+mn-ea"/>
                          <a:cs typeface="+mn-cs"/>
                        </a:rPr>
                        <a:t>TikTok</a:t>
                      </a:r>
                    </a:p>
                  </a:txBody>
                  <a:tcPr marL="65937" marR="65937" marT="32969" marB="32969"/>
                </a:tc>
                <a:extLst>
                  <a:ext uri="{0D108BD9-81ED-4DB2-BD59-A6C34878D82A}">
                    <a16:rowId xmlns:a16="http://schemas.microsoft.com/office/drawing/2014/main" val="38642321"/>
                  </a:ext>
                </a:extLst>
              </a:tr>
              <a:tr h="1100588">
                <a:tc>
                  <a:txBody>
                    <a:bodyPr/>
                    <a:lstStyle/>
                    <a:p>
                      <a:r>
                        <a:rPr lang="en-CA" sz="1400" dirty="0"/>
                        <a:t>Description of Organization</a:t>
                      </a:r>
                      <a:endParaRPr lang="en-CA" sz="1400" dirty="0">
                        <a:latin typeface="+mn-lt"/>
                      </a:endParaRPr>
                    </a:p>
                  </a:txBody>
                  <a:tcPr marL="65937" marR="65937" marT="32969" marB="32969"/>
                </a:tc>
                <a:tc>
                  <a:txBody>
                    <a:bodyPr/>
                    <a:lstStyle/>
                    <a:p>
                      <a:r>
                        <a:rPr lang="en-US" sz="1400" dirty="0"/>
                        <a:t>TikTok is a leading platform for short-form mobile videos. It allows users to create, share, and discover a wide variety of content, ranging from dance videos and comedy sketches to educational clips and personal vlogs. TikTok is known for its user-friendly interface, engaging content, and innovative use of artificial intelligence to recommend videos to users.</a:t>
                      </a:r>
                      <a:endParaRPr lang="en-US" sz="1400" b="0" i="0" kern="1200" dirty="0">
                        <a:solidFill>
                          <a:schemeClr val="dk1"/>
                        </a:solidFill>
                        <a:effectLst/>
                        <a:latin typeface="+mn-lt"/>
                        <a:ea typeface="+mn-ea"/>
                        <a:cs typeface="+mn-cs"/>
                      </a:endParaRPr>
                    </a:p>
                  </a:txBody>
                  <a:tcPr marL="65937" marR="65937" marT="32969" marB="32969"/>
                </a:tc>
                <a:extLst>
                  <a:ext uri="{0D108BD9-81ED-4DB2-BD59-A6C34878D82A}">
                    <a16:rowId xmlns:a16="http://schemas.microsoft.com/office/drawing/2014/main" val="313888427"/>
                  </a:ext>
                </a:extLst>
              </a:tr>
              <a:tr h="1629929">
                <a:tc>
                  <a:txBody>
                    <a:bodyPr/>
                    <a:lstStyle/>
                    <a:p>
                      <a:r>
                        <a:rPr lang="en-CA" sz="1400" dirty="0"/>
                        <a:t>Two Specific Ethical Considerations in AI Adoption </a:t>
                      </a:r>
                      <a:endParaRPr lang="en-CA" sz="1400" dirty="0">
                        <a:latin typeface="+mn-lt"/>
                      </a:endParaRPr>
                    </a:p>
                  </a:txBody>
                  <a:tcPr marL="65937" marR="65937" marT="32969" marB="32969"/>
                </a:tc>
                <a:tc>
                  <a:txBody>
                    <a:bodyPr/>
                    <a:lstStyle/>
                    <a:p>
                      <a:pPr marL="0" indent="0">
                        <a:buNone/>
                      </a:pPr>
                      <a:r>
                        <a:rPr lang="pt-BR" sz="1400" b="1" dirty="0"/>
                        <a:t>1. </a:t>
                      </a:r>
                      <a:r>
                        <a:rPr lang="pt-BR" sz="1400" b="1" dirty="0" err="1"/>
                        <a:t>Privacy</a:t>
                      </a:r>
                      <a:r>
                        <a:rPr lang="pt-BR" sz="1400" b="1" dirty="0"/>
                        <a:t> </a:t>
                      </a:r>
                      <a:r>
                        <a:rPr lang="pt-BR" sz="1400" b="1" dirty="0" err="1"/>
                        <a:t>and</a:t>
                      </a:r>
                      <a:r>
                        <a:rPr lang="pt-BR" sz="1400" b="1" dirty="0"/>
                        <a:t> Data Security</a:t>
                      </a:r>
                    </a:p>
                    <a:p>
                      <a:pPr marL="0" indent="0">
                        <a:buNone/>
                      </a:pPr>
                      <a:r>
                        <a:rPr lang="en-US" sz="1400" b="1" dirty="0"/>
                        <a:t>Impact:</a:t>
                      </a:r>
                      <a:r>
                        <a:rPr lang="en-US" sz="1400" dirty="0"/>
                        <a:t> If not managed properly, user data can be vulnerable to breaches, misuse, or unauthorized access. This can lead to a loss of trust among users, potential legal repercussions, and harm to individuals whose data is exposed or misused.</a:t>
                      </a:r>
                    </a:p>
                    <a:p>
                      <a:pPr marL="0" indent="0">
                        <a:buNone/>
                      </a:pPr>
                      <a:endParaRPr lang="en-US" sz="1400" dirty="0">
                        <a:latin typeface="+mn-lt"/>
                      </a:endParaRPr>
                    </a:p>
                    <a:p>
                      <a:pPr marL="0" indent="0">
                        <a:buNone/>
                      </a:pPr>
                      <a:endParaRPr lang="en-US" sz="1400" dirty="0">
                        <a:latin typeface="+mn-lt"/>
                      </a:endParaRPr>
                    </a:p>
                    <a:p>
                      <a:pPr marL="0" indent="0">
                        <a:buNone/>
                      </a:pPr>
                      <a:r>
                        <a:rPr lang="pt-BR" sz="1400" b="1" dirty="0"/>
                        <a:t>2. </a:t>
                      </a:r>
                      <a:r>
                        <a:rPr lang="pt-BR" sz="1400" b="1" dirty="0" err="1"/>
                        <a:t>Manipulation</a:t>
                      </a:r>
                      <a:r>
                        <a:rPr lang="pt-BR" sz="1400" b="1" dirty="0"/>
                        <a:t> </a:t>
                      </a:r>
                      <a:r>
                        <a:rPr lang="pt-BR" sz="1400" b="1" dirty="0" err="1"/>
                        <a:t>and</a:t>
                      </a:r>
                      <a:r>
                        <a:rPr lang="pt-BR" sz="1400" b="1" dirty="0"/>
                        <a:t> </a:t>
                      </a:r>
                      <a:r>
                        <a:rPr lang="pt-BR" sz="1400" b="1" dirty="0" err="1"/>
                        <a:t>Misinformation</a:t>
                      </a:r>
                      <a:endParaRPr lang="pt-BR" sz="1400" b="1" dirty="0"/>
                    </a:p>
                    <a:p>
                      <a:pPr marL="0" indent="0">
                        <a:buNone/>
                      </a:pPr>
                      <a:r>
                        <a:rPr lang="en-US" sz="1400" b="1" dirty="0"/>
                        <a:t>Impact:</a:t>
                      </a:r>
                      <a:r>
                        <a:rPr lang="en-US" sz="1400" dirty="0"/>
                        <a:t> This can lead to misinformation, where consumers are deceived about the quality or safety of a product, potentially causing financial loss, health risks, or other harms. It undermines the trustworthiness of the platform and can have significant repercussions for genuine businesses and consumers.</a:t>
                      </a:r>
                      <a:endParaRPr lang="en-US" sz="1400" dirty="0">
                        <a:latin typeface="+mn-lt"/>
                      </a:endParaRPr>
                    </a:p>
                    <a:p>
                      <a:pPr marL="0" indent="0">
                        <a:buNone/>
                      </a:pPr>
                      <a:endParaRPr lang="en-US" sz="1400" dirty="0">
                        <a:latin typeface="+mn-lt"/>
                      </a:endParaRPr>
                    </a:p>
                    <a:p>
                      <a:pPr marL="0" indent="0">
                        <a:buNone/>
                      </a:pPr>
                      <a:endParaRPr lang="en-CA" sz="1400" dirty="0">
                        <a:latin typeface="+mn-lt"/>
                      </a:endParaRPr>
                    </a:p>
                  </a:txBody>
                  <a:tcPr marL="65937" marR="65937" marT="32969" marB="32969"/>
                </a:tc>
                <a:extLst>
                  <a:ext uri="{0D108BD9-81ED-4DB2-BD59-A6C34878D82A}">
                    <a16:rowId xmlns:a16="http://schemas.microsoft.com/office/drawing/2014/main" val="3030245523"/>
                  </a:ext>
                </a:extLst>
              </a:tr>
            </a:tbl>
          </a:graphicData>
        </a:graphic>
      </p:graphicFrame>
      <p:sp>
        <p:nvSpPr>
          <p:cNvPr id="3" name="Rectangle: Rounded Corners 2">
            <a:extLst>
              <a:ext uri="{FF2B5EF4-FFF2-40B4-BE49-F238E27FC236}">
                <a16:creationId xmlns:a16="http://schemas.microsoft.com/office/drawing/2014/main" id="{CCC16F67-F7CA-3B62-3666-5ED106885D9E}"/>
              </a:ext>
            </a:extLst>
          </p:cNvPr>
          <p:cNvSpPr/>
          <p:nvPr/>
        </p:nvSpPr>
        <p:spPr>
          <a:xfrm>
            <a:off x="199267" y="150435"/>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5. </a:t>
            </a:r>
            <a:r>
              <a:rPr lang="en-CA" sz="1600" b="1" dirty="0">
                <a:solidFill>
                  <a:schemeClr val="bg1"/>
                </a:solidFill>
              </a:rPr>
              <a:t>Project Pitch</a:t>
            </a:r>
            <a:endParaRPr lang="en-CA" sz="1600" b="1" dirty="0"/>
          </a:p>
        </p:txBody>
      </p:sp>
      <p:sp>
        <p:nvSpPr>
          <p:cNvPr id="4" name="TextBox 3">
            <a:extLst>
              <a:ext uri="{FF2B5EF4-FFF2-40B4-BE49-F238E27FC236}">
                <a16:creationId xmlns:a16="http://schemas.microsoft.com/office/drawing/2014/main" id="{3473A874-A5CA-B103-3E99-04E6760CADDE}"/>
              </a:ext>
            </a:extLst>
          </p:cNvPr>
          <p:cNvSpPr txBox="1"/>
          <p:nvPr/>
        </p:nvSpPr>
        <p:spPr>
          <a:xfrm>
            <a:off x="4773583" y="389195"/>
            <a:ext cx="6522699" cy="442674"/>
          </a:xfrm>
          <a:prstGeom prst="roundRect">
            <a:avLst/>
          </a:prstGeom>
          <a:solidFill>
            <a:schemeClr val="accent2">
              <a:lumMod val="20000"/>
              <a:lumOff val="80000"/>
            </a:schemeClr>
          </a:solidFill>
        </p:spPr>
        <p:txBody>
          <a:bodyPr wrap="square">
            <a:spAutoFit/>
          </a:bodyPr>
          <a:lstStyle/>
          <a:p>
            <a:r>
              <a:rPr lang="pt-BR" sz="2000" dirty="0"/>
              <a:t>AI-Driven User Interest Profiling based on TikTok Reviews</a:t>
            </a:r>
          </a:p>
        </p:txBody>
      </p:sp>
    </p:spTree>
    <p:extLst>
      <p:ext uri="{BB962C8B-B14F-4D97-AF65-F5344CB8AC3E}">
        <p14:creationId xmlns:p14="http://schemas.microsoft.com/office/powerpoint/2010/main" val="3630393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9E64B87-7AAF-6992-7CBD-85FBE0E86C1C}"/>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5. </a:t>
            </a:r>
            <a:r>
              <a:rPr lang="en-CA" sz="1600" b="1" dirty="0">
                <a:solidFill>
                  <a:schemeClr val="bg1"/>
                </a:solidFill>
              </a:rPr>
              <a:t>Project Pitch</a:t>
            </a:r>
            <a:endParaRPr lang="en-CA" sz="1600" b="1" dirty="0"/>
          </a:p>
        </p:txBody>
      </p:sp>
      <p:sp>
        <p:nvSpPr>
          <p:cNvPr id="3" name="TextBox 2">
            <a:extLst>
              <a:ext uri="{FF2B5EF4-FFF2-40B4-BE49-F238E27FC236}">
                <a16:creationId xmlns:a16="http://schemas.microsoft.com/office/drawing/2014/main" id="{4CCCA7BC-B654-826E-60CD-B6660F9FCDA8}"/>
              </a:ext>
            </a:extLst>
          </p:cNvPr>
          <p:cNvSpPr txBox="1"/>
          <p:nvPr/>
        </p:nvSpPr>
        <p:spPr>
          <a:xfrm>
            <a:off x="4378960" y="364649"/>
            <a:ext cx="6350000" cy="408623"/>
          </a:xfrm>
          <a:prstGeom prst="roundRect">
            <a:avLst/>
          </a:prstGeom>
          <a:solidFill>
            <a:schemeClr val="accent2">
              <a:lumMod val="20000"/>
              <a:lumOff val="80000"/>
            </a:schemeClr>
          </a:solidFill>
        </p:spPr>
        <p:txBody>
          <a:bodyPr wrap="square">
            <a:spAutoFit/>
          </a:bodyPr>
          <a:lstStyle/>
          <a:p>
            <a:r>
              <a:rPr lang="pt-BR" dirty="0"/>
              <a:t>AI-Driven User Interest Profiling based on TikTok Reviews</a:t>
            </a:r>
          </a:p>
        </p:txBody>
      </p:sp>
      <p:graphicFrame>
        <p:nvGraphicFramePr>
          <p:cNvPr id="4" name="Table 3">
            <a:extLst>
              <a:ext uri="{FF2B5EF4-FFF2-40B4-BE49-F238E27FC236}">
                <a16:creationId xmlns:a16="http://schemas.microsoft.com/office/drawing/2014/main" id="{4FB4DFC8-1DC8-C1C6-FB59-9D5B65D9E6AE}"/>
              </a:ext>
            </a:extLst>
          </p:cNvPr>
          <p:cNvGraphicFramePr>
            <a:graphicFrameLocks noGrp="1"/>
          </p:cNvGraphicFramePr>
          <p:nvPr>
            <p:extLst>
              <p:ext uri="{D42A27DB-BD31-4B8C-83A1-F6EECF244321}">
                <p14:modId xmlns:p14="http://schemas.microsoft.com/office/powerpoint/2010/main" val="3186684426"/>
              </p:ext>
            </p:extLst>
          </p:nvPr>
        </p:nvGraphicFramePr>
        <p:xfrm>
          <a:off x="404310" y="1323130"/>
          <a:ext cx="11101071" cy="4211740"/>
        </p:xfrm>
        <a:graphic>
          <a:graphicData uri="http://schemas.openxmlformats.org/drawingml/2006/table">
            <a:tbl>
              <a:tblPr firstRow="1" bandRow="1">
                <a:tableStyleId>{D7AC3CCA-C797-4891-BE02-D94E43425B78}</a:tableStyleId>
              </a:tblPr>
              <a:tblGrid>
                <a:gridCol w="2352794">
                  <a:extLst>
                    <a:ext uri="{9D8B030D-6E8A-4147-A177-3AD203B41FA5}">
                      <a16:colId xmlns:a16="http://schemas.microsoft.com/office/drawing/2014/main" val="348888834"/>
                    </a:ext>
                  </a:extLst>
                </a:gridCol>
                <a:gridCol w="8748277">
                  <a:extLst>
                    <a:ext uri="{9D8B030D-6E8A-4147-A177-3AD203B41FA5}">
                      <a16:colId xmlns:a16="http://schemas.microsoft.com/office/drawing/2014/main" val="4011485588"/>
                    </a:ext>
                  </a:extLst>
                </a:gridCol>
              </a:tblGrid>
              <a:tr h="17023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b="0" kern="1200" dirty="0">
                          <a:solidFill>
                            <a:schemeClr val="dk1"/>
                          </a:solidFill>
                          <a:latin typeface="+mn-lt"/>
                          <a:ea typeface="+mn-ea"/>
                          <a:cs typeface="+mn-cs"/>
                        </a:rPr>
                        <a:t>Three Examples of </a:t>
                      </a:r>
                      <a:r>
                        <a:rPr lang="en-CA" sz="1400" b="1" dirty="0">
                          <a:solidFill>
                            <a:schemeClr val="tx1"/>
                          </a:solidFill>
                          <a:latin typeface="+mn-lt"/>
                        </a:rPr>
                        <a:t>Operational</a:t>
                      </a:r>
                      <a:r>
                        <a:rPr lang="en-CA" sz="1400" dirty="0">
                          <a:solidFill>
                            <a:schemeClr val="tx1"/>
                          </a:solidFill>
                          <a:latin typeface="+mn-lt"/>
                        </a:rPr>
                        <a:t> </a:t>
                      </a:r>
                      <a:r>
                        <a:rPr lang="en-CA" sz="1400" b="0" dirty="0">
                          <a:solidFill>
                            <a:schemeClr val="tx1"/>
                          </a:solidFill>
                          <a:latin typeface="+mn-lt"/>
                        </a:rPr>
                        <a:t>Decisions</a:t>
                      </a:r>
                    </a:p>
                    <a:p>
                      <a:endParaRPr lang="en-CA" sz="1400" dirty="0">
                        <a:latin typeface="+mn-lt"/>
                      </a:endParaRPr>
                    </a:p>
                  </a:txBody>
                  <a:tcPr marL="65937" marR="65937" marT="32969" marB="32969"/>
                </a:tc>
                <a:tc>
                  <a:txBody>
                    <a:bodyPr/>
                    <a:lstStyle/>
                    <a:p>
                      <a:pPr marL="0" indent="0">
                        <a:buNone/>
                      </a:pPr>
                      <a:r>
                        <a:rPr lang="en-IN" sz="1400" dirty="0"/>
                        <a:t>Content Recommendation -</a:t>
                      </a:r>
                      <a:r>
                        <a:rPr lang="en-IN" sz="1400" b="0" dirty="0"/>
                        <a:t> </a:t>
                      </a:r>
                      <a:r>
                        <a:rPr lang="en-US" sz="1400" b="0" dirty="0"/>
                        <a:t>Increased user engagement and retention by providing personalized content that aligns with user interests.</a:t>
                      </a:r>
                    </a:p>
                    <a:p>
                      <a:pPr marL="0" indent="0">
                        <a:buNone/>
                      </a:pPr>
                      <a:endParaRPr lang="en-US" sz="1400" b="0" kern="1200" noProof="0" dirty="0">
                        <a:solidFill>
                          <a:schemeClr val="tx1"/>
                        </a:solidFill>
                        <a:latin typeface="+mn-lt"/>
                        <a:ea typeface="+mn-ea"/>
                        <a:cs typeface="+mn-cs"/>
                      </a:endParaRPr>
                    </a:p>
                    <a:p>
                      <a:pPr marL="0" indent="0">
                        <a:buNone/>
                      </a:pPr>
                      <a:r>
                        <a:rPr lang="en-IN" sz="1400" dirty="0"/>
                        <a:t>Marketing and Ad Targeting -  </a:t>
                      </a:r>
                      <a:r>
                        <a:rPr lang="en-US" sz="1400" b="0" dirty="0"/>
                        <a:t>Higher conversion rates and ROI on marketing campaigns by reaching users with relevant interests and needs.</a:t>
                      </a:r>
                    </a:p>
                    <a:p>
                      <a:pPr marL="0" indent="0">
                        <a:buNone/>
                      </a:pPr>
                      <a:endParaRPr lang="en-US" sz="1400" b="0" kern="1200" noProof="0" dirty="0">
                        <a:solidFill>
                          <a:schemeClr val="tx1"/>
                        </a:solidFill>
                        <a:latin typeface="+mn-lt"/>
                        <a:ea typeface="+mn-ea"/>
                        <a:cs typeface="+mn-cs"/>
                      </a:endParaRPr>
                    </a:p>
                    <a:p>
                      <a:pPr marL="0" indent="0">
                        <a:buNone/>
                      </a:pPr>
                      <a:r>
                        <a:rPr lang="en-IN" sz="1400" dirty="0"/>
                        <a:t>Content Creation and Curation - </a:t>
                      </a:r>
                      <a:r>
                        <a:rPr lang="en-US" sz="1400" b="0" dirty="0"/>
                        <a:t>Boosted user engagement and content interaction by focusing on high-demand content areas and fostering a community around shared interests.</a:t>
                      </a:r>
                      <a:endParaRPr lang="en-CA" sz="1400" b="0" kern="1200" noProof="0" dirty="0">
                        <a:solidFill>
                          <a:schemeClr val="tx1"/>
                        </a:solidFill>
                        <a:latin typeface="+mn-lt"/>
                        <a:ea typeface="+mn-ea"/>
                        <a:cs typeface="+mn-cs"/>
                      </a:endParaRPr>
                    </a:p>
                  </a:txBody>
                  <a:tcPr marL="65937" marR="65937" marT="32969" marB="32969"/>
                </a:tc>
                <a:extLst>
                  <a:ext uri="{0D108BD9-81ED-4DB2-BD59-A6C34878D82A}">
                    <a16:rowId xmlns:a16="http://schemas.microsoft.com/office/drawing/2014/main" val="3662344256"/>
                  </a:ext>
                </a:extLst>
              </a:tr>
              <a:tr h="23419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latin typeface="+mn-lt"/>
                        </a:rPr>
                        <a:t>Three Examples of  </a:t>
                      </a:r>
                      <a:r>
                        <a:rPr lang="en-CA" sz="1400" b="1" dirty="0">
                          <a:latin typeface="+mn-lt"/>
                        </a:rPr>
                        <a:t>Tactical</a:t>
                      </a:r>
                      <a:r>
                        <a:rPr lang="en-CA" sz="1400" dirty="0">
                          <a:latin typeface="+mn-lt"/>
                        </a:rPr>
                        <a:t> Decisions</a:t>
                      </a:r>
                    </a:p>
                    <a:p>
                      <a:endParaRPr lang="en-CA" sz="1400" dirty="0">
                        <a:solidFill>
                          <a:schemeClr val="tx1"/>
                        </a:solidFill>
                        <a:latin typeface="+mn-lt"/>
                      </a:endParaRPr>
                    </a:p>
                  </a:txBody>
                  <a:tcPr marL="91962" marR="91962" marT="45981" marB="45981"/>
                </a:tc>
                <a:tc>
                  <a:txBody>
                    <a:bodyPr/>
                    <a:lstStyle/>
                    <a:p>
                      <a:r>
                        <a:rPr lang="en-IN" sz="1400" b="1" dirty="0"/>
                        <a:t>Content Promotion</a:t>
                      </a:r>
                      <a:r>
                        <a:rPr lang="en-IN" sz="1400" dirty="0"/>
                        <a:t>-  </a:t>
                      </a:r>
                      <a:r>
                        <a:rPr lang="en-US" sz="1400" dirty="0"/>
                        <a:t>Launching a targeted advertising campaign for a new content category (e.g., educational content. TikTok can decide to promote specific types of content through paid advertising to attract more viewers and creators in that category. </a:t>
                      </a:r>
                    </a:p>
                    <a:p>
                      <a:endParaRPr lang="en-US" sz="1400" b="0" dirty="0"/>
                    </a:p>
                    <a:p>
                      <a:r>
                        <a:rPr lang="en-US" sz="1400" b="1" dirty="0"/>
                        <a:t>Algorithmic Adjustment for Regional Markets: </a:t>
                      </a:r>
                      <a:r>
                        <a:rPr lang="en-US" sz="1400" dirty="0"/>
                        <a:t>Customizing the platform's algorithm to cater to regional preferences (e.g., promoting local music and dance trends in specific countries). This decision enhances user satisfaction and retention by providing culturally relevant content experiences.</a:t>
                      </a:r>
                    </a:p>
                    <a:p>
                      <a:endParaRPr lang="en-US" sz="1400" b="0" dirty="0"/>
                    </a:p>
                    <a:p>
                      <a:r>
                        <a:rPr lang="en-US" sz="1400" b="1" dirty="0"/>
                        <a:t>Real-Time Analytics :  </a:t>
                      </a:r>
                      <a:r>
                        <a:rPr lang="en-US" sz="1400" b="0" dirty="0"/>
                        <a:t>providing creators with actionable data  about user interests and preferences helps them understand their audience better and create more compelling content, thereby driving increased user engagement and retention.</a:t>
                      </a:r>
                    </a:p>
                  </a:txBody>
                  <a:tcPr marL="91962" marR="91962" marT="45981" marB="45981"/>
                </a:tc>
                <a:extLst>
                  <a:ext uri="{0D108BD9-81ED-4DB2-BD59-A6C34878D82A}">
                    <a16:rowId xmlns:a16="http://schemas.microsoft.com/office/drawing/2014/main" val="2077793740"/>
                  </a:ext>
                </a:extLst>
              </a:tr>
            </a:tbl>
          </a:graphicData>
        </a:graphic>
      </p:graphicFrame>
    </p:spTree>
    <p:extLst>
      <p:ext uri="{BB962C8B-B14F-4D97-AF65-F5344CB8AC3E}">
        <p14:creationId xmlns:p14="http://schemas.microsoft.com/office/powerpoint/2010/main" val="320333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9E64B87-7AAF-6992-7CBD-85FBE0E86C1C}"/>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5. </a:t>
            </a:r>
            <a:r>
              <a:rPr lang="en-CA" sz="1600" b="1" dirty="0">
                <a:solidFill>
                  <a:schemeClr val="bg1"/>
                </a:solidFill>
              </a:rPr>
              <a:t>Project Pitch</a:t>
            </a:r>
            <a:endParaRPr lang="en-CA" sz="1600" b="1" dirty="0"/>
          </a:p>
        </p:txBody>
      </p:sp>
      <p:graphicFrame>
        <p:nvGraphicFramePr>
          <p:cNvPr id="2" name="Table 1">
            <a:extLst>
              <a:ext uri="{FF2B5EF4-FFF2-40B4-BE49-F238E27FC236}">
                <a16:creationId xmlns:a16="http://schemas.microsoft.com/office/drawing/2014/main" id="{B52F158D-2AED-229A-205B-DFFE7C059F0B}"/>
              </a:ext>
            </a:extLst>
          </p:cNvPr>
          <p:cNvGraphicFramePr>
            <a:graphicFrameLocks noGrp="1"/>
          </p:cNvGraphicFramePr>
          <p:nvPr>
            <p:extLst>
              <p:ext uri="{D42A27DB-BD31-4B8C-83A1-F6EECF244321}">
                <p14:modId xmlns:p14="http://schemas.microsoft.com/office/powerpoint/2010/main" val="886368096"/>
              </p:ext>
            </p:extLst>
          </p:nvPr>
        </p:nvGraphicFramePr>
        <p:xfrm>
          <a:off x="323030" y="1182698"/>
          <a:ext cx="11101071" cy="2692869"/>
        </p:xfrm>
        <a:graphic>
          <a:graphicData uri="http://schemas.openxmlformats.org/drawingml/2006/table">
            <a:tbl>
              <a:tblPr firstRow="1" bandRow="1">
                <a:tableStyleId>{D7AC3CCA-C797-4891-BE02-D94E43425B78}</a:tableStyleId>
              </a:tblPr>
              <a:tblGrid>
                <a:gridCol w="2352794">
                  <a:extLst>
                    <a:ext uri="{9D8B030D-6E8A-4147-A177-3AD203B41FA5}">
                      <a16:colId xmlns:a16="http://schemas.microsoft.com/office/drawing/2014/main" val="348888834"/>
                    </a:ext>
                  </a:extLst>
                </a:gridCol>
                <a:gridCol w="8748277">
                  <a:extLst>
                    <a:ext uri="{9D8B030D-6E8A-4147-A177-3AD203B41FA5}">
                      <a16:colId xmlns:a16="http://schemas.microsoft.com/office/drawing/2014/main" val="4011485588"/>
                    </a:ext>
                  </a:extLst>
                </a:gridCol>
              </a:tblGrid>
              <a:tr h="2692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400" dirty="0">
                          <a:solidFill>
                            <a:schemeClr val="tx1"/>
                          </a:solidFill>
                          <a:latin typeface="+mn-lt"/>
                        </a:rPr>
                        <a:t>Three Examples of </a:t>
                      </a:r>
                      <a:r>
                        <a:rPr lang="en-CA" sz="1400" b="0" dirty="0">
                          <a:solidFill>
                            <a:schemeClr val="tx1"/>
                          </a:solidFill>
                          <a:latin typeface="+mn-lt"/>
                        </a:rPr>
                        <a:t>Strategic Decisions</a:t>
                      </a:r>
                    </a:p>
                    <a:p>
                      <a:endParaRPr lang="en-CA" sz="1400" dirty="0">
                        <a:solidFill>
                          <a:schemeClr val="tx1"/>
                        </a:solidFill>
                        <a:latin typeface="+mn-lt"/>
                      </a:endParaRPr>
                    </a:p>
                  </a:txBody>
                  <a:tcPr marL="91962" marR="91962" marT="45981" marB="45981"/>
                </a:tc>
                <a:tc>
                  <a:txBody>
                    <a:bodyPr/>
                    <a:lstStyle/>
                    <a:p>
                      <a:pPr marL="0" indent="0">
                        <a:buNone/>
                      </a:pPr>
                      <a:r>
                        <a:rPr lang="en-IN" sz="1400" b="1" dirty="0"/>
                        <a:t>Global Expansion : </a:t>
                      </a:r>
                      <a:r>
                        <a:rPr lang="en-US" sz="1400" b="0" dirty="0"/>
                        <a:t>Based on market research and potential user base analysis, TikTok can expand its presence into new countries or regions. This decision aims to capitalize on global user growth opportunities, increase brand visibility, and diversify revenue streams.</a:t>
                      </a:r>
                    </a:p>
                    <a:p>
                      <a:pPr marL="0" indent="0">
                        <a:buNone/>
                      </a:pPr>
                      <a:endParaRPr lang="en-US" sz="1400" b="1" dirty="0">
                        <a:solidFill>
                          <a:schemeClr val="tx1"/>
                        </a:solidFill>
                        <a:latin typeface="+mn-lt"/>
                      </a:endParaRPr>
                    </a:p>
                    <a:p>
                      <a:pPr marL="0" indent="0">
                        <a:buNone/>
                      </a:pPr>
                      <a:r>
                        <a:rPr lang="en-US" sz="1400" b="1" dirty="0"/>
                        <a:t>Partnerships and Collaborations with Media and Entertainment Industry:</a:t>
                      </a:r>
                      <a:r>
                        <a:rPr lang="en-US" sz="1400" b="0" dirty="0"/>
                        <a:t> Partner with media and entertainment companies to boost user engagement by expanding content, securing music and video licenses, and reaching a wider audience through exclusive collaborations.</a:t>
                      </a:r>
                      <a:br>
                        <a:rPr lang="en-US" sz="1400" dirty="0"/>
                      </a:br>
                      <a:br>
                        <a:rPr lang="en-US" sz="1400" dirty="0"/>
                      </a:br>
                      <a:r>
                        <a:rPr lang="en-US" sz="1400" b="1" dirty="0"/>
                        <a:t>Innovation in AR/VR Experiences</a:t>
                      </a:r>
                      <a:r>
                        <a:rPr lang="en-US" sz="1400" b="0" dirty="0"/>
                        <a:t>: Innovations in AR/VR can attract tech-savvy users interested in immersive experiences, which may form a distinct interest profile. Understanding how users engage with AR/VR content versus traditional video content can refine the categorization of users based on their preferences.</a:t>
                      </a:r>
                      <a:endParaRPr lang="en-US" sz="1400" b="0" dirty="0">
                        <a:solidFill>
                          <a:schemeClr val="tx1"/>
                        </a:solidFill>
                        <a:latin typeface="+mn-lt"/>
                      </a:endParaRPr>
                    </a:p>
                  </a:txBody>
                  <a:tcPr marL="91962" marR="91962" marT="45981" marB="45981"/>
                </a:tc>
                <a:extLst>
                  <a:ext uri="{0D108BD9-81ED-4DB2-BD59-A6C34878D82A}">
                    <a16:rowId xmlns:a16="http://schemas.microsoft.com/office/drawing/2014/main" val="678305281"/>
                  </a:ext>
                </a:extLst>
              </a:tr>
            </a:tbl>
          </a:graphicData>
        </a:graphic>
      </p:graphicFrame>
      <p:sp>
        <p:nvSpPr>
          <p:cNvPr id="3" name="TextBox 2">
            <a:extLst>
              <a:ext uri="{FF2B5EF4-FFF2-40B4-BE49-F238E27FC236}">
                <a16:creationId xmlns:a16="http://schemas.microsoft.com/office/drawing/2014/main" id="{2AD503A4-FCD1-82A1-4D41-921CFE03F2B8}"/>
              </a:ext>
            </a:extLst>
          </p:cNvPr>
          <p:cNvSpPr txBox="1"/>
          <p:nvPr/>
        </p:nvSpPr>
        <p:spPr>
          <a:xfrm>
            <a:off x="4460240" y="330201"/>
            <a:ext cx="6350000" cy="408623"/>
          </a:xfrm>
          <a:prstGeom prst="roundRect">
            <a:avLst/>
          </a:prstGeom>
          <a:solidFill>
            <a:schemeClr val="accent2">
              <a:lumMod val="20000"/>
              <a:lumOff val="80000"/>
            </a:schemeClr>
          </a:solidFill>
        </p:spPr>
        <p:txBody>
          <a:bodyPr wrap="square">
            <a:spAutoFit/>
          </a:bodyPr>
          <a:lstStyle/>
          <a:p>
            <a:r>
              <a:rPr lang="pt-BR" dirty="0"/>
              <a:t>AI-Driven User Interest Profiling based on TikTok Reviews</a:t>
            </a:r>
          </a:p>
        </p:txBody>
      </p:sp>
    </p:spTree>
    <p:extLst>
      <p:ext uri="{BB962C8B-B14F-4D97-AF65-F5344CB8AC3E}">
        <p14:creationId xmlns:p14="http://schemas.microsoft.com/office/powerpoint/2010/main" val="2226344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19A16FA-84B2-5B9F-8D6E-3A86114A529C}"/>
              </a:ext>
            </a:extLst>
          </p:cNvPr>
          <p:cNvSpPr/>
          <p:nvPr/>
        </p:nvSpPr>
        <p:spPr>
          <a:xfrm>
            <a:off x="81280" y="9144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5. </a:t>
            </a:r>
            <a:r>
              <a:rPr lang="en-CA" sz="1600" b="1" dirty="0">
                <a:solidFill>
                  <a:schemeClr val="bg1"/>
                </a:solidFill>
              </a:rPr>
              <a:t>Project Pitch</a:t>
            </a:r>
            <a:endParaRPr lang="en-CA" sz="1600" b="1" dirty="0"/>
          </a:p>
        </p:txBody>
      </p:sp>
      <p:graphicFrame>
        <p:nvGraphicFramePr>
          <p:cNvPr id="2" name="Table 1">
            <a:extLst>
              <a:ext uri="{FF2B5EF4-FFF2-40B4-BE49-F238E27FC236}">
                <a16:creationId xmlns:a16="http://schemas.microsoft.com/office/drawing/2014/main" id="{6D9C0C51-4819-B103-3960-8A9057C4D9E7}"/>
              </a:ext>
            </a:extLst>
          </p:cNvPr>
          <p:cNvGraphicFramePr>
            <a:graphicFrameLocks noGrp="1"/>
          </p:cNvGraphicFramePr>
          <p:nvPr>
            <p:extLst>
              <p:ext uri="{D42A27DB-BD31-4B8C-83A1-F6EECF244321}">
                <p14:modId xmlns:p14="http://schemas.microsoft.com/office/powerpoint/2010/main" val="3358061030"/>
              </p:ext>
            </p:extLst>
          </p:nvPr>
        </p:nvGraphicFramePr>
        <p:xfrm>
          <a:off x="678180" y="1434177"/>
          <a:ext cx="10835640" cy="4506962"/>
        </p:xfrm>
        <a:graphic>
          <a:graphicData uri="http://schemas.openxmlformats.org/drawingml/2006/table">
            <a:tbl>
              <a:tblPr firstRow="1" bandRow="1">
                <a:tableStyleId>{D7AC3CCA-C797-4891-BE02-D94E43425B78}</a:tableStyleId>
              </a:tblPr>
              <a:tblGrid>
                <a:gridCol w="2799080">
                  <a:extLst>
                    <a:ext uri="{9D8B030D-6E8A-4147-A177-3AD203B41FA5}">
                      <a16:colId xmlns:a16="http://schemas.microsoft.com/office/drawing/2014/main" val="348888834"/>
                    </a:ext>
                  </a:extLst>
                </a:gridCol>
                <a:gridCol w="8036560">
                  <a:extLst>
                    <a:ext uri="{9D8B030D-6E8A-4147-A177-3AD203B41FA5}">
                      <a16:colId xmlns:a16="http://schemas.microsoft.com/office/drawing/2014/main" val="4011485588"/>
                    </a:ext>
                  </a:extLst>
                </a:gridCol>
              </a:tblGrid>
              <a:tr h="1148662">
                <a:tc>
                  <a:txBody>
                    <a:bodyPr/>
                    <a:lstStyle/>
                    <a:p>
                      <a:r>
                        <a:rPr lang="en-CA" sz="1400" b="0" dirty="0"/>
                        <a:t>Why this is topic important?</a:t>
                      </a:r>
                    </a:p>
                  </a:txBody>
                  <a:tcPr marL="91962" marR="91962" marT="45981" marB="45981"/>
                </a:tc>
                <a:tc>
                  <a:txBody>
                    <a:bodyPr/>
                    <a:lstStyle/>
                    <a:p>
                      <a:pPr marL="0" lvl="0" indent="0" algn="l">
                        <a:lnSpc>
                          <a:spcPct val="100000"/>
                        </a:lnSpc>
                        <a:spcBef>
                          <a:spcPts val="0"/>
                        </a:spcBef>
                        <a:spcAft>
                          <a:spcPts val="0"/>
                        </a:spcAft>
                        <a:buNone/>
                      </a:pPr>
                      <a:r>
                        <a:rPr lang="en-US" sz="1400" b="1" dirty="0"/>
                        <a:t>Personalized Content: </a:t>
                      </a:r>
                      <a:r>
                        <a:rPr lang="en-US" sz="1400" b="0" dirty="0"/>
                        <a:t>AI-driven user interest profiling helps in delivering personalized content to users based on their preferences, behaviors, and interactions. This ensures that users see reviews and recommendations that are most relevant to their interests, leading to a more engaging and satisfying user experience.</a:t>
                      </a:r>
                    </a:p>
                    <a:p>
                      <a:pPr marL="0" lvl="0" indent="0" algn="l">
                        <a:lnSpc>
                          <a:spcPct val="100000"/>
                        </a:lnSpc>
                        <a:spcBef>
                          <a:spcPts val="0"/>
                        </a:spcBef>
                        <a:spcAft>
                          <a:spcPts val="0"/>
                        </a:spcAft>
                        <a:buNone/>
                      </a:pPr>
                      <a:endParaRPr lang="en-US" sz="1400" b="0" dirty="0"/>
                    </a:p>
                    <a:p>
                      <a:pPr marL="0" lvl="0" indent="0" algn="l">
                        <a:lnSpc>
                          <a:spcPct val="100000"/>
                        </a:lnSpc>
                        <a:spcBef>
                          <a:spcPts val="0"/>
                        </a:spcBef>
                        <a:spcAft>
                          <a:spcPts val="0"/>
                        </a:spcAft>
                        <a:buNone/>
                      </a:pPr>
                      <a:r>
                        <a:rPr lang="en-US" sz="1400" b="1" dirty="0"/>
                        <a:t>User Retention: </a:t>
                      </a:r>
                      <a:r>
                        <a:rPr lang="en-US" sz="1400" b="0" dirty="0"/>
                        <a:t>By tailoring the content to individual interests, TikTok can increase user retention rates. Users are more likely to stay on the platform and interact with it frequently if they consistently find content that aligns with their tastes and preferences.</a:t>
                      </a:r>
                      <a:endParaRPr lang="en-CA" sz="1400" b="0" i="0" u="none" strike="noStrike" noProof="0" dirty="0">
                        <a:latin typeface="+mn-lt"/>
                      </a:endParaRPr>
                    </a:p>
                  </a:txBody>
                  <a:tcPr marL="65937" marR="65937" marT="32969" marB="32969"/>
                </a:tc>
                <a:extLst>
                  <a:ext uri="{0D108BD9-81ED-4DB2-BD59-A6C34878D82A}">
                    <a16:rowId xmlns:a16="http://schemas.microsoft.com/office/drawing/2014/main" val="3662344256"/>
                  </a:ext>
                </a:extLst>
              </a:tr>
              <a:tr h="1148662">
                <a:tc>
                  <a:txBody>
                    <a:bodyPr/>
                    <a:lstStyle/>
                    <a:p>
                      <a:r>
                        <a:rPr lang="en-CA" sz="1400" dirty="0"/>
                        <a:t>How could this project make an impact outside of class?</a:t>
                      </a:r>
                    </a:p>
                  </a:txBody>
                  <a:tcPr marL="91962" marR="91962" marT="45981" marB="45981"/>
                </a:tc>
                <a:tc>
                  <a:txBody>
                    <a:bodyPr/>
                    <a:lstStyle/>
                    <a:p>
                      <a:pPr marL="0" lvl="0" indent="0" algn="l">
                        <a:lnSpc>
                          <a:spcPct val="100000"/>
                        </a:lnSpc>
                        <a:spcBef>
                          <a:spcPts val="0"/>
                        </a:spcBef>
                        <a:spcAft>
                          <a:spcPts val="0"/>
                        </a:spcAft>
                        <a:buFont typeface="+mj-lt"/>
                        <a:buNone/>
                      </a:pPr>
                      <a:r>
                        <a:rPr lang="en-US" sz="1400" dirty="0"/>
                        <a:t>Successfully developing and implementing an AI-driven user interest profiling system can significantly enhance our professional portfolio. Demonstrating expertise in advanced AI techniques, data analysis, and real-world application can make us a strong candidate for roles in data science, AI development, and product management.</a:t>
                      </a:r>
                      <a:endParaRPr lang="en-US" sz="1400" dirty="0">
                        <a:solidFill>
                          <a:schemeClr val="tx1"/>
                        </a:solidFill>
                        <a:latin typeface="+mn-lt"/>
                      </a:endParaRPr>
                    </a:p>
                  </a:txBody>
                  <a:tcPr marL="91962" marR="91962" marT="45981" marB="45981"/>
                </a:tc>
                <a:extLst>
                  <a:ext uri="{0D108BD9-81ED-4DB2-BD59-A6C34878D82A}">
                    <a16:rowId xmlns:a16="http://schemas.microsoft.com/office/drawing/2014/main" val="2077793740"/>
                  </a:ext>
                </a:extLst>
              </a:tr>
              <a:tr h="1148662">
                <a:tc>
                  <a:txBody>
                    <a:bodyPr/>
                    <a:lstStyle/>
                    <a:p>
                      <a:r>
                        <a:rPr lang="en-CA" sz="1400" dirty="0"/>
                        <a:t>Why should class choose this topic?</a:t>
                      </a:r>
                    </a:p>
                  </a:txBody>
                  <a:tcPr marL="91962" marR="91962" marT="45981" marB="45981"/>
                </a:tc>
                <a:tc>
                  <a:txBody>
                    <a:bodyPr/>
                    <a:lstStyle/>
                    <a:p>
                      <a:pPr marL="0" lvl="0" indent="0" algn="l" defTabSz="914400" rtl="0" eaLnBrk="1" latinLnBrk="0" hangingPunct="1">
                        <a:lnSpc>
                          <a:spcPct val="100000"/>
                        </a:lnSpc>
                        <a:spcBef>
                          <a:spcPts val="0"/>
                        </a:spcBef>
                        <a:spcAft>
                          <a:spcPts val="0"/>
                        </a:spcAft>
                        <a:buFont typeface="+mj-lt"/>
                        <a:buNone/>
                      </a:pPr>
                      <a:r>
                        <a:rPr lang="en-US" sz="1400" b="1" dirty="0"/>
                        <a:t>Current Trends:</a:t>
                      </a:r>
                      <a:r>
                        <a:rPr lang="en-US" sz="1400" dirty="0"/>
                        <a:t> Social media and content personalization are at the forefront of technological innovation. Understanding and leveraging AI in these areas can provide valuable, up-to-date knowledge and skills.</a:t>
                      </a:r>
                    </a:p>
                    <a:p>
                      <a:pPr marL="0" lvl="0" indent="0" algn="l" defTabSz="914400" rtl="0" eaLnBrk="1" latinLnBrk="0" hangingPunct="1">
                        <a:lnSpc>
                          <a:spcPct val="100000"/>
                        </a:lnSpc>
                        <a:spcBef>
                          <a:spcPts val="0"/>
                        </a:spcBef>
                        <a:spcAft>
                          <a:spcPts val="0"/>
                        </a:spcAft>
                        <a:buFont typeface="+mj-lt"/>
                        <a:buNone/>
                      </a:pPr>
                      <a:endParaRPr lang="en-US" sz="1400" b="1" dirty="0"/>
                    </a:p>
                    <a:p>
                      <a:pPr marL="0" lvl="0" indent="0" algn="l" defTabSz="914400" rtl="0" eaLnBrk="1" latinLnBrk="0" hangingPunct="1">
                        <a:lnSpc>
                          <a:spcPct val="100000"/>
                        </a:lnSpc>
                        <a:spcBef>
                          <a:spcPts val="0"/>
                        </a:spcBef>
                        <a:spcAft>
                          <a:spcPts val="0"/>
                        </a:spcAft>
                        <a:buFont typeface="+mj-lt"/>
                        <a:buNone/>
                      </a:pPr>
                      <a:r>
                        <a:rPr lang="en-US" sz="1400" b="1" dirty="0"/>
                        <a:t>Industry Demand:</a:t>
                      </a:r>
                      <a:r>
                        <a:rPr lang="en-US" sz="1400" dirty="0"/>
                        <a:t> There is a high demand for professionals skilled in AI, data science, and user profiling. Working on this project can provide practical experience that is highly relevant to current job markets and future career opportunities.</a:t>
                      </a:r>
                      <a:endParaRPr lang="en-US" sz="1400" kern="1200" dirty="0">
                        <a:solidFill>
                          <a:schemeClr val="tx1"/>
                        </a:solidFill>
                        <a:latin typeface="+mn-lt"/>
                        <a:ea typeface="+mn-ea"/>
                        <a:cs typeface="+mn-cs"/>
                      </a:endParaRPr>
                    </a:p>
                  </a:txBody>
                  <a:tcPr marL="91962" marR="91962" marT="45981" marB="45981"/>
                </a:tc>
                <a:extLst>
                  <a:ext uri="{0D108BD9-81ED-4DB2-BD59-A6C34878D82A}">
                    <a16:rowId xmlns:a16="http://schemas.microsoft.com/office/drawing/2014/main" val="678305281"/>
                  </a:ext>
                </a:extLst>
              </a:tr>
            </a:tbl>
          </a:graphicData>
        </a:graphic>
      </p:graphicFrame>
      <p:sp>
        <p:nvSpPr>
          <p:cNvPr id="3" name="TextBox 2">
            <a:extLst>
              <a:ext uri="{FF2B5EF4-FFF2-40B4-BE49-F238E27FC236}">
                <a16:creationId xmlns:a16="http://schemas.microsoft.com/office/drawing/2014/main" id="{19819ED0-9ED9-27DB-21F4-08121414FADA}"/>
              </a:ext>
            </a:extLst>
          </p:cNvPr>
          <p:cNvSpPr txBox="1"/>
          <p:nvPr/>
        </p:nvSpPr>
        <p:spPr>
          <a:xfrm>
            <a:off x="4460239" y="527982"/>
            <a:ext cx="6532225" cy="442674"/>
          </a:xfrm>
          <a:prstGeom prst="roundRect">
            <a:avLst/>
          </a:prstGeom>
          <a:solidFill>
            <a:schemeClr val="accent2">
              <a:lumMod val="20000"/>
              <a:lumOff val="80000"/>
            </a:schemeClr>
          </a:solidFill>
        </p:spPr>
        <p:txBody>
          <a:bodyPr wrap="square">
            <a:spAutoFit/>
          </a:bodyPr>
          <a:lstStyle/>
          <a:p>
            <a:r>
              <a:rPr lang="pt-BR" sz="2000" dirty="0"/>
              <a:t>AI-Driven User Interest Profiling based on TikTok Reviews</a:t>
            </a:r>
          </a:p>
        </p:txBody>
      </p:sp>
    </p:spTree>
    <p:extLst>
      <p:ext uri="{BB962C8B-B14F-4D97-AF65-F5344CB8AC3E}">
        <p14:creationId xmlns:p14="http://schemas.microsoft.com/office/powerpoint/2010/main" val="4185110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3C3599-82A7-837A-6211-B5A0D4668F8E}"/>
              </a:ext>
            </a:extLst>
          </p:cNvPr>
          <p:cNvGraphicFramePr>
            <a:graphicFrameLocks noGrp="1"/>
          </p:cNvGraphicFramePr>
          <p:nvPr/>
        </p:nvGraphicFramePr>
        <p:xfrm>
          <a:off x="167149" y="1076003"/>
          <a:ext cx="11582399" cy="4931584"/>
        </p:xfrm>
        <a:graphic>
          <a:graphicData uri="http://schemas.openxmlformats.org/drawingml/2006/table">
            <a:tbl>
              <a:tblPr firstRow="1" bandRow="1">
                <a:tableStyleId>{073A0DAA-6AF3-43AB-8588-CEC1D06C72B9}</a:tableStyleId>
              </a:tblPr>
              <a:tblGrid>
                <a:gridCol w="7275870">
                  <a:extLst>
                    <a:ext uri="{9D8B030D-6E8A-4147-A177-3AD203B41FA5}">
                      <a16:colId xmlns:a16="http://schemas.microsoft.com/office/drawing/2014/main" val="1327427103"/>
                    </a:ext>
                  </a:extLst>
                </a:gridCol>
                <a:gridCol w="1002891">
                  <a:extLst>
                    <a:ext uri="{9D8B030D-6E8A-4147-A177-3AD203B41FA5}">
                      <a16:colId xmlns:a16="http://schemas.microsoft.com/office/drawing/2014/main" val="806053060"/>
                    </a:ext>
                  </a:extLst>
                </a:gridCol>
                <a:gridCol w="678426">
                  <a:extLst>
                    <a:ext uri="{9D8B030D-6E8A-4147-A177-3AD203B41FA5}">
                      <a16:colId xmlns:a16="http://schemas.microsoft.com/office/drawing/2014/main" val="2767425433"/>
                    </a:ext>
                  </a:extLst>
                </a:gridCol>
                <a:gridCol w="707923">
                  <a:extLst>
                    <a:ext uri="{9D8B030D-6E8A-4147-A177-3AD203B41FA5}">
                      <a16:colId xmlns:a16="http://schemas.microsoft.com/office/drawing/2014/main" val="983230333"/>
                    </a:ext>
                  </a:extLst>
                </a:gridCol>
                <a:gridCol w="1022554">
                  <a:extLst>
                    <a:ext uri="{9D8B030D-6E8A-4147-A177-3AD203B41FA5}">
                      <a16:colId xmlns:a16="http://schemas.microsoft.com/office/drawing/2014/main" val="3717684041"/>
                    </a:ext>
                  </a:extLst>
                </a:gridCol>
                <a:gridCol w="894735">
                  <a:extLst>
                    <a:ext uri="{9D8B030D-6E8A-4147-A177-3AD203B41FA5}">
                      <a16:colId xmlns:a16="http://schemas.microsoft.com/office/drawing/2014/main" val="2600049998"/>
                    </a:ext>
                  </a:extLst>
                </a:gridCol>
              </a:tblGrid>
              <a:tr h="384392">
                <a:tc>
                  <a:txBody>
                    <a:bodyPr/>
                    <a:lstStyle/>
                    <a:p>
                      <a:pPr algn="l" fontAlgn="ctr"/>
                      <a:r>
                        <a:rPr lang="en-CA" sz="1400" b="1" u="none" strike="noStrike" dirty="0">
                          <a:solidFill>
                            <a:schemeClr val="bg1"/>
                          </a:solidFill>
                          <a:effectLst/>
                          <a:latin typeface="+mn-lt"/>
                        </a:rPr>
                        <a:t>Tasks</a:t>
                      </a:r>
                      <a:endParaRPr lang="en-CA" sz="1400" b="1" i="0" u="none" strike="noStrike" dirty="0">
                        <a:solidFill>
                          <a:schemeClr val="bg1"/>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Owner</a:t>
                      </a:r>
                      <a:endParaRPr lang="en-CA" sz="1400" b="1" i="0" u="none" strike="noStrike" dirty="0">
                        <a:solidFill>
                          <a:schemeClr val="bg1"/>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Priority</a:t>
                      </a:r>
                      <a:endParaRPr lang="en-CA" sz="1400" b="1" i="0" u="none" strike="noStrike" dirty="0">
                        <a:solidFill>
                          <a:schemeClr val="bg1"/>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Sprint</a:t>
                      </a:r>
                      <a:endParaRPr lang="en-CA" sz="1400" b="1" i="0" u="none" strike="noStrike" dirty="0">
                        <a:solidFill>
                          <a:schemeClr val="bg1"/>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Story Points</a:t>
                      </a:r>
                      <a:endParaRPr lang="en-CA" sz="1400" b="1" i="0" u="none" strike="noStrike" dirty="0">
                        <a:solidFill>
                          <a:schemeClr val="bg1"/>
                        </a:solidFill>
                        <a:effectLst/>
                        <a:latin typeface="Aptos Narrow" panose="020B00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tc>
                  <a:txBody>
                    <a:bodyPr/>
                    <a:lstStyle/>
                    <a:p>
                      <a:pPr algn="l" fontAlgn="ctr"/>
                      <a:r>
                        <a:rPr lang="en-CA" sz="1400" b="1" u="none" strike="noStrike" dirty="0">
                          <a:solidFill>
                            <a:schemeClr val="bg1"/>
                          </a:solidFill>
                          <a:effectLst/>
                        </a:rPr>
                        <a:t>Estimated Effort in Hours</a:t>
                      </a:r>
                      <a:endParaRPr lang="en-CA" sz="1400" b="1" i="0" u="none" strike="noStrike" dirty="0">
                        <a:solidFill>
                          <a:schemeClr val="bg1"/>
                        </a:solidFill>
                        <a:effectLst/>
                        <a:latin typeface="Arial" panose="020B0604020202020204" pitchFamily="34" charset="0"/>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3565E"/>
                    </a:solidFill>
                  </a:tcPr>
                </a:tc>
                <a:extLst>
                  <a:ext uri="{0D108BD9-81ED-4DB2-BD59-A6C34878D82A}">
                    <a16:rowId xmlns:a16="http://schemas.microsoft.com/office/drawing/2014/main" val="3811819281"/>
                  </a:ext>
                </a:extLst>
              </a:tr>
              <a:tr h="384392">
                <a:tc>
                  <a:txBody>
                    <a:bodyPr/>
                    <a:lstStyle/>
                    <a:p>
                      <a:pPr algn="l" fontAlgn="b"/>
                      <a:r>
                        <a:rPr lang="en-US" sz="1400" b="0" i="0" u="none" strike="noStrike" dirty="0">
                          <a:solidFill>
                            <a:srgbClr val="0D0D0D"/>
                          </a:solidFill>
                          <a:effectLst/>
                          <a:latin typeface="+mn-lt"/>
                        </a:rPr>
                        <a:t>Perform Data integration by merging TikTok public user profiles </a:t>
                      </a:r>
                      <a:r>
                        <a:rPr lang="en-US" sz="1400" dirty="0">
                          <a:latin typeface="+mn-lt"/>
                        </a:rPr>
                        <a:t>and user reviews data by identifying common keys or fields.</a:t>
                      </a:r>
                      <a:endParaRPr lang="en-US" sz="1400" b="0" i="0" u="none" strike="noStrike" dirty="0">
                        <a:solidFill>
                          <a:srgbClr val="0D0D0D"/>
                        </a:solidFill>
                        <a:effectLst/>
                        <a:latin typeface="+mn-lt"/>
                      </a:endParaRPr>
                    </a:p>
                  </a:txBody>
                  <a:tcPr marL="5977" marR="5977" marT="597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Hema</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med</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5</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9856008"/>
                  </a:ext>
                </a:extLst>
              </a:tr>
              <a:tr h="384392">
                <a:tc>
                  <a:txBody>
                    <a:bodyPr/>
                    <a:lstStyle/>
                    <a:p>
                      <a:pPr algn="l" fontAlgn="b"/>
                      <a:r>
                        <a:rPr lang="en-US" sz="1400" b="0" i="0" u="none" strike="noStrike" dirty="0">
                          <a:solidFill>
                            <a:srgbClr val="0D0D0D"/>
                          </a:solidFill>
                          <a:effectLst/>
                          <a:latin typeface="+mn-lt"/>
                        </a:rPr>
                        <a:t>Clean the data by handling missing values, correcting data types, and ensuring data consistency.</a:t>
                      </a:r>
                    </a:p>
                  </a:txBody>
                  <a:tcPr marL="5977" marR="5977" marT="597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Hema</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med</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highlight>
                            <a:srgbClr val="E7E7E7"/>
                          </a:highlight>
                          <a:latin typeface="+mn-lt"/>
                        </a:rPr>
                        <a:t>5</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highlight>
                            <a:srgbClr val="E7E7E7"/>
                          </a:highlight>
                          <a:latin typeface="+mn-lt"/>
                        </a:rPr>
                        <a:t>3</a:t>
                      </a:r>
                      <a:endParaRPr lang="en-CA" sz="1400" b="0" i="0" u="none" strike="noStrike" dirty="0">
                        <a:solidFill>
                          <a:srgbClr val="000000"/>
                        </a:solidFill>
                        <a:effectLst/>
                        <a:highlight>
                          <a:srgbClr val="E7E7E7"/>
                        </a:highligh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highlight>
                            <a:srgbClr val="E7E7E7"/>
                          </a:highlight>
                          <a:latin typeface="+mn-lt"/>
                        </a:rPr>
                        <a:t>1</a:t>
                      </a:r>
                      <a:endParaRPr lang="en-CA" sz="1400" b="0" i="0" u="none" strike="noStrike" dirty="0">
                        <a:solidFill>
                          <a:srgbClr val="000000"/>
                        </a:solidFill>
                        <a:effectLst/>
                        <a:highlight>
                          <a:srgbClr val="E7E7E7"/>
                        </a:highligh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0854688"/>
                  </a:ext>
                </a:extLst>
              </a:tr>
              <a:tr h="384392">
                <a:tc>
                  <a:txBody>
                    <a:bodyPr/>
                    <a:lstStyle/>
                    <a:p>
                      <a:pPr algn="l" fontAlgn="ctr"/>
                      <a:r>
                        <a:rPr lang="en-US" sz="1400" dirty="0">
                          <a:latin typeface="+mn-lt"/>
                        </a:rPr>
                        <a:t>Explore the dataset to understand its structure, features, and distributions to gain insights into engagement patterns, identify trends or user interests</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Hema</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High</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5</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5</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5548812"/>
                  </a:ext>
                </a:extLst>
              </a:tr>
              <a:tr h="384392">
                <a:tc>
                  <a:txBody>
                    <a:bodyPr/>
                    <a:lstStyle/>
                    <a:p>
                      <a:pPr algn="l" fontAlgn="ctr"/>
                      <a:r>
                        <a:rPr lang="en-US" sz="1400" dirty="0"/>
                        <a:t>Preprocess the user reviews or any other text data by cleaning, tokenizing, lemmatizing, and removing stop words.</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Hema</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High</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5</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5</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2</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7484350"/>
                  </a:ext>
                </a:extLst>
              </a:tr>
              <a:tr h="384392">
                <a:tc>
                  <a:txBody>
                    <a:bodyPr/>
                    <a:lstStyle/>
                    <a:p>
                      <a:pPr algn="l" fontAlgn="ctr"/>
                      <a:r>
                        <a:rPr lang="en-US" sz="1400" dirty="0"/>
                        <a:t>Convert the preprocessed text data into numerical representations using text embeddings such as BERT, </a:t>
                      </a:r>
                      <a:r>
                        <a:rPr lang="en-US" sz="1400" dirty="0" err="1"/>
                        <a:t>FastText</a:t>
                      </a:r>
                      <a:r>
                        <a:rPr lang="en-US" sz="1400" dirty="0"/>
                        <a:t>, or TF-IDF.</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Jency</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Med</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5</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8585719"/>
                  </a:ext>
                </a:extLst>
              </a:tr>
              <a:tr h="384392">
                <a:tc>
                  <a:txBody>
                    <a:bodyPr/>
                    <a:lstStyle/>
                    <a:p>
                      <a:pPr algn="l" fontAlgn="ctr"/>
                      <a:r>
                        <a:rPr lang="en-US" sz="1400" dirty="0"/>
                        <a:t>Utilize pre-trained models for text classification, such as BERT fine-tuned with Hugging Face’s Transformers library, to annotate user reviews into predefined interest profiles </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Jency</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Med</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5</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2578"/>
                  </a:ext>
                </a:extLst>
              </a:tr>
              <a:tr h="384392">
                <a:tc>
                  <a:txBody>
                    <a:bodyPr/>
                    <a:lstStyle/>
                    <a:p>
                      <a:pPr algn="l" fontAlgn="ctr"/>
                      <a:r>
                        <a:rPr lang="en-US" sz="1400" u="none" strike="noStrike" dirty="0">
                          <a:effectLst/>
                          <a:latin typeface="+mn-lt"/>
                        </a:rPr>
                        <a:t>Choose appropriate ML algorithms based on business objectives</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Jency</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Med</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5</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3</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1</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7607615"/>
                  </a:ext>
                </a:extLst>
              </a:tr>
              <a:tr h="384392">
                <a:tc>
                  <a:txBody>
                    <a:bodyPr/>
                    <a:lstStyle/>
                    <a:p>
                      <a:pPr algn="l" fontAlgn="ctr"/>
                      <a:r>
                        <a:rPr lang="en-US" sz="1400" dirty="0"/>
                        <a:t>Train and Fine-tune the selected models using a labeled dataset for specific interest profiles.</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err="1">
                          <a:solidFill>
                            <a:srgbClr val="000000"/>
                          </a:solidFill>
                          <a:effectLst/>
                          <a:latin typeface="+mn-lt"/>
                        </a:rPr>
                        <a:t>Arcadio</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High</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5</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5</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2</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7747595"/>
                  </a:ext>
                </a:extLst>
              </a:tr>
              <a:tr h="487864">
                <a:tc>
                  <a:txBody>
                    <a:bodyPr/>
                    <a:lstStyle/>
                    <a:p>
                      <a:pPr algn="l" fontAlgn="b"/>
                      <a:r>
                        <a:rPr lang="en-US" sz="1400" dirty="0"/>
                        <a:t>Evaluate the model performance using metrics like accuracy, precision, recall, and F1-score.</a:t>
                      </a:r>
                      <a:endParaRPr lang="en-US" sz="1400" b="0" i="0" u="none" strike="noStrike" dirty="0">
                        <a:solidFill>
                          <a:srgbClr val="0D0D0D"/>
                        </a:solidFill>
                        <a:effectLst/>
                        <a:latin typeface="+mn-lt"/>
                      </a:endParaRPr>
                    </a:p>
                  </a:txBody>
                  <a:tcPr marL="5977" marR="5977" marT="597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err="1">
                          <a:solidFill>
                            <a:srgbClr val="000000"/>
                          </a:solidFill>
                          <a:effectLst/>
                          <a:latin typeface="+mn-lt"/>
                        </a:rPr>
                        <a:t>Arcadio</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High</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5</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5</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2</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4357503"/>
                  </a:ext>
                </a:extLst>
              </a:tr>
              <a:tr h="275509">
                <a:tc>
                  <a:txBody>
                    <a:bodyPr/>
                    <a:lstStyle/>
                    <a:p>
                      <a:pPr algn="l" fontAlgn="ctr"/>
                      <a:r>
                        <a:rPr lang="en-US" sz="1400" dirty="0">
                          <a:latin typeface="+mn-lt"/>
                        </a:rPr>
                        <a:t>Interpret the user interest profiling results to </a:t>
                      </a:r>
                      <a:r>
                        <a:rPr lang="en-US" sz="1400" dirty="0"/>
                        <a:t>identify trending topics and areas of user interest</a:t>
                      </a:r>
                      <a:r>
                        <a:rPr lang="en-US" sz="1400" dirty="0">
                          <a:latin typeface="+mn-lt"/>
                        </a:rPr>
                        <a:t> and preferences.</a:t>
                      </a:r>
                      <a:endParaRPr lang="en-US"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err="1">
                          <a:solidFill>
                            <a:srgbClr val="000000"/>
                          </a:solidFill>
                          <a:effectLst/>
                          <a:latin typeface="+mn-lt"/>
                        </a:rPr>
                        <a:t>Arcadio</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High</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b="0" i="0" u="none" strike="noStrike" dirty="0">
                          <a:solidFill>
                            <a:srgbClr val="000000"/>
                          </a:solidFill>
                          <a:effectLst/>
                          <a:latin typeface="+mn-lt"/>
                        </a:rPr>
                        <a:t>5</a:t>
                      </a: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CA" sz="1400" u="none" strike="noStrike" dirty="0">
                          <a:effectLst/>
                          <a:latin typeface="+mn-lt"/>
                        </a:rPr>
                        <a:t>3</a:t>
                      </a:r>
                      <a:endParaRPr lang="en-CA" sz="1400" b="0" i="0" u="none" strike="noStrike" dirty="0">
                        <a:solidFill>
                          <a:srgbClr val="000000"/>
                        </a:solidFill>
                        <a:effectLst/>
                        <a:latin typeface="+mn-lt"/>
                      </a:endParaRPr>
                    </a:p>
                  </a:txBody>
                  <a:tcPr marL="5977" marR="5977" marT="59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8011088"/>
                  </a:ext>
                </a:extLst>
              </a:tr>
            </a:tbl>
          </a:graphicData>
        </a:graphic>
      </p:graphicFrame>
      <p:sp>
        <p:nvSpPr>
          <p:cNvPr id="5" name="Rectangle: Rounded Corners 4">
            <a:extLst>
              <a:ext uri="{FF2B5EF4-FFF2-40B4-BE49-F238E27FC236}">
                <a16:creationId xmlns:a16="http://schemas.microsoft.com/office/drawing/2014/main" id="{37E94504-64EC-63B3-B751-EAFBEE73465F}"/>
              </a:ext>
            </a:extLst>
          </p:cNvPr>
          <p:cNvSpPr/>
          <p:nvPr/>
        </p:nvSpPr>
        <p:spPr>
          <a:xfrm>
            <a:off x="167149" y="93534"/>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6. Sprint Planning</a:t>
            </a:r>
            <a:endParaRPr lang="en-CA" sz="1600" b="1" dirty="0"/>
          </a:p>
        </p:txBody>
      </p:sp>
    </p:spTree>
    <p:extLst>
      <p:ext uri="{BB962C8B-B14F-4D97-AF65-F5344CB8AC3E}">
        <p14:creationId xmlns:p14="http://schemas.microsoft.com/office/powerpoint/2010/main" val="19758497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DF66CC-CB61-CA5D-04EB-E7D45075FF33}"/>
              </a:ext>
            </a:extLst>
          </p:cNvPr>
          <p:cNvSpPr txBox="1"/>
          <p:nvPr/>
        </p:nvSpPr>
        <p:spPr>
          <a:xfrm>
            <a:off x="4566921" y="2387600"/>
            <a:ext cx="3266439" cy="1754326"/>
          </a:xfrm>
          <a:prstGeom prst="rect">
            <a:avLst/>
          </a:prstGeom>
          <a:noFill/>
        </p:spPr>
        <p:txBody>
          <a:bodyPr wrap="square" rtlCol="0">
            <a:spAutoFit/>
          </a:bodyPr>
          <a:lstStyle/>
          <a:p>
            <a:pPr algn="ctr"/>
            <a:r>
              <a:rPr lang="en-CA" sz="3600"/>
              <a:t>Thank you</a:t>
            </a:r>
          </a:p>
          <a:p>
            <a:pPr algn="ctr"/>
            <a:endParaRPr lang="en-CA" sz="3600" dirty="0"/>
          </a:p>
          <a:p>
            <a:pPr algn="ctr"/>
            <a:r>
              <a:rPr lang="en-CA" sz="3600" dirty="0"/>
              <a:t>Any Questions  </a:t>
            </a:r>
          </a:p>
        </p:txBody>
      </p:sp>
    </p:spTree>
    <p:extLst>
      <p:ext uri="{BB962C8B-B14F-4D97-AF65-F5344CB8AC3E}">
        <p14:creationId xmlns:p14="http://schemas.microsoft.com/office/powerpoint/2010/main" val="179815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FC5CEAE-1780-47C6-DFC7-CD28241012CC}"/>
              </a:ext>
            </a:extLst>
          </p:cNvPr>
          <p:cNvSpPr/>
          <p:nvPr/>
        </p:nvSpPr>
        <p:spPr>
          <a:xfrm>
            <a:off x="975360" y="160528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1. </a:t>
            </a:r>
            <a:r>
              <a:rPr lang="pt-BR" b="1" dirty="0" err="1"/>
              <a:t>Group</a:t>
            </a:r>
            <a:r>
              <a:rPr lang="pt-BR" b="1" dirty="0"/>
              <a:t> </a:t>
            </a:r>
            <a:r>
              <a:rPr lang="pt-BR" b="1" dirty="0" err="1"/>
              <a:t>members</a:t>
            </a:r>
            <a:r>
              <a:rPr lang="pt-BR" b="1" dirty="0"/>
              <a:t> role</a:t>
            </a:r>
            <a:endParaRPr lang="en-CA" b="1" dirty="0"/>
          </a:p>
        </p:txBody>
      </p:sp>
      <p:sp>
        <p:nvSpPr>
          <p:cNvPr id="4" name="Rectangle: Rounded Corners 3">
            <a:extLst>
              <a:ext uri="{FF2B5EF4-FFF2-40B4-BE49-F238E27FC236}">
                <a16:creationId xmlns:a16="http://schemas.microsoft.com/office/drawing/2014/main" id="{12C5DD77-B191-705A-6014-6529B04AD385}"/>
              </a:ext>
            </a:extLst>
          </p:cNvPr>
          <p:cNvSpPr/>
          <p:nvPr/>
        </p:nvSpPr>
        <p:spPr>
          <a:xfrm>
            <a:off x="1016000" y="4012829"/>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5. </a:t>
            </a:r>
            <a:r>
              <a:rPr lang="en-CA" b="1" dirty="0">
                <a:solidFill>
                  <a:schemeClr val="bg1"/>
                </a:solidFill>
              </a:rPr>
              <a:t>Project Pitch</a:t>
            </a:r>
            <a:endParaRPr lang="en-CA" b="1" dirty="0"/>
          </a:p>
        </p:txBody>
      </p:sp>
      <p:sp>
        <p:nvSpPr>
          <p:cNvPr id="5" name="Rectangle: Rounded Corners 4">
            <a:extLst>
              <a:ext uri="{FF2B5EF4-FFF2-40B4-BE49-F238E27FC236}">
                <a16:creationId xmlns:a16="http://schemas.microsoft.com/office/drawing/2014/main" id="{1D015FD4-193E-F60F-8DF5-97AFD1231013}"/>
              </a:ext>
            </a:extLst>
          </p:cNvPr>
          <p:cNvSpPr/>
          <p:nvPr/>
        </p:nvSpPr>
        <p:spPr>
          <a:xfrm>
            <a:off x="975360" y="272542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3. </a:t>
            </a:r>
            <a:r>
              <a:rPr lang="pt-BR" b="1" dirty="0" err="1"/>
              <a:t>Dataset</a:t>
            </a:r>
            <a:endParaRPr lang="en-CA" b="1" dirty="0"/>
          </a:p>
        </p:txBody>
      </p:sp>
      <p:sp>
        <p:nvSpPr>
          <p:cNvPr id="7" name="Rectangle: Rounded Corners 6">
            <a:extLst>
              <a:ext uri="{FF2B5EF4-FFF2-40B4-BE49-F238E27FC236}">
                <a16:creationId xmlns:a16="http://schemas.microsoft.com/office/drawing/2014/main" id="{8530E08E-3CDC-0BDD-294F-D2880BFA0ED2}"/>
              </a:ext>
            </a:extLst>
          </p:cNvPr>
          <p:cNvSpPr/>
          <p:nvPr/>
        </p:nvSpPr>
        <p:spPr>
          <a:xfrm>
            <a:off x="132080" y="16256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1600" dirty="0"/>
              <a:t>Agenda</a:t>
            </a:r>
            <a:endParaRPr lang="en-CA" sz="1600" dirty="0"/>
          </a:p>
        </p:txBody>
      </p:sp>
      <p:sp>
        <p:nvSpPr>
          <p:cNvPr id="8" name="Rectangle: Rounded Corners 7">
            <a:extLst>
              <a:ext uri="{FF2B5EF4-FFF2-40B4-BE49-F238E27FC236}">
                <a16:creationId xmlns:a16="http://schemas.microsoft.com/office/drawing/2014/main" id="{02353762-A752-E950-2384-FF9CE51B3F06}"/>
              </a:ext>
            </a:extLst>
          </p:cNvPr>
          <p:cNvSpPr/>
          <p:nvPr/>
        </p:nvSpPr>
        <p:spPr>
          <a:xfrm>
            <a:off x="1016000" y="462283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6. Sprint Planning</a:t>
            </a:r>
            <a:endParaRPr lang="en-CA" b="1" dirty="0"/>
          </a:p>
        </p:txBody>
      </p:sp>
      <p:sp>
        <p:nvSpPr>
          <p:cNvPr id="3" name="Rectangle: Rounded Corners 2">
            <a:extLst>
              <a:ext uri="{FF2B5EF4-FFF2-40B4-BE49-F238E27FC236}">
                <a16:creationId xmlns:a16="http://schemas.microsoft.com/office/drawing/2014/main" id="{1D24E2F4-51DA-B043-431C-53F3CBCB730A}"/>
              </a:ext>
            </a:extLst>
          </p:cNvPr>
          <p:cNvSpPr/>
          <p:nvPr/>
        </p:nvSpPr>
        <p:spPr>
          <a:xfrm>
            <a:off x="975360" y="2165351"/>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b="1"/>
              <a:t>2. </a:t>
            </a:r>
            <a:r>
              <a:rPr lang="en-CA" b="1" dirty="0"/>
              <a:t>Ideas</a:t>
            </a:r>
          </a:p>
        </p:txBody>
      </p:sp>
      <p:sp>
        <p:nvSpPr>
          <p:cNvPr id="6" name="Rectangle: Rounded Corners 5">
            <a:extLst>
              <a:ext uri="{FF2B5EF4-FFF2-40B4-BE49-F238E27FC236}">
                <a16:creationId xmlns:a16="http://schemas.microsoft.com/office/drawing/2014/main" id="{1B4D5801-11EC-A834-B2F5-8ACC230DB9CB}"/>
              </a:ext>
            </a:extLst>
          </p:cNvPr>
          <p:cNvSpPr/>
          <p:nvPr/>
        </p:nvSpPr>
        <p:spPr>
          <a:xfrm>
            <a:off x="975360" y="3335424"/>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b="1" dirty="0"/>
              <a:t>4. Our focus</a:t>
            </a:r>
          </a:p>
        </p:txBody>
      </p:sp>
    </p:spTree>
    <p:extLst>
      <p:ext uri="{BB962C8B-B14F-4D97-AF65-F5344CB8AC3E}">
        <p14:creationId xmlns:p14="http://schemas.microsoft.com/office/powerpoint/2010/main" val="319330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2D8B2D03-ADB8-58BF-3930-B16647402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1670" y="2185432"/>
            <a:ext cx="1478280" cy="14782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DDD390B-A3A6-4467-CDA4-A2D9CCD65933}"/>
              </a:ext>
            </a:extLst>
          </p:cNvPr>
          <p:cNvSpPr txBox="1"/>
          <p:nvPr/>
        </p:nvSpPr>
        <p:spPr>
          <a:xfrm>
            <a:off x="7293610" y="3663712"/>
            <a:ext cx="1083474" cy="369332"/>
          </a:xfrm>
          <a:prstGeom prst="rect">
            <a:avLst/>
          </a:prstGeom>
          <a:noFill/>
        </p:spPr>
        <p:txBody>
          <a:bodyPr wrap="square">
            <a:spAutoFit/>
          </a:bodyPr>
          <a:lstStyle/>
          <a:p>
            <a:pPr algn="ctr"/>
            <a:r>
              <a:rPr lang="pt-BR" dirty="0"/>
              <a:t>Arcadio</a:t>
            </a:r>
          </a:p>
        </p:txBody>
      </p:sp>
      <p:sp>
        <p:nvSpPr>
          <p:cNvPr id="4" name="TextBox 3">
            <a:extLst>
              <a:ext uri="{FF2B5EF4-FFF2-40B4-BE49-F238E27FC236}">
                <a16:creationId xmlns:a16="http://schemas.microsoft.com/office/drawing/2014/main" id="{018612DB-ACD6-51B9-9787-D421C42D7F42}"/>
              </a:ext>
            </a:extLst>
          </p:cNvPr>
          <p:cNvSpPr txBox="1"/>
          <p:nvPr/>
        </p:nvSpPr>
        <p:spPr>
          <a:xfrm>
            <a:off x="3020060" y="3722132"/>
            <a:ext cx="1196340" cy="369332"/>
          </a:xfrm>
          <a:prstGeom prst="rect">
            <a:avLst/>
          </a:prstGeom>
          <a:noFill/>
        </p:spPr>
        <p:txBody>
          <a:bodyPr wrap="square">
            <a:spAutoFit/>
          </a:bodyPr>
          <a:lstStyle/>
          <a:p>
            <a:pPr algn="ctr"/>
            <a:r>
              <a:rPr lang="pt-BR" dirty="0"/>
              <a:t>Hema </a:t>
            </a:r>
          </a:p>
        </p:txBody>
      </p:sp>
      <p:sp>
        <p:nvSpPr>
          <p:cNvPr id="7" name="Rectangle: Rounded Corners 6">
            <a:extLst>
              <a:ext uri="{FF2B5EF4-FFF2-40B4-BE49-F238E27FC236}">
                <a16:creationId xmlns:a16="http://schemas.microsoft.com/office/drawing/2014/main" id="{B3B5D591-EF53-0FA2-E5B4-357020CD99C9}"/>
              </a:ext>
            </a:extLst>
          </p:cNvPr>
          <p:cNvSpPr/>
          <p:nvPr/>
        </p:nvSpPr>
        <p:spPr>
          <a:xfrm>
            <a:off x="81280" y="141727"/>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t>1. </a:t>
            </a:r>
            <a:r>
              <a:rPr lang="pt-BR" sz="1600" b="1" dirty="0" err="1"/>
              <a:t>Group</a:t>
            </a:r>
            <a:r>
              <a:rPr lang="pt-BR" sz="1600" b="1" dirty="0"/>
              <a:t> </a:t>
            </a:r>
            <a:r>
              <a:rPr lang="pt-BR" sz="1600" b="1" dirty="0" err="1"/>
              <a:t>members</a:t>
            </a:r>
            <a:r>
              <a:rPr lang="pt-BR" sz="1600" b="1" dirty="0"/>
              <a:t> role</a:t>
            </a:r>
            <a:endParaRPr lang="en-CA" sz="1600" b="1" dirty="0"/>
          </a:p>
        </p:txBody>
      </p:sp>
      <p:pic>
        <p:nvPicPr>
          <p:cNvPr id="8" name="Picture 4">
            <a:extLst>
              <a:ext uri="{FF2B5EF4-FFF2-40B4-BE49-F238E27FC236}">
                <a16:creationId xmlns:a16="http://schemas.microsoft.com/office/drawing/2014/main" id="{66242B0F-6CAE-E049-A0E1-41894DB86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620" y="2168684"/>
            <a:ext cx="1478280" cy="14782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866556B-FCBC-E6E9-C5DB-65170D38B2CB}"/>
              </a:ext>
            </a:extLst>
          </p:cNvPr>
          <p:cNvSpPr txBox="1"/>
          <p:nvPr/>
        </p:nvSpPr>
        <p:spPr>
          <a:xfrm>
            <a:off x="8798560" y="3663712"/>
            <a:ext cx="914400" cy="369332"/>
          </a:xfrm>
          <a:prstGeom prst="rect">
            <a:avLst/>
          </a:prstGeom>
          <a:noFill/>
        </p:spPr>
        <p:txBody>
          <a:bodyPr wrap="square">
            <a:spAutoFit/>
          </a:bodyPr>
          <a:lstStyle/>
          <a:p>
            <a:pPr algn="ctr"/>
            <a:r>
              <a:rPr lang="pt-BR" dirty="0" err="1"/>
              <a:t>Jency</a:t>
            </a:r>
            <a:endParaRPr lang="pt-BR" dirty="0"/>
          </a:p>
        </p:txBody>
      </p:sp>
      <p:sp>
        <p:nvSpPr>
          <p:cNvPr id="10" name="TextBox 9">
            <a:extLst>
              <a:ext uri="{FF2B5EF4-FFF2-40B4-BE49-F238E27FC236}">
                <a16:creationId xmlns:a16="http://schemas.microsoft.com/office/drawing/2014/main" id="{89E3B07A-EE2D-1F03-60A2-AE0D527909E6}"/>
              </a:ext>
            </a:extLst>
          </p:cNvPr>
          <p:cNvSpPr txBox="1"/>
          <p:nvPr/>
        </p:nvSpPr>
        <p:spPr>
          <a:xfrm>
            <a:off x="2371412" y="1264526"/>
            <a:ext cx="2665092" cy="699571"/>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sz="1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pt-BR" sz="2800" dirty="0" err="1"/>
              <a:t>Product</a:t>
            </a:r>
            <a:r>
              <a:rPr lang="pt-BR" sz="2800" dirty="0"/>
              <a:t> </a:t>
            </a:r>
            <a:r>
              <a:rPr lang="pt-BR" sz="2800" dirty="0" err="1"/>
              <a:t>owner</a:t>
            </a:r>
            <a:endParaRPr lang="pt-BR" sz="2800" dirty="0"/>
          </a:p>
        </p:txBody>
      </p:sp>
      <p:sp>
        <p:nvSpPr>
          <p:cNvPr id="12" name="TextBox 11">
            <a:extLst>
              <a:ext uri="{FF2B5EF4-FFF2-40B4-BE49-F238E27FC236}">
                <a16:creationId xmlns:a16="http://schemas.microsoft.com/office/drawing/2014/main" id="{F52ED445-84A6-7F10-C612-8481F60721DE}"/>
              </a:ext>
            </a:extLst>
          </p:cNvPr>
          <p:cNvSpPr txBox="1"/>
          <p:nvPr/>
        </p:nvSpPr>
        <p:spPr>
          <a:xfrm>
            <a:off x="982980" y="4569935"/>
            <a:ext cx="4380230" cy="1477328"/>
          </a:xfrm>
          <a:prstGeom prst="rect">
            <a:avLst/>
          </a:prstGeom>
          <a:noFill/>
        </p:spPr>
        <p:txBody>
          <a:bodyPr wrap="square">
            <a:spAutoFit/>
          </a:bodyPr>
          <a:lstStyle/>
          <a:p>
            <a:pPr marL="285750" indent="-285750">
              <a:buFont typeface="Arial" panose="020B0604020202020204" pitchFamily="34" charset="0"/>
              <a:buChar char="•"/>
            </a:pPr>
            <a:r>
              <a:rPr lang="pt-BR"/>
              <a:t>Connects with the customer</a:t>
            </a:r>
          </a:p>
          <a:p>
            <a:pPr marL="285750" indent="-285750">
              <a:buFont typeface="Arial" panose="020B0604020202020204" pitchFamily="34" charset="0"/>
              <a:buChar char="•"/>
            </a:pPr>
            <a:r>
              <a:rPr lang="pt-BR"/>
              <a:t>Contributes to the vision and roadmap</a:t>
            </a:r>
          </a:p>
          <a:p>
            <a:pPr marL="285750" indent="-285750">
              <a:buFont typeface="Arial" panose="020B0604020202020204" pitchFamily="34" charset="0"/>
              <a:buChar char="•"/>
            </a:pPr>
            <a:r>
              <a:rPr lang="pt-BR"/>
              <a:t>Manages and prioritizes the team backlog</a:t>
            </a:r>
          </a:p>
          <a:p>
            <a:pPr marL="285750" indent="-285750">
              <a:buFont typeface="Arial" panose="020B0604020202020204" pitchFamily="34" charset="0"/>
              <a:buChar char="•"/>
            </a:pPr>
            <a:r>
              <a:rPr lang="pt-BR"/>
              <a:t>Supports the team in delivering value</a:t>
            </a:r>
            <a:endParaRPr lang="pt-BR" dirty="0"/>
          </a:p>
        </p:txBody>
      </p:sp>
      <p:sp>
        <p:nvSpPr>
          <p:cNvPr id="14" name="TextBox 13">
            <a:extLst>
              <a:ext uri="{FF2B5EF4-FFF2-40B4-BE49-F238E27FC236}">
                <a16:creationId xmlns:a16="http://schemas.microsoft.com/office/drawing/2014/main" id="{E0988BC8-10BB-DBBB-A168-04D092385FFE}"/>
              </a:ext>
            </a:extLst>
          </p:cNvPr>
          <p:cNvSpPr txBox="1"/>
          <p:nvPr/>
        </p:nvSpPr>
        <p:spPr>
          <a:xfrm>
            <a:off x="6664960" y="4612638"/>
            <a:ext cx="4754880" cy="1477328"/>
          </a:xfrm>
          <a:prstGeom prst="rect">
            <a:avLst/>
          </a:prstGeom>
          <a:noFill/>
        </p:spPr>
        <p:txBody>
          <a:bodyPr wrap="square">
            <a:spAutoFit/>
          </a:bodyPr>
          <a:lstStyle/>
          <a:p>
            <a:pPr marL="285750" indent="-285750">
              <a:buFont typeface="Arial" panose="020B0604020202020204" pitchFamily="34" charset="0"/>
              <a:buChar char="•"/>
            </a:pPr>
            <a:r>
              <a:rPr lang="pt-BR" dirty="0" err="1"/>
              <a:t>Continuously</a:t>
            </a:r>
            <a:r>
              <a:rPr lang="pt-BR" dirty="0"/>
              <a:t> evolves </a:t>
            </a:r>
            <a:r>
              <a:rPr lang="pt-BR" dirty="0" err="1"/>
              <a:t>product</a:t>
            </a:r>
            <a:r>
              <a:rPr lang="pt-BR" dirty="0"/>
              <a:t> design</a:t>
            </a:r>
          </a:p>
          <a:p>
            <a:pPr marL="285750" indent="-285750">
              <a:buFont typeface="Arial" panose="020B0604020202020204" pitchFamily="34" charset="0"/>
              <a:buChar char="•"/>
            </a:pPr>
            <a:r>
              <a:rPr lang="pt-BR" dirty="0" err="1"/>
              <a:t>Implements</a:t>
            </a:r>
            <a:r>
              <a:rPr lang="pt-BR" dirty="0"/>
              <a:t> </a:t>
            </a:r>
            <a:r>
              <a:rPr lang="pt-BR" dirty="0" err="1"/>
              <a:t>the</a:t>
            </a:r>
            <a:r>
              <a:rPr lang="pt-BR" dirty="0"/>
              <a:t> </a:t>
            </a:r>
            <a:r>
              <a:rPr lang="pt-BR" dirty="0" err="1"/>
              <a:t>vision</a:t>
            </a:r>
            <a:r>
              <a:rPr lang="pt-BR" dirty="0"/>
              <a:t> </a:t>
            </a:r>
            <a:r>
              <a:rPr lang="pt-BR" dirty="0" err="1"/>
              <a:t>and</a:t>
            </a:r>
            <a:r>
              <a:rPr lang="pt-BR" dirty="0"/>
              <a:t> </a:t>
            </a:r>
            <a:r>
              <a:rPr lang="pt-BR" dirty="0" err="1"/>
              <a:t>roadmap</a:t>
            </a:r>
            <a:endParaRPr lang="pt-BR" dirty="0"/>
          </a:p>
          <a:p>
            <a:pPr marL="285750" indent="-285750">
              <a:buFont typeface="Arial" panose="020B0604020202020204" pitchFamily="34" charset="0"/>
              <a:buChar char="•"/>
            </a:pPr>
            <a:r>
              <a:rPr lang="pt-BR" dirty="0"/>
              <a:t>Works </a:t>
            </a:r>
            <a:r>
              <a:rPr lang="pt-BR" dirty="0" err="1"/>
              <a:t>on</a:t>
            </a:r>
            <a:r>
              <a:rPr lang="pt-BR" dirty="0"/>
              <a:t> </a:t>
            </a:r>
            <a:r>
              <a:rPr lang="pt-BR" dirty="0" err="1"/>
              <a:t>the</a:t>
            </a:r>
            <a:r>
              <a:rPr lang="pt-BR" dirty="0"/>
              <a:t> </a:t>
            </a:r>
            <a:r>
              <a:rPr lang="pt-BR" dirty="0" err="1"/>
              <a:t>team</a:t>
            </a:r>
            <a:r>
              <a:rPr lang="pt-BR" dirty="0"/>
              <a:t> backlog</a:t>
            </a:r>
          </a:p>
          <a:p>
            <a:pPr marL="285750" indent="-285750">
              <a:buFont typeface="Arial" panose="020B0604020202020204" pitchFamily="34" charset="0"/>
              <a:buChar char="•"/>
            </a:pPr>
            <a:r>
              <a:rPr lang="pt-BR" dirty="0"/>
              <a:t>Builds, </a:t>
            </a:r>
            <a:r>
              <a:rPr lang="pt-BR" dirty="0" err="1"/>
              <a:t>tests</a:t>
            </a:r>
            <a:r>
              <a:rPr lang="pt-BR" dirty="0"/>
              <a:t>, </a:t>
            </a:r>
            <a:r>
              <a:rPr lang="pt-BR" dirty="0" err="1"/>
              <a:t>and</a:t>
            </a:r>
            <a:r>
              <a:rPr lang="pt-BR" dirty="0"/>
              <a:t> </a:t>
            </a:r>
            <a:r>
              <a:rPr lang="pt-BR" dirty="0" err="1"/>
              <a:t>delivers</a:t>
            </a:r>
            <a:r>
              <a:rPr lang="pt-BR" dirty="0"/>
              <a:t> </a:t>
            </a:r>
            <a:r>
              <a:rPr lang="pt-BR" dirty="0" err="1"/>
              <a:t>increments</a:t>
            </a:r>
            <a:r>
              <a:rPr lang="pt-BR" dirty="0"/>
              <a:t> </a:t>
            </a:r>
            <a:r>
              <a:rPr lang="pt-BR" dirty="0" err="1"/>
              <a:t>of</a:t>
            </a:r>
            <a:r>
              <a:rPr lang="pt-BR" dirty="0"/>
              <a:t> </a:t>
            </a:r>
            <a:r>
              <a:rPr lang="pt-BR" dirty="0" err="1"/>
              <a:t>value</a:t>
            </a:r>
            <a:endParaRPr lang="pt-BR" dirty="0"/>
          </a:p>
        </p:txBody>
      </p:sp>
      <p:pic>
        <p:nvPicPr>
          <p:cNvPr id="2056" name="Picture 8" descr="PEAO-CONICO-BOLA-AZUL, peões para jogos de tabuleiro - thirstymag.com">
            <a:extLst>
              <a:ext uri="{FF2B5EF4-FFF2-40B4-BE49-F238E27FC236}">
                <a16:creationId xmlns:a16="http://schemas.microsoft.com/office/drawing/2014/main" id="{AD6E9709-BFC0-903E-A00E-E387A1318D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1878" y="2160926"/>
            <a:ext cx="1467604" cy="146760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E9D93F5-01CD-E441-E590-174992E62230}"/>
              </a:ext>
            </a:extLst>
          </p:cNvPr>
          <p:cNvSpPr txBox="1"/>
          <p:nvPr/>
        </p:nvSpPr>
        <p:spPr>
          <a:xfrm>
            <a:off x="7155496" y="1298755"/>
            <a:ext cx="2665092" cy="699571"/>
          </a:xfrm>
          <a:prstGeom prst="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vl1pPr>
              <a:defRPr sz="16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pt-BR" sz="3200" dirty="0" err="1"/>
              <a:t>Developers</a:t>
            </a:r>
            <a:r>
              <a:rPr lang="pt-BR" sz="3200" dirty="0"/>
              <a:t> </a:t>
            </a:r>
          </a:p>
        </p:txBody>
      </p:sp>
      <p:sp>
        <p:nvSpPr>
          <p:cNvPr id="20" name="Arrow: Left-Right 19">
            <a:extLst>
              <a:ext uri="{FF2B5EF4-FFF2-40B4-BE49-F238E27FC236}">
                <a16:creationId xmlns:a16="http://schemas.microsoft.com/office/drawing/2014/main" id="{C2F05570-4565-B159-AA95-24740464052C}"/>
              </a:ext>
            </a:extLst>
          </p:cNvPr>
          <p:cNvSpPr/>
          <p:nvPr/>
        </p:nvSpPr>
        <p:spPr>
          <a:xfrm>
            <a:off x="5123180" y="2581116"/>
            <a:ext cx="1541780" cy="893604"/>
          </a:xfrm>
          <a:prstGeom prst="leftRightArrow">
            <a:avLst/>
          </a:prstGeom>
          <a:solidFill>
            <a:schemeClr val="accent6">
              <a:lumMod val="60000"/>
              <a:lumOff val="40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80726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C8ABC61-0EF4-A29D-8CEE-8F5A12817A3D}"/>
              </a:ext>
            </a:extLst>
          </p:cNvPr>
          <p:cNvSpPr txBox="1"/>
          <p:nvPr/>
        </p:nvSpPr>
        <p:spPr>
          <a:xfrm>
            <a:off x="538480" y="3032760"/>
            <a:ext cx="11572240" cy="3416320"/>
          </a:xfrm>
          <a:prstGeom prst="rect">
            <a:avLst/>
          </a:prstGeom>
          <a:noFill/>
        </p:spPr>
        <p:txBody>
          <a:bodyPr wrap="square" rtlCol="0">
            <a:spAutoFit/>
          </a:bodyPr>
          <a:lstStyle/>
          <a:p>
            <a:endParaRPr lang="en-US" dirty="0"/>
          </a:p>
          <a:p>
            <a:r>
              <a:rPr lang="en-US" b="1" dirty="0"/>
              <a:t>2. Influencer Segmentation</a:t>
            </a:r>
          </a:p>
          <a:p>
            <a:r>
              <a:rPr lang="en-US" b="1" dirty="0"/>
              <a:t>Project Idea: </a:t>
            </a:r>
            <a:r>
              <a:rPr lang="en-US" dirty="0"/>
              <a:t>Segment influencers into different groups based on their engagement metrics, content type, and audience demographics.</a:t>
            </a:r>
          </a:p>
          <a:p>
            <a:r>
              <a:rPr lang="en-US" b="1" dirty="0"/>
              <a:t>Techniques: </a:t>
            </a:r>
            <a:r>
              <a:rPr lang="en-US" dirty="0"/>
              <a:t>Clustering (K-means, DBSCAN), PCA for dimensionality reduction.</a:t>
            </a:r>
          </a:p>
          <a:p>
            <a:r>
              <a:rPr lang="en-US" b="1" dirty="0"/>
              <a:t>Outcome: </a:t>
            </a:r>
            <a:r>
              <a:rPr lang="en-US" dirty="0"/>
              <a:t>Detailed segmentation of influencers, enabling targeted marketing and collaboration strategies.</a:t>
            </a:r>
          </a:p>
          <a:p>
            <a:endParaRPr lang="en-US" dirty="0"/>
          </a:p>
          <a:p>
            <a:r>
              <a:rPr lang="en-US" b="1" dirty="0"/>
              <a:t>3. User Interest Profiling based on TikTok Reviews</a:t>
            </a:r>
          </a:p>
          <a:p>
            <a:r>
              <a:rPr lang="en-US" b="1" dirty="0"/>
              <a:t>Project Idea: </a:t>
            </a:r>
            <a:r>
              <a:rPr lang="en-US" dirty="0"/>
              <a:t>Develop a system to automatically identify and classify user interest profiles based on user reviews.</a:t>
            </a:r>
          </a:p>
          <a:p>
            <a:r>
              <a:rPr lang="en-US" b="1" dirty="0"/>
              <a:t>Techniques: </a:t>
            </a:r>
            <a:r>
              <a:rPr lang="en-US" dirty="0"/>
              <a:t>Supervised learning, sentiment analysis</a:t>
            </a:r>
          </a:p>
          <a:p>
            <a:r>
              <a:rPr lang="en-US" b="1" dirty="0"/>
              <a:t>Outcome: </a:t>
            </a:r>
            <a:r>
              <a:rPr lang="en-US" dirty="0"/>
              <a:t>This will help in understanding user preferences, improving content recommendations, and aiding influencers in tailoring their content strategies</a:t>
            </a:r>
            <a:endParaRPr lang="pt-BR" dirty="0"/>
          </a:p>
        </p:txBody>
      </p:sp>
      <p:sp>
        <p:nvSpPr>
          <p:cNvPr id="11" name="Rectangle: Rounded Corners 10">
            <a:extLst>
              <a:ext uri="{FF2B5EF4-FFF2-40B4-BE49-F238E27FC236}">
                <a16:creationId xmlns:a16="http://schemas.microsoft.com/office/drawing/2014/main" id="{7A200CD2-3E02-727D-735B-9D3335910894}"/>
              </a:ext>
            </a:extLst>
          </p:cNvPr>
          <p:cNvSpPr/>
          <p:nvPr/>
        </p:nvSpPr>
        <p:spPr>
          <a:xfrm>
            <a:off x="223520" y="23343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sz="1600" b="1"/>
              <a:t>2. </a:t>
            </a:r>
            <a:r>
              <a:rPr lang="en-CA" sz="1600" b="1" dirty="0"/>
              <a:t>Ideas</a:t>
            </a:r>
          </a:p>
        </p:txBody>
      </p:sp>
      <p:pic>
        <p:nvPicPr>
          <p:cNvPr id="1026" name="Picture 2" descr="Download Tiktok, Logo, Brand. Royalty ...">
            <a:extLst>
              <a:ext uri="{FF2B5EF4-FFF2-40B4-BE49-F238E27FC236}">
                <a16:creationId xmlns:a16="http://schemas.microsoft.com/office/drawing/2014/main" id="{5938DD33-196D-884B-BF38-5B56A8A67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4088" y="710952"/>
            <a:ext cx="2356872" cy="235687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CA9066-0F7A-B386-74F7-AD33C0149AF8}"/>
              </a:ext>
            </a:extLst>
          </p:cNvPr>
          <p:cNvSpPr txBox="1"/>
          <p:nvPr/>
        </p:nvSpPr>
        <p:spPr>
          <a:xfrm>
            <a:off x="457200" y="1001435"/>
            <a:ext cx="7741920" cy="2031325"/>
          </a:xfrm>
          <a:prstGeom prst="rect">
            <a:avLst/>
          </a:prstGeom>
          <a:noFill/>
        </p:spPr>
        <p:txBody>
          <a:bodyPr wrap="square">
            <a:spAutoFit/>
          </a:bodyPr>
          <a:lstStyle/>
          <a:p>
            <a:r>
              <a:rPr lang="en-US" b="1" dirty="0"/>
              <a:t>1. Influencer Growth Prediction</a:t>
            </a:r>
          </a:p>
          <a:p>
            <a:r>
              <a:rPr lang="en-US" b="1" dirty="0"/>
              <a:t>Project Idea: </a:t>
            </a:r>
            <a:r>
              <a:rPr lang="en-US" dirty="0"/>
              <a:t>Build a predictive model to identify influencers who have the potential to transition from micro-influencers to macro-influencers.</a:t>
            </a:r>
          </a:p>
          <a:p>
            <a:r>
              <a:rPr lang="en-US" b="1" dirty="0"/>
              <a:t>Techniques: </a:t>
            </a:r>
            <a:r>
              <a:rPr lang="en-US" dirty="0"/>
              <a:t>Supervised learning (Random Forest, Gradient Boosting, Neural Networks), feature engineering.</a:t>
            </a:r>
          </a:p>
          <a:p>
            <a:r>
              <a:rPr lang="en-US" b="1" dirty="0"/>
              <a:t>Outcome: </a:t>
            </a:r>
            <a:r>
              <a:rPr lang="en-US" dirty="0"/>
              <a:t>Predict potential growth trajectories of influencers, provide insights for influencer marketing strategies.</a:t>
            </a:r>
          </a:p>
        </p:txBody>
      </p:sp>
    </p:spTree>
    <p:extLst>
      <p:ext uri="{BB962C8B-B14F-4D97-AF65-F5344CB8AC3E}">
        <p14:creationId xmlns:p14="http://schemas.microsoft.com/office/powerpoint/2010/main" val="3532243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2B2875-2FAA-DD32-42F5-6D963410F720}"/>
              </a:ext>
            </a:extLst>
          </p:cNvPr>
          <p:cNvSpPr txBox="1"/>
          <p:nvPr/>
        </p:nvSpPr>
        <p:spPr>
          <a:xfrm>
            <a:off x="396240" y="1879600"/>
            <a:ext cx="11795760" cy="4801314"/>
          </a:xfrm>
          <a:prstGeom prst="rect">
            <a:avLst/>
          </a:prstGeom>
          <a:noFill/>
        </p:spPr>
        <p:txBody>
          <a:bodyPr wrap="square" rtlCol="0">
            <a:spAutoFit/>
          </a:bodyPr>
          <a:lstStyle/>
          <a:p>
            <a:r>
              <a:rPr lang="en-US" b="0" i="0" dirty="0">
                <a:effectLst/>
                <a:highlight>
                  <a:srgbClr val="FFFFFF"/>
                </a:highlight>
              </a:rPr>
              <a:t>STRENGTHS: </a:t>
            </a:r>
          </a:p>
          <a:p>
            <a:r>
              <a:rPr lang="en-US" b="0" i="0" dirty="0">
                <a:effectLst/>
                <a:highlight>
                  <a:srgbClr val="FFFFFF"/>
                </a:highlight>
              </a:rPr>
              <a:t>TikTok entered the market after the fall of Vine, a once-popular performance video uploading format (See Figure1). TikTok took advantage of Vine's failures and improved them; Offering longer videos and more options, including filters, </a:t>
            </a:r>
            <a:r>
              <a:rPr lang="en-US" b="0" i="0" dirty="0" err="1">
                <a:effectLst/>
                <a:highlight>
                  <a:srgbClr val="FFFFFF"/>
                </a:highlight>
              </a:rPr>
              <a:t>music,and</a:t>
            </a:r>
            <a:r>
              <a:rPr lang="en-US" b="0" i="0" dirty="0">
                <a:effectLst/>
                <a:highlight>
                  <a:srgbClr val="FFFFFF"/>
                </a:highlight>
              </a:rPr>
              <a:t> sounds, played a role in TikTok's rise. Another strength is TikTok's predominantly young workforce, which has helped create a platform that appeals to an audience of its young peers. The average age of TikTok users is between 16 and 24 (Wallaroomedia.com, 2021).</a:t>
            </a:r>
          </a:p>
          <a:p>
            <a:br>
              <a:rPr lang="en-US" dirty="0"/>
            </a:br>
            <a:r>
              <a:rPr lang="en-US" b="0" i="0" dirty="0">
                <a:effectLst/>
                <a:highlight>
                  <a:srgbClr val="FFFFFF"/>
                </a:highlight>
              </a:rPr>
              <a:t>4.1.1. WEAKNESSES: </a:t>
            </a:r>
          </a:p>
          <a:p>
            <a:r>
              <a:rPr lang="en-US" b="0" i="0" dirty="0">
                <a:effectLst/>
                <a:highlight>
                  <a:srgbClr val="FFFFFF"/>
                </a:highlight>
              </a:rPr>
              <a:t>While influencers are a driving force of TikTok, they can cause issues because the company is not in control of the trends. Businesses often look to Porter's Five Forces, more specifically buyer power, to evaluate their relationships with customers, influencers in the case of TikTok. Buyer power is strongest when customers are organized, concentrated, and well-informed, and when the business's products and services are undifferentiated (Green and McCann, 2020). </a:t>
            </a:r>
            <a:r>
              <a:rPr lang="en-US" b="1" i="0" dirty="0">
                <a:effectLst/>
                <a:highlight>
                  <a:srgbClr val="FFFF00"/>
                </a:highlight>
              </a:rPr>
              <a:t>The influencer market is highly concentrated and well-informed about current trends, and the services are undifferentiated. However, influencers who do differentiate are the most successful on TikTok.</a:t>
            </a:r>
            <a:r>
              <a:rPr lang="en-US" b="0" i="0" dirty="0">
                <a:effectLst/>
                <a:highlight>
                  <a:srgbClr val="FFFFFF"/>
                </a:highlight>
              </a:rPr>
              <a:t> A unique characteristic of social media platforms is that users, including influencers, mainly control what is posted. </a:t>
            </a:r>
            <a:r>
              <a:rPr lang="en-US" b="1" i="0" dirty="0">
                <a:effectLst/>
                <a:highlight>
                  <a:srgbClr val="FFFF00"/>
                </a:highlight>
              </a:rPr>
              <a:t>Therefore influencers, not TikTok, control the trends that appear on the platform. </a:t>
            </a:r>
            <a:r>
              <a:rPr lang="en-US" b="0" i="0" dirty="0">
                <a:effectLst/>
                <a:highlight>
                  <a:srgbClr val="FFFFFF"/>
                </a:highlight>
              </a:rPr>
              <a:t>TikTok must effectively monitor the platform and influencers, or they risk losing customer connections, thus decreasing market advantages</a:t>
            </a:r>
            <a:endParaRPr lang="pt-BR" dirty="0"/>
          </a:p>
        </p:txBody>
      </p:sp>
      <p:pic>
        <p:nvPicPr>
          <p:cNvPr id="4" name="Picture 3">
            <a:extLst>
              <a:ext uri="{FF2B5EF4-FFF2-40B4-BE49-F238E27FC236}">
                <a16:creationId xmlns:a16="http://schemas.microsoft.com/office/drawing/2014/main" id="{6480BAE1-49CA-C941-2879-69D5B733ABE8}"/>
              </a:ext>
            </a:extLst>
          </p:cNvPr>
          <p:cNvPicPr>
            <a:picLocks noChangeAspect="1"/>
          </p:cNvPicPr>
          <p:nvPr/>
        </p:nvPicPr>
        <p:blipFill>
          <a:blip r:embed="rId2"/>
          <a:stretch>
            <a:fillRect/>
          </a:stretch>
        </p:blipFill>
        <p:spPr>
          <a:xfrm>
            <a:off x="5251059" y="-7374"/>
            <a:ext cx="4919101" cy="1692133"/>
          </a:xfrm>
          <a:prstGeom prst="rect">
            <a:avLst/>
          </a:prstGeom>
        </p:spPr>
      </p:pic>
      <p:sp>
        <p:nvSpPr>
          <p:cNvPr id="5" name="Rectangle: Rounded Corners 4">
            <a:extLst>
              <a:ext uri="{FF2B5EF4-FFF2-40B4-BE49-F238E27FC236}">
                <a16:creationId xmlns:a16="http://schemas.microsoft.com/office/drawing/2014/main" id="{26EE6C7A-F53F-4374-DAC0-0EAF24C82548}"/>
              </a:ext>
            </a:extLst>
          </p:cNvPr>
          <p:cNvSpPr/>
          <p:nvPr/>
        </p:nvSpPr>
        <p:spPr>
          <a:xfrm>
            <a:off x="223520" y="233432"/>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sz="1600" b="1"/>
              <a:t>2. </a:t>
            </a:r>
            <a:r>
              <a:rPr lang="en-CA" sz="1600" b="1" dirty="0"/>
              <a:t>Ideas</a:t>
            </a:r>
          </a:p>
        </p:txBody>
      </p:sp>
    </p:spTree>
    <p:extLst>
      <p:ext uri="{BB962C8B-B14F-4D97-AF65-F5344CB8AC3E}">
        <p14:creationId xmlns:p14="http://schemas.microsoft.com/office/powerpoint/2010/main" val="128615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D4A085B-A26E-31D5-114A-EF8A024C1DC5}"/>
              </a:ext>
            </a:extLst>
          </p:cNvPr>
          <p:cNvSpPr/>
          <p:nvPr/>
        </p:nvSpPr>
        <p:spPr>
          <a:xfrm>
            <a:off x="150434" y="218348"/>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3.  Analyzing the </a:t>
            </a:r>
            <a:r>
              <a:rPr lang="pt-BR" sz="1600" dirty="0" err="1"/>
              <a:t>Dataset</a:t>
            </a:r>
            <a:endParaRPr lang="en-CA" sz="1600" dirty="0"/>
          </a:p>
        </p:txBody>
      </p:sp>
      <p:pic>
        <p:nvPicPr>
          <p:cNvPr id="6" name="Picture 5">
            <a:extLst>
              <a:ext uri="{FF2B5EF4-FFF2-40B4-BE49-F238E27FC236}">
                <a16:creationId xmlns:a16="http://schemas.microsoft.com/office/drawing/2014/main" id="{DD820D98-1B98-2894-DDC9-9EE59F7048D7}"/>
              </a:ext>
            </a:extLst>
          </p:cNvPr>
          <p:cNvPicPr>
            <a:picLocks noChangeAspect="1"/>
          </p:cNvPicPr>
          <p:nvPr/>
        </p:nvPicPr>
        <p:blipFill>
          <a:blip r:embed="rId2"/>
          <a:stretch>
            <a:fillRect/>
          </a:stretch>
        </p:blipFill>
        <p:spPr>
          <a:xfrm>
            <a:off x="6675120" y="1212993"/>
            <a:ext cx="4721390" cy="2725134"/>
          </a:xfrm>
          <a:prstGeom prst="rect">
            <a:avLst/>
          </a:prstGeom>
        </p:spPr>
      </p:pic>
      <p:pic>
        <p:nvPicPr>
          <p:cNvPr id="8" name="Picture 7">
            <a:extLst>
              <a:ext uri="{FF2B5EF4-FFF2-40B4-BE49-F238E27FC236}">
                <a16:creationId xmlns:a16="http://schemas.microsoft.com/office/drawing/2014/main" id="{A62D204E-E873-1615-78FB-F83231F62104}"/>
              </a:ext>
            </a:extLst>
          </p:cNvPr>
          <p:cNvPicPr>
            <a:picLocks noChangeAspect="1"/>
          </p:cNvPicPr>
          <p:nvPr/>
        </p:nvPicPr>
        <p:blipFill>
          <a:blip r:embed="rId3"/>
          <a:stretch>
            <a:fillRect/>
          </a:stretch>
        </p:blipFill>
        <p:spPr>
          <a:xfrm>
            <a:off x="984556" y="1212994"/>
            <a:ext cx="4771835" cy="2725133"/>
          </a:xfrm>
          <a:prstGeom prst="rect">
            <a:avLst/>
          </a:prstGeom>
        </p:spPr>
      </p:pic>
      <p:pic>
        <p:nvPicPr>
          <p:cNvPr id="9" name="Picture 2" descr="Download Tiktok, Logo, Brand. Royalty ...">
            <a:extLst>
              <a:ext uri="{FF2B5EF4-FFF2-40B4-BE49-F238E27FC236}">
                <a16:creationId xmlns:a16="http://schemas.microsoft.com/office/drawing/2014/main" id="{3DE11588-3F01-3C95-5BCB-D7B1758658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5924" y="4785112"/>
            <a:ext cx="1439196" cy="1439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675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5BA55E3-6C8C-CDB4-F854-F1D9B98E8AF7}"/>
              </a:ext>
            </a:extLst>
          </p:cNvPr>
          <p:cNvSpPr/>
          <p:nvPr/>
        </p:nvSpPr>
        <p:spPr>
          <a:xfrm>
            <a:off x="150434" y="218348"/>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3.  Analyzing the </a:t>
            </a:r>
            <a:r>
              <a:rPr lang="pt-BR" sz="1600" dirty="0" err="1"/>
              <a:t>Dataset</a:t>
            </a:r>
            <a:endParaRPr lang="en-CA" sz="1600" dirty="0"/>
          </a:p>
        </p:txBody>
      </p:sp>
      <p:pic>
        <p:nvPicPr>
          <p:cNvPr id="8" name="Picture 7">
            <a:extLst>
              <a:ext uri="{FF2B5EF4-FFF2-40B4-BE49-F238E27FC236}">
                <a16:creationId xmlns:a16="http://schemas.microsoft.com/office/drawing/2014/main" id="{26A7BEC2-2D3E-3E40-0C32-316EA600DE78}"/>
              </a:ext>
            </a:extLst>
          </p:cNvPr>
          <p:cNvPicPr>
            <a:picLocks noChangeAspect="1"/>
          </p:cNvPicPr>
          <p:nvPr/>
        </p:nvPicPr>
        <p:blipFill>
          <a:blip r:embed="rId2"/>
          <a:stretch>
            <a:fillRect/>
          </a:stretch>
        </p:blipFill>
        <p:spPr>
          <a:xfrm>
            <a:off x="8587167" y="299628"/>
            <a:ext cx="3123215" cy="1802685"/>
          </a:xfrm>
          <a:prstGeom prst="rect">
            <a:avLst/>
          </a:prstGeom>
        </p:spPr>
      </p:pic>
      <p:pic>
        <p:nvPicPr>
          <p:cNvPr id="10" name="Picture 9">
            <a:extLst>
              <a:ext uri="{FF2B5EF4-FFF2-40B4-BE49-F238E27FC236}">
                <a16:creationId xmlns:a16="http://schemas.microsoft.com/office/drawing/2014/main" id="{6659ADE7-8B95-8771-4F35-69F9BADB980C}"/>
              </a:ext>
            </a:extLst>
          </p:cNvPr>
          <p:cNvPicPr>
            <a:picLocks noChangeAspect="1"/>
          </p:cNvPicPr>
          <p:nvPr/>
        </p:nvPicPr>
        <p:blipFill>
          <a:blip r:embed="rId3"/>
          <a:stretch>
            <a:fillRect/>
          </a:stretch>
        </p:blipFill>
        <p:spPr>
          <a:xfrm>
            <a:off x="562897" y="2271713"/>
            <a:ext cx="11319956" cy="4286659"/>
          </a:xfrm>
          <a:prstGeom prst="rect">
            <a:avLst/>
          </a:prstGeom>
        </p:spPr>
      </p:pic>
    </p:spTree>
    <p:extLst>
      <p:ext uri="{BB962C8B-B14F-4D97-AF65-F5344CB8AC3E}">
        <p14:creationId xmlns:p14="http://schemas.microsoft.com/office/powerpoint/2010/main" val="7899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B70D0B-5C28-F98E-562D-E3D4519C59F9}"/>
              </a:ext>
            </a:extLst>
          </p:cNvPr>
          <p:cNvPicPr>
            <a:picLocks noChangeAspect="1"/>
          </p:cNvPicPr>
          <p:nvPr/>
        </p:nvPicPr>
        <p:blipFill>
          <a:blip r:embed="rId2"/>
          <a:stretch>
            <a:fillRect/>
          </a:stretch>
        </p:blipFill>
        <p:spPr>
          <a:xfrm>
            <a:off x="662350" y="1616353"/>
            <a:ext cx="9914210" cy="4885820"/>
          </a:xfrm>
          <a:prstGeom prst="rect">
            <a:avLst/>
          </a:prstGeom>
        </p:spPr>
      </p:pic>
      <p:sp>
        <p:nvSpPr>
          <p:cNvPr id="4" name="Rectangle: Rounded Corners 3">
            <a:extLst>
              <a:ext uri="{FF2B5EF4-FFF2-40B4-BE49-F238E27FC236}">
                <a16:creationId xmlns:a16="http://schemas.microsoft.com/office/drawing/2014/main" id="{3609D10C-4CB9-7AC4-150E-366F7D0540C2}"/>
              </a:ext>
            </a:extLst>
          </p:cNvPr>
          <p:cNvSpPr/>
          <p:nvPr/>
        </p:nvSpPr>
        <p:spPr>
          <a:xfrm>
            <a:off x="150434" y="218348"/>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3.  Analyzing the </a:t>
            </a:r>
            <a:r>
              <a:rPr lang="pt-BR" sz="1600" dirty="0" err="1"/>
              <a:t>Dataset</a:t>
            </a:r>
            <a:endParaRPr lang="en-CA" sz="1600" dirty="0"/>
          </a:p>
        </p:txBody>
      </p:sp>
      <p:pic>
        <p:nvPicPr>
          <p:cNvPr id="5" name="Picture 4">
            <a:extLst>
              <a:ext uri="{FF2B5EF4-FFF2-40B4-BE49-F238E27FC236}">
                <a16:creationId xmlns:a16="http://schemas.microsoft.com/office/drawing/2014/main" id="{31815949-DDD2-9F8A-E4C1-10DAE62EE902}"/>
              </a:ext>
            </a:extLst>
          </p:cNvPr>
          <p:cNvPicPr>
            <a:picLocks noChangeAspect="1"/>
          </p:cNvPicPr>
          <p:nvPr/>
        </p:nvPicPr>
        <p:blipFill>
          <a:blip r:embed="rId3"/>
          <a:stretch>
            <a:fillRect/>
          </a:stretch>
        </p:blipFill>
        <p:spPr>
          <a:xfrm>
            <a:off x="8950960" y="0"/>
            <a:ext cx="2830310" cy="1616353"/>
          </a:xfrm>
          <a:prstGeom prst="rect">
            <a:avLst/>
          </a:prstGeom>
        </p:spPr>
      </p:pic>
    </p:spTree>
    <p:extLst>
      <p:ext uri="{BB962C8B-B14F-4D97-AF65-F5344CB8AC3E}">
        <p14:creationId xmlns:p14="http://schemas.microsoft.com/office/powerpoint/2010/main" val="1814676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609D10C-4CB9-7AC4-150E-366F7D0540C2}"/>
              </a:ext>
            </a:extLst>
          </p:cNvPr>
          <p:cNvSpPr/>
          <p:nvPr/>
        </p:nvSpPr>
        <p:spPr>
          <a:xfrm>
            <a:off x="150434" y="218348"/>
            <a:ext cx="3454400" cy="477520"/>
          </a:xfrm>
          <a:prstGeom prst="roundRect">
            <a:avLst/>
          </a:prstGeom>
          <a:solidFill>
            <a:srgbClr val="13565E"/>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3.  Analyzing the </a:t>
            </a:r>
            <a:r>
              <a:rPr lang="pt-BR" sz="1600" dirty="0" err="1"/>
              <a:t>Dataset</a:t>
            </a:r>
            <a:endParaRPr lang="en-CA" sz="1600" dirty="0"/>
          </a:p>
        </p:txBody>
      </p:sp>
      <p:pic>
        <p:nvPicPr>
          <p:cNvPr id="6" name="Picture 5">
            <a:extLst>
              <a:ext uri="{FF2B5EF4-FFF2-40B4-BE49-F238E27FC236}">
                <a16:creationId xmlns:a16="http://schemas.microsoft.com/office/drawing/2014/main" id="{0338E67C-8999-798B-6F6D-31930A914F39}"/>
              </a:ext>
            </a:extLst>
          </p:cNvPr>
          <p:cNvPicPr>
            <a:picLocks noChangeAspect="1"/>
          </p:cNvPicPr>
          <p:nvPr/>
        </p:nvPicPr>
        <p:blipFill>
          <a:blip r:embed="rId2"/>
          <a:stretch>
            <a:fillRect/>
          </a:stretch>
        </p:blipFill>
        <p:spPr>
          <a:xfrm>
            <a:off x="5885447" y="663368"/>
            <a:ext cx="5946500" cy="5910152"/>
          </a:xfrm>
          <a:prstGeom prst="rect">
            <a:avLst/>
          </a:prstGeom>
        </p:spPr>
      </p:pic>
      <p:pic>
        <p:nvPicPr>
          <p:cNvPr id="8" name="Picture 7">
            <a:extLst>
              <a:ext uri="{FF2B5EF4-FFF2-40B4-BE49-F238E27FC236}">
                <a16:creationId xmlns:a16="http://schemas.microsoft.com/office/drawing/2014/main" id="{5544B3BA-E384-3CE8-CCF6-DF1293C5E65B}"/>
              </a:ext>
            </a:extLst>
          </p:cNvPr>
          <p:cNvPicPr>
            <a:picLocks noChangeAspect="1"/>
          </p:cNvPicPr>
          <p:nvPr/>
        </p:nvPicPr>
        <p:blipFill>
          <a:blip r:embed="rId3"/>
          <a:stretch>
            <a:fillRect/>
          </a:stretch>
        </p:blipFill>
        <p:spPr>
          <a:xfrm>
            <a:off x="390532" y="880348"/>
            <a:ext cx="5280535" cy="5759304"/>
          </a:xfrm>
          <a:prstGeom prst="rect">
            <a:avLst/>
          </a:prstGeom>
        </p:spPr>
      </p:pic>
    </p:spTree>
    <p:extLst>
      <p:ext uri="{BB962C8B-B14F-4D97-AF65-F5344CB8AC3E}">
        <p14:creationId xmlns:p14="http://schemas.microsoft.com/office/powerpoint/2010/main" val="3773630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621</TotalTime>
  <Words>2020</Words>
  <Application>Microsoft Office PowerPoint</Application>
  <PresentationFormat>Widescreen</PresentationFormat>
  <Paragraphs>203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Aptos Narrow</vt: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Arcadio de Paula Fernandez</dc:creator>
  <cp:lastModifiedBy>Hemasree Krishna Kumar</cp:lastModifiedBy>
  <cp:revision>19</cp:revision>
  <dcterms:created xsi:type="dcterms:W3CDTF">2024-06-03T12:23:46Z</dcterms:created>
  <dcterms:modified xsi:type="dcterms:W3CDTF">2024-07-20T04:01:58Z</dcterms:modified>
</cp:coreProperties>
</file>