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84" r:id="rId3"/>
    <p:sldId id="286" r:id="rId4"/>
    <p:sldId id="287" r:id="rId5"/>
    <p:sldId id="285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4" r:id="rId20"/>
    <p:sldId id="305" r:id="rId21"/>
    <p:sldId id="301" r:id="rId22"/>
    <p:sldId id="303" r:id="rId23"/>
    <p:sldId id="306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565E"/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4716" autoAdjust="0"/>
  </p:normalViewPr>
  <p:slideViewPr>
    <p:cSldViewPr snapToGrid="0">
      <p:cViewPr varScale="1">
        <p:scale>
          <a:sx n="78" d="100"/>
          <a:sy n="78" d="100"/>
        </p:scale>
        <p:origin x="1157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3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9298B-0882-4942-902A-A881CA8E0DEE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73FC04-4281-4E40-9F7E-9F83DA4EE6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413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5701D-CCBC-6439-3002-A22EFC3E2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4149FC-7D12-B0E7-82C4-24A586EE1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E7023-FB19-3EFB-4733-81788F3DE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8350-6056-4DE8-BE33-D09B63A647AA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8C2C2-FE18-6CED-D643-1C6D2BFB1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F32DE-5C96-DC23-7FA8-4D63D6682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403EF-477C-46A3-80C1-91E303FFB87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771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99CC4-9096-27F8-B477-3DFF3686E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62CFBC-96BF-C963-BAF8-BD0FF59EC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8A74F-936C-A17C-C7A5-1AD1C299F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8350-6056-4DE8-BE33-D09B63A647AA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6FA75-242A-258C-9854-F6436B6D7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E92BD-5044-D0CA-34AE-45D4AFF1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403EF-477C-46A3-80C1-91E303FFB87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960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2F3D27-14B5-9F30-AF08-DFE7D523B4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CA920C-8AA1-FCD3-8BB9-7006E03B1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9F13B-5653-46B8-ED3D-071F61E82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8350-6056-4DE8-BE33-D09B63A647AA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673EB-9CC2-6523-7D3F-2CE94D310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C066E-163E-3A44-BD5A-FF60135CE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403EF-477C-46A3-80C1-91E303FFB87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58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D885D-53EE-3E9F-CE07-C67AD768A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74BFE-9826-222C-316D-5D0CAB4D9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061E8-BB91-C147-55F4-AF981B6AA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8350-6056-4DE8-BE33-D09B63A647AA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C9898-00E4-5FEB-ECA5-B822073F3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E1274-BEEE-1888-1629-CBE0481D4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403EF-477C-46A3-80C1-91E303FFB87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00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B7851-C14E-7479-8A39-B8BE6D501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3E24D-089A-9D96-4967-222A7BA8D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B9210-318E-3EA4-E029-3681F4CEC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8350-6056-4DE8-BE33-D09B63A647AA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2839E-628A-30D0-F875-8E4D424F0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48DF3-2506-425B-FD7F-CD7612CE6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403EF-477C-46A3-80C1-91E303FFB87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524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0DFA1-AEEF-C3B5-5352-5D0A8276D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F6389-BE32-5BE2-10E5-030C3ED0C3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11AB7-F56E-E0D1-3753-04BB1801E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2BC5D-D5E2-1D89-CFF7-383326D10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8350-6056-4DE8-BE33-D09B63A647AA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A6C17-4AA2-6A54-0202-112A1C286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1B390-D5F7-C1FE-F9DB-2BDC06C29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403EF-477C-46A3-80C1-91E303FFB87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0072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7E4F2-3068-C207-5C6B-94A91CB5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7B553-38C6-A9B4-CD7E-CFA6E09B7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86281B-947F-9DE4-021C-40B7EBC3C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A73934-5759-7169-D5BE-811FDE63C2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EF6A0E-B05A-57EC-54D7-DD48392E4E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6083B6-DED8-C3D2-6DF9-E63C4D17C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8350-6056-4DE8-BE33-D09B63A647AA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C381A5-074B-6025-50A8-3ED912502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82DC69-351E-B26E-E8C3-2DD5E614F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403EF-477C-46A3-80C1-91E303FFB87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4074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03A93-1449-B090-7D34-ECB077549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F403EB-D812-9277-0BC5-DAB39B511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8350-6056-4DE8-BE33-D09B63A647AA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88A74-81B9-1AC9-3E6F-BBB645B4B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680455-E9AA-8964-3AB3-25B35675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403EF-477C-46A3-80C1-91E303FFB87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807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808574-E6E7-78A3-E1BA-AB1B80A8B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8350-6056-4DE8-BE33-D09B63A647AA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18560E-8460-C325-6667-4A0E58ED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767C4-FE48-63E5-C357-7D1632117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403EF-477C-46A3-80C1-91E303FFB87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1350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475EE-5085-E0E1-F658-EB75FCBCA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3E66C-A87F-72E8-3449-CF3D2E0A6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3AAFA-6734-437A-59FD-156654AE1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D5317-EF07-0682-42C8-0FE6E07EE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8350-6056-4DE8-BE33-D09B63A647AA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A37BA-8600-7490-1776-F54101F58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B9529-EB73-DDEB-9936-6690669D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403EF-477C-46A3-80C1-91E303FFB87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426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FAEC6-331E-4A72-1D4E-6023DE727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CDEE35-6B7B-6506-4F27-108DF2BD2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65E581-7C0E-1916-E6FE-F2808D04A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6F9F7-A9E9-8A42-38BB-2373F0E69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8350-6056-4DE8-BE33-D09B63A647AA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56A3D-DD63-4E62-469C-4988F5163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09448-1881-88EE-5CB2-B16423C0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403EF-477C-46A3-80C1-91E303FFB87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4929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191C51-337C-67DF-B8A2-BA3EFF8F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4AC4F-4A5E-0A0D-9CCE-DF0AAAD60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12551-6FD1-0B25-BE56-4187FE711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6F8350-6056-4DE8-BE33-D09B63A647AA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A0D68-EDF4-8175-A037-FAB1E5DA4A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08F96-94E6-F64D-A906-77001507E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C403EF-477C-46A3-80C1-91E303FFB87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2290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AE7201C-DCE3-DDD1-D7D4-2043F413498E}"/>
              </a:ext>
            </a:extLst>
          </p:cNvPr>
          <p:cNvSpPr txBox="1"/>
          <p:nvPr/>
        </p:nvSpPr>
        <p:spPr>
          <a:xfrm>
            <a:off x="3591989" y="1229971"/>
            <a:ext cx="677724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Artificial Intelligence for Business Decisions and Transformation </a:t>
            </a:r>
          </a:p>
          <a:p>
            <a:pPr algn="ctr"/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CSCN8030 - Spring 2024 - Section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BDEE5F-AF01-3044-5FF6-A2AF26462A41}"/>
              </a:ext>
            </a:extLst>
          </p:cNvPr>
          <p:cNvSpPr txBox="1"/>
          <p:nvPr/>
        </p:nvSpPr>
        <p:spPr>
          <a:xfrm>
            <a:off x="8826976" y="5166795"/>
            <a:ext cx="28875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 err="1"/>
              <a:t>Group</a:t>
            </a:r>
            <a:r>
              <a:rPr lang="pt-BR" b="1" dirty="0"/>
              <a:t> 4 - </a:t>
            </a:r>
            <a:r>
              <a:rPr lang="pt-BR" b="1" dirty="0" err="1"/>
              <a:t>Members</a:t>
            </a:r>
            <a:r>
              <a:rPr lang="pt-BR" b="1" dirty="0"/>
              <a:t>:</a:t>
            </a:r>
          </a:p>
          <a:p>
            <a:endParaRPr lang="pt-BR" dirty="0"/>
          </a:p>
          <a:p>
            <a:r>
              <a:rPr lang="pt-BR" dirty="0"/>
              <a:t>Krishna Kumar, </a:t>
            </a:r>
            <a:r>
              <a:rPr lang="pt-BR" dirty="0" err="1"/>
              <a:t>Hemasree</a:t>
            </a:r>
            <a:endParaRPr lang="pt-BR" dirty="0"/>
          </a:p>
          <a:p>
            <a:r>
              <a:rPr lang="pt-BR" dirty="0" err="1"/>
              <a:t>Shijin</a:t>
            </a:r>
            <a:r>
              <a:rPr lang="pt-BR" dirty="0"/>
              <a:t>, </a:t>
            </a:r>
            <a:r>
              <a:rPr lang="pt-BR" dirty="0" err="1"/>
              <a:t>Jency</a:t>
            </a:r>
            <a:endParaRPr lang="pt-BR" dirty="0"/>
          </a:p>
          <a:p>
            <a:r>
              <a:rPr lang="pt-BR" dirty="0"/>
              <a:t>Fernandez, Arcadio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1A8408-3D27-13CE-BF95-0BC01771F6C6}"/>
              </a:ext>
            </a:extLst>
          </p:cNvPr>
          <p:cNvSpPr txBox="1"/>
          <p:nvPr/>
        </p:nvSpPr>
        <p:spPr>
          <a:xfrm>
            <a:off x="625946" y="5678665"/>
            <a:ext cx="42155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000000"/>
                </a:solidFill>
                <a:latin typeface="Inter"/>
              </a:rPr>
              <a:t>Professor: </a:t>
            </a:r>
          </a:p>
          <a:p>
            <a:r>
              <a:rPr lang="pt-BR" dirty="0">
                <a:solidFill>
                  <a:srgbClr val="000000"/>
                </a:solidFill>
                <a:latin typeface="Inter"/>
              </a:rPr>
              <a:t>Glaucia Melo dos Santos, PhD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6A3612-8B1E-34F8-3AED-057450F37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46" y="1069591"/>
            <a:ext cx="2489047" cy="23594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A44832-0610-A6DC-74B0-7ADD00796337}"/>
              </a:ext>
            </a:extLst>
          </p:cNvPr>
          <p:cNvSpPr txBox="1"/>
          <p:nvPr/>
        </p:nvSpPr>
        <p:spPr>
          <a:xfrm>
            <a:off x="3591989" y="3265613"/>
            <a:ext cx="67772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b="1" dirty="0">
                <a:solidFill>
                  <a:srgbClr val="000000"/>
                </a:solidFill>
                <a:highlight>
                  <a:srgbClr val="FFFFFF"/>
                </a:highlight>
                <a:latin typeface="Inter"/>
              </a:rPr>
              <a:t>Sprint 5 - Demo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Inter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B00891-F5B5-A704-C5FB-B488192BA5A2}"/>
              </a:ext>
            </a:extLst>
          </p:cNvPr>
          <p:cNvSpPr txBox="1"/>
          <p:nvPr/>
        </p:nvSpPr>
        <p:spPr>
          <a:xfrm>
            <a:off x="3493483" y="4308537"/>
            <a:ext cx="67772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July 22, 2024 </a:t>
            </a:r>
            <a:endParaRPr 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037031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D39C2F-D4F5-12E3-91FA-C2DAAF10F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238" y="1468811"/>
            <a:ext cx="8226613" cy="455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010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3792CF-F84E-C1EF-1A94-461BD718A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162" y="1738312"/>
            <a:ext cx="6543675" cy="3381375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2AB44E0-2A21-3A1D-9C45-5FBDDBEF3919}"/>
              </a:ext>
            </a:extLst>
          </p:cNvPr>
          <p:cNvSpPr/>
          <p:nvPr/>
        </p:nvSpPr>
        <p:spPr>
          <a:xfrm>
            <a:off x="141103" y="333213"/>
            <a:ext cx="6245926" cy="531389"/>
          </a:xfrm>
          <a:prstGeom prst="roundRect">
            <a:avLst/>
          </a:prstGeom>
          <a:solidFill>
            <a:srgbClr val="1356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3. Exploratory Data Analysis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5883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5C02A3-654C-25F4-DF10-1B66DBA8E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057" y="1264202"/>
            <a:ext cx="8673885" cy="473417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8193B4B-C8D2-5A76-809F-EEE71D9AE98E}"/>
              </a:ext>
            </a:extLst>
          </p:cNvPr>
          <p:cNvSpPr/>
          <p:nvPr/>
        </p:nvSpPr>
        <p:spPr>
          <a:xfrm>
            <a:off x="141102" y="333213"/>
            <a:ext cx="6771141" cy="689675"/>
          </a:xfrm>
          <a:prstGeom prst="roundRect">
            <a:avLst/>
          </a:prstGeom>
          <a:solidFill>
            <a:srgbClr val="1356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4. Preprocess the user reviews or any other text data by cleaning, tokenizing, lemmatizing, and removing stop words.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5227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E6EACC-6C18-F361-026C-07DEE33A9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954" y="1408236"/>
            <a:ext cx="5156092" cy="5116551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26BD91F-7E5D-0152-3197-39023BC62788}"/>
              </a:ext>
            </a:extLst>
          </p:cNvPr>
          <p:cNvSpPr/>
          <p:nvPr/>
        </p:nvSpPr>
        <p:spPr>
          <a:xfrm>
            <a:off x="141102" y="333213"/>
            <a:ext cx="6771141" cy="689675"/>
          </a:xfrm>
          <a:prstGeom prst="roundRect">
            <a:avLst/>
          </a:prstGeom>
          <a:solidFill>
            <a:srgbClr val="1356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4. Preprocess the user reviews or any other text data by cleaning, tokenizing, lemmatizing, and removing stop words.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9804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6118D1-D56A-5540-DBCD-961D1F606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962150"/>
            <a:ext cx="11391900" cy="293370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6A3BC69-7C1F-4055-4221-4814E45374D7}"/>
              </a:ext>
            </a:extLst>
          </p:cNvPr>
          <p:cNvSpPr/>
          <p:nvPr/>
        </p:nvSpPr>
        <p:spPr>
          <a:xfrm>
            <a:off x="125604" y="410704"/>
            <a:ext cx="6771141" cy="689675"/>
          </a:xfrm>
          <a:prstGeom prst="roundRect">
            <a:avLst/>
          </a:prstGeom>
          <a:solidFill>
            <a:srgbClr val="1356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4. Preprocess the user reviews or any other text data by cleaning, tokenizing, lemmatizing, and removing stop words.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0188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1CA3AB2-09F5-646D-7F57-B9E62ADC6438}"/>
              </a:ext>
            </a:extLst>
          </p:cNvPr>
          <p:cNvSpPr/>
          <p:nvPr/>
        </p:nvSpPr>
        <p:spPr>
          <a:xfrm>
            <a:off x="125604" y="410704"/>
            <a:ext cx="6771141" cy="1108130"/>
          </a:xfrm>
          <a:prstGeom prst="roundRect">
            <a:avLst/>
          </a:prstGeom>
          <a:solidFill>
            <a:srgbClr val="1356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5. Convert the preprocessed text data into numerical representations using text embeddings such as BERT, </a:t>
            </a:r>
            <a:r>
              <a:rPr lang="en-US" dirty="0" err="1"/>
              <a:t>FastText</a:t>
            </a:r>
            <a:r>
              <a:rPr lang="en-US" dirty="0"/>
              <a:t>, or TF-IDF.</a:t>
            </a:r>
            <a:endParaRPr lang="pt-B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473AF8-17AD-8BB7-082C-36D7328B6108}"/>
              </a:ext>
            </a:extLst>
          </p:cNvPr>
          <p:cNvSpPr txBox="1"/>
          <p:nvPr/>
        </p:nvSpPr>
        <p:spPr>
          <a:xfrm>
            <a:off x="433952" y="1714430"/>
            <a:ext cx="113240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TF-IDF is the fastest and most efficient for large datasets when you do not need deep contextual information.</a:t>
            </a:r>
          </a:p>
          <a:p>
            <a:r>
              <a:rPr lang="en-US" dirty="0"/>
              <a:t>- </a:t>
            </a:r>
            <a:r>
              <a:rPr lang="en-US" dirty="0" err="1"/>
              <a:t>FastText</a:t>
            </a:r>
            <a:r>
              <a:rPr lang="en-US" dirty="0"/>
              <a:t> offers a balance between speed and context but is slower than TF-IDF.</a:t>
            </a:r>
          </a:p>
          <a:p>
            <a:r>
              <a:rPr lang="en-US" dirty="0"/>
              <a:t>- BERT provides the most detailed and context-aware embeddings but is the slowest due to its computational complexity.</a:t>
            </a:r>
            <a:endParaRPr lang="pt-B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2A79B6-B274-17E0-356E-032A94A5B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11" y="3065152"/>
            <a:ext cx="5912968" cy="23402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528D83-F8E3-6E88-2E03-001401AA1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179" y="3943242"/>
            <a:ext cx="5726586" cy="25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94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D8D2D5B-51D0-2FAE-FF65-05DD5D5E8DD5}"/>
              </a:ext>
            </a:extLst>
          </p:cNvPr>
          <p:cNvSpPr/>
          <p:nvPr/>
        </p:nvSpPr>
        <p:spPr>
          <a:xfrm>
            <a:off x="110622" y="333213"/>
            <a:ext cx="6771141" cy="591347"/>
          </a:xfrm>
          <a:prstGeom prst="roundRect">
            <a:avLst/>
          </a:prstGeom>
          <a:solidFill>
            <a:srgbClr val="1356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6.Perform Clustering to Group Reviews</a:t>
            </a:r>
            <a:endParaRPr lang="pt-B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B02E38-B1D8-D24D-A621-02094583764E}"/>
              </a:ext>
            </a:extLst>
          </p:cNvPr>
          <p:cNvSpPr txBox="1"/>
          <p:nvPr/>
        </p:nvSpPr>
        <p:spPr>
          <a:xfrm>
            <a:off x="1463040" y="4813165"/>
            <a:ext cx="83210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{0: ['</a:t>
            </a:r>
            <a:r>
              <a:rPr lang="pt-BR" dirty="0" err="1"/>
              <a:t>nice</a:t>
            </a:r>
            <a:r>
              <a:rPr lang="pt-BR" dirty="0"/>
              <a:t>', 'app', '</a:t>
            </a:r>
            <a:r>
              <a:rPr lang="pt-BR" dirty="0" err="1"/>
              <a:t>best</a:t>
            </a:r>
            <a:r>
              <a:rPr lang="pt-BR" dirty="0"/>
              <a:t>', '</a:t>
            </a:r>
            <a:r>
              <a:rPr lang="pt-BR" dirty="0" err="1"/>
              <a:t>amazing</a:t>
            </a:r>
            <a:r>
              <a:rPr lang="pt-BR" dirty="0"/>
              <a:t>', '</a:t>
            </a:r>
            <a:r>
              <a:rPr lang="pt-BR" dirty="0" err="1"/>
              <a:t>fun</a:t>
            </a:r>
            <a:r>
              <a:rPr lang="pt-BR" dirty="0"/>
              <a:t>', '</a:t>
            </a:r>
            <a:r>
              <a:rPr lang="pt-BR" dirty="0" err="1"/>
              <a:t>awesome</a:t>
            </a:r>
            <a:r>
              <a:rPr lang="pt-BR" dirty="0"/>
              <a:t>', '</a:t>
            </a:r>
            <a:r>
              <a:rPr lang="pt-BR" dirty="0" err="1"/>
              <a:t>great</a:t>
            </a:r>
            <a:r>
              <a:rPr lang="pt-BR" dirty="0"/>
              <a:t>', 'super', 'cool', '</a:t>
            </a:r>
            <a:r>
              <a:rPr lang="pt-BR" dirty="0" err="1"/>
              <a:t>love</a:t>
            </a:r>
            <a:r>
              <a:rPr lang="pt-BR" dirty="0"/>
              <a:t>’], </a:t>
            </a:r>
          </a:p>
          <a:p>
            <a:r>
              <a:rPr lang="pt-BR" dirty="0"/>
              <a:t>1: ['</a:t>
            </a:r>
            <a:r>
              <a:rPr lang="pt-BR" dirty="0" err="1"/>
              <a:t>aap</a:t>
            </a:r>
            <a:r>
              <a:rPr lang="pt-BR" dirty="0"/>
              <a:t>', '</a:t>
            </a:r>
            <a:r>
              <a:rPr lang="pt-BR" dirty="0" err="1"/>
              <a:t>nice</a:t>
            </a:r>
            <a:r>
              <a:rPr lang="pt-BR" dirty="0"/>
              <a:t>', '</a:t>
            </a:r>
            <a:r>
              <a:rPr lang="pt-BR" dirty="0" err="1"/>
              <a:t>good</a:t>
            </a:r>
            <a:r>
              <a:rPr lang="pt-BR" dirty="0"/>
              <a:t>', '</a:t>
            </a:r>
            <a:r>
              <a:rPr lang="pt-BR" dirty="0" err="1"/>
              <a:t>best</a:t>
            </a:r>
            <a:r>
              <a:rPr lang="pt-BR" dirty="0"/>
              <a:t>', '</a:t>
            </a:r>
            <a:r>
              <a:rPr lang="pt-BR" dirty="0" err="1"/>
              <a:t>love</a:t>
            </a:r>
            <a:r>
              <a:rPr lang="pt-BR" dirty="0"/>
              <a:t>', '</a:t>
            </a:r>
            <a:r>
              <a:rPr lang="pt-BR" dirty="0" err="1"/>
              <a:t>amazing</a:t>
            </a:r>
            <a:r>
              <a:rPr lang="pt-BR" dirty="0"/>
              <a:t>', '</a:t>
            </a:r>
            <a:r>
              <a:rPr lang="pt-BR" dirty="0" err="1"/>
              <a:t>tok</a:t>
            </a:r>
            <a:r>
              <a:rPr lang="pt-BR" dirty="0"/>
              <a:t>', '</a:t>
            </a:r>
            <a:r>
              <a:rPr lang="pt-BR" dirty="0" err="1"/>
              <a:t>tik</a:t>
            </a:r>
            <a:r>
              <a:rPr lang="pt-BR" dirty="0"/>
              <a:t>', 'like', 'super’], </a:t>
            </a:r>
          </a:p>
          <a:p>
            <a:r>
              <a:rPr lang="pt-BR" dirty="0"/>
              <a:t>2: ['</a:t>
            </a:r>
            <a:r>
              <a:rPr lang="pt-BR" dirty="0" err="1"/>
              <a:t>good</a:t>
            </a:r>
            <a:r>
              <a:rPr lang="pt-BR" dirty="0"/>
              <a:t>', 'app', '</a:t>
            </a:r>
            <a:r>
              <a:rPr lang="pt-BR" dirty="0" err="1"/>
              <a:t>really</a:t>
            </a:r>
            <a:r>
              <a:rPr lang="pt-BR" dirty="0"/>
              <a:t>', 'apps', '</a:t>
            </a:r>
            <a:r>
              <a:rPr lang="pt-BR" dirty="0" err="1"/>
              <a:t>nice</a:t>
            </a:r>
            <a:r>
              <a:rPr lang="pt-BR" dirty="0"/>
              <a:t>', '</a:t>
            </a:r>
            <a:r>
              <a:rPr lang="pt-BR" dirty="0" err="1"/>
              <a:t>fun</a:t>
            </a:r>
            <a:r>
              <a:rPr lang="pt-BR" dirty="0"/>
              <a:t>', '</a:t>
            </a:r>
            <a:r>
              <a:rPr lang="pt-BR" dirty="0" err="1"/>
              <a:t>tiktok</a:t>
            </a:r>
            <a:r>
              <a:rPr lang="pt-BR" dirty="0"/>
              <a:t>', '</a:t>
            </a:r>
            <a:r>
              <a:rPr lang="pt-BR" dirty="0" err="1"/>
              <a:t>love</a:t>
            </a:r>
            <a:r>
              <a:rPr lang="pt-BR" dirty="0"/>
              <a:t>', '</a:t>
            </a:r>
            <a:r>
              <a:rPr lang="pt-BR" dirty="0" err="1"/>
              <a:t>video</a:t>
            </a:r>
            <a:r>
              <a:rPr lang="pt-BR" dirty="0"/>
              <a:t>', '</a:t>
            </a:r>
            <a:r>
              <a:rPr lang="pt-BR" dirty="0" err="1"/>
              <a:t>funny</a:t>
            </a:r>
            <a:r>
              <a:rPr lang="pt-BR" dirty="0"/>
              <a:t>’], </a:t>
            </a:r>
          </a:p>
          <a:p>
            <a:r>
              <a:rPr lang="pt-BR" dirty="0"/>
              <a:t>3: ['like', 'app', '</a:t>
            </a:r>
            <a:r>
              <a:rPr lang="pt-BR" dirty="0" err="1"/>
              <a:t>tiktok</a:t>
            </a:r>
            <a:r>
              <a:rPr lang="pt-BR" dirty="0"/>
              <a:t>', '</a:t>
            </a:r>
            <a:r>
              <a:rPr lang="pt-BR" dirty="0" err="1"/>
              <a:t>much</a:t>
            </a:r>
            <a:r>
              <a:rPr lang="pt-BR" dirty="0"/>
              <a:t>', '</a:t>
            </a:r>
            <a:r>
              <a:rPr lang="pt-BR" dirty="0" err="1"/>
              <a:t>video</a:t>
            </a:r>
            <a:r>
              <a:rPr lang="pt-BR" dirty="0"/>
              <a:t>', '</a:t>
            </a:r>
            <a:r>
              <a:rPr lang="pt-BR" dirty="0" err="1"/>
              <a:t>tik</a:t>
            </a:r>
            <a:r>
              <a:rPr lang="pt-BR" dirty="0"/>
              <a:t>', '</a:t>
            </a:r>
            <a:r>
              <a:rPr lang="pt-BR" dirty="0" err="1"/>
              <a:t>tok</a:t>
            </a:r>
            <a:r>
              <a:rPr lang="pt-BR" dirty="0"/>
              <a:t>', '</a:t>
            </a:r>
            <a:r>
              <a:rPr lang="pt-BR" dirty="0" err="1"/>
              <a:t>really</a:t>
            </a:r>
            <a:r>
              <a:rPr lang="pt-BR" dirty="0"/>
              <a:t>', '</a:t>
            </a:r>
            <a:r>
              <a:rPr lang="pt-BR" dirty="0" err="1"/>
              <a:t>good</a:t>
            </a:r>
            <a:r>
              <a:rPr lang="pt-BR" dirty="0"/>
              <a:t>', '</a:t>
            </a:r>
            <a:r>
              <a:rPr lang="pt-BR" dirty="0" err="1"/>
              <a:t>please</a:t>
            </a:r>
            <a:r>
              <a:rPr lang="pt-BR" dirty="0"/>
              <a:t>’], </a:t>
            </a:r>
          </a:p>
          <a:p>
            <a:r>
              <a:rPr lang="pt-BR" dirty="0"/>
              <a:t>4: ['</a:t>
            </a:r>
            <a:r>
              <a:rPr lang="pt-BR" dirty="0" err="1"/>
              <a:t>love</a:t>
            </a:r>
            <a:r>
              <a:rPr lang="pt-BR" dirty="0"/>
              <a:t>', 'app', '</a:t>
            </a:r>
            <a:r>
              <a:rPr lang="pt-BR" dirty="0" err="1"/>
              <a:t>tiktok</a:t>
            </a:r>
            <a:r>
              <a:rPr lang="pt-BR" dirty="0"/>
              <a:t>', '</a:t>
            </a:r>
            <a:r>
              <a:rPr lang="pt-BR" dirty="0" err="1"/>
              <a:t>much</a:t>
            </a:r>
            <a:r>
              <a:rPr lang="pt-BR" dirty="0"/>
              <a:t>', '</a:t>
            </a:r>
            <a:r>
              <a:rPr lang="pt-BR" dirty="0" err="1"/>
              <a:t>tik</a:t>
            </a:r>
            <a:r>
              <a:rPr lang="pt-BR" dirty="0"/>
              <a:t>', '</a:t>
            </a:r>
            <a:r>
              <a:rPr lang="pt-BR" dirty="0" err="1"/>
              <a:t>tok</a:t>
            </a:r>
            <a:r>
              <a:rPr lang="pt-BR" dirty="0"/>
              <a:t>', '</a:t>
            </a:r>
            <a:r>
              <a:rPr lang="pt-BR" dirty="0" err="1"/>
              <a:t>fun</a:t>
            </a:r>
            <a:r>
              <a:rPr lang="pt-BR" dirty="0"/>
              <a:t>', '</a:t>
            </a:r>
            <a:r>
              <a:rPr lang="pt-BR" dirty="0" err="1"/>
              <a:t>amazing</a:t>
            </a:r>
            <a:r>
              <a:rPr lang="pt-BR" dirty="0"/>
              <a:t>', '</a:t>
            </a:r>
            <a:r>
              <a:rPr lang="pt-BR" dirty="0" err="1"/>
              <a:t>musically</a:t>
            </a:r>
            <a:r>
              <a:rPr lang="pt-BR" dirty="0"/>
              <a:t>', '</a:t>
            </a:r>
            <a:r>
              <a:rPr lang="pt-BR" dirty="0" err="1"/>
              <a:t>best</a:t>
            </a:r>
            <a:r>
              <a:rPr lang="pt-BR" dirty="0"/>
              <a:t>']}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DE8329-BF5E-186A-C9E9-FBB6731BE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19" y="1804552"/>
            <a:ext cx="10018081" cy="2476736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272A4D0-5F7E-CBD5-289E-F02D6245237A}"/>
              </a:ext>
            </a:extLst>
          </p:cNvPr>
          <p:cNvSpPr/>
          <p:nvPr/>
        </p:nvSpPr>
        <p:spPr>
          <a:xfrm>
            <a:off x="741519" y="1068882"/>
            <a:ext cx="6771141" cy="591347"/>
          </a:xfrm>
          <a:prstGeom prst="roundRect">
            <a:avLst/>
          </a:prstGeom>
          <a:solidFill>
            <a:srgbClr val="1356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6.1. Perform Clustering to Group Reviews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1062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D8D2D5B-51D0-2FAE-FF65-05DD5D5E8DD5}"/>
              </a:ext>
            </a:extLst>
          </p:cNvPr>
          <p:cNvSpPr/>
          <p:nvPr/>
        </p:nvSpPr>
        <p:spPr>
          <a:xfrm>
            <a:off x="110622" y="333213"/>
            <a:ext cx="6771141" cy="591347"/>
          </a:xfrm>
          <a:prstGeom prst="roundRect">
            <a:avLst/>
          </a:prstGeom>
          <a:solidFill>
            <a:srgbClr val="1356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6.Perform Clustering to Group Reviews</a:t>
            </a:r>
            <a:endParaRPr lang="pt-BR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272A4D0-5F7E-CBD5-289E-F02D6245237A}"/>
              </a:ext>
            </a:extLst>
          </p:cNvPr>
          <p:cNvSpPr/>
          <p:nvPr/>
        </p:nvSpPr>
        <p:spPr>
          <a:xfrm>
            <a:off x="741519" y="1068882"/>
            <a:ext cx="6771141" cy="591347"/>
          </a:xfrm>
          <a:prstGeom prst="roundRect">
            <a:avLst/>
          </a:prstGeom>
          <a:solidFill>
            <a:srgbClr val="1356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6.2. Review and Label Clusters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5C26C5-341B-6B1B-BEDE-D00BAAAEF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32" y="2078302"/>
            <a:ext cx="11316920" cy="270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216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1D68AE-2BDD-D0A9-F69C-DB6A3B524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840" y="1730571"/>
            <a:ext cx="6146800" cy="5027896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E9574C-920D-1325-95AE-AC02B086E3AF}"/>
              </a:ext>
            </a:extLst>
          </p:cNvPr>
          <p:cNvSpPr/>
          <p:nvPr/>
        </p:nvSpPr>
        <p:spPr>
          <a:xfrm>
            <a:off x="0" y="99533"/>
            <a:ext cx="6771141" cy="591347"/>
          </a:xfrm>
          <a:prstGeom prst="roundRect">
            <a:avLst/>
          </a:prstGeom>
          <a:solidFill>
            <a:srgbClr val="1356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6.Perform Clustering to Group Reviews</a:t>
            </a:r>
            <a:endParaRPr lang="pt-BR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66F4167-DAEF-22C7-224C-8A7F310375C2}"/>
              </a:ext>
            </a:extLst>
          </p:cNvPr>
          <p:cNvSpPr/>
          <p:nvPr/>
        </p:nvSpPr>
        <p:spPr>
          <a:xfrm>
            <a:off x="650079" y="812241"/>
            <a:ext cx="6771141" cy="591347"/>
          </a:xfrm>
          <a:prstGeom prst="roundRect">
            <a:avLst/>
          </a:prstGeom>
          <a:solidFill>
            <a:srgbClr val="1356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6.3. Plot the clusters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8660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E9574C-920D-1325-95AE-AC02B086E3AF}"/>
              </a:ext>
            </a:extLst>
          </p:cNvPr>
          <p:cNvSpPr/>
          <p:nvPr/>
        </p:nvSpPr>
        <p:spPr>
          <a:xfrm>
            <a:off x="206477" y="247582"/>
            <a:ext cx="6771141" cy="591347"/>
          </a:xfrm>
          <a:prstGeom prst="roundRect">
            <a:avLst/>
          </a:prstGeom>
          <a:solidFill>
            <a:srgbClr val="1356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6.4. Manual labeling of User reviews</a:t>
            </a:r>
            <a:endParaRPr lang="pt-BR" dirty="0"/>
          </a:p>
          <a:p>
            <a:endParaRPr lang="pt-BR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788EA2F7-A7EE-71C7-6C13-BBD5FAEE06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37B18FBF-AB28-06B7-309D-F7161840BB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57D76C25-2CB1-0FA9-A4A6-206B8038D0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E7A1EC-2E87-4DD3-7760-586DDE036F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330"/>
          <a:stretch/>
        </p:blipFill>
        <p:spPr>
          <a:xfrm>
            <a:off x="315782" y="1093855"/>
            <a:ext cx="8226851" cy="325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581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5FED6F-AB79-987A-92D8-7500EB851068}"/>
              </a:ext>
            </a:extLst>
          </p:cNvPr>
          <p:cNvSpPr txBox="1"/>
          <p:nvPr/>
        </p:nvSpPr>
        <p:spPr>
          <a:xfrm>
            <a:off x="154694" y="1729331"/>
            <a:ext cx="9392428" cy="276401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pt-BR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8ABC61-0EF4-A29D-8CEE-8F5A12817A3D}"/>
              </a:ext>
            </a:extLst>
          </p:cNvPr>
          <p:cNvSpPr txBox="1"/>
          <p:nvPr/>
        </p:nvSpPr>
        <p:spPr>
          <a:xfrm>
            <a:off x="701040" y="2312831"/>
            <a:ext cx="86473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User Interest Profiling for TikTok Reviews</a:t>
            </a:r>
          </a:p>
          <a:p>
            <a:r>
              <a:rPr lang="en-US" b="1" dirty="0"/>
              <a:t>Project Idea: </a:t>
            </a:r>
            <a:r>
              <a:rPr lang="en-US" dirty="0"/>
              <a:t>Develop a system to automatically identify and classify user interest profiles based on user reviews.</a:t>
            </a:r>
          </a:p>
          <a:p>
            <a:r>
              <a:rPr lang="en-US" b="1" dirty="0"/>
              <a:t>Techniques: </a:t>
            </a:r>
            <a:r>
              <a:rPr lang="en-US" dirty="0"/>
              <a:t>Supervised learning, sentiment analysis</a:t>
            </a:r>
          </a:p>
          <a:p>
            <a:r>
              <a:rPr lang="en-US" b="1" dirty="0"/>
              <a:t>Outcome: </a:t>
            </a:r>
            <a:r>
              <a:rPr lang="en-US" dirty="0"/>
              <a:t>This will help in understanding user preferences, improving content recommendations, and aiding influencers in tailoring their content strategies</a:t>
            </a:r>
            <a:endParaRPr lang="pt-BR" dirty="0"/>
          </a:p>
        </p:txBody>
      </p:sp>
      <p:pic>
        <p:nvPicPr>
          <p:cNvPr id="1026" name="Picture 2" descr="Download Tiktok, Logo, Brand. Royalty ...">
            <a:extLst>
              <a:ext uri="{FF2B5EF4-FFF2-40B4-BE49-F238E27FC236}">
                <a16:creationId xmlns:a16="http://schemas.microsoft.com/office/drawing/2014/main" id="{5938DD33-196D-884B-BF38-5B56A8A67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5272" y="250927"/>
            <a:ext cx="2061904" cy="206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A4DA64E-BCB3-94B3-9EC5-0A2DD4488AB1}"/>
              </a:ext>
            </a:extLst>
          </p:cNvPr>
          <p:cNvSpPr/>
          <p:nvPr/>
        </p:nvSpPr>
        <p:spPr>
          <a:xfrm>
            <a:off x="223520" y="233432"/>
            <a:ext cx="3454400" cy="477520"/>
          </a:xfrm>
          <a:prstGeom prst="roundRect">
            <a:avLst/>
          </a:prstGeom>
          <a:solidFill>
            <a:srgbClr val="1356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 dirty="0"/>
              <a:t>Our focus</a:t>
            </a:r>
          </a:p>
        </p:txBody>
      </p:sp>
    </p:spTree>
    <p:extLst>
      <p:ext uri="{BB962C8B-B14F-4D97-AF65-F5344CB8AC3E}">
        <p14:creationId xmlns:p14="http://schemas.microsoft.com/office/powerpoint/2010/main" val="1856589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E9574C-920D-1325-95AE-AC02B086E3AF}"/>
              </a:ext>
            </a:extLst>
          </p:cNvPr>
          <p:cNvSpPr/>
          <p:nvPr/>
        </p:nvSpPr>
        <p:spPr>
          <a:xfrm>
            <a:off x="0" y="99533"/>
            <a:ext cx="6771141" cy="591347"/>
          </a:xfrm>
          <a:prstGeom prst="roundRect">
            <a:avLst/>
          </a:prstGeom>
          <a:solidFill>
            <a:srgbClr val="1356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6. Manual labeling of User reviews</a:t>
            </a:r>
            <a:endParaRPr lang="pt-BR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788EA2F7-A7EE-71C7-6C13-BBD5FAEE06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37B18FBF-AB28-06B7-309D-F7161840BB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57D76C25-2CB1-0FA9-A4A6-206B8038D0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45DC32-0049-7EC0-E0F0-19804DFC7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685" y="1447799"/>
            <a:ext cx="8522482" cy="383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23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A564ED-E08A-D788-15CD-BA3407C96F4A}"/>
              </a:ext>
            </a:extLst>
          </p:cNvPr>
          <p:cNvSpPr txBox="1"/>
          <p:nvPr/>
        </p:nvSpPr>
        <p:spPr>
          <a:xfrm>
            <a:off x="436880" y="1036935"/>
            <a:ext cx="71323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Now that you have labeled data, you can train a supervised model (Naive Bayes) to predict these labels.</a:t>
            </a:r>
            <a:endParaRPr lang="pt-BR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0032C35-AC7A-7AE9-8EDB-3219DE518634}"/>
              </a:ext>
            </a:extLst>
          </p:cNvPr>
          <p:cNvSpPr/>
          <p:nvPr/>
        </p:nvSpPr>
        <p:spPr>
          <a:xfrm>
            <a:off x="325120" y="201133"/>
            <a:ext cx="6771141" cy="591347"/>
          </a:xfrm>
          <a:prstGeom prst="roundRect">
            <a:avLst/>
          </a:prstGeom>
          <a:solidFill>
            <a:srgbClr val="1356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7. Train a Supervised Model</a:t>
            </a: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488D81-BE3B-DFD5-2A44-37C2CBFA3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20" y="1927721"/>
            <a:ext cx="8696196" cy="43220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8E67A1-C6BF-5FE7-2A7B-9B86ABD5C5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706"/>
          <a:stretch/>
        </p:blipFill>
        <p:spPr>
          <a:xfrm>
            <a:off x="156876" y="6279879"/>
            <a:ext cx="10268426" cy="42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470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A564ED-E08A-D788-15CD-BA3407C96F4A}"/>
              </a:ext>
            </a:extLst>
          </p:cNvPr>
          <p:cNvSpPr txBox="1"/>
          <p:nvPr/>
        </p:nvSpPr>
        <p:spPr>
          <a:xfrm>
            <a:off x="436880" y="920783"/>
            <a:ext cx="11358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Make Predictions on a Subset of Reviews</a:t>
            </a:r>
          </a:p>
          <a:p>
            <a:r>
              <a:rPr lang="en-US" dirty="0"/>
              <a:t>Next, let's make predictions on a subset of the data and display some reviews with their predicted categories:</a:t>
            </a:r>
            <a:endParaRPr lang="pt-BR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0032C35-AC7A-7AE9-8EDB-3219DE518634}"/>
              </a:ext>
            </a:extLst>
          </p:cNvPr>
          <p:cNvSpPr/>
          <p:nvPr/>
        </p:nvSpPr>
        <p:spPr>
          <a:xfrm>
            <a:off x="325120" y="201133"/>
            <a:ext cx="6771141" cy="591347"/>
          </a:xfrm>
          <a:prstGeom prst="roundRect">
            <a:avLst/>
          </a:prstGeom>
          <a:solidFill>
            <a:srgbClr val="1356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7. Train a Supervised Model</a:t>
            </a:r>
            <a:endParaRPr lang="pt-B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C5A401-E3FD-56E6-F7AE-1A534048C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14" y="1567114"/>
            <a:ext cx="8472526" cy="19950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FB7425-0427-190A-1440-76E42DD38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361" y="3698535"/>
            <a:ext cx="9299480" cy="295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200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A564ED-E08A-D788-15CD-BA3407C96F4A}"/>
              </a:ext>
            </a:extLst>
          </p:cNvPr>
          <p:cNvSpPr txBox="1"/>
          <p:nvPr/>
        </p:nvSpPr>
        <p:spPr>
          <a:xfrm>
            <a:off x="416560" y="1609041"/>
            <a:ext cx="113588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Currently we used Clustering and manual method for arriving at labels/user interest categories which doesn’t seem to provide meaningful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As a next step we are going to use pre-trained model such zero-shot-classification for annotating the dataset into user interest profiles and use it for training the model.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We used TF-IDF vectorizer for feature extraction because it was fast and efficient for large datasets but it doesn’t provide </a:t>
            </a:r>
            <a:r>
              <a:rPr lang="en-US" dirty="0"/>
              <a:t>deep contextual information. So, we will use BERT embeddings in the future</a:t>
            </a:r>
            <a:endParaRPr lang="pt-BR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0032C35-AC7A-7AE9-8EDB-3219DE518634}"/>
              </a:ext>
            </a:extLst>
          </p:cNvPr>
          <p:cNvSpPr/>
          <p:nvPr/>
        </p:nvSpPr>
        <p:spPr>
          <a:xfrm>
            <a:off x="325120" y="201133"/>
            <a:ext cx="6771141" cy="591347"/>
          </a:xfrm>
          <a:prstGeom prst="roundRect">
            <a:avLst/>
          </a:prstGeom>
          <a:solidFill>
            <a:srgbClr val="1356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8. Next Steps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8438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CC1539-228A-1B96-D7E8-95EEBB212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53" y="1158863"/>
            <a:ext cx="11360103" cy="454027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AC9F26E-4CB2-CFBE-5764-4DCFA94A4F54}"/>
              </a:ext>
            </a:extLst>
          </p:cNvPr>
          <p:cNvSpPr/>
          <p:nvPr/>
        </p:nvSpPr>
        <p:spPr>
          <a:xfrm>
            <a:off x="223520" y="233432"/>
            <a:ext cx="3454400" cy="477520"/>
          </a:xfrm>
          <a:prstGeom prst="roundRect">
            <a:avLst/>
          </a:prstGeom>
          <a:solidFill>
            <a:srgbClr val="1356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592305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DF17F9-B29A-6713-713C-E87F54475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58" y="1277732"/>
            <a:ext cx="11097684" cy="4302536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5671658-C69B-D6A1-424B-8ABFCEFABAD2}"/>
              </a:ext>
            </a:extLst>
          </p:cNvPr>
          <p:cNvSpPr/>
          <p:nvPr/>
        </p:nvSpPr>
        <p:spPr>
          <a:xfrm>
            <a:off x="223520" y="233432"/>
            <a:ext cx="3454400" cy="477520"/>
          </a:xfrm>
          <a:prstGeom prst="roundRect">
            <a:avLst/>
          </a:prstGeom>
          <a:solidFill>
            <a:srgbClr val="1356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907568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BF1728-2D38-D3AE-B8A3-13A4A0193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1144407"/>
            <a:ext cx="9097504" cy="21644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4DA8F8-90BC-2E3A-89F2-415285B59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617" y="3549132"/>
            <a:ext cx="10378918" cy="24008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FBD2A5-625D-0D5E-1798-2AF26A0D09E2}"/>
              </a:ext>
            </a:extLst>
          </p:cNvPr>
          <p:cNvSpPr txBox="1"/>
          <p:nvPr/>
        </p:nvSpPr>
        <p:spPr>
          <a:xfrm>
            <a:off x="4607943" y="6166953"/>
            <a:ext cx="72585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 err="1"/>
              <a:t>There</a:t>
            </a:r>
            <a:r>
              <a:rPr lang="pt-BR" sz="2800" dirty="0"/>
              <a:t> are </a:t>
            </a:r>
            <a:r>
              <a:rPr lang="pt-BR" sz="2800" dirty="0" err="1"/>
              <a:t>around</a:t>
            </a:r>
            <a:r>
              <a:rPr lang="pt-BR" sz="2800" dirty="0"/>
              <a:t> 3 </a:t>
            </a:r>
            <a:r>
              <a:rPr lang="pt-BR" sz="2800" dirty="0" err="1"/>
              <a:t>Million</a:t>
            </a:r>
            <a:r>
              <a:rPr lang="pt-BR" sz="2800" dirty="0"/>
              <a:t> </a:t>
            </a:r>
            <a:r>
              <a:rPr lang="pt-BR" sz="2800" dirty="0" err="1"/>
              <a:t>user</a:t>
            </a:r>
            <a:r>
              <a:rPr lang="pt-BR" sz="2800" dirty="0"/>
              <a:t> reviews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67F0876-D197-6DF3-5083-3D7D43B6D97A}"/>
              </a:ext>
            </a:extLst>
          </p:cNvPr>
          <p:cNvSpPr/>
          <p:nvPr/>
        </p:nvSpPr>
        <p:spPr>
          <a:xfrm>
            <a:off x="209008" y="58043"/>
            <a:ext cx="6245926" cy="756115"/>
          </a:xfrm>
          <a:prstGeom prst="roundRect">
            <a:avLst/>
          </a:prstGeom>
          <a:solidFill>
            <a:srgbClr val="1356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2. Clean the data by handling missing values, correcting data types, and ensuring data consistency.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9018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217F28-10C4-89CC-5730-395013E4F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172" y="1287005"/>
            <a:ext cx="4818746" cy="50673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22900EF-2AB1-A9A2-A6B0-0EC6D5F58EC7}"/>
              </a:ext>
            </a:extLst>
          </p:cNvPr>
          <p:cNvSpPr/>
          <p:nvPr/>
        </p:nvSpPr>
        <p:spPr>
          <a:xfrm>
            <a:off x="141103" y="333213"/>
            <a:ext cx="6245926" cy="531389"/>
          </a:xfrm>
          <a:prstGeom prst="roundRect">
            <a:avLst/>
          </a:prstGeom>
          <a:solidFill>
            <a:srgbClr val="1356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3. Exploratory Data Analysis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9804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951050-2F1B-0282-402B-591125594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685" y="1282484"/>
            <a:ext cx="7220779" cy="5253925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A7D77F3-C3A2-D4B2-6025-556764FBA2A5}"/>
              </a:ext>
            </a:extLst>
          </p:cNvPr>
          <p:cNvSpPr/>
          <p:nvPr/>
        </p:nvSpPr>
        <p:spPr>
          <a:xfrm>
            <a:off x="141103" y="333213"/>
            <a:ext cx="6245926" cy="531389"/>
          </a:xfrm>
          <a:prstGeom prst="roundRect">
            <a:avLst/>
          </a:prstGeom>
          <a:solidFill>
            <a:srgbClr val="1356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3. Exploratory Data Analysis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5269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77743E-409E-DA78-6126-C3659EBDF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631" y="1448756"/>
            <a:ext cx="5968300" cy="5409244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27E939D-F58C-67F8-792F-C8B8E829701A}"/>
              </a:ext>
            </a:extLst>
          </p:cNvPr>
          <p:cNvSpPr/>
          <p:nvPr/>
        </p:nvSpPr>
        <p:spPr>
          <a:xfrm>
            <a:off x="141103" y="333213"/>
            <a:ext cx="6245926" cy="531389"/>
          </a:xfrm>
          <a:prstGeom prst="roundRect">
            <a:avLst/>
          </a:prstGeom>
          <a:solidFill>
            <a:srgbClr val="1356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3. Exploratory Data Analysis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5036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9531C2-1B2D-7F51-1F17-A3B732AC2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197" y="1141476"/>
            <a:ext cx="9932386" cy="5256972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2454B71-AA1F-184E-FE36-1B949825F06D}"/>
              </a:ext>
            </a:extLst>
          </p:cNvPr>
          <p:cNvSpPr/>
          <p:nvPr/>
        </p:nvSpPr>
        <p:spPr>
          <a:xfrm>
            <a:off x="141103" y="333213"/>
            <a:ext cx="6245926" cy="531389"/>
          </a:xfrm>
          <a:prstGeom prst="roundRect">
            <a:avLst/>
          </a:prstGeom>
          <a:solidFill>
            <a:srgbClr val="1356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3. Exploratory Data Analysis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2213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</TotalTime>
  <Words>619</Words>
  <Application>Microsoft Office PowerPoint</Application>
  <PresentationFormat>Widescreen</PresentationFormat>
  <Paragraphs>56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Aptos</vt:lpstr>
      <vt:lpstr>Aptos Display</vt:lpstr>
      <vt:lpstr>Arial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Arcadio de Paula Fernandez</dc:creator>
  <cp:lastModifiedBy>Hemasree Krishna Kumar</cp:lastModifiedBy>
  <cp:revision>36</cp:revision>
  <dcterms:created xsi:type="dcterms:W3CDTF">2024-05-11T19:43:20Z</dcterms:created>
  <dcterms:modified xsi:type="dcterms:W3CDTF">2024-07-22T14:39:45Z</dcterms:modified>
</cp:coreProperties>
</file>