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4" r:id="rId3"/>
    <p:sldId id="286" r:id="rId4"/>
    <p:sldId id="287" r:id="rId5"/>
    <p:sldId id="285"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4" r:id="rId20"/>
    <p:sldId id="305" r:id="rId21"/>
    <p:sldId id="301" r:id="rId22"/>
    <p:sldId id="303" r:id="rId23"/>
    <p:sldId id="306" r:id="rId24"/>
    <p:sldId id="307"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65E"/>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716" autoAdjust="0"/>
  </p:normalViewPr>
  <p:slideViewPr>
    <p:cSldViewPr snapToGrid="0">
      <p:cViewPr>
        <p:scale>
          <a:sx n="90" d="100"/>
          <a:sy n="90" d="100"/>
        </p:scale>
        <p:origin x="801" y="-3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3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9298B-0882-4942-902A-A881CA8E0DEE}" type="datetimeFigureOut">
              <a:rPr lang="pt-BR" smtClean="0"/>
              <a:t>22/07/2024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3FC04-4281-4E40-9F7E-9F83DA4EE658}" type="slidenum">
              <a:rPr lang="pt-BR" smtClean="0"/>
              <a:t>‹#›</a:t>
            </a:fld>
            <a:endParaRPr lang="pt-BR"/>
          </a:p>
        </p:txBody>
      </p:sp>
    </p:spTree>
    <p:extLst>
      <p:ext uri="{BB962C8B-B14F-4D97-AF65-F5344CB8AC3E}">
        <p14:creationId xmlns:p14="http://schemas.microsoft.com/office/powerpoint/2010/main" val="66741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701D-CCBC-6439-3002-A22EFC3E274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754149FC-7D12-B0E7-82C4-24A586EE1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280E7023-FB19-3EFB-4733-81788F3DEE33}"/>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5" name="Footer Placeholder 4">
            <a:extLst>
              <a:ext uri="{FF2B5EF4-FFF2-40B4-BE49-F238E27FC236}">
                <a16:creationId xmlns:a16="http://schemas.microsoft.com/office/drawing/2014/main" id="{0DD8C2C2-FE18-6CED-D643-1C6D2BFB1B6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53F32DE-5C96-DC23-7FA8-4D63D668276A}"/>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96777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9CC4-9096-27F8-B477-3DFF3686EE1E}"/>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5962CFBC-96BF-C963-BAF8-BD0FF59ECF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7788A74F-936C-A17C-C7A5-1AD1C299FC2B}"/>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5" name="Footer Placeholder 4">
            <a:extLst>
              <a:ext uri="{FF2B5EF4-FFF2-40B4-BE49-F238E27FC236}">
                <a16:creationId xmlns:a16="http://schemas.microsoft.com/office/drawing/2014/main" id="{5DE6FA75-242A-258C-9854-F6436B6D778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19E92BD-5044-D0CA-34AE-45D4AFF13097}"/>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58960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F3D27-14B5-9F30-AF08-DFE7D523B4F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5CCA920C-8AA1-FCD3-8BB9-7006E03B19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3D39F13B-5653-46B8-ED3D-071F61E82B29}"/>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5" name="Footer Placeholder 4">
            <a:extLst>
              <a:ext uri="{FF2B5EF4-FFF2-40B4-BE49-F238E27FC236}">
                <a16:creationId xmlns:a16="http://schemas.microsoft.com/office/drawing/2014/main" id="{625673EB-9CC2-6523-7D3F-2CE94D31025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9CC066E-163E-3A44-BD5A-FF60135CEBEF}"/>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29425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885D-53EE-3E9F-CE07-C67AD768AA47}"/>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B9574BFE-9826-222C-316D-5D0CAB4D90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B26061E8-BB91-C147-55F4-AF981B6AA1F2}"/>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5" name="Footer Placeholder 4">
            <a:extLst>
              <a:ext uri="{FF2B5EF4-FFF2-40B4-BE49-F238E27FC236}">
                <a16:creationId xmlns:a16="http://schemas.microsoft.com/office/drawing/2014/main" id="{E7EC9898-00E4-5FEB-ECA5-B822073F372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AC9E1274-BEEE-1888-1629-CBE0481D4EDE}"/>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28100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7851-C14E-7479-8A39-B8BE6D5019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5263E24D-089A-9D96-4967-222A7BA8D2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EB9210-318E-3EA4-E029-3681F4CEC1C9}"/>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5" name="Footer Placeholder 4">
            <a:extLst>
              <a:ext uri="{FF2B5EF4-FFF2-40B4-BE49-F238E27FC236}">
                <a16:creationId xmlns:a16="http://schemas.microsoft.com/office/drawing/2014/main" id="{6872839E-628A-30D0-F875-8E4D424F058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CC548DF3-2506-425B-FD7F-CD7612CE6DB6}"/>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264952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DFA1-AEEF-C3B5-5352-5D0A8276D25C}"/>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D1AF6389-BE32-5BE2-10E5-030C3ED0C3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00F11AB7-F56E-E0D1-3753-04BB1801E5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B012BC5D-D5E2-1D89-CFF7-383326D10819}"/>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6" name="Footer Placeholder 5">
            <a:extLst>
              <a:ext uri="{FF2B5EF4-FFF2-40B4-BE49-F238E27FC236}">
                <a16:creationId xmlns:a16="http://schemas.microsoft.com/office/drawing/2014/main" id="{BC8A6C17-4AA2-6A54-0202-112A1C286614}"/>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4FF1B390-D5F7-C1FE-F9DB-2BDC06C29990}"/>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73007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E4F2-3068-C207-5C6B-94A91CB5C7BA}"/>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9667B553-38C6-A9B4-CD7E-CFA6E09B7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86281B-947F-9DE4-021C-40B7EBC3C6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37A73934-5759-7169-D5BE-811FDE63C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EF6A0E-B05A-57EC-54D7-DD48392E4E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C56083B6-DED8-C3D2-6DF9-E63C4D17C224}"/>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8" name="Footer Placeholder 7">
            <a:extLst>
              <a:ext uri="{FF2B5EF4-FFF2-40B4-BE49-F238E27FC236}">
                <a16:creationId xmlns:a16="http://schemas.microsoft.com/office/drawing/2014/main" id="{30C381A5-074B-6025-50A8-3ED912502DA5}"/>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0882DC69-351E-B26E-E8C3-2DD5E614F473}"/>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9440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3A93-1449-B090-7D34-ECB077549F7E}"/>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1FF403EB-D812-9277-0BC5-DAB39B511B16}"/>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4" name="Footer Placeholder 3">
            <a:extLst>
              <a:ext uri="{FF2B5EF4-FFF2-40B4-BE49-F238E27FC236}">
                <a16:creationId xmlns:a16="http://schemas.microsoft.com/office/drawing/2014/main" id="{A7088A74-81B9-1AC9-3E6F-BBB645B4BA3A}"/>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20680455-E9AA-8964-3AB3-25B356750691}"/>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421807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8574-E6E7-78A3-E1BA-AB1B80A8B273}"/>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3" name="Footer Placeholder 2">
            <a:extLst>
              <a:ext uri="{FF2B5EF4-FFF2-40B4-BE49-F238E27FC236}">
                <a16:creationId xmlns:a16="http://schemas.microsoft.com/office/drawing/2014/main" id="{1218560E-8460-C325-6667-4A0E58ED3828}"/>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822767C4-FE48-63E5-C357-7D1632117262}"/>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93135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75EE-5085-E0E1-F658-EB75FCBCA4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2EE3E66C-A87F-72E8-3449-CF3D2E0A6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6783AAFA-6734-437A-59FD-156654AE1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2D5317-EF07-0682-42C8-0FE6E07EE12E}"/>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6" name="Footer Placeholder 5">
            <a:extLst>
              <a:ext uri="{FF2B5EF4-FFF2-40B4-BE49-F238E27FC236}">
                <a16:creationId xmlns:a16="http://schemas.microsoft.com/office/drawing/2014/main" id="{FA2A37BA-8600-7490-1776-F54101F58A4A}"/>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2EB9529-EB73-DDEB-9936-6690669DE5B1}"/>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29242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AEC6-331E-4A72-1D4E-6023DE7279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B1CDEE35-6B7B-6506-4F27-108DF2BD2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E265E581-7C0E-1916-E6FE-F2808D04A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E6F9F7-A9E9-8A42-38BB-2373F0E6990B}"/>
              </a:ext>
            </a:extLst>
          </p:cNvPr>
          <p:cNvSpPr>
            <a:spLocks noGrp="1"/>
          </p:cNvSpPr>
          <p:nvPr>
            <p:ph type="dt" sz="half" idx="10"/>
          </p:nvPr>
        </p:nvSpPr>
        <p:spPr/>
        <p:txBody>
          <a:bodyPr/>
          <a:lstStyle/>
          <a:p>
            <a:fld id="{716F8350-6056-4DE8-BE33-D09B63A647AA}" type="datetimeFigureOut">
              <a:rPr lang="pt-BR" smtClean="0"/>
              <a:t>22/07/2024</a:t>
            </a:fld>
            <a:endParaRPr lang="pt-BR"/>
          </a:p>
        </p:txBody>
      </p:sp>
      <p:sp>
        <p:nvSpPr>
          <p:cNvPr id="6" name="Footer Placeholder 5">
            <a:extLst>
              <a:ext uri="{FF2B5EF4-FFF2-40B4-BE49-F238E27FC236}">
                <a16:creationId xmlns:a16="http://schemas.microsoft.com/office/drawing/2014/main" id="{BC656A3D-DD63-4E62-469C-4988F5163A65}"/>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31409448-1881-88EE-5CB2-B16423C0065A}"/>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40492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91C51-337C-67DF-B8A2-BA3EFF8FA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08F4AC4F-4A5E-0A0D-9CCE-DF0AAAD60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AE412551-6FD1-0B25-BE56-4187FE711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6F8350-6056-4DE8-BE33-D09B63A647AA}" type="datetimeFigureOut">
              <a:rPr lang="pt-BR" smtClean="0"/>
              <a:t>22/07/2024</a:t>
            </a:fld>
            <a:endParaRPr lang="pt-BR"/>
          </a:p>
        </p:txBody>
      </p:sp>
      <p:sp>
        <p:nvSpPr>
          <p:cNvPr id="5" name="Footer Placeholder 4">
            <a:extLst>
              <a:ext uri="{FF2B5EF4-FFF2-40B4-BE49-F238E27FC236}">
                <a16:creationId xmlns:a16="http://schemas.microsoft.com/office/drawing/2014/main" id="{FCFA0D68-EDF4-8175-A037-FAB1E5DA4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22908F96-94E6-F64D-A906-77001507E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C403EF-477C-46A3-80C1-91E303FFB877}" type="slidenum">
              <a:rPr lang="pt-BR" smtClean="0"/>
              <a:t>‹#›</a:t>
            </a:fld>
            <a:endParaRPr lang="pt-BR"/>
          </a:p>
        </p:txBody>
      </p:sp>
    </p:spTree>
    <p:extLst>
      <p:ext uri="{BB962C8B-B14F-4D97-AF65-F5344CB8AC3E}">
        <p14:creationId xmlns:p14="http://schemas.microsoft.com/office/powerpoint/2010/main" val="416229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7201C-DCE3-DDD1-D7D4-2043F413498E}"/>
              </a:ext>
            </a:extLst>
          </p:cNvPr>
          <p:cNvSpPr txBox="1"/>
          <p:nvPr/>
        </p:nvSpPr>
        <p:spPr>
          <a:xfrm>
            <a:off x="3591989" y="1229971"/>
            <a:ext cx="6777245" cy="1569660"/>
          </a:xfrm>
          <a:prstGeom prst="rect">
            <a:avLst/>
          </a:prstGeom>
          <a:noFill/>
        </p:spPr>
        <p:txBody>
          <a:bodyPr wrap="square">
            <a:spAutoFit/>
          </a:bodyPr>
          <a:lstStyle/>
          <a:p>
            <a:pPr algn="ctr"/>
            <a:r>
              <a:rPr lang="en-US" sz="3200" b="1" i="0" dirty="0">
                <a:solidFill>
                  <a:srgbClr val="000000"/>
                </a:solidFill>
                <a:effectLst/>
                <a:highlight>
                  <a:srgbClr val="FFFFFF"/>
                </a:highlight>
                <a:latin typeface="Inter"/>
              </a:rPr>
              <a:t>Artificial Intelligence for Business Decisions and Transformation </a:t>
            </a:r>
          </a:p>
          <a:p>
            <a:pPr algn="ctr"/>
            <a:r>
              <a:rPr lang="en-US" sz="3200" b="0" i="0" dirty="0">
                <a:solidFill>
                  <a:srgbClr val="000000"/>
                </a:solidFill>
                <a:effectLst/>
                <a:highlight>
                  <a:srgbClr val="FFFFFF"/>
                </a:highlight>
                <a:latin typeface="Inter"/>
              </a:rPr>
              <a:t>CSCN8030 - Spring 2024 - Section 2</a:t>
            </a:r>
          </a:p>
        </p:txBody>
      </p:sp>
      <p:sp>
        <p:nvSpPr>
          <p:cNvPr id="6" name="TextBox 5">
            <a:extLst>
              <a:ext uri="{FF2B5EF4-FFF2-40B4-BE49-F238E27FC236}">
                <a16:creationId xmlns:a16="http://schemas.microsoft.com/office/drawing/2014/main" id="{B7BDEE5F-AF01-3044-5FF6-A2AF26462A41}"/>
              </a:ext>
            </a:extLst>
          </p:cNvPr>
          <p:cNvSpPr txBox="1"/>
          <p:nvPr/>
        </p:nvSpPr>
        <p:spPr>
          <a:xfrm>
            <a:off x="8826976" y="5166795"/>
            <a:ext cx="2887504" cy="1477328"/>
          </a:xfrm>
          <a:prstGeom prst="rect">
            <a:avLst/>
          </a:prstGeom>
          <a:noFill/>
        </p:spPr>
        <p:txBody>
          <a:bodyPr wrap="square">
            <a:spAutoFit/>
          </a:bodyPr>
          <a:lstStyle/>
          <a:p>
            <a:r>
              <a:rPr lang="pt-BR" b="1" dirty="0" err="1"/>
              <a:t>Group</a:t>
            </a:r>
            <a:r>
              <a:rPr lang="pt-BR" b="1" dirty="0"/>
              <a:t> 4 - </a:t>
            </a:r>
            <a:r>
              <a:rPr lang="pt-BR" b="1" dirty="0" err="1"/>
              <a:t>Members</a:t>
            </a:r>
            <a:r>
              <a:rPr lang="pt-BR" b="1" dirty="0"/>
              <a:t>:</a:t>
            </a:r>
          </a:p>
          <a:p>
            <a:endParaRPr lang="pt-BR" dirty="0"/>
          </a:p>
          <a:p>
            <a:r>
              <a:rPr lang="pt-BR" dirty="0"/>
              <a:t>Krishna Kumar, </a:t>
            </a:r>
            <a:r>
              <a:rPr lang="pt-BR" dirty="0" err="1"/>
              <a:t>Hemasree</a:t>
            </a:r>
            <a:endParaRPr lang="pt-BR" dirty="0"/>
          </a:p>
          <a:p>
            <a:r>
              <a:rPr lang="pt-BR" dirty="0" err="1"/>
              <a:t>Shijin</a:t>
            </a:r>
            <a:r>
              <a:rPr lang="pt-BR" dirty="0"/>
              <a:t>, </a:t>
            </a:r>
            <a:r>
              <a:rPr lang="pt-BR" dirty="0" err="1"/>
              <a:t>Jency</a:t>
            </a:r>
            <a:endParaRPr lang="pt-BR" dirty="0"/>
          </a:p>
          <a:p>
            <a:r>
              <a:rPr lang="pt-BR" dirty="0"/>
              <a:t>Fernandez, Arcadio</a:t>
            </a:r>
          </a:p>
        </p:txBody>
      </p:sp>
      <p:sp>
        <p:nvSpPr>
          <p:cNvPr id="7" name="TextBox 6">
            <a:extLst>
              <a:ext uri="{FF2B5EF4-FFF2-40B4-BE49-F238E27FC236}">
                <a16:creationId xmlns:a16="http://schemas.microsoft.com/office/drawing/2014/main" id="{761A8408-3D27-13CE-BF95-0BC01771F6C6}"/>
              </a:ext>
            </a:extLst>
          </p:cNvPr>
          <p:cNvSpPr txBox="1"/>
          <p:nvPr/>
        </p:nvSpPr>
        <p:spPr>
          <a:xfrm>
            <a:off x="625946" y="5678665"/>
            <a:ext cx="4215572" cy="646331"/>
          </a:xfrm>
          <a:prstGeom prst="rect">
            <a:avLst/>
          </a:prstGeom>
          <a:noFill/>
        </p:spPr>
        <p:txBody>
          <a:bodyPr wrap="square">
            <a:spAutoFit/>
          </a:bodyPr>
          <a:lstStyle/>
          <a:p>
            <a:r>
              <a:rPr lang="pt-BR" b="1" dirty="0">
                <a:solidFill>
                  <a:srgbClr val="000000"/>
                </a:solidFill>
                <a:latin typeface="Inter"/>
              </a:rPr>
              <a:t>Professor: </a:t>
            </a:r>
          </a:p>
          <a:p>
            <a:r>
              <a:rPr lang="pt-BR" dirty="0">
                <a:solidFill>
                  <a:srgbClr val="000000"/>
                </a:solidFill>
                <a:latin typeface="Inter"/>
              </a:rPr>
              <a:t>Glaucia Melo dos Santos, PhD</a:t>
            </a:r>
            <a:endParaRPr lang="pt-BR" dirty="0"/>
          </a:p>
        </p:txBody>
      </p:sp>
      <p:pic>
        <p:nvPicPr>
          <p:cNvPr id="3" name="Picture 2">
            <a:extLst>
              <a:ext uri="{FF2B5EF4-FFF2-40B4-BE49-F238E27FC236}">
                <a16:creationId xmlns:a16="http://schemas.microsoft.com/office/drawing/2014/main" id="{B26A3612-8B1E-34F8-3AED-057450F37CF3}"/>
              </a:ext>
            </a:extLst>
          </p:cNvPr>
          <p:cNvPicPr>
            <a:picLocks noChangeAspect="1"/>
          </p:cNvPicPr>
          <p:nvPr/>
        </p:nvPicPr>
        <p:blipFill>
          <a:blip r:embed="rId2"/>
          <a:stretch>
            <a:fillRect/>
          </a:stretch>
        </p:blipFill>
        <p:spPr>
          <a:xfrm>
            <a:off x="625946" y="1069591"/>
            <a:ext cx="2489047" cy="2359409"/>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2A44832-0610-A6DC-74B0-7ADD00796337}"/>
              </a:ext>
            </a:extLst>
          </p:cNvPr>
          <p:cNvSpPr txBox="1"/>
          <p:nvPr/>
        </p:nvSpPr>
        <p:spPr>
          <a:xfrm>
            <a:off x="3591989" y="3265613"/>
            <a:ext cx="6777245" cy="646331"/>
          </a:xfrm>
          <a:prstGeom prst="rect">
            <a:avLst/>
          </a:prstGeom>
          <a:noFill/>
        </p:spPr>
        <p:txBody>
          <a:bodyPr wrap="square">
            <a:spAutoFit/>
          </a:bodyPr>
          <a:lstStyle/>
          <a:p>
            <a:pPr algn="ctr"/>
            <a:r>
              <a:rPr lang="pt-BR" sz="3600" b="1" dirty="0">
                <a:solidFill>
                  <a:srgbClr val="000000"/>
                </a:solidFill>
                <a:highlight>
                  <a:srgbClr val="FFFFFF"/>
                </a:highlight>
                <a:latin typeface="Inter"/>
              </a:rPr>
              <a:t>Sprint 5 - Demo</a:t>
            </a:r>
            <a:r>
              <a:rPr lang="en-US" sz="3600" b="1" dirty="0">
                <a:solidFill>
                  <a:srgbClr val="000000"/>
                </a:solidFill>
                <a:highlight>
                  <a:srgbClr val="FFFFFF"/>
                </a:highlight>
                <a:latin typeface="Inter"/>
              </a:rPr>
              <a:t> </a:t>
            </a:r>
          </a:p>
        </p:txBody>
      </p:sp>
      <p:sp>
        <p:nvSpPr>
          <p:cNvPr id="11" name="TextBox 10">
            <a:extLst>
              <a:ext uri="{FF2B5EF4-FFF2-40B4-BE49-F238E27FC236}">
                <a16:creationId xmlns:a16="http://schemas.microsoft.com/office/drawing/2014/main" id="{4FB00891-F5B5-A704-C5FB-B488192BA5A2}"/>
              </a:ext>
            </a:extLst>
          </p:cNvPr>
          <p:cNvSpPr txBox="1"/>
          <p:nvPr/>
        </p:nvSpPr>
        <p:spPr>
          <a:xfrm>
            <a:off x="3493483" y="4308537"/>
            <a:ext cx="6777245"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Inter"/>
              </a:rPr>
              <a:t>July 22, 2024 </a:t>
            </a:r>
            <a:endParaRPr lang="en-US" sz="2400" b="0" i="0" dirty="0">
              <a:solidFill>
                <a:srgbClr val="000000"/>
              </a:solidFill>
              <a:effectLst/>
              <a:highlight>
                <a:srgbClr val="FFFFFF"/>
              </a:highlight>
              <a:latin typeface="Inter"/>
            </a:endParaRPr>
          </a:p>
        </p:txBody>
      </p:sp>
    </p:spTree>
    <p:extLst>
      <p:ext uri="{BB962C8B-B14F-4D97-AF65-F5344CB8AC3E}">
        <p14:creationId xmlns:p14="http://schemas.microsoft.com/office/powerpoint/2010/main" val="303703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D39C2F-D4F5-12E3-91FA-C2DAAF10F3F2}"/>
              </a:ext>
            </a:extLst>
          </p:cNvPr>
          <p:cNvPicPr>
            <a:picLocks noChangeAspect="1"/>
          </p:cNvPicPr>
          <p:nvPr/>
        </p:nvPicPr>
        <p:blipFill>
          <a:blip r:embed="rId2"/>
          <a:stretch>
            <a:fillRect/>
          </a:stretch>
        </p:blipFill>
        <p:spPr>
          <a:xfrm>
            <a:off x="4730753" y="1364956"/>
            <a:ext cx="6691868" cy="3704589"/>
          </a:xfrm>
          <a:prstGeom prst="rect">
            <a:avLst/>
          </a:prstGeom>
        </p:spPr>
      </p:pic>
      <p:sp>
        <p:nvSpPr>
          <p:cNvPr id="2" name="TextBox 1">
            <a:extLst>
              <a:ext uri="{FF2B5EF4-FFF2-40B4-BE49-F238E27FC236}">
                <a16:creationId xmlns:a16="http://schemas.microsoft.com/office/drawing/2014/main" id="{49D090AA-4F8C-9B6E-072C-CEA04F1192D1}"/>
              </a:ext>
            </a:extLst>
          </p:cNvPr>
          <p:cNvSpPr txBox="1"/>
          <p:nvPr/>
        </p:nvSpPr>
        <p:spPr>
          <a:xfrm>
            <a:off x="337351" y="1482571"/>
            <a:ext cx="3701989" cy="3693319"/>
          </a:xfrm>
          <a:prstGeom prst="rect">
            <a:avLst/>
          </a:prstGeom>
          <a:noFill/>
        </p:spPr>
        <p:txBody>
          <a:bodyPr wrap="square" rtlCol="0">
            <a:spAutoFit/>
          </a:bodyPr>
          <a:lstStyle/>
          <a:p>
            <a:r>
              <a:rPr lang="en-US" dirty="0"/>
              <a:t>The bar chart showing the average engagement rate for verified and non-verified TikTok users. </a:t>
            </a:r>
          </a:p>
          <a:p>
            <a:endParaRPr lang="en-US" dirty="0"/>
          </a:p>
          <a:p>
            <a:r>
              <a:rPr lang="en-US" dirty="0"/>
              <a:t>Non-Verified Users( false): shows the average engagement rate for non-verified users, which is significantly higher, around 0.55.</a:t>
            </a:r>
          </a:p>
          <a:p>
            <a:endParaRPr lang="en-US" dirty="0"/>
          </a:p>
          <a:p>
            <a:r>
              <a:rPr lang="en-US" dirty="0"/>
              <a:t>Verified Users (true) :shows the average engagement rate for verified users, which is much lower, around 0.1.</a:t>
            </a:r>
            <a:endParaRPr lang="pt-BR" dirty="0"/>
          </a:p>
        </p:txBody>
      </p:sp>
    </p:spTree>
    <p:extLst>
      <p:ext uri="{BB962C8B-B14F-4D97-AF65-F5344CB8AC3E}">
        <p14:creationId xmlns:p14="http://schemas.microsoft.com/office/powerpoint/2010/main" val="10810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792CF-F84E-C1EF-1A94-461BD718A71A}"/>
              </a:ext>
            </a:extLst>
          </p:cNvPr>
          <p:cNvPicPr>
            <a:picLocks noChangeAspect="1"/>
          </p:cNvPicPr>
          <p:nvPr/>
        </p:nvPicPr>
        <p:blipFill>
          <a:blip r:embed="rId2"/>
          <a:stretch>
            <a:fillRect/>
          </a:stretch>
        </p:blipFill>
        <p:spPr>
          <a:xfrm>
            <a:off x="568642" y="1311592"/>
            <a:ext cx="6543675" cy="3381375"/>
          </a:xfrm>
          <a:prstGeom prst="rect">
            <a:avLst/>
          </a:prstGeom>
        </p:spPr>
      </p:pic>
      <p:sp>
        <p:nvSpPr>
          <p:cNvPr id="4" name="Rectangle: Rounded Corners 3">
            <a:extLst>
              <a:ext uri="{FF2B5EF4-FFF2-40B4-BE49-F238E27FC236}">
                <a16:creationId xmlns:a16="http://schemas.microsoft.com/office/drawing/2014/main" id="{C2AB44E0-2A21-3A1D-9C45-5FBDDBEF3919}"/>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5" name="TextBox 4">
            <a:extLst>
              <a:ext uri="{FF2B5EF4-FFF2-40B4-BE49-F238E27FC236}">
                <a16:creationId xmlns:a16="http://schemas.microsoft.com/office/drawing/2014/main" id="{0E2E472D-72E8-AD56-A42E-E4993FEE7110}"/>
              </a:ext>
            </a:extLst>
          </p:cNvPr>
          <p:cNvSpPr txBox="1"/>
          <p:nvPr/>
        </p:nvSpPr>
        <p:spPr>
          <a:xfrm>
            <a:off x="7467601" y="598907"/>
            <a:ext cx="4267517" cy="5909310"/>
          </a:xfrm>
          <a:prstGeom prst="rect">
            <a:avLst/>
          </a:prstGeom>
          <a:noFill/>
        </p:spPr>
        <p:txBody>
          <a:bodyPr wrap="square">
            <a:spAutoFit/>
          </a:bodyPr>
          <a:lstStyle/>
          <a:p>
            <a:r>
              <a:rPr lang="en-US" dirty="0"/>
              <a:t>The provided figure is a word cloud generated from the textual content of TikTok app reviews. </a:t>
            </a:r>
          </a:p>
          <a:p>
            <a:endParaRPr lang="en-US" dirty="0"/>
          </a:p>
          <a:p>
            <a:r>
              <a:rPr lang="en-US" dirty="0"/>
              <a:t>The word cloud visualizes the most frequently occurring words in the TikTok app reviews dataset.</a:t>
            </a:r>
          </a:p>
          <a:p>
            <a:endParaRPr lang="en-US" dirty="0"/>
          </a:p>
          <a:p>
            <a:r>
              <a:rPr lang="en-US" dirty="0"/>
              <a:t>Larger words in the word cloud represent words that appear more frequently in the reviews, while smaller words are less frequent.</a:t>
            </a:r>
          </a:p>
          <a:p>
            <a:endParaRPr lang="en-US" dirty="0"/>
          </a:p>
          <a:p>
            <a:r>
              <a:rPr lang="en-US" dirty="0"/>
              <a:t>Words like "app," "good," "love," "TikTok," "nice," "fun," and "amazing" appear prominently in the word cloud.</a:t>
            </a:r>
          </a:p>
          <a:p>
            <a:endParaRPr lang="en-US" dirty="0"/>
          </a:p>
          <a:p>
            <a:r>
              <a:rPr lang="en-US" dirty="0"/>
              <a:t>These words suggest that users generally have positive sentiments towards the app, as indicated by words like "good," "love," "fun," "amazing," and "nice.</a:t>
            </a:r>
            <a:endParaRPr lang="pt-BR" dirty="0"/>
          </a:p>
        </p:txBody>
      </p:sp>
    </p:spTree>
    <p:extLst>
      <p:ext uri="{BB962C8B-B14F-4D97-AF65-F5344CB8AC3E}">
        <p14:creationId xmlns:p14="http://schemas.microsoft.com/office/powerpoint/2010/main" val="249588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5C02A3-654C-25F4-DF10-1B66DBA8EC58}"/>
              </a:ext>
            </a:extLst>
          </p:cNvPr>
          <p:cNvPicPr>
            <a:picLocks noChangeAspect="1"/>
          </p:cNvPicPr>
          <p:nvPr/>
        </p:nvPicPr>
        <p:blipFill>
          <a:blip r:embed="rId2"/>
          <a:stretch>
            <a:fillRect/>
          </a:stretch>
        </p:blipFill>
        <p:spPr>
          <a:xfrm>
            <a:off x="1759057" y="1264202"/>
            <a:ext cx="8673885" cy="4734170"/>
          </a:xfrm>
          <a:prstGeom prst="rect">
            <a:avLst/>
          </a:prstGeom>
        </p:spPr>
      </p:pic>
      <p:sp>
        <p:nvSpPr>
          <p:cNvPr id="3" name="Rectangle: Rounded Corners 2">
            <a:extLst>
              <a:ext uri="{FF2B5EF4-FFF2-40B4-BE49-F238E27FC236}">
                <a16:creationId xmlns:a16="http://schemas.microsoft.com/office/drawing/2014/main" id="{68193B4B-C8D2-5A76-809F-EEE71D9AE98E}"/>
              </a:ext>
            </a:extLst>
          </p:cNvPr>
          <p:cNvSpPr/>
          <p:nvPr/>
        </p:nvSpPr>
        <p:spPr>
          <a:xfrm>
            <a:off x="141102" y="333213"/>
            <a:ext cx="6771141" cy="689675"/>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4. Preprocess the user reviews or any other text data by cleaning, tokenizing, lemmatizing, and removing stop words.</a:t>
            </a:r>
            <a:endParaRPr lang="pt-BR" dirty="0"/>
          </a:p>
        </p:txBody>
      </p:sp>
    </p:spTree>
    <p:extLst>
      <p:ext uri="{BB962C8B-B14F-4D97-AF65-F5344CB8AC3E}">
        <p14:creationId xmlns:p14="http://schemas.microsoft.com/office/powerpoint/2010/main" val="109522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E6EACC-6C18-F361-026C-07DEE33A93B7}"/>
              </a:ext>
            </a:extLst>
          </p:cNvPr>
          <p:cNvPicPr>
            <a:picLocks noChangeAspect="1"/>
          </p:cNvPicPr>
          <p:nvPr/>
        </p:nvPicPr>
        <p:blipFill>
          <a:blip r:embed="rId2"/>
          <a:stretch>
            <a:fillRect/>
          </a:stretch>
        </p:blipFill>
        <p:spPr>
          <a:xfrm>
            <a:off x="3517954" y="1408236"/>
            <a:ext cx="5156092" cy="5116551"/>
          </a:xfrm>
          <a:prstGeom prst="rect">
            <a:avLst/>
          </a:prstGeom>
        </p:spPr>
      </p:pic>
      <p:sp>
        <p:nvSpPr>
          <p:cNvPr id="3" name="Rectangle: Rounded Corners 2">
            <a:extLst>
              <a:ext uri="{FF2B5EF4-FFF2-40B4-BE49-F238E27FC236}">
                <a16:creationId xmlns:a16="http://schemas.microsoft.com/office/drawing/2014/main" id="{726BD91F-7E5D-0152-3197-39023BC62788}"/>
              </a:ext>
            </a:extLst>
          </p:cNvPr>
          <p:cNvSpPr/>
          <p:nvPr/>
        </p:nvSpPr>
        <p:spPr>
          <a:xfrm>
            <a:off x="141102" y="333213"/>
            <a:ext cx="6771141" cy="689675"/>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4. Preprocess the user reviews or any other text data by cleaning, tokenizing, lemmatizing, and removing stop words.</a:t>
            </a:r>
            <a:endParaRPr lang="pt-BR" dirty="0"/>
          </a:p>
        </p:txBody>
      </p:sp>
    </p:spTree>
    <p:extLst>
      <p:ext uri="{BB962C8B-B14F-4D97-AF65-F5344CB8AC3E}">
        <p14:creationId xmlns:p14="http://schemas.microsoft.com/office/powerpoint/2010/main" val="86980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6118D1-D56A-5540-DBCD-961D1F606CEE}"/>
              </a:ext>
            </a:extLst>
          </p:cNvPr>
          <p:cNvPicPr>
            <a:picLocks noChangeAspect="1"/>
          </p:cNvPicPr>
          <p:nvPr/>
        </p:nvPicPr>
        <p:blipFill>
          <a:blip r:embed="rId2"/>
          <a:stretch>
            <a:fillRect/>
          </a:stretch>
        </p:blipFill>
        <p:spPr>
          <a:xfrm>
            <a:off x="400050" y="1962150"/>
            <a:ext cx="11391900" cy="2933700"/>
          </a:xfrm>
          <a:prstGeom prst="rect">
            <a:avLst/>
          </a:prstGeom>
        </p:spPr>
      </p:pic>
      <p:sp>
        <p:nvSpPr>
          <p:cNvPr id="3" name="Rectangle: Rounded Corners 2">
            <a:extLst>
              <a:ext uri="{FF2B5EF4-FFF2-40B4-BE49-F238E27FC236}">
                <a16:creationId xmlns:a16="http://schemas.microsoft.com/office/drawing/2014/main" id="{66A3BC69-7C1F-4055-4221-4814E45374D7}"/>
              </a:ext>
            </a:extLst>
          </p:cNvPr>
          <p:cNvSpPr/>
          <p:nvPr/>
        </p:nvSpPr>
        <p:spPr>
          <a:xfrm>
            <a:off x="125604" y="410704"/>
            <a:ext cx="6771141" cy="689675"/>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4. Preprocess the user reviews or any other text data by cleaning, tokenizing, lemmatizing, and removing stop words.</a:t>
            </a:r>
            <a:endParaRPr lang="pt-BR" dirty="0"/>
          </a:p>
        </p:txBody>
      </p:sp>
    </p:spTree>
    <p:extLst>
      <p:ext uri="{BB962C8B-B14F-4D97-AF65-F5344CB8AC3E}">
        <p14:creationId xmlns:p14="http://schemas.microsoft.com/office/powerpoint/2010/main" val="232018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1CA3AB2-09F5-646D-7F57-B9E62ADC6438}"/>
              </a:ext>
            </a:extLst>
          </p:cNvPr>
          <p:cNvSpPr/>
          <p:nvPr/>
        </p:nvSpPr>
        <p:spPr>
          <a:xfrm>
            <a:off x="125604" y="410704"/>
            <a:ext cx="6771141" cy="110813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5. Convert the preprocessed text data into numerical representations using text embeddings such as BERT, </a:t>
            </a:r>
            <a:r>
              <a:rPr lang="en-US" dirty="0" err="1"/>
              <a:t>FastText</a:t>
            </a:r>
            <a:r>
              <a:rPr lang="en-US" dirty="0"/>
              <a:t>, or TF-IDF.</a:t>
            </a:r>
            <a:endParaRPr lang="pt-BR" dirty="0"/>
          </a:p>
        </p:txBody>
      </p:sp>
      <p:sp>
        <p:nvSpPr>
          <p:cNvPr id="5" name="TextBox 4">
            <a:extLst>
              <a:ext uri="{FF2B5EF4-FFF2-40B4-BE49-F238E27FC236}">
                <a16:creationId xmlns:a16="http://schemas.microsoft.com/office/drawing/2014/main" id="{6E473AF8-17AD-8BB7-082C-36D7328B6108}"/>
              </a:ext>
            </a:extLst>
          </p:cNvPr>
          <p:cNvSpPr txBox="1"/>
          <p:nvPr/>
        </p:nvSpPr>
        <p:spPr>
          <a:xfrm>
            <a:off x="433952" y="1714430"/>
            <a:ext cx="11324095" cy="1200329"/>
          </a:xfrm>
          <a:prstGeom prst="rect">
            <a:avLst/>
          </a:prstGeom>
          <a:noFill/>
        </p:spPr>
        <p:txBody>
          <a:bodyPr wrap="square">
            <a:spAutoFit/>
          </a:bodyPr>
          <a:lstStyle/>
          <a:p>
            <a:r>
              <a:rPr lang="en-US" dirty="0"/>
              <a:t>- TF-IDF is the fastest and most efficient for large datasets when you do not need deep contextual information.</a:t>
            </a:r>
          </a:p>
          <a:p>
            <a:r>
              <a:rPr lang="en-US" dirty="0"/>
              <a:t>- </a:t>
            </a:r>
            <a:r>
              <a:rPr lang="en-US" dirty="0" err="1"/>
              <a:t>FastText</a:t>
            </a:r>
            <a:r>
              <a:rPr lang="en-US" dirty="0"/>
              <a:t> offers a balance between speed and context but is slower than TF-IDF.</a:t>
            </a:r>
          </a:p>
          <a:p>
            <a:r>
              <a:rPr lang="en-US" dirty="0"/>
              <a:t>- BERT provides the most detailed and context-aware embeddings but is the slowest due to its computational complexity.</a:t>
            </a:r>
            <a:endParaRPr lang="pt-BR" dirty="0"/>
          </a:p>
        </p:txBody>
      </p:sp>
      <p:pic>
        <p:nvPicPr>
          <p:cNvPr id="7" name="Picture 6">
            <a:extLst>
              <a:ext uri="{FF2B5EF4-FFF2-40B4-BE49-F238E27FC236}">
                <a16:creationId xmlns:a16="http://schemas.microsoft.com/office/drawing/2014/main" id="{EF2A79B6-B274-17E0-356E-032A94A5B8CC}"/>
              </a:ext>
            </a:extLst>
          </p:cNvPr>
          <p:cNvPicPr>
            <a:picLocks noChangeAspect="1"/>
          </p:cNvPicPr>
          <p:nvPr/>
        </p:nvPicPr>
        <p:blipFill>
          <a:blip r:embed="rId2"/>
          <a:stretch>
            <a:fillRect/>
          </a:stretch>
        </p:blipFill>
        <p:spPr>
          <a:xfrm>
            <a:off x="300211" y="3065152"/>
            <a:ext cx="5912968" cy="2340238"/>
          </a:xfrm>
          <a:prstGeom prst="rect">
            <a:avLst/>
          </a:prstGeom>
        </p:spPr>
      </p:pic>
      <p:pic>
        <p:nvPicPr>
          <p:cNvPr id="9" name="Picture 8">
            <a:extLst>
              <a:ext uri="{FF2B5EF4-FFF2-40B4-BE49-F238E27FC236}">
                <a16:creationId xmlns:a16="http://schemas.microsoft.com/office/drawing/2014/main" id="{96528D83-F8E3-6E88-2E03-001401AA1C95}"/>
              </a:ext>
            </a:extLst>
          </p:cNvPr>
          <p:cNvPicPr>
            <a:picLocks noChangeAspect="1"/>
          </p:cNvPicPr>
          <p:nvPr/>
        </p:nvPicPr>
        <p:blipFill>
          <a:blip r:embed="rId3"/>
          <a:stretch>
            <a:fillRect/>
          </a:stretch>
        </p:blipFill>
        <p:spPr>
          <a:xfrm>
            <a:off x="6213179" y="3943242"/>
            <a:ext cx="5726586" cy="2563526"/>
          </a:xfrm>
          <a:prstGeom prst="rect">
            <a:avLst/>
          </a:prstGeom>
        </p:spPr>
      </p:pic>
    </p:spTree>
    <p:extLst>
      <p:ext uri="{BB962C8B-B14F-4D97-AF65-F5344CB8AC3E}">
        <p14:creationId xmlns:p14="http://schemas.microsoft.com/office/powerpoint/2010/main" val="603294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8D2D5B-51D0-2FAE-FF65-05DD5D5E8DD5}"/>
              </a:ext>
            </a:extLst>
          </p:cNvPr>
          <p:cNvSpPr/>
          <p:nvPr/>
        </p:nvSpPr>
        <p:spPr>
          <a:xfrm>
            <a:off x="110622" y="33321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6.Perform Clustering to Group Reviews</a:t>
            </a:r>
            <a:endParaRPr lang="pt-BR" dirty="0"/>
          </a:p>
        </p:txBody>
      </p:sp>
      <p:sp>
        <p:nvSpPr>
          <p:cNvPr id="6" name="TextBox 5">
            <a:extLst>
              <a:ext uri="{FF2B5EF4-FFF2-40B4-BE49-F238E27FC236}">
                <a16:creationId xmlns:a16="http://schemas.microsoft.com/office/drawing/2014/main" id="{02B02E38-B1D8-D24D-A621-02094583764E}"/>
              </a:ext>
            </a:extLst>
          </p:cNvPr>
          <p:cNvSpPr txBox="1"/>
          <p:nvPr/>
        </p:nvSpPr>
        <p:spPr>
          <a:xfrm>
            <a:off x="1463040" y="4813165"/>
            <a:ext cx="8321040" cy="1477328"/>
          </a:xfrm>
          <a:prstGeom prst="rect">
            <a:avLst/>
          </a:prstGeom>
          <a:noFill/>
        </p:spPr>
        <p:txBody>
          <a:bodyPr wrap="square">
            <a:spAutoFit/>
          </a:bodyPr>
          <a:lstStyle/>
          <a:p>
            <a:r>
              <a:rPr lang="pt-BR" dirty="0"/>
              <a:t>{0: ['</a:t>
            </a:r>
            <a:r>
              <a:rPr lang="pt-BR" dirty="0" err="1"/>
              <a:t>nice</a:t>
            </a:r>
            <a:r>
              <a:rPr lang="pt-BR" dirty="0"/>
              <a:t>', 'app', '</a:t>
            </a:r>
            <a:r>
              <a:rPr lang="pt-BR" dirty="0" err="1"/>
              <a:t>best</a:t>
            </a:r>
            <a:r>
              <a:rPr lang="pt-BR" dirty="0"/>
              <a:t>', '</a:t>
            </a:r>
            <a:r>
              <a:rPr lang="pt-BR" dirty="0" err="1"/>
              <a:t>amazing</a:t>
            </a:r>
            <a:r>
              <a:rPr lang="pt-BR" dirty="0"/>
              <a:t>', '</a:t>
            </a:r>
            <a:r>
              <a:rPr lang="pt-BR" dirty="0" err="1"/>
              <a:t>fun</a:t>
            </a:r>
            <a:r>
              <a:rPr lang="pt-BR" dirty="0"/>
              <a:t>', '</a:t>
            </a:r>
            <a:r>
              <a:rPr lang="pt-BR" dirty="0" err="1"/>
              <a:t>awesome</a:t>
            </a:r>
            <a:r>
              <a:rPr lang="pt-BR" dirty="0"/>
              <a:t>', '</a:t>
            </a:r>
            <a:r>
              <a:rPr lang="pt-BR" dirty="0" err="1"/>
              <a:t>great</a:t>
            </a:r>
            <a:r>
              <a:rPr lang="pt-BR" dirty="0"/>
              <a:t>', 'super', 'cool', '</a:t>
            </a:r>
            <a:r>
              <a:rPr lang="pt-BR" dirty="0" err="1"/>
              <a:t>love</a:t>
            </a:r>
            <a:r>
              <a:rPr lang="pt-BR" dirty="0"/>
              <a:t>’], </a:t>
            </a:r>
          </a:p>
          <a:p>
            <a:r>
              <a:rPr lang="pt-BR" dirty="0"/>
              <a:t>1: ['</a:t>
            </a:r>
            <a:r>
              <a:rPr lang="pt-BR" dirty="0" err="1"/>
              <a:t>aap</a:t>
            </a:r>
            <a:r>
              <a:rPr lang="pt-BR" dirty="0"/>
              <a:t>', '</a:t>
            </a:r>
            <a:r>
              <a:rPr lang="pt-BR" dirty="0" err="1"/>
              <a:t>nice</a:t>
            </a:r>
            <a:r>
              <a:rPr lang="pt-BR" dirty="0"/>
              <a:t>', '</a:t>
            </a:r>
            <a:r>
              <a:rPr lang="pt-BR" dirty="0" err="1"/>
              <a:t>good</a:t>
            </a:r>
            <a:r>
              <a:rPr lang="pt-BR" dirty="0"/>
              <a:t>', '</a:t>
            </a:r>
            <a:r>
              <a:rPr lang="pt-BR" dirty="0" err="1"/>
              <a:t>best</a:t>
            </a:r>
            <a:r>
              <a:rPr lang="pt-BR" dirty="0"/>
              <a:t>', '</a:t>
            </a:r>
            <a:r>
              <a:rPr lang="pt-BR" dirty="0" err="1"/>
              <a:t>love</a:t>
            </a:r>
            <a:r>
              <a:rPr lang="pt-BR" dirty="0"/>
              <a:t>', '</a:t>
            </a:r>
            <a:r>
              <a:rPr lang="pt-BR" dirty="0" err="1"/>
              <a:t>amazing</a:t>
            </a:r>
            <a:r>
              <a:rPr lang="pt-BR" dirty="0"/>
              <a:t>', '</a:t>
            </a:r>
            <a:r>
              <a:rPr lang="pt-BR" dirty="0" err="1"/>
              <a:t>tok</a:t>
            </a:r>
            <a:r>
              <a:rPr lang="pt-BR" dirty="0"/>
              <a:t>', '</a:t>
            </a:r>
            <a:r>
              <a:rPr lang="pt-BR" dirty="0" err="1"/>
              <a:t>tik</a:t>
            </a:r>
            <a:r>
              <a:rPr lang="pt-BR" dirty="0"/>
              <a:t>', 'like', 'super’], </a:t>
            </a:r>
          </a:p>
          <a:p>
            <a:r>
              <a:rPr lang="pt-BR" dirty="0"/>
              <a:t>2: ['</a:t>
            </a:r>
            <a:r>
              <a:rPr lang="pt-BR" dirty="0" err="1"/>
              <a:t>good</a:t>
            </a:r>
            <a:r>
              <a:rPr lang="pt-BR" dirty="0"/>
              <a:t>', 'app', '</a:t>
            </a:r>
            <a:r>
              <a:rPr lang="pt-BR" dirty="0" err="1"/>
              <a:t>really</a:t>
            </a:r>
            <a:r>
              <a:rPr lang="pt-BR" dirty="0"/>
              <a:t>', 'apps', '</a:t>
            </a:r>
            <a:r>
              <a:rPr lang="pt-BR" dirty="0" err="1"/>
              <a:t>nice</a:t>
            </a:r>
            <a:r>
              <a:rPr lang="pt-BR" dirty="0"/>
              <a:t>', '</a:t>
            </a:r>
            <a:r>
              <a:rPr lang="pt-BR" dirty="0" err="1"/>
              <a:t>fun</a:t>
            </a:r>
            <a:r>
              <a:rPr lang="pt-BR" dirty="0"/>
              <a:t>', '</a:t>
            </a:r>
            <a:r>
              <a:rPr lang="pt-BR" dirty="0" err="1"/>
              <a:t>tiktok</a:t>
            </a:r>
            <a:r>
              <a:rPr lang="pt-BR" dirty="0"/>
              <a:t>', '</a:t>
            </a:r>
            <a:r>
              <a:rPr lang="pt-BR" dirty="0" err="1"/>
              <a:t>love</a:t>
            </a:r>
            <a:r>
              <a:rPr lang="pt-BR" dirty="0"/>
              <a:t>', '</a:t>
            </a:r>
            <a:r>
              <a:rPr lang="pt-BR" dirty="0" err="1"/>
              <a:t>video</a:t>
            </a:r>
            <a:r>
              <a:rPr lang="pt-BR" dirty="0"/>
              <a:t>', '</a:t>
            </a:r>
            <a:r>
              <a:rPr lang="pt-BR" dirty="0" err="1"/>
              <a:t>funny</a:t>
            </a:r>
            <a:r>
              <a:rPr lang="pt-BR" dirty="0"/>
              <a:t>’], </a:t>
            </a:r>
          </a:p>
          <a:p>
            <a:r>
              <a:rPr lang="pt-BR" dirty="0"/>
              <a:t>3: ['like', 'app', '</a:t>
            </a:r>
            <a:r>
              <a:rPr lang="pt-BR" dirty="0" err="1"/>
              <a:t>tiktok</a:t>
            </a:r>
            <a:r>
              <a:rPr lang="pt-BR" dirty="0"/>
              <a:t>', '</a:t>
            </a:r>
            <a:r>
              <a:rPr lang="pt-BR" dirty="0" err="1"/>
              <a:t>much</a:t>
            </a:r>
            <a:r>
              <a:rPr lang="pt-BR" dirty="0"/>
              <a:t>', '</a:t>
            </a:r>
            <a:r>
              <a:rPr lang="pt-BR" dirty="0" err="1"/>
              <a:t>video</a:t>
            </a:r>
            <a:r>
              <a:rPr lang="pt-BR" dirty="0"/>
              <a:t>', '</a:t>
            </a:r>
            <a:r>
              <a:rPr lang="pt-BR" dirty="0" err="1"/>
              <a:t>tik</a:t>
            </a:r>
            <a:r>
              <a:rPr lang="pt-BR" dirty="0"/>
              <a:t>', '</a:t>
            </a:r>
            <a:r>
              <a:rPr lang="pt-BR" dirty="0" err="1"/>
              <a:t>tok</a:t>
            </a:r>
            <a:r>
              <a:rPr lang="pt-BR" dirty="0"/>
              <a:t>', '</a:t>
            </a:r>
            <a:r>
              <a:rPr lang="pt-BR" dirty="0" err="1"/>
              <a:t>really</a:t>
            </a:r>
            <a:r>
              <a:rPr lang="pt-BR" dirty="0"/>
              <a:t>', '</a:t>
            </a:r>
            <a:r>
              <a:rPr lang="pt-BR" dirty="0" err="1"/>
              <a:t>good</a:t>
            </a:r>
            <a:r>
              <a:rPr lang="pt-BR" dirty="0"/>
              <a:t>', '</a:t>
            </a:r>
            <a:r>
              <a:rPr lang="pt-BR" dirty="0" err="1"/>
              <a:t>please</a:t>
            </a:r>
            <a:r>
              <a:rPr lang="pt-BR" dirty="0"/>
              <a:t>’], </a:t>
            </a:r>
          </a:p>
          <a:p>
            <a:r>
              <a:rPr lang="pt-BR" dirty="0"/>
              <a:t>4: ['</a:t>
            </a:r>
            <a:r>
              <a:rPr lang="pt-BR" dirty="0" err="1"/>
              <a:t>love</a:t>
            </a:r>
            <a:r>
              <a:rPr lang="pt-BR" dirty="0"/>
              <a:t>', 'app', '</a:t>
            </a:r>
            <a:r>
              <a:rPr lang="pt-BR" dirty="0" err="1"/>
              <a:t>tiktok</a:t>
            </a:r>
            <a:r>
              <a:rPr lang="pt-BR" dirty="0"/>
              <a:t>', '</a:t>
            </a:r>
            <a:r>
              <a:rPr lang="pt-BR" dirty="0" err="1"/>
              <a:t>much</a:t>
            </a:r>
            <a:r>
              <a:rPr lang="pt-BR" dirty="0"/>
              <a:t>', '</a:t>
            </a:r>
            <a:r>
              <a:rPr lang="pt-BR" dirty="0" err="1"/>
              <a:t>tik</a:t>
            </a:r>
            <a:r>
              <a:rPr lang="pt-BR" dirty="0"/>
              <a:t>', '</a:t>
            </a:r>
            <a:r>
              <a:rPr lang="pt-BR" dirty="0" err="1"/>
              <a:t>tok</a:t>
            </a:r>
            <a:r>
              <a:rPr lang="pt-BR" dirty="0"/>
              <a:t>', '</a:t>
            </a:r>
            <a:r>
              <a:rPr lang="pt-BR" dirty="0" err="1"/>
              <a:t>fun</a:t>
            </a:r>
            <a:r>
              <a:rPr lang="pt-BR" dirty="0"/>
              <a:t>', '</a:t>
            </a:r>
            <a:r>
              <a:rPr lang="pt-BR" dirty="0" err="1"/>
              <a:t>amazing</a:t>
            </a:r>
            <a:r>
              <a:rPr lang="pt-BR" dirty="0"/>
              <a:t>', '</a:t>
            </a:r>
            <a:r>
              <a:rPr lang="pt-BR" dirty="0" err="1"/>
              <a:t>musically</a:t>
            </a:r>
            <a:r>
              <a:rPr lang="pt-BR" dirty="0"/>
              <a:t>', '</a:t>
            </a:r>
            <a:r>
              <a:rPr lang="pt-BR" dirty="0" err="1"/>
              <a:t>best</a:t>
            </a:r>
            <a:r>
              <a:rPr lang="pt-BR" dirty="0"/>
              <a:t>']}</a:t>
            </a:r>
          </a:p>
        </p:txBody>
      </p:sp>
      <p:pic>
        <p:nvPicPr>
          <p:cNvPr id="8" name="Picture 7">
            <a:extLst>
              <a:ext uri="{FF2B5EF4-FFF2-40B4-BE49-F238E27FC236}">
                <a16:creationId xmlns:a16="http://schemas.microsoft.com/office/drawing/2014/main" id="{E7DE8329-BF5E-186A-C9E9-FBB6731BEF5C}"/>
              </a:ext>
            </a:extLst>
          </p:cNvPr>
          <p:cNvPicPr>
            <a:picLocks noChangeAspect="1"/>
          </p:cNvPicPr>
          <p:nvPr/>
        </p:nvPicPr>
        <p:blipFill>
          <a:blip r:embed="rId2"/>
          <a:stretch>
            <a:fillRect/>
          </a:stretch>
        </p:blipFill>
        <p:spPr>
          <a:xfrm>
            <a:off x="741519" y="1804552"/>
            <a:ext cx="10018081" cy="2476736"/>
          </a:xfrm>
          <a:prstGeom prst="rect">
            <a:avLst/>
          </a:prstGeom>
        </p:spPr>
      </p:pic>
      <p:sp>
        <p:nvSpPr>
          <p:cNvPr id="9" name="Rectangle: Rounded Corners 8">
            <a:extLst>
              <a:ext uri="{FF2B5EF4-FFF2-40B4-BE49-F238E27FC236}">
                <a16:creationId xmlns:a16="http://schemas.microsoft.com/office/drawing/2014/main" id="{B272A4D0-5F7E-CBD5-289E-F02D6245237A}"/>
              </a:ext>
            </a:extLst>
          </p:cNvPr>
          <p:cNvSpPr/>
          <p:nvPr/>
        </p:nvSpPr>
        <p:spPr>
          <a:xfrm>
            <a:off x="741519" y="1068882"/>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6.1. Perform Clustering to Group Reviews</a:t>
            </a:r>
            <a:endParaRPr lang="pt-BR" dirty="0"/>
          </a:p>
        </p:txBody>
      </p:sp>
    </p:spTree>
    <p:extLst>
      <p:ext uri="{BB962C8B-B14F-4D97-AF65-F5344CB8AC3E}">
        <p14:creationId xmlns:p14="http://schemas.microsoft.com/office/powerpoint/2010/main" val="281106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8D2D5B-51D0-2FAE-FF65-05DD5D5E8DD5}"/>
              </a:ext>
            </a:extLst>
          </p:cNvPr>
          <p:cNvSpPr/>
          <p:nvPr/>
        </p:nvSpPr>
        <p:spPr>
          <a:xfrm>
            <a:off x="110622" y="33321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6.Perform Clustering to Group Reviews</a:t>
            </a:r>
            <a:endParaRPr lang="pt-BR" dirty="0"/>
          </a:p>
        </p:txBody>
      </p:sp>
      <p:sp>
        <p:nvSpPr>
          <p:cNvPr id="9" name="Rectangle: Rounded Corners 8">
            <a:extLst>
              <a:ext uri="{FF2B5EF4-FFF2-40B4-BE49-F238E27FC236}">
                <a16:creationId xmlns:a16="http://schemas.microsoft.com/office/drawing/2014/main" id="{B272A4D0-5F7E-CBD5-289E-F02D6245237A}"/>
              </a:ext>
            </a:extLst>
          </p:cNvPr>
          <p:cNvSpPr/>
          <p:nvPr/>
        </p:nvSpPr>
        <p:spPr>
          <a:xfrm>
            <a:off x="741519" y="1068882"/>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6.2. Review and Label Clusters</a:t>
            </a:r>
            <a:endParaRPr lang="pt-BR" dirty="0"/>
          </a:p>
        </p:txBody>
      </p:sp>
      <p:pic>
        <p:nvPicPr>
          <p:cNvPr id="3" name="Picture 2">
            <a:extLst>
              <a:ext uri="{FF2B5EF4-FFF2-40B4-BE49-F238E27FC236}">
                <a16:creationId xmlns:a16="http://schemas.microsoft.com/office/drawing/2014/main" id="{9C5C26C5-341B-6B1B-BEDE-D00BAAAEFEBD}"/>
              </a:ext>
            </a:extLst>
          </p:cNvPr>
          <p:cNvPicPr>
            <a:picLocks noChangeAspect="1"/>
          </p:cNvPicPr>
          <p:nvPr/>
        </p:nvPicPr>
        <p:blipFill>
          <a:blip r:embed="rId2"/>
          <a:stretch>
            <a:fillRect/>
          </a:stretch>
        </p:blipFill>
        <p:spPr>
          <a:xfrm>
            <a:off x="546132" y="2078302"/>
            <a:ext cx="11316920" cy="2701396"/>
          </a:xfrm>
          <a:prstGeom prst="rect">
            <a:avLst/>
          </a:prstGeom>
        </p:spPr>
      </p:pic>
    </p:spTree>
    <p:extLst>
      <p:ext uri="{BB962C8B-B14F-4D97-AF65-F5344CB8AC3E}">
        <p14:creationId xmlns:p14="http://schemas.microsoft.com/office/powerpoint/2010/main" val="53821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1D68AE-2BDD-D0A9-F69C-DB6A3B524FCF}"/>
              </a:ext>
            </a:extLst>
          </p:cNvPr>
          <p:cNvPicPr>
            <a:picLocks noChangeAspect="1"/>
          </p:cNvPicPr>
          <p:nvPr/>
        </p:nvPicPr>
        <p:blipFill>
          <a:blip r:embed="rId2"/>
          <a:stretch>
            <a:fillRect/>
          </a:stretch>
        </p:blipFill>
        <p:spPr>
          <a:xfrm>
            <a:off x="721360" y="1730571"/>
            <a:ext cx="6146800" cy="5027896"/>
          </a:xfrm>
          <a:prstGeom prst="rect">
            <a:avLst/>
          </a:prstGeom>
        </p:spPr>
      </p:pic>
      <p:sp>
        <p:nvSpPr>
          <p:cNvPr id="4" name="Rectangle: Rounded Corners 3">
            <a:extLst>
              <a:ext uri="{FF2B5EF4-FFF2-40B4-BE49-F238E27FC236}">
                <a16:creationId xmlns:a16="http://schemas.microsoft.com/office/drawing/2014/main" id="{1DE9574C-920D-1325-95AE-AC02B086E3AF}"/>
              </a:ext>
            </a:extLst>
          </p:cNvPr>
          <p:cNvSpPr/>
          <p:nvPr/>
        </p:nvSpPr>
        <p:spPr>
          <a:xfrm>
            <a:off x="0" y="9953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6.Perform Clustering to Group Reviews</a:t>
            </a:r>
            <a:endParaRPr lang="pt-BR" dirty="0"/>
          </a:p>
        </p:txBody>
      </p:sp>
      <p:sp>
        <p:nvSpPr>
          <p:cNvPr id="5" name="Rectangle: Rounded Corners 4">
            <a:extLst>
              <a:ext uri="{FF2B5EF4-FFF2-40B4-BE49-F238E27FC236}">
                <a16:creationId xmlns:a16="http://schemas.microsoft.com/office/drawing/2014/main" id="{166F4167-DAEF-22C7-224C-8A7F310375C2}"/>
              </a:ext>
            </a:extLst>
          </p:cNvPr>
          <p:cNvSpPr/>
          <p:nvPr/>
        </p:nvSpPr>
        <p:spPr>
          <a:xfrm>
            <a:off x="650079" y="812241"/>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6.3. Plot the clusters</a:t>
            </a:r>
            <a:endParaRPr lang="pt-BR" dirty="0"/>
          </a:p>
        </p:txBody>
      </p:sp>
      <p:sp>
        <p:nvSpPr>
          <p:cNvPr id="2" name="TextBox 1">
            <a:extLst>
              <a:ext uri="{FF2B5EF4-FFF2-40B4-BE49-F238E27FC236}">
                <a16:creationId xmlns:a16="http://schemas.microsoft.com/office/drawing/2014/main" id="{39BDFA6A-5C9B-7144-5125-B5BE34C053FD}"/>
              </a:ext>
            </a:extLst>
          </p:cNvPr>
          <p:cNvSpPr txBox="1"/>
          <p:nvPr/>
        </p:nvSpPr>
        <p:spPr>
          <a:xfrm>
            <a:off x="7005321" y="1730571"/>
            <a:ext cx="4729479" cy="3477875"/>
          </a:xfrm>
          <a:prstGeom prst="rect">
            <a:avLst/>
          </a:prstGeom>
          <a:noFill/>
        </p:spPr>
        <p:txBody>
          <a:bodyPr wrap="square" rtlCol="0">
            <a:spAutoFit/>
          </a:bodyPr>
          <a:lstStyle/>
          <a:p>
            <a:r>
              <a:rPr lang="en-US" sz="1100" dirty="0"/>
              <a:t>The provided graph visualizes the Principal Component Analysis (PCA) of the TF-IDF matrix applied to TikTok app reviews. Here’s a detailed explanation of the graph:</a:t>
            </a:r>
          </a:p>
          <a:p>
            <a:endParaRPr lang="en-US" sz="1100" dirty="0"/>
          </a:p>
          <a:p>
            <a:pPr>
              <a:buFont typeface="+mj-lt"/>
              <a:buAutoNum type="arabicPeriod"/>
            </a:pPr>
            <a:r>
              <a:rPr lang="en-US" sz="1100" b="1" dirty="0"/>
              <a:t>Principal Component Analysis (PCA):</a:t>
            </a:r>
            <a:endParaRPr lang="en-US" sz="1100" dirty="0"/>
          </a:p>
          <a:p>
            <a:pPr marL="742950" lvl="1" indent="-285750">
              <a:buFont typeface="+mj-lt"/>
              <a:buAutoNum type="arabicPeriod"/>
            </a:pPr>
            <a:r>
              <a:rPr lang="en-US" sz="1100" dirty="0"/>
              <a:t>PCA is a dimensionality reduction technique used to reduce the number of features while preserving the variance in the data.</a:t>
            </a:r>
          </a:p>
          <a:p>
            <a:pPr marL="742950" lvl="1" indent="-285750">
              <a:buFont typeface="+mj-lt"/>
              <a:buAutoNum type="arabicPeriod"/>
            </a:pPr>
            <a:r>
              <a:rPr lang="en-US" sz="1100" dirty="0"/>
              <a:t>In this case, the high-dimensional TF-IDF matrix (text data transformed into numerical form) has been reduced to two principal components (PC1 and PC2) for visualization purposes.</a:t>
            </a:r>
          </a:p>
          <a:p>
            <a:pPr marL="742950" lvl="1" indent="-285750">
              <a:buFont typeface="+mj-lt"/>
              <a:buAutoNum type="arabicPeriod"/>
            </a:pPr>
            <a:endParaRPr lang="en-US" sz="1100" dirty="0"/>
          </a:p>
          <a:p>
            <a:r>
              <a:rPr lang="en-US" sz="1100" b="1" dirty="0"/>
              <a:t>Clusters:</a:t>
            </a:r>
            <a:endParaRPr lang="en-US" sz="1100" dirty="0"/>
          </a:p>
          <a:p>
            <a:pPr>
              <a:buFont typeface="Arial" panose="020B0604020202020204" pitchFamily="34" charset="0"/>
              <a:buChar char="•"/>
            </a:pPr>
            <a:r>
              <a:rPr lang="en-US" sz="1100" dirty="0"/>
              <a:t>The data points are color-coded based on the clusters identified through K-Means clustering.</a:t>
            </a:r>
          </a:p>
          <a:p>
            <a:pPr>
              <a:buFont typeface="Arial" panose="020B0604020202020204" pitchFamily="34" charset="0"/>
              <a:buChar char="•"/>
            </a:pPr>
            <a:r>
              <a:rPr lang="en-US" sz="1100" dirty="0"/>
              <a:t>Each color represents a different cluster,</a:t>
            </a:r>
          </a:p>
          <a:p>
            <a:pPr>
              <a:buFont typeface="Arial" panose="020B0604020202020204" pitchFamily="34" charset="0"/>
              <a:buChar char="•"/>
            </a:pPr>
            <a:r>
              <a:rPr lang="en-US" sz="1100" dirty="0"/>
              <a:t>The distinct clusters indicate that the reviews can be grouped into different interest categories based on their textual content</a:t>
            </a:r>
          </a:p>
          <a:p>
            <a:pPr lvl="1"/>
            <a:endParaRPr lang="en-US" sz="1100" dirty="0"/>
          </a:p>
        </p:txBody>
      </p:sp>
    </p:spTree>
    <p:extLst>
      <p:ext uri="{BB962C8B-B14F-4D97-AF65-F5344CB8AC3E}">
        <p14:creationId xmlns:p14="http://schemas.microsoft.com/office/powerpoint/2010/main" val="291866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DE9574C-920D-1325-95AE-AC02B086E3AF}"/>
              </a:ext>
            </a:extLst>
          </p:cNvPr>
          <p:cNvSpPr/>
          <p:nvPr/>
        </p:nvSpPr>
        <p:spPr>
          <a:xfrm>
            <a:off x="206477" y="247582"/>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6.4. Manual labeling of User reviews</a:t>
            </a:r>
            <a:endParaRPr lang="pt-BR" dirty="0"/>
          </a:p>
          <a:p>
            <a:endParaRPr lang="pt-BR" dirty="0"/>
          </a:p>
        </p:txBody>
      </p:sp>
      <p:sp>
        <p:nvSpPr>
          <p:cNvPr id="2" name="AutoShape 2">
            <a:extLst>
              <a:ext uri="{FF2B5EF4-FFF2-40B4-BE49-F238E27FC236}">
                <a16:creationId xmlns:a16="http://schemas.microsoft.com/office/drawing/2014/main" id="{788EA2F7-A7EE-71C7-6C13-BBD5FAEE06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4">
            <a:extLst>
              <a:ext uri="{FF2B5EF4-FFF2-40B4-BE49-F238E27FC236}">
                <a16:creationId xmlns:a16="http://schemas.microsoft.com/office/drawing/2014/main" id="{37B18FBF-AB28-06B7-309D-F7161840BB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7" name="AutoShape 6">
            <a:extLst>
              <a:ext uri="{FF2B5EF4-FFF2-40B4-BE49-F238E27FC236}">
                <a16:creationId xmlns:a16="http://schemas.microsoft.com/office/drawing/2014/main" id="{57D76C25-2CB1-0FA9-A4A6-206B8038D0F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9" name="Picture 8">
            <a:extLst>
              <a:ext uri="{FF2B5EF4-FFF2-40B4-BE49-F238E27FC236}">
                <a16:creationId xmlns:a16="http://schemas.microsoft.com/office/drawing/2014/main" id="{68E7A1EC-2E87-4DD3-7760-586DDE036F2D}"/>
              </a:ext>
            </a:extLst>
          </p:cNvPr>
          <p:cNvPicPr>
            <a:picLocks noChangeAspect="1"/>
          </p:cNvPicPr>
          <p:nvPr/>
        </p:nvPicPr>
        <p:blipFill rotWithShape="1">
          <a:blip r:embed="rId2"/>
          <a:srcRect b="59330"/>
          <a:stretch/>
        </p:blipFill>
        <p:spPr>
          <a:xfrm>
            <a:off x="315782" y="1093855"/>
            <a:ext cx="8226851" cy="3252004"/>
          </a:xfrm>
          <a:prstGeom prst="rect">
            <a:avLst/>
          </a:prstGeom>
        </p:spPr>
      </p:pic>
    </p:spTree>
    <p:extLst>
      <p:ext uri="{BB962C8B-B14F-4D97-AF65-F5344CB8AC3E}">
        <p14:creationId xmlns:p14="http://schemas.microsoft.com/office/powerpoint/2010/main" val="371358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FED6F-AB79-987A-92D8-7500EB851068}"/>
              </a:ext>
            </a:extLst>
          </p:cNvPr>
          <p:cNvSpPr txBox="1"/>
          <p:nvPr/>
        </p:nvSpPr>
        <p:spPr>
          <a:xfrm>
            <a:off x="154694" y="1729331"/>
            <a:ext cx="9392428" cy="2764011"/>
          </a:xfrm>
          <a:prstGeom prst="roundRect">
            <a:avLst/>
          </a:prstGeom>
          <a:solidFill>
            <a:schemeClr val="accent2">
              <a:lumMod val="20000"/>
              <a:lumOff val="80000"/>
            </a:schemeClr>
          </a:solidFill>
        </p:spPr>
        <p:txBody>
          <a:bodyPr wrap="square">
            <a:spAutoFit/>
          </a:bodyPr>
          <a:lstStyle/>
          <a:p>
            <a:endParaRPr lang="pt-BR" sz="2000" dirty="0"/>
          </a:p>
        </p:txBody>
      </p:sp>
      <p:sp>
        <p:nvSpPr>
          <p:cNvPr id="10" name="TextBox 9">
            <a:extLst>
              <a:ext uri="{FF2B5EF4-FFF2-40B4-BE49-F238E27FC236}">
                <a16:creationId xmlns:a16="http://schemas.microsoft.com/office/drawing/2014/main" id="{AC8ABC61-0EF4-A29D-8CEE-8F5A12817A3D}"/>
              </a:ext>
            </a:extLst>
          </p:cNvPr>
          <p:cNvSpPr txBox="1"/>
          <p:nvPr/>
        </p:nvSpPr>
        <p:spPr>
          <a:xfrm>
            <a:off x="701040" y="2312831"/>
            <a:ext cx="8647307" cy="1754326"/>
          </a:xfrm>
          <a:prstGeom prst="rect">
            <a:avLst/>
          </a:prstGeom>
          <a:noFill/>
        </p:spPr>
        <p:txBody>
          <a:bodyPr wrap="square" rtlCol="0">
            <a:spAutoFit/>
          </a:bodyPr>
          <a:lstStyle/>
          <a:p>
            <a:r>
              <a:rPr lang="en-US" b="1" dirty="0"/>
              <a:t>User Interest Profiling for TikTok Reviews</a:t>
            </a:r>
          </a:p>
          <a:p>
            <a:r>
              <a:rPr lang="en-US" b="1" dirty="0"/>
              <a:t>Project Idea: </a:t>
            </a:r>
            <a:r>
              <a:rPr lang="en-US" dirty="0"/>
              <a:t>Develop a system to automatically identify and classify user interest profiles based on user reviews.</a:t>
            </a:r>
          </a:p>
          <a:p>
            <a:r>
              <a:rPr lang="en-US" b="1" dirty="0"/>
              <a:t>Techniques: </a:t>
            </a:r>
            <a:r>
              <a:rPr lang="en-US" dirty="0"/>
              <a:t>Supervised learning, sentiment analysis</a:t>
            </a:r>
          </a:p>
          <a:p>
            <a:r>
              <a:rPr lang="en-US" b="1" dirty="0"/>
              <a:t>Outcome: </a:t>
            </a:r>
            <a:r>
              <a:rPr lang="en-US" dirty="0"/>
              <a:t>This will help in understanding user preferences, improving content recommendations, and aiding influencers in tailoring their content strategies</a:t>
            </a:r>
            <a:endParaRPr lang="pt-BR" dirty="0"/>
          </a:p>
        </p:txBody>
      </p:sp>
      <p:pic>
        <p:nvPicPr>
          <p:cNvPr id="1026" name="Picture 2" descr="Download Tiktok, Logo, Brand. Royalty ...">
            <a:extLst>
              <a:ext uri="{FF2B5EF4-FFF2-40B4-BE49-F238E27FC236}">
                <a16:creationId xmlns:a16="http://schemas.microsoft.com/office/drawing/2014/main" id="{5938DD33-196D-884B-BF38-5B56A8A67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272" y="250927"/>
            <a:ext cx="2061904" cy="20619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A4DA64E-BCB3-94B3-9EC5-0A2DD4488AB1}"/>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Our focus</a:t>
            </a:r>
          </a:p>
        </p:txBody>
      </p:sp>
    </p:spTree>
    <p:extLst>
      <p:ext uri="{BB962C8B-B14F-4D97-AF65-F5344CB8AC3E}">
        <p14:creationId xmlns:p14="http://schemas.microsoft.com/office/powerpoint/2010/main" val="1856589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DE9574C-920D-1325-95AE-AC02B086E3AF}"/>
              </a:ext>
            </a:extLst>
          </p:cNvPr>
          <p:cNvSpPr/>
          <p:nvPr/>
        </p:nvSpPr>
        <p:spPr>
          <a:xfrm>
            <a:off x="0" y="9953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 Manual labeling of User reviews</a:t>
            </a:r>
            <a:endParaRPr lang="pt-BR" dirty="0"/>
          </a:p>
        </p:txBody>
      </p:sp>
      <p:sp>
        <p:nvSpPr>
          <p:cNvPr id="2" name="AutoShape 2">
            <a:extLst>
              <a:ext uri="{FF2B5EF4-FFF2-40B4-BE49-F238E27FC236}">
                <a16:creationId xmlns:a16="http://schemas.microsoft.com/office/drawing/2014/main" id="{788EA2F7-A7EE-71C7-6C13-BBD5FAEE06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4">
            <a:extLst>
              <a:ext uri="{FF2B5EF4-FFF2-40B4-BE49-F238E27FC236}">
                <a16:creationId xmlns:a16="http://schemas.microsoft.com/office/drawing/2014/main" id="{37B18FBF-AB28-06B7-309D-F7161840BB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7" name="AutoShape 6">
            <a:extLst>
              <a:ext uri="{FF2B5EF4-FFF2-40B4-BE49-F238E27FC236}">
                <a16:creationId xmlns:a16="http://schemas.microsoft.com/office/drawing/2014/main" id="{57D76C25-2CB1-0FA9-A4A6-206B8038D0F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 name="Picture 2">
            <a:extLst>
              <a:ext uri="{FF2B5EF4-FFF2-40B4-BE49-F238E27FC236}">
                <a16:creationId xmlns:a16="http://schemas.microsoft.com/office/drawing/2014/main" id="{B445DC32-0049-7EC0-E0F0-19804DFC7A61}"/>
              </a:ext>
            </a:extLst>
          </p:cNvPr>
          <p:cNvPicPr>
            <a:picLocks noChangeAspect="1"/>
          </p:cNvPicPr>
          <p:nvPr/>
        </p:nvPicPr>
        <p:blipFill>
          <a:blip r:embed="rId2"/>
          <a:stretch>
            <a:fillRect/>
          </a:stretch>
        </p:blipFill>
        <p:spPr>
          <a:xfrm>
            <a:off x="1256685" y="1447799"/>
            <a:ext cx="8522482" cy="3832123"/>
          </a:xfrm>
          <a:prstGeom prst="rect">
            <a:avLst/>
          </a:prstGeom>
        </p:spPr>
      </p:pic>
    </p:spTree>
    <p:extLst>
      <p:ext uri="{BB962C8B-B14F-4D97-AF65-F5344CB8AC3E}">
        <p14:creationId xmlns:p14="http://schemas.microsoft.com/office/powerpoint/2010/main" val="252662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564ED-E08A-D788-15CD-BA3407C96F4A}"/>
              </a:ext>
            </a:extLst>
          </p:cNvPr>
          <p:cNvSpPr txBox="1"/>
          <p:nvPr/>
        </p:nvSpPr>
        <p:spPr>
          <a:xfrm>
            <a:off x="436880" y="1036935"/>
            <a:ext cx="7132320" cy="646331"/>
          </a:xfrm>
          <a:prstGeom prst="rect">
            <a:avLst/>
          </a:prstGeom>
          <a:noFill/>
        </p:spPr>
        <p:txBody>
          <a:bodyPr wrap="square">
            <a:spAutoFit/>
          </a:bodyPr>
          <a:lstStyle/>
          <a:p>
            <a:r>
              <a:rPr lang="en-US" dirty="0"/>
              <a:t>Now that you have labeled data, you can train a supervised model (Naive Bayes) to predict these labels.</a:t>
            </a:r>
            <a:endParaRPr lang="pt-BR" dirty="0"/>
          </a:p>
        </p:txBody>
      </p:sp>
      <p:sp>
        <p:nvSpPr>
          <p:cNvPr id="4" name="Rectangle: Rounded Corners 3">
            <a:extLst>
              <a:ext uri="{FF2B5EF4-FFF2-40B4-BE49-F238E27FC236}">
                <a16:creationId xmlns:a16="http://schemas.microsoft.com/office/drawing/2014/main" id="{50032C35-AC7A-7AE9-8EDB-3219DE518634}"/>
              </a:ext>
            </a:extLst>
          </p:cNvPr>
          <p:cNvSpPr/>
          <p:nvPr/>
        </p:nvSpPr>
        <p:spPr>
          <a:xfrm>
            <a:off x="325120" y="20113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7. Train a Supervised Model</a:t>
            </a:r>
            <a:endParaRPr lang="pt-BR" dirty="0"/>
          </a:p>
        </p:txBody>
      </p:sp>
      <p:pic>
        <p:nvPicPr>
          <p:cNvPr id="6" name="Picture 5">
            <a:extLst>
              <a:ext uri="{FF2B5EF4-FFF2-40B4-BE49-F238E27FC236}">
                <a16:creationId xmlns:a16="http://schemas.microsoft.com/office/drawing/2014/main" id="{76488D81-BE3B-DFD5-2A44-37C2CBFA332D}"/>
              </a:ext>
            </a:extLst>
          </p:cNvPr>
          <p:cNvPicPr>
            <a:picLocks noChangeAspect="1"/>
          </p:cNvPicPr>
          <p:nvPr/>
        </p:nvPicPr>
        <p:blipFill>
          <a:blip r:embed="rId2"/>
          <a:stretch>
            <a:fillRect/>
          </a:stretch>
        </p:blipFill>
        <p:spPr>
          <a:xfrm>
            <a:off x="325120" y="1927721"/>
            <a:ext cx="8696196" cy="4322062"/>
          </a:xfrm>
          <a:prstGeom prst="rect">
            <a:avLst/>
          </a:prstGeom>
        </p:spPr>
      </p:pic>
      <p:pic>
        <p:nvPicPr>
          <p:cNvPr id="8" name="Picture 7">
            <a:extLst>
              <a:ext uri="{FF2B5EF4-FFF2-40B4-BE49-F238E27FC236}">
                <a16:creationId xmlns:a16="http://schemas.microsoft.com/office/drawing/2014/main" id="{528E67A1-C6BF-5FE7-2A7B-9B86ABD5C594}"/>
              </a:ext>
            </a:extLst>
          </p:cNvPr>
          <p:cNvPicPr>
            <a:picLocks noChangeAspect="1"/>
          </p:cNvPicPr>
          <p:nvPr/>
        </p:nvPicPr>
        <p:blipFill rotWithShape="1">
          <a:blip r:embed="rId3"/>
          <a:srcRect b="48706"/>
          <a:stretch/>
        </p:blipFill>
        <p:spPr>
          <a:xfrm>
            <a:off x="156876" y="6279879"/>
            <a:ext cx="10268426" cy="428718"/>
          </a:xfrm>
          <a:prstGeom prst="rect">
            <a:avLst/>
          </a:prstGeom>
        </p:spPr>
      </p:pic>
    </p:spTree>
    <p:extLst>
      <p:ext uri="{BB962C8B-B14F-4D97-AF65-F5344CB8AC3E}">
        <p14:creationId xmlns:p14="http://schemas.microsoft.com/office/powerpoint/2010/main" val="170247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564ED-E08A-D788-15CD-BA3407C96F4A}"/>
              </a:ext>
            </a:extLst>
          </p:cNvPr>
          <p:cNvSpPr txBox="1"/>
          <p:nvPr/>
        </p:nvSpPr>
        <p:spPr>
          <a:xfrm>
            <a:off x="436880" y="920783"/>
            <a:ext cx="11358880" cy="646331"/>
          </a:xfrm>
          <a:prstGeom prst="rect">
            <a:avLst/>
          </a:prstGeom>
          <a:noFill/>
        </p:spPr>
        <p:txBody>
          <a:bodyPr wrap="square">
            <a:spAutoFit/>
          </a:bodyPr>
          <a:lstStyle/>
          <a:p>
            <a:r>
              <a:rPr lang="en-US" dirty="0"/>
              <a:t>Make Predictions on a Subset of Reviews</a:t>
            </a:r>
          </a:p>
          <a:p>
            <a:r>
              <a:rPr lang="en-US" dirty="0"/>
              <a:t>Next, let's make predictions on a subset of the data and display some reviews with their predicted categories:</a:t>
            </a:r>
            <a:endParaRPr lang="pt-BR" dirty="0"/>
          </a:p>
        </p:txBody>
      </p:sp>
      <p:sp>
        <p:nvSpPr>
          <p:cNvPr id="4" name="Rectangle: Rounded Corners 3">
            <a:extLst>
              <a:ext uri="{FF2B5EF4-FFF2-40B4-BE49-F238E27FC236}">
                <a16:creationId xmlns:a16="http://schemas.microsoft.com/office/drawing/2014/main" id="{50032C35-AC7A-7AE9-8EDB-3219DE518634}"/>
              </a:ext>
            </a:extLst>
          </p:cNvPr>
          <p:cNvSpPr/>
          <p:nvPr/>
        </p:nvSpPr>
        <p:spPr>
          <a:xfrm>
            <a:off x="325120" y="20113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7. Train a Supervised Model</a:t>
            </a:r>
            <a:endParaRPr lang="pt-BR" dirty="0"/>
          </a:p>
        </p:txBody>
      </p:sp>
      <p:pic>
        <p:nvPicPr>
          <p:cNvPr id="7" name="Picture 6">
            <a:extLst>
              <a:ext uri="{FF2B5EF4-FFF2-40B4-BE49-F238E27FC236}">
                <a16:creationId xmlns:a16="http://schemas.microsoft.com/office/drawing/2014/main" id="{FFC5A401-E3FD-56E6-F7AE-1A534048CD2B}"/>
              </a:ext>
            </a:extLst>
          </p:cNvPr>
          <p:cNvPicPr>
            <a:picLocks noChangeAspect="1"/>
          </p:cNvPicPr>
          <p:nvPr/>
        </p:nvPicPr>
        <p:blipFill>
          <a:blip r:embed="rId2"/>
          <a:stretch>
            <a:fillRect/>
          </a:stretch>
        </p:blipFill>
        <p:spPr>
          <a:xfrm>
            <a:off x="508914" y="1567114"/>
            <a:ext cx="8472526" cy="1995002"/>
          </a:xfrm>
          <a:prstGeom prst="rect">
            <a:avLst/>
          </a:prstGeom>
        </p:spPr>
      </p:pic>
      <p:pic>
        <p:nvPicPr>
          <p:cNvPr id="10" name="Picture 9">
            <a:extLst>
              <a:ext uri="{FF2B5EF4-FFF2-40B4-BE49-F238E27FC236}">
                <a16:creationId xmlns:a16="http://schemas.microsoft.com/office/drawing/2014/main" id="{67FB7425-0427-190A-1440-76E42DD382B7}"/>
              </a:ext>
            </a:extLst>
          </p:cNvPr>
          <p:cNvPicPr>
            <a:picLocks noChangeAspect="1"/>
          </p:cNvPicPr>
          <p:nvPr/>
        </p:nvPicPr>
        <p:blipFill>
          <a:blip r:embed="rId3"/>
          <a:stretch>
            <a:fillRect/>
          </a:stretch>
        </p:blipFill>
        <p:spPr>
          <a:xfrm>
            <a:off x="1612361" y="3698535"/>
            <a:ext cx="9299480" cy="2958332"/>
          </a:xfrm>
          <a:prstGeom prst="rect">
            <a:avLst/>
          </a:prstGeom>
        </p:spPr>
      </p:pic>
    </p:spTree>
    <p:extLst>
      <p:ext uri="{BB962C8B-B14F-4D97-AF65-F5344CB8AC3E}">
        <p14:creationId xmlns:p14="http://schemas.microsoft.com/office/powerpoint/2010/main" val="295220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564ED-E08A-D788-15CD-BA3407C96F4A}"/>
              </a:ext>
            </a:extLst>
          </p:cNvPr>
          <p:cNvSpPr txBox="1"/>
          <p:nvPr/>
        </p:nvSpPr>
        <p:spPr>
          <a:xfrm>
            <a:off x="416560" y="1609041"/>
            <a:ext cx="11358880" cy="2308324"/>
          </a:xfrm>
          <a:prstGeom prst="rect">
            <a:avLst/>
          </a:prstGeom>
          <a:noFill/>
        </p:spPr>
        <p:txBody>
          <a:bodyPr wrap="square">
            <a:spAutoFit/>
          </a:bodyPr>
          <a:lstStyle/>
          <a:p>
            <a:pPr marL="285750" indent="-285750">
              <a:buFont typeface="Arial" panose="020B0604020202020204" pitchFamily="34" charset="0"/>
              <a:buChar char="•"/>
            </a:pPr>
            <a:r>
              <a:rPr lang="pt-BR" dirty="0"/>
              <a:t>Currently we used Clustering and manual method for arriving at labels/user interest categories which doesn’t seem to provide meaningful results.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As a next step we are going to use pre-trained model such zero-shot-classification for annotating the dataset into user interest profiles and use it for training the model.</a:t>
            </a:r>
          </a:p>
          <a:p>
            <a:endParaRPr lang="pt-BR" dirty="0"/>
          </a:p>
          <a:p>
            <a:pPr marL="285750" indent="-285750">
              <a:buFont typeface="Arial" panose="020B0604020202020204" pitchFamily="34" charset="0"/>
              <a:buChar char="•"/>
            </a:pPr>
            <a:r>
              <a:rPr lang="pt-BR" dirty="0"/>
              <a:t>We used TF-IDF vectorizer for feature extraction because it was fast and efficient for large datasets but it doesn’t provide </a:t>
            </a:r>
            <a:r>
              <a:rPr lang="en-US" dirty="0"/>
              <a:t>deep contextual information. So, we will use BERT embeddings in the future</a:t>
            </a:r>
            <a:endParaRPr lang="pt-BR" dirty="0"/>
          </a:p>
        </p:txBody>
      </p:sp>
      <p:sp>
        <p:nvSpPr>
          <p:cNvPr id="4" name="Rectangle: Rounded Corners 3">
            <a:extLst>
              <a:ext uri="{FF2B5EF4-FFF2-40B4-BE49-F238E27FC236}">
                <a16:creationId xmlns:a16="http://schemas.microsoft.com/office/drawing/2014/main" id="{50032C35-AC7A-7AE9-8EDB-3219DE518634}"/>
              </a:ext>
            </a:extLst>
          </p:cNvPr>
          <p:cNvSpPr/>
          <p:nvPr/>
        </p:nvSpPr>
        <p:spPr>
          <a:xfrm>
            <a:off x="325120" y="20113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8. Next Steps</a:t>
            </a:r>
            <a:endParaRPr lang="pt-BR" dirty="0"/>
          </a:p>
        </p:txBody>
      </p:sp>
    </p:spTree>
    <p:extLst>
      <p:ext uri="{BB962C8B-B14F-4D97-AF65-F5344CB8AC3E}">
        <p14:creationId xmlns:p14="http://schemas.microsoft.com/office/powerpoint/2010/main" val="115843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564ED-E08A-D788-15CD-BA3407C96F4A}"/>
              </a:ext>
            </a:extLst>
          </p:cNvPr>
          <p:cNvSpPr txBox="1"/>
          <p:nvPr/>
        </p:nvSpPr>
        <p:spPr>
          <a:xfrm>
            <a:off x="416560" y="1609041"/>
            <a:ext cx="11358880" cy="3970318"/>
          </a:xfrm>
          <a:prstGeom prst="rect">
            <a:avLst/>
          </a:prstGeom>
          <a:noFill/>
        </p:spPr>
        <p:txBody>
          <a:bodyPr wrap="square">
            <a:spAutoFit/>
          </a:bodyPr>
          <a:lstStyle/>
          <a:p>
            <a:r>
              <a:rPr lang="en-US" b="1" dirty="0"/>
              <a:t>Personalized Content Recommendations:</a:t>
            </a:r>
            <a:endParaRPr lang="en-US" dirty="0"/>
          </a:p>
          <a:p>
            <a:r>
              <a:rPr lang="en-US" dirty="0"/>
              <a:t>By categorizing users into specific interest groups  TikTok can tailor content recommendations to better match user preferences. This personalized approach can enhance user satisfaction and engagement.</a:t>
            </a:r>
          </a:p>
          <a:p>
            <a:pPr>
              <a:buFont typeface="Arial" panose="020B0604020202020204" pitchFamily="34" charset="0"/>
              <a:buChar char="•"/>
            </a:pPr>
            <a:endParaRPr lang="en-US" dirty="0"/>
          </a:p>
          <a:p>
            <a:r>
              <a:rPr lang="en-US" b="1" dirty="0"/>
              <a:t>Targeted Marketing Campaigns:</a:t>
            </a:r>
            <a:endParaRPr lang="en-US" dirty="0"/>
          </a:p>
          <a:p>
            <a:r>
              <a:rPr lang="en-US" dirty="0"/>
              <a:t>The interest categories derived from user reviews can inform more effective marketing strategies. Advertisers can target specific groups with tailored ads that resonate with their interests, increasing the likelihood of conversion.</a:t>
            </a:r>
          </a:p>
          <a:p>
            <a:pPr>
              <a:buFont typeface="Arial" panose="020B0604020202020204" pitchFamily="34" charset="0"/>
              <a:buChar char="•"/>
            </a:pPr>
            <a:endParaRPr lang="en-US" dirty="0"/>
          </a:p>
          <a:p>
            <a:r>
              <a:rPr lang="en-US" b="1" dirty="0"/>
              <a:t>Feature Development and Optimization:</a:t>
            </a:r>
            <a:endParaRPr lang="en-US" dirty="0"/>
          </a:p>
          <a:p>
            <a:r>
              <a:rPr lang="en-US" dirty="0"/>
              <a:t>By analyzing the top terms and sentiments associated with different interest groups, TikTok can identify trending topics and emerging user needs. This can guide the development of new features or the enhancement of existing ones.</a:t>
            </a:r>
          </a:p>
          <a:p>
            <a:pPr>
              <a:buFont typeface="Arial" panose="020B0604020202020204" pitchFamily="34" charset="0"/>
              <a:buChar char="•"/>
            </a:pPr>
            <a:endParaRPr lang="en-US" dirty="0"/>
          </a:p>
          <a:p>
            <a:pPr marL="285750" indent="-285750">
              <a:buFont typeface="Arial" panose="020B0604020202020204" pitchFamily="34" charset="0"/>
              <a:buChar char="•"/>
            </a:pPr>
            <a:endParaRPr lang="pt-BR" dirty="0"/>
          </a:p>
        </p:txBody>
      </p:sp>
      <p:sp>
        <p:nvSpPr>
          <p:cNvPr id="4" name="Rectangle: Rounded Corners 3">
            <a:extLst>
              <a:ext uri="{FF2B5EF4-FFF2-40B4-BE49-F238E27FC236}">
                <a16:creationId xmlns:a16="http://schemas.microsoft.com/office/drawing/2014/main" id="{50032C35-AC7A-7AE9-8EDB-3219DE518634}"/>
              </a:ext>
            </a:extLst>
          </p:cNvPr>
          <p:cNvSpPr/>
          <p:nvPr/>
        </p:nvSpPr>
        <p:spPr>
          <a:xfrm>
            <a:off x="325120" y="201133"/>
            <a:ext cx="6771141" cy="591347"/>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9. Insights to improve business based on the demo algorithm</a:t>
            </a:r>
            <a:endParaRPr lang="pt-BR" dirty="0"/>
          </a:p>
        </p:txBody>
      </p:sp>
    </p:spTree>
    <p:extLst>
      <p:ext uri="{BB962C8B-B14F-4D97-AF65-F5344CB8AC3E}">
        <p14:creationId xmlns:p14="http://schemas.microsoft.com/office/powerpoint/2010/main" val="28858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CC1539-228A-1B96-D7E8-95EEBB21259E}"/>
              </a:ext>
            </a:extLst>
          </p:cNvPr>
          <p:cNvPicPr>
            <a:picLocks noChangeAspect="1"/>
          </p:cNvPicPr>
          <p:nvPr/>
        </p:nvPicPr>
        <p:blipFill>
          <a:blip r:embed="rId2"/>
          <a:stretch>
            <a:fillRect/>
          </a:stretch>
        </p:blipFill>
        <p:spPr>
          <a:xfrm>
            <a:off x="304953" y="1158863"/>
            <a:ext cx="11360103" cy="4540273"/>
          </a:xfrm>
          <a:prstGeom prst="rect">
            <a:avLst/>
          </a:prstGeom>
        </p:spPr>
      </p:pic>
      <p:sp>
        <p:nvSpPr>
          <p:cNvPr id="6" name="Rectangle: Rounded Corners 5">
            <a:extLst>
              <a:ext uri="{FF2B5EF4-FFF2-40B4-BE49-F238E27FC236}">
                <a16:creationId xmlns:a16="http://schemas.microsoft.com/office/drawing/2014/main" id="{7AC9F26E-4CB2-CFBE-5764-4DCFA94A4F54}"/>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Data</a:t>
            </a:r>
          </a:p>
        </p:txBody>
      </p:sp>
    </p:spTree>
    <p:extLst>
      <p:ext uri="{BB962C8B-B14F-4D97-AF65-F5344CB8AC3E}">
        <p14:creationId xmlns:p14="http://schemas.microsoft.com/office/powerpoint/2010/main" val="159230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DF17F9-B29A-6713-713C-E87F544759CA}"/>
              </a:ext>
            </a:extLst>
          </p:cNvPr>
          <p:cNvPicPr>
            <a:picLocks noChangeAspect="1"/>
          </p:cNvPicPr>
          <p:nvPr/>
        </p:nvPicPr>
        <p:blipFill>
          <a:blip r:embed="rId2"/>
          <a:stretch>
            <a:fillRect/>
          </a:stretch>
        </p:blipFill>
        <p:spPr>
          <a:xfrm>
            <a:off x="547158" y="1277732"/>
            <a:ext cx="11097684" cy="4302536"/>
          </a:xfrm>
          <a:prstGeom prst="rect">
            <a:avLst/>
          </a:prstGeom>
        </p:spPr>
      </p:pic>
      <p:sp>
        <p:nvSpPr>
          <p:cNvPr id="4" name="Rectangle: Rounded Corners 3">
            <a:extLst>
              <a:ext uri="{FF2B5EF4-FFF2-40B4-BE49-F238E27FC236}">
                <a16:creationId xmlns:a16="http://schemas.microsoft.com/office/drawing/2014/main" id="{55671658-C69B-D6A1-424B-8ABFCEFABAD2}"/>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Data</a:t>
            </a:r>
          </a:p>
        </p:txBody>
      </p:sp>
    </p:spTree>
    <p:extLst>
      <p:ext uri="{BB962C8B-B14F-4D97-AF65-F5344CB8AC3E}">
        <p14:creationId xmlns:p14="http://schemas.microsoft.com/office/powerpoint/2010/main" val="90756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BF1728-2D38-D3AE-B8A3-13A4A01934F2}"/>
              </a:ext>
            </a:extLst>
          </p:cNvPr>
          <p:cNvPicPr>
            <a:picLocks noChangeAspect="1"/>
          </p:cNvPicPr>
          <p:nvPr/>
        </p:nvPicPr>
        <p:blipFill>
          <a:blip r:embed="rId2"/>
          <a:stretch>
            <a:fillRect/>
          </a:stretch>
        </p:blipFill>
        <p:spPr>
          <a:xfrm>
            <a:off x="914401" y="1144407"/>
            <a:ext cx="9097504" cy="2164462"/>
          </a:xfrm>
          <a:prstGeom prst="rect">
            <a:avLst/>
          </a:prstGeom>
        </p:spPr>
      </p:pic>
      <p:pic>
        <p:nvPicPr>
          <p:cNvPr id="6" name="Picture 5">
            <a:extLst>
              <a:ext uri="{FF2B5EF4-FFF2-40B4-BE49-F238E27FC236}">
                <a16:creationId xmlns:a16="http://schemas.microsoft.com/office/drawing/2014/main" id="{3C4DA8F8-90BC-2E3A-89F2-415285B5993D}"/>
              </a:ext>
            </a:extLst>
          </p:cNvPr>
          <p:cNvPicPr>
            <a:picLocks noChangeAspect="1"/>
          </p:cNvPicPr>
          <p:nvPr/>
        </p:nvPicPr>
        <p:blipFill>
          <a:blip r:embed="rId3"/>
          <a:stretch>
            <a:fillRect/>
          </a:stretch>
        </p:blipFill>
        <p:spPr>
          <a:xfrm>
            <a:off x="1487617" y="3549132"/>
            <a:ext cx="10378918" cy="2400846"/>
          </a:xfrm>
          <a:prstGeom prst="rect">
            <a:avLst/>
          </a:prstGeom>
        </p:spPr>
      </p:pic>
      <p:sp>
        <p:nvSpPr>
          <p:cNvPr id="8" name="TextBox 7">
            <a:extLst>
              <a:ext uri="{FF2B5EF4-FFF2-40B4-BE49-F238E27FC236}">
                <a16:creationId xmlns:a16="http://schemas.microsoft.com/office/drawing/2014/main" id="{34FBD2A5-625D-0D5E-1798-2AF26A0D09E2}"/>
              </a:ext>
            </a:extLst>
          </p:cNvPr>
          <p:cNvSpPr txBox="1"/>
          <p:nvPr/>
        </p:nvSpPr>
        <p:spPr>
          <a:xfrm>
            <a:off x="4607943" y="6166953"/>
            <a:ext cx="7258592" cy="523220"/>
          </a:xfrm>
          <a:prstGeom prst="rect">
            <a:avLst/>
          </a:prstGeom>
          <a:noFill/>
        </p:spPr>
        <p:txBody>
          <a:bodyPr wrap="square">
            <a:spAutoFit/>
          </a:bodyPr>
          <a:lstStyle/>
          <a:p>
            <a:r>
              <a:rPr lang="pt-BR" sz="2800" dirty="0" err="1"/>
              <a:t>There</a:t>
            </a:r>
            <a:r>
              <a:rPr lang="pt-BR" sz="2800" dirty="0"/>
              <a:t> are </a:t>
            </a:r>
            <a:r>
              <a:rPr lang="pt-BR" sz="2800" dirty="0" err="1"/>
              <a:t>around</a:t>
            </a:r>
            <a:r>
              <a:rPr lang="pt-BR" sz="2800" dirty="0"/>
              <a:t> 3 </a:t>
            </a:r>
            <a:r>
              <a:rPr lang="pt-BR" sz="2800" dirty="0" err="1"/>
              <a:t>Million</a:t>
            </a:r>
            <a:r>
              <a:rPr lang="pt-BR" sz="2800" dirty="0"/>
              <a:t> </a:t>
            </a:r>
            <a:r>
              <a:rPr lang="pt-BR" sz="2800" dirty="0" err="1"/>
              <a:t>user</a:t>
            </a:r>
            <a:r>
              <a:rPr lang="pt-BR" sz="2800" dirty="0"/>
              <a:t> reviews</a:t>
            </a:r>
          </a:p>
        </p:txBody>
      </p:sp>
      <p:sp>
        <p:nvSpPr>
          <p:cNvPr id="13" name="Rectangle: Rounded Corners 12">
            <a:extLst>
              <a:ext uri="{FF2B5EF4-FFF2-40B4-BE49-F238E27FC236}">
                <a16:creationId xmlns:a16="http://schemas.microsoft.com/office/drawing/2014/main" id="{767F0876-D197-6DF3-5083-3D7D43B6D97A}"/>
              </a:ext>
            </a:extLst>
          </p:cNvPr>
          <p:cNvSpPr/>
          <p:nvPr/>
        </p:nvSpPr>
        <p:spPr>
          <a:xfrm>
            <a:off x="209008" y="58043"/>
            <a:ext cx="6245926" cy="756115"/>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2. Clean the data by handling missing values, correcting data types, and ensuring data consistency.</a:t>
            </a:r>
            <a:endParaRPr lang="pt-BR" dirty="0"/>
          </a:p>
        </p:txBody>
      </p:sp>
    </p:spTree>
    <p:extLst>
      <p:ext uri="{BB962C8B-B14F-4D97-AF65-F5344CB8AC3E}">
        <p14:creationId xmlns:p14="http://schemas.microsoft.com/office/powerpoint/2010/main" val="111901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17F28-10C4-89CC-5730-395013E4F236}"/>
              </a:ext>
            </a:extLst>
          </p:cNvPr>
          <p:cNvPicPr>
            <a:picLocks noChangeAspect="1"/>
          </p:cNvPicPr>
          <p:nvPr/>
        </p:nvPicPr>
        <p:blipFill>
          <a:blip r:embed="rId2"/>
          <a:stretch>
            <a:fillRect/>
          </a:stretch>
        </p:blipFill>
        <p:spPr>
          <a:xfrm>
            <a:off x="1074652" y="1317485"/>
            <a:ext cx="4818746" cy="5067300"/>
          </a:xfrm>
          <a:prstGeom prst="rect">
            <a:avLst/>
          </a:prstGeom>
        </p:spPr>
      </p:pic>
      <p:sp>
        <p:nvSpPr>
          <p:cNvPr id="4" name="Rectangle: Rounded Corners 3">
            <a:extLst>
              <a:ext uri="{FF2B5EF4-FFF2-40B4-BE49-F238E27FC236}">
                <a16:creationId xmlns:a16="http://schemas.microsoft.com/office/drawing/2014/main" id="{822900EF-2AB1-A9A2-A6B0-0EC6D5F58EC7}"/>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2" name="TextBox 1">
            <a:extLst>
              <a:ext uri="{FF2B5EF4-FFF2-40B4-BE49-F238E27FC236}">
                <a16:creationId xmlns:a16="http://schemas.microsoft.com/office/drawing/2014/main" id="{4F133861-6FA2-265E-EF1E-5FA08B0CE42F}"/>
              </a:ext>
            </a:extLst>
          </p:cNvPr>
          <p:cNvSpPr txBox="1"/>
          <p:nvPr/>
        </p:nvSpPr>
        <p:spPr>
          <a:xfrm>
            <a:off x="6802121" y="1582340"/>
            <a:ext cx="4241799" cy="4801314"/>
          </a:xfrm>
          <a:prstGeom prst="rect">
            <a:avLst/>
          </a:prstGeom>
          <a:noFill/>
        </p:spPr>
        <p:txBody>
          <a:bodyPr wrap="square" rtlCol="0">
            <a:spAutoFit/>
          </a:bodyPr>
          <a:lstStyle/>
          <a:p>
            <a:r>
              <a:rPr lang="en-US" dirty="0"/>
              <a:t>The pie chart showing the distribution of sentiments derived from TikTok app reviews. </a:t>
            </a:r>
          </a:p>
          <a:p>
            <a:endParaRPr lang="en-US" dirty="0"/>
          </a:p>
          <a:p>
            <a:r>
              <a:rPr lang="en-US" dirty="0"/>
              <a:t>Positive Sentiment (71.4%): The majority of the reviews are positive, indicating that most users have a favorable opinion of the TikTok app.</a:t>
            </a:r>
          </a:p>
          <a:p>
            <a:r>
              <a:rPr lang="en-US" dirty="0"/>
              <a:t>Neutral Sentiment (26.7%): A significant portion of the reviews are neutral, suggesting that these users have a balanced or indifferent view of the app.</a:t>
            </a:r>
          </a:p>
          <a:p>
            <a:r>
              <a:rPr lang="en-US" dirty="0"/>
              <a:t>Negative Sentiment (1.9%): A small fraction of the reviews are negative, indicating that a minority of users have issues or negative opinions about the app.</a:t>
            </a:r>
            <a:endParaRPr lang="pt-BR" dirty="0"/>
          </a:p>
        </p:txBody>
      </p:sp>
    </p:spTree>
    <p:extLst>
      <p:ext uri="{BB962C8B-B14F-4D97-AF65-F5344CB8AC3E}">
        <p14:creationId xmlns:p14="http://schemas.microsoft.com/office/powerpoint/2010/main" val="202980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951050-2F1B-0282-402B-5911255943CE}"/>
              </a:ext>
            </a:extLst>
          </p:cNvPr>
          <p:cNvPicPr>
            <a:picLocks noChangeAspect="1"/>
          </p:cNvPicPr>
          <p:nvPr/>
        </p:nvPicPr>
        <p:blipFill>
          <a:blip r:embed="rId2"/>
          <a:stretch>
            <a:fillRect/>
          </a:stretch>
        </p:blipFill>
        <p:spPr>
          <a:xfrm>
            <a:off x="5787843" y="1697583"/>
            <a:ext cx="5626101" cy="4093618"/>
          </a:xfrm>
          <a:prstGeom prst="rect">
            <a:avLst/>
          </a:prstGeom>
        </p:spPr>
      </p:pic>
      <p:sp>
        <p:nvSpPr>
          <p:cNvPr id="4" name="Rectangle: Rounded Corners 3">
            <a:extLst>
              <a:ext uri="{FF2B5EF4-FFF2-40B4-BE49-F238E27FC236}">
                <a16:creationId xmlns:a16="http://schemas.microsoft.com/office/drawing/2014/main" id="{8A7D77F3-C3A2-D4B2-6025-556764FBA2A5}"/>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2" name="TextBox 1">
            <a:extLst>
              <a:ext uri="{FF2B5EF4-FFF2-40B4-BE49-F238E27FC236}">
                <a16:creationId xmlns:a16="http://schemas.microsoft.com/office/drawing/2014/main" id="{CC2C1B38-6578-0AC5-6042-BAB7B344D0F8}"/>
              </a:ext>
            </a:extLst>
          </p:cNvPr>
          <p:cNvSpPr txBox="1"/>
          <p:nvPr/>
        </p:nvSpPr>
        <p:spPr>
          <a:xfrm>
            <a:off x="548640" y="1925320"/>
            <a:ext cx="4531360" cy="2862322"/>
          </a:xfrm>
          <a:prstGeom prst="rect">
            <a:avLst/>
          </a:prstGeom>
          <a:noFill/>
        </p:spPr>
        <p:txBody>
          <a:bodyPr wrap="square" rtlCol="0">
            <a:spAutoFit/>
          </a:bodyPr>
          <a:lstStyle/>
          <a:p>
            <a:r>
              <a:rPr lang="en-US" dirty="0"/>
              <a:t>The bar chart displaying the distribution of verified and non-verified TikTok users. </a:t>
            </a:r>
          </a:p>
          <a:p>
            <a:endParaRPr lang="en-US" dirty="0"/>
          </a:p>
          <a:p>
            <a:r>
              <a:rPr lang="en-US" dirty="0"/>
              <a:t>Non-Verified Users: The bar on the left (blue) shows the number of non-verified users, which is significantly higher, with a count of 981.</a:t>
            </a:r>
          </a:p>
          <a:p>
            <a:r>
              <a:rPr lang="en-US" dirty="0"/>
              <a:t>Verified Users: The bar on the right (orange) shows the number of verified users, which is much lower, with a count of 19.</a:t>
            </a:r>
            <a:endParaRPr lang="pt-BR" dirty="0"/>
          </a:p>
        </p:txBody>
      </p:sp>
    </p:spTree>
    <p:extLst>
      <p:ext uri="{BB962C8B-B14F-4D97-AF65-F5344CB8AC3E}">
        <p14:creationId xmlns:p14="http://schemas.microsoft.com/office/powerpoint/2010/main" val="116526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7743E-409E-DA78-6126-C3659EBDF410}"/>
              </a:ext>
            </a:extLst>
          </p:cNvPr>
          <p:cNvPicPr>
            <a:picLocks noChangeAspect="1"/>
          </p:cNvPicPr>
          <p:nvPr/>
        </p:nvPicPr>
        <p:blipFill>
          <a:blip r:embed="rId2"/>
          <a:stretch>
            <a:fillRect/>
          </a:stretch>
        </p:blipFill>
        <p:spPr>
          <a:xfrm>
            <a:off x="418729" y="1115543"/>
            <a:ext cx="5035587" cy="4563899"/>
          </a:xfrm>
          <a:prstGeom prst="rect">
            <a:avLst/>
          </a:prstGeom>
        </p:spPr>
      </p:pic>
      <p:sp>
        <p:nvSpPr>
          <p:cNvPr id="4" name="Rectangle: Rounded Corners 3">
            <a:extLst>
              <a:ext uri="{FF2B5EF4-FFF2-40B4-BE49-F238E27FC236}">
                <a16:creationId xmlns:a16="http://schemas.microsoft.com/office/drawing/2014/main" id="{227E939D-F58C-67F8-792F-C8B8E829701A}"/>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2" name="TextBox 1">
            <a:extLst>
              <a:ext uri="{FF2B5EF4-FFF2-40B4-BE49-F238E27FC236}">
                <a16:creationId xmlns:a16="http://schemas.microsoft.com/office/drawing/2014/main" id="{588B1116-CAD2-1722-1D81-27AAFE98BBD3}"/>
              </a:ext>
            </a:extLst>
          </p:cNvPr>
          <p:cNvSpPr txBox="1"/>
          <p:nvPr/>
        </p:nvSpPr>
        <p:spPr>
          <a:xfrm>
            <a:off x="5762826" y="1115543"/>
            <a:ext cx="5787490" cy="5078313"/>
          </a:xfrm>
          <a:prstGeom prst="rect">
            <a:avLst/>
          </a:prstGeom>
          <a:noFill/>
        </p:spPr>
        <p:txBody>
          <a:bodyPr wrap="square" rtlCol="0">
            <a:spAutoFit/>
          </a:bodyPr>
          <a:lstStyle/>
          <a:p>
            <a:r>
              <a:rPr lang="en-US" dirty="0"/>
              <a:t>The correlation heatmap shows the relationships between different numerical variables in the TikTok profiles dataset</a:t>
            </a:r>
          </a:p>
          <a:p>
            <a:endParaRPr lang="en-US" dirty="0"/>
          </a:p>
          <a:p>
            <a:pPr marL="285750" indent="-285750">
              <a:buFont typeface="Arial" panose="020B0604020202020204" pitchFamily="34" charset="0"/>
              <a:buChar char="•"/>
            </a:pPr>
            <a:r>
              <a:rPr lang="en-US" dirty="0"/>
              <a:t>Followers and Likes (0.92): There is a very strong positive correlation between the number of followers and the number of likes. Users with more followers tend to receive more likes.</a:t>
            </a:r>
          </a:p>
          <a:p>
            <a:pPr marL="285750" indent="-285750">
              <a:buFont typeface="Arial" panose="020B0604020202020204" pitchFamily="34" charset="0"/>
              <a:buChar char="•"/>
            </a:pPr>
            <a:r>
              <a:rPr lang="en-US" dirty="0"/>
              <a:t>Videos Count and Likes (0.27): There is a moderate positive correlation between the number of videos uploaded and the number of likes. Users who upload more videos tend to receive more likes.</a:t>
            </a:r>
          </a:p>
          <a:p>
            <a:pPr marL="285750" indent="-285750">
              <a:buFont typeface="Arial" panose="020B0604020202020204" pitchFamily="34" charset="0"/>
              <a:buChar char="•"/>
            </a:pPr>
            <a:r>
              <a:rPr lang="en-US" dirty="0"/>
              <a:t>Followers and Videos Count (0.25): There is a moderate positive correlation between the number of followers and the number of videos uploaded.</a:t>
            </a:r>
          </a:p>
          <a:p>
            <a:pPr marL="285750" indent="-285750">
              <a:buFont typeface="Arial" panose="020B0604020202020204" pitchFamily="34" charset="0"/>
              <a:buChar char="•"/>
            </a:pPr>
            <a:r>
              <a:rPr lang="en-US" dirty="0"/>
              <a:t>Following and Followers (-0.052): There is a very weak negative correlation between the number of accounts a user is following and their number of followers.</a:t>
            </a:r>
            <a:endParaRPr lang="pt-BR" dirty="0"/>
          </a:p>
        </p:txBody>
      </p:sp>
    </p:spTree>
    <p:extLst>
      <p:ext uri="{BB962C8B-B14F-4D97-AF65-F5344CB8AC3E}">
        <p14:creationId xmlns:p14="http://schemas.microsoft.com/office/powerpoint/2010/main" val="301503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9531C2-1B2D-7F51-1F17-A3B732AC2689}"/>
              </a:ext>
            </a:extLst>
          </p:cNvPr>
          <p:cNvPicPr>
            <a:picLocks noChangeAspect="1"/>
          </p:cNvPicPr>
          <p:nvPr/>
        </p:nvPicPr>
        <p:blipFill>
          <a:blip r:embed="rId2"/>
          <a:stretch>
            <a:fillRect/>
          </a:stretch>
        </p:blipFill>
        <p:spPr>
          <a:xfrm>
            <a:off x="1371197" y="1141476"/>
            <a:ext cx="9932386" cy="5256972"/>
          </a:xfrm>
          <a:prstGeom prst="rect">
            <a:avLst/>
          </a:prstGeom>
        </p:spPr>
      </p:pic>
      <p:sp>
        <p:nvSpPr>
          <p:cNvPr id="4" name="Rectangle: Rounded Corners 3">
            <a:extLst>
              <a:ext uri="{FF2B5EF4-FFF2-40B4-BE49-F238E27FC236}">
                <a16:creationId xmlns:a16="http://schemas.microsoft.com/office/drawing/2014/main" id="{D2454B71-AA1F-184E-FE36-1B949825F06D}"/>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Tree>
    <p:extLst>
      <p:ext uri="{BB962C8B-B14F-4D97-AF65-F5344CB8AC3E}">
        <p14:creationId xmlns:p14="http://schemas.microsoft.com/office/powerpoint/2010/main" val="281221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1278</TotalTime>
  <Words>1360</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Arcadio de Paula Fernandez</dc:creator>
  <cp:lastModifiedBy>Arcadio de Paula Fernandez</cp:lastModifiedBy>
  <cp:revision>38</cp:revision>
  <dcterms:created xsi:type="dcterms:W3CDTF">2024-05-11T19:43:20Z</dcterms:created>
  <dcterms:modified xsi:type="dcterms:W3CDTF">2024-07-22T20:07:24Z</dcterms:modified>
</cp:coreProperties>
</file>