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46.xml"/>
  <Override ContentType="application/vnd.openxmlformats-officedocument.presentationml.slide+xml" PartName="/ppt/slides/slide38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58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455E3-EF56-454D-AF9D-4B850557DF8F}" type="datetimeFigureOut">
              <a:rPr lang="en-IN" smtClean="0"/>
              <a:pPr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4E865-DA93-4253-9802-12F3C13BAF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E865-DA93-4253-9802-12F3C13BAFB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4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E865-DA93-4253-9802-12F3C13BAFBF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4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dvanced Analytics Certification, SAS Academy for Data Science | SAS">
            <a:extLst>
              <a:ext uri="{FF2B5EF4-FFF2-40B4-BE49-F238E27FC236}">
                <a16:creationId xmlns:a16="http://schemas.microsoft.com/office/drawing/2014/main" id="{DB0FA3A4-7EEF-415D-B8F5-1B87C1AF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4"/>
            <a:ext cx="12192000" cy="69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B77B82-F4D6-44C9-AEE7-EDA2AF35CAF1}"/>
              </a:ext>
            </a:extLst>
          </p:cNvPr>
          <p:cNvGrpSpPr/>
          <p:nvPr/>
        </p:nvGrpSpPr>
        <p:grpSpPr>
          <a:xfrm>
            <a:off x="198782" y="4000444"/>
            <a:ext cx="2888974" cy="2698862"/>
            <a:chOff x="10871" y="3841085"/>
            <a:chExt cx="3026259" cy="2833427"/>
          </a:xfrm>
        </p:grpSpPr>
        <p:pic>
          <p:nvPicPr>
            <p:cNvPr id="9" name="Picture 16" descr="Machine Learning Brain Mind - Free image on Pixabay">
              <a:extLst>
                <a:ext uri="{FF2B5EF4-FFF2-40B4-BE49-F238E27FC236}">
                  <a16:creationId xmlns:a16="http://schemas.microsoft.com/office/drawing/2014/main" id="{C3C16DC6-EC34-4D47-AD73-6948F5486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1" y="3841085"/>
              <a:ext cx="3026259" cy="2833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ownload Python | Python.org">
              <a:extLst>
                <a:ext uri="{FF2B5EF4-FFF2-40B4-BE49-F238E27FC236}">
                  <a16:creationId xmlns:a16="http://schemas.microsoft.com/office/drawing/2014/main" id="{7A0D6B8F-2F96-4020-AB83-BA2FDF392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67" y="4145583"/>
              <a:ext cx="1099932" cy="1203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5CD057-578B-4BF4-B502-B73F476FB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885AE-AB3D-4F13-85D4-FB54EB49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263B-5A7F-4864-8FB6-FC7C9981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597-BE5B-4C4E-99B0-B953B82966E8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2D0C-FEEE-4423-8FBF-3456368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Mrs. </a:t>
            </a:r>
            <a:r>
              <a:rPr lang="en-IN" dirty="0" err="1"/>
              <a:t>Jyostna</a:t>
            </a:r>
            <a:r>
              <a:rPr lang="en-IN" dirty="0"/>
              <a:t> Devi </a:t>
            </a:r>
            <a:r>
              <a:rPr lang="en-IN" dirty="0" err="1"/>
              <a:t>Bodapati</a:t>
            </a:r>
            <a:r>
              <a:rPr lang="en-IN" dirty="0"/>
              <a:t>, </a:t>
            </a:r>
            <a:r>
              <a:rPr lang="en-IN" dirty="0" err="1"/>
              <a:t>Asst.Professor</a:t>
            </a:r>
            <a:r>
              <a:rPr lang="en-IN" dirty="0"/>
              <a:t>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D2C8-1632-456C-A56B-FC52E66D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" name="Picture 2" descr="Vignan University Admission 2020-21,online Application Dates, Courses">
            <a:extLst>
              <a:ext uri="{FF2B5EF4-FFF2-40B4-BE49-F238E27FC236}">
                <a16:creationId xmlns:a16="http://schemas.microsoft.com/office/drawing/2014/main" id="{8A5BE4CA-F401-4892-837D-D0D2ACA95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31" y="23813"/>
            <a:ext cx="4406537" cy="13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8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D599-52DB-406F-B342-F6A3C9F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F1555-FA0E-430E-806A-49DB6E406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5103-4C68-4D44-A498-9A5D980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AA2E-4F5B-4D8E-9525-761DF494E9CC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62EF-22F8-4362-9F3A-A3147B52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5472-E77B-4300-B33B-56149F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B7C1-CB0D-4451-942E-147E1B012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CB47-94F4-47B6-8FF9-999F96D0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06A4-B08D-4E51-BA60-BDCE7AA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241F-42B6-4478-853A-E312E7A79607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5995-8787-4D83-8318-9DD9F16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0941-81C0-4119-82D1-FC49D5D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0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475C-34C6-4DC1-8BE2-183D23BE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CBCF-767A-44F4-B80D-3E7139A0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86CF-E390-484C-ABA8-E5B88067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6D05-C995-4747-A299-0AF6B5AF3D76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73FC-4119-4848-9A3C-DE2FB77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B2CF-7F01-4A3E-B8C9-1A765C7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3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26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4816-CBB8-0453-756B-139CEDF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087E0-2181-487E-A394-C59640E348B5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6B3A-964D-3814-3D33-05CBE76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F1C7-120F-AB68-7E8E-79032AB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F372C-92D1-43EA-9ABC-F71C5105B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02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8D54-5C7F-4821-6E44-648DDF47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92147-6C26-4CF2-A1B9-49C87664A705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1C59-B717-1B9C-07C7-9471F7A0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127C-6803-7475-E5E4-63D78E38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8CE11-9ED6-424C-B0F9-66ACFCC59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8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A86F-D0C6-1126-5087-580054D0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C0DD9-DC4E-40BE-9103-885253A63761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C717-0B51-D122-FA46-32EC34AA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1E0D-83BF-3E3F-4FC7-E47BB86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36950-BBAC-47E9-A57F-35D940438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553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510818-9B5B-1ABB-829A-3307E489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453393-93D2-4579-A941-1F7761E221E6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738B15-74C5-E639-9407-70D5D767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11CDDE-4888-547A-92C6-097C4C69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3BD7C-C532-44DD-A2ED-33DDC175AA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200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892212-CEDF-EBDF-2872-3B3CF80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A59AB-7DC2-49DB-97F6-460A68A6E6F6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451B6E-A398-815A-FB23-AF55473B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D281BB-C5C6-3C98-2310-9EBB97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F6381-6A0B-40EF-89C2-F20591A1A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748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323CC1-31B4-C5AA-8C80-0447F59D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53612-9AA0-47A2-9D69-2CE4DA7CDD92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790C74-E66B-2FC4-3640-BE60994D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9A3758-ED7E-4AC5-BA6D-75320DC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11AC7-DCC4-418D-B82D-3A97AB086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95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71A4AF-1F9A-46E4-ACFE-14AB3C5A3C07}"/>
              </a:ext>
            </a:extLst>
          </p:cNvPr>
          <p:cNvGrpSpPr/>
          <p:nvPr/>
        </p:nvGrpSpPr>
        <p:grpSpPr>
          <a:xfrm>
            <a:off x="0" y="0"/>
            <a:ext cx="12192000" cy="1246049"/>
            <a:chOff x="0" y="-79514"/>
            <a:chExt cx="12192000" cy="1325563"/>
          </a:xfrm>
        </p:grpSpPr>
        <p:pic>
          <p:nvPicPr>
            <p:cNvPr id="7" name="Picture 2" descr="Advanced Analytics Certification, SAS Academy for Data Science | SAS">
              <a:extLst>
                <a:ext uri="{FF2B5EF4-FFF2-40B4-BE49-F238E27FC236}">
                  <a16:creationId xmlns:a16="http://schemas.microsoft.com/office/drawing/2014/main" id="{4C476D76-BCF5-46DE-B85F-93387E44D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79514"/>
              <a:ext cx="12192000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9D7A01-36D2-47EE-A784-A83F00F8F6FD}"/>
                </a:ext>
              </a:extLst>
            </p:cNvPr>
            <p:cNvGrpSpPr/>
            <p:nvPr userDrawn="1"/>
          </p:nvGrpSpPr>
          <p:grpSpPr>
            <a:xfrm>
              <a:off x="10959785" y="38550"/>
              <a:ext cx="1100877" cy="1168309"/>
              <a:chOff x="10959785" y="77740"/>
              <a:chExt cx="1100877" cy="938586"/>
            </a:xfrm>
          </p:grpSpPr>
          <p:pic>
            <p:nvPicPr>
              <p:cNvPr id="14" name="Picture 16" descr="Machine Learning Brain Mind - Free image on Pixabay">
                <a:extLst>
                  <a:ext uri="{FF2B5EF4-FFF2-40B4-BE49-F238E27FC236}">
                    <a16:creationId xmlns:a16="http://schemas.microsoft.com/office/drawing/2014/main" id="{22D187DD-D2A4-426A-ADB4-823CFA6BF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959785" y="77740"/>
                <a:ext cx="1100877" cy="938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Download Python | Python.org">
                <a:extLst>
                  <a:ext uri="{FF2B5EF4-FFF2-40B4-BE49-F238E27FC236}">
                    <a16:creationId xmlns:a16="http://schemas.microsoft.com/office/drawing/2014/main" id="{B673B12A-F79D-49AD-9D37-3308E4593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3190" y="190510"/>
                <a:ext cx="389709" cy="35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4" descr="Insurance | [24]7.ai">
            <a:extLst>
              <a:ext uri="{FF2B5EF4-FFF2-40B4-BE49-F238E27FC236}">
                <a16:creationId xmlns:a16="http://schemas.microsoft.com/office/drawing/2014/main" id="{5B5DB037-955D-4ACC-91E0-AB06C9E1D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" y="6320719"/>
            <a:ext cx="12192000" cy="5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4F513-D67F-4561-B425-1C3A91A5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9"/>
            <a:ext cx="10515600" cy="1006478"/>
          </a:xfrm>
        </p:spPr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9739-2B62-45A2-B039-EBB02F97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90" y="1396554"/>
            <a:ext cx="10515600" cy="4773660"/>
          </a:xfrm>
        </p:spPr>
        <p:txBody>
          <a:bodyPr/>
          <a:lstStyle>
            <a:lvl1pPr marL="228600" indent="-228600">
              <a:buClr>
                <a:srgbClr val="0066CC"/>
              </a:buClr>
              <a:buFont typeface="Wingdings 2" panose="05020102010507070707" pitchFamily="18" charset="2"/>
              <a:buChar char="ô"/>
              <a:defRPr>
                <a:latin typeface="Garamond" panose="02020404030301010803" pitchFamily="18" charset="0"/>
              </a:defRPr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Garamond" panose="02020404030301010803" pitchFamily="18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E5ED-A53B-41A5-8703-80734980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25246" y="6505947"/>
            <a:ext cx="1155085" cy="338554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75A5F-BD26-470B-ADEC-A0356567C196}"/>
              </a:ext>
            </a:extLst>
          </p:cNvPr>
          <p:cNvSpPr txBox="1"/>
          <p:nvPr/>
        </p:nvSpPr>
        <p:spPr>
          <a:xfrm>
            <a:off x="4511439" y="6441127"/>
            <a:ext cx="644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Dr Jyostna 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Devi </a:t>
            </a:r>
            <a:r>
              <a:rPr lang="en-I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Bodapati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, </a:t>
            </a: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Associate Professor,</a:t>
            </a:r>
            <a:r>
              <a:rPr lang="en-IN" sz="16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n-I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Dept</a:t>
            </a: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of </a:t>
            </a: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ACSE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, VFSTR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25F01-E335-4297-B86B-991CA35D9D2C}"/>
              </a:ext>
            </a:extLst>
          </p:cNvPr>
          <p:cNvSpPr txBox="1"/>
          <p:nvPr userDrawn="1"/>
        </p:nvSpPr>
        <p:spPr>
          <a:xfrm>
            <a:off x="178815" y="6409731"/>
            <a:ext cx="46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Deep </a:t>
            </a:r>
            <a:r>
              <a:rPr lang="en-IN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Learning:Deep</a:t>
            </a: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n-IN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CNN architectures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1" name="Picture 10" descr="Image result for AI ROBOT tutorials points">
            <a:extLst>
              <a:ext uri="{FF2B5EF4-FFF2-40B4-BE49-F238E27FC236}">
                <a16:creationId xmlns:a16="http://schemas.microsoft.com/office/drawing/2014/main" id="{DC3120ED-AD0E-464D-ADED-101C4A752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" y="345849"/>
            <a:ext cx="849870" cy="8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7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040FBC-F025-D16A-0D04-4B9C64D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710CE-E223-49F8-ADB0-2B37B82E5917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E369C9-2DC6-A0E3-A7CC-6791BBE3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0B4E6E-CDEA-D47A-7550-1F7E09A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4E4C3-80F5-4BFC-9B2F-B43ECD05D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96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539ABD-69D6-5D83-DE89-5C5C7466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CD4DE1-B799-4873-83ED-21134A53EF49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B557-603D-343A-8476-F04AB0F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D3A785-9157-4029-3698-78FFC281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C0C70-410C-48A6-BF0D-A6661881A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15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47855B-7022-13BC-4DF1-D3A9CBF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891CA-8053-4414-988E-0A0B6B68F896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246CBF-A334-823F-9893-87AE354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05F73D-B9FC-89DE-F209-B7C6E5FB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8DD5D-533A-4F1A-B9CA-880916F3F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166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0747-09B1-79AE-51DF-BEF1CB81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E65B8-5B60-4E01-B266-19DF2B1854A9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3CC7-9254-EA55-2C06-16980169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A970-DE1B-7674-4A45-76A2340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B640B-6791-412E-9FE3-A766FA8C8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53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E071-4EA4-9C7D-5913-0A4C21E4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212B4-DC2D-405C-91AE-0507303313D1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94C-4F73-6881-8701-96EE850F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55AC-4132-A6D3-B127-65E118C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12F77-6B9E-4597-B8A0-A69AD0A98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9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D981-10EB-495C-B099-CD01011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D241-25FE-4C07-BF0B-37456DB3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093B-BB07-40EE-B49E-8522330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EFEA-DD8F-4190-BBDE-E81779CF4A44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DFE7-4E9E-480E-BB0A-DAFF1084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78C0-F55B-427F-8A4D-B8FBD5C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164-05B3-4753-A203-0931D91E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8FF-F2D5-4C72-9547-60C84CF5B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C0B6-CC2C-4EB4-A0CE-21056633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E4BF9-501B-441F-92A4-88911D5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33C-230B-4AC5-BB15-D7A318AF233F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F0E4-1334-4D20-8DB0-BBB764A8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1A5A-36C3-4A6E-AB11-DBEC0725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F90B-E428-4358-866C-7AD386D7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F8AA-6AF4-43ED-B17C-6894A551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BB7A-7770-45D6-8BD1-D8AD432A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5D616-A596-484D-9A8A-C4931DA7D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62A7E-211A-4D08-A8FE-8633AA1E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6E0C8-137A-4542-A731-CAF29D2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525-A18E-40DB-A539-CFCA856FB55C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D7CFD-6C23-4AB6-85EF-E77B2822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C1743-4F96-4A26-836A-0E47B2DE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5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dvanced Analytics Certification, SAS Academy for Data Science | SAS">
            <a:extLst>
              <a:ext uri="{FF2B5EF4-FFF2-40B4-BE49-F238E27FC236}">
                <a16:creationId xmlns:a16="http://schemas.microsoft.com/office/drawing/2014/main" id="{41C024A3-87CF-4DCB-8047-BD566613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4"/>
            <a:ext cx="12192000" cy="69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FEAAA-7A85-4658-934E-E5C6DBF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882"/>
            <a:ext cx="10515600" cy="1325563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9508-09EE-469F-B0A3-820EC532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4E05-27F2-482E-B8DD-C5F6EC68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08969-3554-4A22-8563-48CFE8E3A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F3E3-01F6-4AFD-997F-4BAA969F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319F-509F-4B94-A20D-20DCBF964DF3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CDC5-335F-4705-BF8D-4C710101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39FA-F92B-45B0-AE4E-B54170F1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00D8-11F7-4643-BD09-80023BD2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3E798-A671-4D95-B978-9906BFE94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F40C-9AEC-46C2-820E-BC08420E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1706-A4CD-4D18-8AD4-FC6DE40C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E8F4-DC78-42BF-B678-9008F682B04F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BB01-6605-4739-872C-CE2B8BD1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A445-971A-42B5-9750-57F4141E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9B311-0985-49FE-B59F-A285A4A2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A2E3-A664-4894-BCCD-A601616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AF9B-5CA7-4870-9CB4-22A4C355B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C711-89DB-4CFC-A5E9-8AFECB542C59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1963-8FE3-4996-ABCF-4BFB0A169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E570-E941-4F18-AB53-FBF8BBBED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682" r:id="rId10"/>
    <p:sldLayoutId id="2147483683" r:id="rId11"/>
    <p:sldLayoutId id="2147483685" r:id="rId12"/>
    <p:sldLayoutId id="2147483684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95E9AA-3439-6FBA-B8B9-8FEFC3F176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FE0CFFF-E480-D5EA-0017-794762F8E8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5938-C4EE-C56D-9051-252B8CCE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66404B11-267D-4F78-9483-8703311CE6FD}" type="datetimeFigureOut">
              <a:rPr lang="en-US" altLang="en-US"/>
              <a:pPr/>
              <a:t>8/13/2024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62AE-E817-23B5-2554-69D988EF8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FA77-3BB8-9625-9906-750430528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1E1112F0-3959-4058-B64A-9E8AC40A65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6D8-B8F7-4B98-8D09-C85139EF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5519"/>
            <a:ext cx="9144000" cy="1182412"/>
          </a:xfrm>
        </p:spPr>
        <p:txBody>
          <a:bodyPr>
            <a:noAutofit/>
          </a:bodyPr>
          <a:lstStyle/>
          <a:p>
            <a:r>
              <a:rPr lang="en-I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/>
              </a:rPr>
              <a:t>Deep Learning: </a:t>
            </a:r>
            <a:r>
              <a:rPr lang="en-I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4400" dirty="0"/>
              <a:t>Deep CNN Architectures</a:t>
            </a:r>
            <a:endParaRPr lang="en-IN" sz="4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aramon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C0EF-5DAD-4C4B-8D3F-0D6EE6128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0964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By</a:t>
            </a:r>
            <a:endParaRPr lang="en-US" sz="3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/>
            </a:endParaRPr>
          </a:p>
          <a:p>
            <a:r>
              <a:rPr lang="en-IN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Dr Jyostna Devi Bodapati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/>
            </a:endParaRPr>
          </a:p>
          <a:p>
            <a:r>
              <a:rPr lang="en-IN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Associate Professor</a:t>
            </a:r>
            <a:endParaRPr lang="en-IN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/>
            </a:endParaRPr>
          </a:p>
          <a:p>
            <a:r>
              <a:rPr lang="en-IN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ACSE Department</a:t>
            </a:r>
            <a:endParaRPr lang="en-IN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/>
            </a:endParaRPr>
          </a:p>
          <a:p>
            <a:pPr marL="0" indent="0" algn="ctr">
              <a:buNone/>
            </a:pPr>
            <a:endParaRPr lang="en-IN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8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 Net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74133" y="1396554"/>
            <a:ext cx="10909057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The Overfitting Problem: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A major issue in terms of overfitting with 60 million parameters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Data Augmentation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450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 Net</a:t>
            </a:r>
          </a:p>
        </p:txBody>
      </p:sp>
      <p:pic>
        <p:nvPicPr>
          <p:cNvPr id="4" name="Picture 2" descr="AlexNet - ImageNet Classification with Convolutional Neural Networks">
            <a:extLst>
              <a:ext uri="{FF2B5EF4-FFF2-40B4-BE49-F238E27FC236}">
                <a16:creationId xmlns:a16="http://schemas.microsoft.com/office/drawing/2014/main" id="{89529898-9863-4D7E-8B4D-54EEEF79DBE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" y="1321316"/>
            <a:ext cx="11318240" cy="48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40" y="2823730"/>
            <a:ext cx="3840332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VGGNet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5141-4209-BA2F-9E78-C93F98FC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(2013)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55F-BBCE-BDB0-54CA-C8435238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78DF-E5B7-59AC-07FE-C32D7D3B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E986-4142-FFE3-4A6D-1B648D4AD2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3074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1850973A-C645-5C72-D516-7CA5A174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4" y="1500115"/>
            <a:ext cx="9393959" cy="38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 Net vs VGG Net </a:t>
            </a:r>
          </a:p>
        </p:txBody>
      </p:sp>
      <p:pic>
        <p:nvPicPr>
          <p:cNvPr id="4" name="Picture 4" descr="Two sample CNN architecture: AlexNet and VGG16 | Download ...">
            <a:extLst>
              <a:ext uri="{FF2B5EF4-FFF2-40B4-BE49-F238E27FC236}">
                <a16:creationId xmlns:a16="http://schemas.microsoft.com/office/drawing/2014/main" id="{35B0C114-719E-48E7-B439-B3625F6640E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6" y="1612878"/>
            <a:ext cx="8343262" cy="467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390-2751-E1D2-0402-A8AE863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4E9-88BE-0E3A-1AA9-8F512749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379173"/>
            <a:ext cx="6956147" cy="51909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</a:t>
            </a:r>
            <a:r>
              <a:rPr lang="en-US" b="1" i="0" dirty="0">
                <a:solidFill>
                  <a:srgbClr val="002060"/>
                </a:solidFill>
                <a:effectLst/>
              </a:rPr>
              <a:t>nvented by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Visual Geometry Group (VGG)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r>
              <a:rPr lang="en-US" b="1" i="0" dirty="0">
                <a:solidFill>
                  <a:srgbClr val="C00000"/>
                </a:solidFill>
                <a:effectLst/>
              </a:rPr>
              <a:t>16 layers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with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138M parameters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13 convolutional and 3 fully-connected layers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Use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smaller size filters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(2×2 and 3×3)</a:t>
            </a:r>
          </a:p>
          <a:p>
            <a:r>
              <a:rPr lang="en-IN" b="1" i="0" dirty="0">
                <a:solidFill>
                  <a:srgbClr val="002060"/>
                </a:solidFill>
                <a:effectLst/>
              </a:rPr>
              <a:t>Small and </a:t>
            </a:r>
            <a:r>
              <a:rPr lang="en-IN" b="1" i="0" dirty="0">
                <a:solidFill>
                  <a:srgbClr val="C00000"/>
                </a:solidFill>
                <a:effectLst/>
              </a:rPr>
              <a:t>fixed size kernels </a:t>
            </a:r>
            <a:r>
              <a:rPr lang="en-IN" b="1" i="0" dirty="0">
                <a:solidFill>
                  <a:srgbClr val="002060"/>
                </a:solidFill>
                <a:effectLst/>
              </a:rPr>
              <a:t>allows depth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VGG16 highly </a:t>
            </a:r>
            <a:r>
              <a:rPr lang="en-US" b="1" i="0" dirty="0">
                <a:solidFill>
                  <a:srgbClr val="C00000"/>
                </a:solidFill>
                <a:effectLst/>
                <a:latin typeface="Garamond"/>
              </a:rPr>
              <a:t>surpasses</a:t>
            </a:r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 the previous versions of models in the</a:t>
            </a:r>
            <a:r>
              <a:rPr lang="en-US" b="1" dirty="0">
                <a:solidFill>
                  <a:srgbClr val="002060"/>
                </a:solidFill>
                <a:latin typeface="Garamond"/>
              </a:rPr>
              <a:t> </a:t>
            </a:r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ILSVRC-2013 </a:t>
            </a:r>
            <a:r>
              <a:rPr lang="en-US" b="1" dirty="0">
                <a:solidFill>
                  <a:srgbClr val="002060"/>
                </a:solidFill>
                <a:latin typeface="Garamond"/>
              </a:rPr>
              <a:t>competition</a:t>
            </a:r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 by </a:t>
            </a:r>
            <a:r>
              <a:rPr lang="en-US" b="1" i="0" dirty="0">
                <a:solidFill>
                  <a:srgbClr val="C00000"/>
                </a:solidFill>
                <a:effectLst/>
                <a:latin typeface="Garamond"/>
              </a:rPr>
              <a:t>achieving </a:t>
            </a:r>
            <a:r>
              <a:rPr lang="en-US" b="1" dirty="0">
                <a:solidFill>
                  <a:srgbClr val="C00000"/>
                </a:solidFill>
                <a:latin typeface="Garamond"/>
              </a:rPr>
              <a:t>7.3%</a:t>
            </a:r>
            <a:r>
              <a:rPr lang="en-US" b="1" i="0" dirty="0">
                <a:solidFill>
                  <a:srgbClr val="C00000"/>
                </a:solidFill>
                <a:effectLst/>
                <a:latin typeface="Garamond"/>
              </a:rPr>
              <a:t> error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FB6D-2095-AAAE-AA59-AB69DD3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9BDC-6C5A-E58E-647E-F0C66E819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4100" name="Picture 4" descr="VGG-16 Architecture of a VGG16 model">
            <a:extLst>
              <a:ext uri="{FF2B5EF4-FFF2-40B4-BE49-F238E27FC236}">
                <a16:creationId xmlns:a16="http://schemas.microsoft.com/office/drawing/2014/main" id="{C75761FE-7F33-A95C-9633-8159F2E2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5" y="0"/>
            <a:ext cx="50984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B9A6-E188-714E-37CB-867CA6B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VGG16: Smaller filter sizes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DF2A-1C97-7880-7487-6099EF4F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2" y="1403303"/>
            <a:ext cx="5564908" cy="477366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b="1" i="0" dirty="0">
                <a:solidFill>
                  <a:srgbClr val="C00000"/>
                </a:solidFill>
                <a:effectLst/>
              </a:rPr>
              <a:t>ixed size kernels: </a:t>
            </a:r>
            <a:r>
              <a:rPr lang="en-IN" b="1" i="0" dirty="0">
                <a:solidFill>
                  <a:srgbClr val="002060"/>
                </a:solidFill>
                <a:effectLst/>
              </a:rPr>
              <a:t>A</a:t>
            </a:r>
            <a:r>
              <a:rPr lang="en-US" b="1" i="0" dirty="0" err="1">
                <a:solidFill>
                  <a:srgbClr val="002060"/>
                </a:solidFill>
                <a:effectLst/>
              </a:rPr>
              <a:t>ll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the variable size convolutional kernels used in </a:t>
            </a:r>
            <a:r>
              <a:rPr lang="en-US" b="1" i="0" dirty="0" err="1">
                <a:solidFill>
                  <a:srgbClr val="002060"/>
                </a:solidFill>
                <a:effectLst/>
              </a:rPr>
              <a:t>Alexnet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(11x11, 5x5, 3x3) can be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replicated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by making use of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multiple 3x3 kernels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as building blocks</a:t>
            </a:r>
          </a:p>
          <a:p>
            <a:r>
              <a:rPr lang="en-IN" b="1" dirty="0">
                <a:solidFill>
                  <a:srgbClr val="C00000"/>
                </a:solidFill>
              </a:rPr>
              <a:t>Replication of large kernel functionality with multiple small kernels: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Implementing a conv layer with a kernel size of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5x5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can be obtained by implementing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two 3x3 conv layers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as shown on the right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A18A-1D0C-A82D-D095-E06105AC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49A7-1A7F-6CE6-ED73-0CD8CA1C5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C8216A-0AF4-32D9-B8F7-EF7BE7D3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7" y="1403303"/>
            <a:ext cx="6089842" cy="46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B9A6-E188-714E-37CB-867CA6B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VGG16: Smaller filter sizes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DF2A-1C97-7880-7487-6099EF4F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03"/>
            <a:ext cx="12192000" cy="4773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</a:rPr>
              <a:t>Smaller kernels allows depth and reduces parameters compared to large kernels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For a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5x5 conv layer filter</a:t>
            </a:r>
            <a:r>
              <a:rPr lang="en-US" b="1" i="0" dirty="0">
                <a:solidFill>
                  <a:srgbClr val="002060"/>
                </a:solidFill>
                <a:effectLst/>
              </a:rPr>
              <a:t>, the number of parameters are 25. 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On the other hand,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two conv layers of kernel size 3x3 have a total of 3x3x2=18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parameters </a:t>
            </a: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reduction of 28%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parameters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Similarly, the effect of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one 7x7 conv layer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can be achieved by implementing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three 3x3 conv layers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with a stride of one. This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reduces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the number of trainable parameters by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44.9%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Similarly, the effect of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one 11x11 conv layer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can be achieved by implementing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five 3x3 conv layers with a stride of one</a:t>
            </a:r>
            <a:r>
              <a:rPr lang="en-US" b="1" i="0" dirty="0">
                <a:solidFill>
                  <a:srgbClr val="002060"/>
                </a:solidFill>
                <a:effectLst/>
              </a:rPr>
              <a:t>. This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reduces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the number of trainable parameters by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62.8%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A18A-1D0C-A82D-D095-E06105AC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49A7-1A7F-6CE6-ED73-0CD8CA1C5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5141-4209-BA2F-9E78-C93F98FC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55F-BBCE-BDB0-54CA-C8435238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30" y="1385705"/>
            <a:ext cx="7142003" cy="494736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i="0" dirty="0">
                <a:solidFill>
                  <a:srgbClr val="002060"/>
                </a:solidFill>
                <a:effectLst/>
              </a:rPr>
              <a:t>ery much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similar to VGG-16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with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3</a:t>
            </a:r>
            <a:r>
              <a:rPr lang="en-IN" b="1" i="0" dirty="0">
                <a:solidFill>
                  <a:srgbClr val="C00000"/>
                </a:solidFill>
                <a:effectLst/>
              </a:rPr>
              <a:t> additional </a:t>
            </a:r>
            <a:r>
              <a:rPr lang="en-IN" b="1" i="0" dirty="0">
                <a:solidFill>
                  <a:srgbClr val="002060"/>
                </a:solidFill>
                <a:effectLst/>
              </a:rPr>
              <a:t>convolutional layers</a:t>
            </a:r>
            <a:r>
              <a:rPr lang="en-US" b="1" i="0" dirty="0">
                <a:solidFill>
                  <a:srgbClr val="00206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C00000"/>
                </a:solidFill>
              </a:rPr>
              <a:t>VGG16: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2Conv — 1Maxpool — 2Conv — 1Maxpool — 3Conv — 1Maxpool — 3Conv — 1Maxpool — 3Conv — 1Maxpool — 1FC — 1FC — 1FC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C00000"/>
                </a:solidFill>
                <a:effectLst/>
              </a:rPr>
              <a:t>VGG19: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02060"/>
                </a:solidFill>
                <a:effectLst/>
              </a:rPr>
              <a:t>2Conv — 1Maxpool — 2Conv — 1Maxpool — </a:t>
            </a:r>
            <a:r>
              <a:rPr lang="en-IN" b="1" i="0" dirty="0">
                <a:solidFill>
                  <a:srgbClr val="FF0000"/>
                </a:solidFill>
                <a:effectLst/>
              </a:rPr>
              <a:t>4Conv </a:t>
            </a:r>
            <a:r>
              <a:rPr lang="en-IN" b="1" i="0" dirty="0">
                <a:solidFill>
                  <a:srgbClr val="002060"/>
                </a:solidFill>
                <a:effectLst/>
              </a:rPr>
              <a:t>— 1Maxpool — </a:t>
            </a:r>
            <a:r>
              <a:rPr lang="en-IN" b="1" i="0" dirty="0">
                <a:solidFill>
                  <a:srgbClr val="FF0000"/>
                </a:solidFill>
                <a:effectLst/>
              </a:rPr>
              <a:t>4Conv</a:t>
            </a:r>
            <a:r>
              <a:rPr lang="en-IN" b="1" i="0" dirty="0">
                <a:solidFill>
                  <a:srgbClr val="002060"/>
                </a:solidFill>
                <a:effectLst/>
              </a:rPr>
              <a:t> — 1Maxpool — </a:t>
            </a:r>
            <a:r>
              <a:rPr lang="en-IN" b="1" i="0" dirty="0">
                <a:solidFill>
                  <a:srgbClr val="FF0000"/>
                </a:solidFill>
                <a:effectLst/>
              </a:rPr>
              <a:t>4Conv</a:t>
            </a:r>
            <a:r>
              <a:rPr lang="en-IN" b="1" i="0" dirty="0">
                <a:solidFill>
                  <a:srgbClr val="002060"/>
                </a:solidFill>
                <a:effectLst/>
              </a:rPr>
              <a:t> — 1Maxpool — 1FC — 1FC — 1FC</a:t>
            </a:r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IN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78DF-E5B7-59AC-07FE-C32D7D3B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E986-4142-FFE3-4A6D-1B648D4AD2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5DBF16-F60B-2EA3-2892-485BC8D3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3" y="1473693"/>
            <a:ext cx="5063066" cy="461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39" y="2823730"/>
            <a:ext cx="6484728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GoogleNet</a:t>
            </a:r>
            <a:r>
              <a:rPr lang="en-US" sz="4000" b="1" dirty="0">
                <a:solidFill>
                  <a:srgbClr val="C00000"/>
                </a:solidFill>
              </a:rPr>
              <a:t> (</a:t>
            </a:r>
            <a:r>
              <a:rPr lang="en-US" sz="4000" b="1" dirty="0" err="1">
                <a:solidFill>
                  <a:srgbClr val="C00000"/>
                </a:solidFill>
              </a:rPr>
              <a:t>InceptionNet</a:t>
            </a:r>
            <a:r>
              <a:rPr lang="en-US" sz="4000" b="1" dirty="0">
                <a:solidFill>
                  <a:srgbClr val="C00000"/>
                </a:solidFill>
              </a:rPr>
              <a:t>)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F948-4FF3-4442-A751-92B4B556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781B-2FFA-41D6-A04A-EA8EB2DB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90" y="1396553"/>
            <a:ext cx="10515600" cy="4394647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2060"/>
                </a:solidFill>
                <a:cs typeface="Calibri"/>
              </a:rPr>
              <a:t>ImageNEt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dataset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ILSRVC </a:t>
            </a:r>
          </a:p>
          <a:p>
            <a:r>
              <a:rPr lang="en-US" b="1" dirty="0" err="1">
                <a:solidFill>
                  <a:srgbClr val="002060"/>
                </a:solidFill>
                <a:cs typeface="Calibri"/>
              </a:rPr>
              <a:t>LeNet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r>
              <a:rPr lang="en-US" b="1" dirty="0" err="1">
                <a:solidFill>
                  <a:srgbClr val="002060"/>
                </a:solidFill>
                <a:cs typeface="Calibri"/>
              </a:rPr>
              <a:t>AlexNet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VGG16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VGG19</a:t>
            </a:r>
          </a:p>
          <a:p>
            <a:r>
              <a:rPr lang="en-US" b="1" dirty="0" err="1">
                <a:solidFill>
                  <a:srgbClr val="002060"/>
                </a:solidFill>
                <a:cs typeface="Calibri"/>
              </a:rPr>
              <a:t>GoogleNet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r>
              <a:rPr lang="en-US" b="1" dirty="0" err="1">
                <a:solidFill>
                  <a:srgbClr val="002060"/>
                </a:solidFill>
                <a:cs typeface="Calibri"/>
              </a:rPr>
              <a:t>ResNet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endParaRPr lang="en-US" b="1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191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Net - Inception</a:t>
            </a:r>
          </a:p>
        </p:txBody>
      </p:sp>
      <p:pic>
        <p:nvPicPr>
          <p:cNvPr id="6" name="Picture 6" descr="Inception module of GoogLeNet. This figure is from the original ...">
            <a:extLst>
              <a:ext uri="{FF2B5EF4-FFF2-40B4-BE49-F238E27FC236}">
                <a16:creationId xmlns:a16="http://schemas.microsoft.com/office/drawing/2014/main" id="{19269252-652C-4326-A600-B8D0821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0" y="3979621"/>
            <a:ext cx="4352926" cy="223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AutoShape 2" descr="Inception V1 Architecture Explained | by Abheer Bandodke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nception V1 Architecture Explained | by Abheer Bandodke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Inception V1 Architecture Explained | by Abheer Bandodke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https://miro.medium.com/max/638/1*qVQbA9GYe5VKIQtAQWPM9w.jpeg"/>
          <p:cNvPicPr>
            <a:picLocks noChangeAspect="1" noChangeArrowheads="1"/>
          </p:cNvPicPr>
          <p:nvPr/>
        </p:nvPicPr>
        <p:blipFill>
          <a:blip r:embed="rId3" cstate="print"/>
          <a:srcRect t="21170"/>
          <a:stretch>
            <a:fillRect/>
          </a:stretch>
        </p:blipFill>
        <p:spPr bwMode="auto">
          <a:xfrm>
            <a:off x="0" y="1303866"/>
            <a:ext cx="11921067" cy="2695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7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3675-7330-AC3B-BD60-EA690C8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(2014)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83E7-133F-1D92-C85A-2983F565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7220"/>
            <a:ext cx="12192000" cy="50719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22-layer</a:t>
            </a:r>
            <a:r>
              <a:rPr lang="en-US" b="1" dirty="0">
                <a:solidFill>
                  <a:srgbClr val="002060"/>
                </a:solidFill>
                <a:effectLst/>
              </a:rPr>
              <a:t> architecture with </a:t>
            </a:r>
            <a:r>
              <a:rPr lang="en-US" b="1" dirty="0">
                <a:solidFill>
                  <a:srgbClr val="C00000"/>
                </a:solidFill>
                <a:effectLst/>
              </a:rPr>
              <a:t>5M parameters</a:t>
            </a:r>
          </a:p>
          <a:p>
            <a:r>
              <a:rPr lang="en-IN" b="1" dirty="0">
                <a:solidFill>
                  <a:srgbClr val="002060"/>
                </a:solidFill>
                <a:effectLst/>
              </a:rPr>
              <a:t>Also called the </a:t>
            </a:r>
            <a:r>
              <a:rPr lang="en-IN" b="1" dirty="0">
                <a:solidFill>
                  <a:srgbClr val="C00000"/>
                </a:solidFill>
                <a:effectLst/>
              </a:rPr>
              <a:t>Inception-v1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leverages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varying filter sizes</a:t>
            </a:r>
            <a:r>
              <a:rPr lang="en-US" b="1" i="0" dirty="0">
                <a:solidFill>
                  <a:srgbClr val="002060"/>
                </a:solidFill>
                <a:effectLst/>
              </a:rPr>
              <a:t>, which are 1x1, 3x3, and 5x5</a:t>
            </a:r>
          </a:p>
          <a:p>
            <a:r>
              <a:rPr lang="en-IN" b="1" dirty="0">
                <a:solidFill>
                  <a:srgbClr val="002060"/>
                </a:solidFill>
              </a:rPr>
              <a:t>Introduced </a:t>
            </a:r>
            <a:r>
              <a:rPr lang="en-IN" b="1" dirty="0">
                <a:solidFill>
                  <a:srgbClr val="C00000"/>
                </a:solidFill>
              </a:rPr>
              <a:t>Inception modules</a:t>
            </a:r>
            <a:r>
              <a:rPr lang="en-IN" b="1" dirty="0">
                <a:solidFill>
                  <a:srgbClr val="002060"/>
                </a:solidFill>
              </a:rPr>
              <a:t>, Each inception block is an </a:t>
            </a:r>
            <a:r>
              <a:rPr lang="en-IN" b="1" dirty="0">
                <a:solidFill>
                  <a:srgbClr val="C00000"/>
                </a:solidFill>
              </a:rPr>
              <a:t>integration of 3 ideas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IN" sz="2800" b="1" i="0" dirty="0">
                <a:solidFill>
                  <a:srgbClr val="002060"/>
                </a:solidFill>
                <a:effectLst/>
              </a:rPr>
              <a:t>parallel towers </a:t>
            </a:r>
          </a:p>
          <a:p>
            <a:pPr lvl="1"/>
            <a:r>
              <a:rPr lang="en-IN" sz="2800" b="1" i="0" dirty="0">
                <a:solidFill>
                  <a:srgbClr val="002060"/>
                </a:solidFill>
                <a:effectLst/>
              </a:rPr>
              <a:t>1×1 convolutions</a:t>
            </a:r>
            <a:endParaRPr lang="en-IN" sz="2800" b="1" dirty="0">
              <a:solidFill>
                <a:srgbClr val="002060"/>
              </a:solidFill>
            </a:endParaRPr>
          </a:p>
          <a:p>
            <a:pPr lvl="1"/>
            <a:r>
              <a:rPr lang="en-IN" sz="2800" b="1" i="0" dirty="0">
                <a:solidFill>
                  <a:srgbClr val="002060"/>
                </a:solidFill>
                <a:effectLst/>
              </a:rPr>
              <a:t>auxiliary networks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</a:rPr>
              <a:t>Increases representational power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through the implementation of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embedded internal complex structures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within networks</a:t>
            </a:r>
          </a:p>
          <a:p>
            <a:r>
              <a:rPr lang="en-US" b="1" dirty="0">
                <a:solidFill>
                  <a:srgbClr val="002060"/>
                </a:solidFill>
              </a:rPr>
              <a:t>Reached human level performance on ImageNet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by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achieving 6.3% error rate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037-6627-D019-745A-66EE954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02A3-7664-F3C0-A8ED-2A3776EB08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3675-7330-AC3B-BD60-EA690C8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: </a:t>
            </a:r>
            <a:r>
              <a:rPr lang="en-IN" sz="4400" b="1" i="0" dirty="0">
                <a:solidFill>
                  <a:srgbClr val="002060"/>
                </a:solidFill>
                <a:effectLst/>
              </a:rPr>
              <a:t>1×1 convolutions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83E7-133F-1D92-C85A-2983F565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Visualization of </a:t>
            </a:r>
            <a:r>
              <a:rPr lang="en-US" b="1" dirty="0">
                <a:solidFill>
                  <a:srgbClr val="C00000"/>
                </a:solidFill>
              </a:rPr>
              <a:t>3x3 vs 1x1 </a:t>
            </a:r>
            <a:r>
              <a:rPr lang="en-US" b="1" dirty="0">
                <a:solidFill>
                  <a:srgbClr val="002060"/>
                </a:solidFill>
              </a:rPr>
              <a:t>Convolution operation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037-6627-D019-745A-66EE954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02A3-7664-F3C0-A8ED-2A3776EB08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9220" name="Picture 4" descr="Convolution with Kernel of size 1x1">
            <a:extLst>
              <a:ext uri="{FF2B5EF4-FFF2-40B4-BE49-F238E27FC236}">
                <a16:creationId xmlns:a16="http://schemas.microsoft.com/office/drawing/2014/main" id="{7917BABE-1C1B-E3D6-62A8-6D52A7BC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62" y="2111550"/>
            <a:ext cx="381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onvolution with Kernel of size 3x3">
            <a:extLst>
              <a:ext uri="{FF2B5EF4-FFF2-40B4-BE49-F238E27FC236}">
                <a16:creationId xmlns:a16="http://schemas.microsoft.com/office/drawing/2014/main" id="{33C8CC00-8398-5506-2773-1091101C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85" y="2032764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3675-7330-AC3B-BD60-EA690C8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: </a:t>
            </a:r>
            <a:r>
              <a:rPr lang="en-IN" sz="4400" b="1" i="0" dirty="0">
                <a:solidFill>
                  <a:srgbClr val="002060"/>
                </a:solidFill>
                <a:effectLst/>
              </a:rPr>
              <a:t>1×1 convolutions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83E7-133F-1D92-C85A-2983F565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527"/>
            <a:ext cx="12192000" cy="22922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Garamond"/>
              </a:rPr>
              <a:t> leads to </a:t>
            </a:r>
            <a:r>
              <a:rPr lang="en-IN" b="1" i="0" dirty="0">
                <a:solidFill>
                  <a:srgbClr val="C00000"/>
                </a:solidFill>
                <a:effectLst/>
                <a:latin typeface="Garamond"/>
              </a:rPr>
              <a:t>dimension reduction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The additional </a:t>
            </a:r>
            <a:r>
              <a:rPr lang="en-US" b="1" i="0" dirty="0">
                <a:solidFill>
                  <a:srgbClr val="C00000"/>
                </a:solidFill>
                <a:effectLst/>
                <a:latin typeface="Garamond"/>
              </a:rPr>
              <a:t>benefit of an increase in the width and depth of the network</a:t>
            </a:r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.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1x1 Convolution </a:t>
            </a:r>
            <a:r>
              <a:rPr lang="en-US" b="1" i="0" dirty="0">
                <a:solidFill>
                  <a:srgbClr val="C00000"/>
                </a:solidFill>
                <a:effectLst/>
                <a:latin typeface="Garamond"/>
              </a:rPr>
              <a:t>with higher strides leads to even more </a:t>
            </a:r>
            <a:r>
              <a:rPr lang="en-US" b="1" dirty="0">
                <a:solidFill>
                  <a:srgbClr val="C00000"/>
                </a:solidFill>
                <a:latin typeface="Garamond"/>
              </a:rPr>
              <a:t>reduction</a:t>
            </a:r>
            <a:r>
              <a:rPr lang="en-US" b="1" i="0" dirty="0">
                <a:solidFill>
                  <a:srgbClr val="002060"/>
                </a:solidFill>
                <a:effectLst/>
                <a:latin typeface="Garamond"/>
              </a:rPr>
              <a:t> in data by decreasing resolution, while losing very little non-spatially correlated information</a:t>
            </a:r>
            <a:endParaRPr lang="en-US" b="1" i="0">
              <a:solidFill>
                <a:srgbClr val="002060"/>
              </a:solidFill>
              <a:effectLst/>
              <a:latin typeface="Garamond"/>
            </a:endParaRPr>
          </a:p>
          <a:p>
            <a:r>
              <a:rPr lang="en-US" sz="2400" b="1" dirty="0">
                <a:solidFill>
                  <a:srgbClr val="002060"/>
                </a:solidFill>
                <a:effectLst/>
                <a:latin typeface="Garamond"/>
              </a:rPr>
              <a:t>Used to Down sample Feature Maps With 1×1 Filters</a:t>
            </a:r>
            <a:endParaRPr lang="en-IN" b="1" dirty="0">
              <a:solidFill>
                <a:srgbClr val="002060"/>
              </a:solidFill>
              <a:latin typeface="Garamond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037-6627-D019-745A-66EE954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02A3-7664-F3C0-A8ED-2A3776EB08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9224" name="Picture 8" descr="What does a 1x1 convolutional layer do? - Quora">
            <a:extLst>
              <a:ext uri="{FF2B5EF4-FFF2-40B4-BE49-F238E27FC236}">
                <a16:creationId xmlns:a16="http://schemas.microsoft.com/office/drawing/2014/main" id="{88473616-8669-DA2E-F73D-164420EA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1" y="3976863"/>
            <a:ext cx="573405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4" name="Picture 2" descr="What does a 1x1 convolutional layer do? - Quora">
            <a:extLst>
              <a:ext uri="{FF2B5EF4-FFF2-40B4-BE49-F238E27FC236}">
                <a16:creationId xmlns:a16="http://schemas.microsoft.com/office/drawing/2014/main" id="{658348E7-4F34-F5CE-C2BE-988A6CA4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0" y="4279017"/>
            <a:ext cx="5033083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50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5A78-AE32-3E9B-EFCE-62C2C58F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: Normal vs </a:t>
            </a:r>
            <a:r>
              <a:rPr lang="en-IN" sz="4400" b="1" i="0" dirty="0">
                <a:solidFill>
                  <a:srgbClr val="002060"/>
                </a:solidFill>
                <a:effectLst/>
              </a:rPr>
              <a:t>1×1 convolutions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8E2D-C5FD-1DB9-BABE-9B08F9DB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4DCB9-E766-961E-CD27-2523E9333B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1026" name="Picture 2" descr="What Is 1x1 Convolution">
            <a:extLst>
              <a:ext uri="{FF2B5EF4-FFF2-40B4-BE49-F238E27FC236}">
                <a16:creationId xmlns:a16="http://schemas.microsoft.com/office/drawing/2014/main" id="{4973F577-DDF9-7DC2-9E83-18130E52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35" y="3074409"/>
            <a:ext cx="6036294" cy="3098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Student Notes: Convolutional Neural Networks (CNN) Introduction – Belajar  Pembelajaran Mesin Indonesia">
            <a:extLst>
              <a:ext uri="{FF2B5EF4-FFF2-40B4-BE49-F238E27FC236}">
                <a16:creationId xmlns:a16="http://schemas.microsoft.com/office/drawing/2014/main" id="{167AD300-98A7-597F-E39C-A4CBFA49C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" y="1340528"/>
            <a:ext cx="5661797" cy="3209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19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0502-4997-2173-C983-9256943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: </a:t>
            </a:r>
            <a:r>
              <a:rPr lang="en-IN" sz="4400" b="1" i="0" dirty="0">
                <a:solidFill>
                  <a:srgbClr val="002060"/>
                </a:solidFill>
                <a:effectLst/>
              </a:rPr>
              <a:t>1×1 convolutions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D2E9-8F67-4A4C-C9CA-D9C0EFF0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5BF53-C8E8-2319-BA29-D3CB94E22C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2050" name="Picture 2" descr="1x1 Convolution Meaning">
            <a:extLst>
              <a:ext uri="{FF2B5EF4-FFF2-40B4-BE49-F238E27FC236}">
                <a16:creationId xmlns:a16="http://schemas.microsoft.com/office/drawing/2014/main" id="{26A12FA6-2016-493F-C807-9F89EB21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7" y="1972058"/>
            <a:ext cx="5436787" cy="3482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03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A07A-C4DC-314E-100E-17269C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Inception Module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0A63-41CF-04D0-3C78-6E254799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7D48-8C54-C116-1886-0C089E7D0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13316" name="Picture 4" descr="https://miro.medium.com/max/700/1*msJLazDkQgOYcSAcdWsTz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755245"/>
            <a:ext cx="6667500" cy="36957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CD0E-CC95-91A6-6B8A-2346E198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1403302"/>
            <a:ext cx="11859785" cy="50052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2060"/>
                </a:solidFill>
                <a:effectLst/>
              </a:rPr>
              <a:t>An Inception Module consists of the following components: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Input layer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1x1 convolution layer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3x3 convolution layer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5x5 convolution layer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Max pooling layer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effectLst/>
              </a:rPr>
              <a:t>Concatenation layer</a:t>
            </a:r>
          </a:p>
          <a:p>
            <a:endParaRPr lang="en-US" sz="3600" b="1" dirty="0">
              <a:solidFill>
                <a:srgbClr val="002060"/>
              </a:solidFill>
              <a:effectLst/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A07A-C4DC-314E-100E-17269C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Inception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CD0E-CC95-91A6-6B8A-2346E198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1403303"/>
            <a:ext cx="6318463" cy="477366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Addition of more operations in each layer </a:t>
            </a:r>
            <a:r>
              <a:rPr lang="en-IN" sz="3600" b="1" dirty="0">
                <a:solidFill>
                  <a:srgbClr val="C00000"/>
                </a:solidFill>
              </a:rPr>
              <a:t>increases the number of parameters</a:t>
            </a:r>
          </a:p>
          <a:p>
            <a:r>
              <a:rPr lang="en-IN" sz="3600" b="1" dirty="0">
                <a:solidFill>
                  <a:srgbClr val="002060"/>
                </a:solidFill>
              </a:rPr>
              <a:t> To make it less computationally expensive, </a:t>
            </a:r>
            <a:r>
              <a:rPr lang="en-IN" sz="3600" b="1" dirty="0">
                <a:solidFill>
                  <a:srgbClr val="C00000"/>
                </a:solidFill>
              </a:rPr>
              <a:t>1*1 </a:t>
            </a:r>
            <a:r>
              <a:rPr lang="en-IN" sz="3600" b="1" dirty="0" err="1">
                <a:solidFill>
                  <a:srgbClr val="C00000"/>
                </a:solidFill>
              </a:rPr>
              <a:t>Conv</a:t>
            </a:r>
            <a:r>
              <a:rPr lang="en-IN" sz="3600" b="1" dirty="0">
                <a:solidFill>
                  <a:srgbClr val="C00000"/>
                </a:solidFill>
              </a:rPr>
              <a:t> filter is used </a:t>
            </a:r>
            <a:r>
              <a:rPr lang="en-IN" sz="3600" b="1" dirty="0">
                <a:solidFill>
                  <a:srgbClr val="002060"/>
                </a:solidFill>
              </a:rPr>
              <a:t>before the 3*3 and 5*5 convolution</a:t>
            </a:r>
            <a:endParaRPr lang="en-US" sz="3600" b="1" dirty="0">
              <a:solidFill>
                <a:srgbClr val="002060"/>
              </a:solidFill>
              <a:effectLst/>
            </a:endParaRPr>
          </a:p>
          <a:p>
            <a:endParaRPr lang="en-US" sz="3600" b="1" dirty="0">
              <a:solidFill>
                <a:srgbClr val="002060"/>
              </a:solidFill>
              <a:effectLst/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0A63-41CF-04D0-3C78-6E254799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7D48-8C54-C116-1886-0C089E7D0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13316" name="Picture 4" descr="https://miro.medium.com/max/700/1*msJLazDkQgOYcSAcdWsTz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0" y="1168401"/>
            <a:ext cx="5841999" cy="4282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A07A-C4DC-314E-100E-17269C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Inception Module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0A63-41CF-04D0-3C78-6E254799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7D48-8C54-C116-1886-0C089E7D0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62466" name="Picture 2" descr="https://production-media.paperswithcode.com/methods/Screen_Shot_2020-06-22_at_3.22.39_PM.png"/>
          <p:cNvPicPr>
            <a:picLocks noChangeAspect="1" noChangeArrowheads="1"/>
          </p:cNvPicPr>
          <p:nvPr/>
        </p:nvPicPr>
        <p:blipFill>
          <a:blip r:embed="rId2" cstate="print"/>
          <a:srcRect l="2814" t="15953" r="1355" b="15521"/>
          <a:stretch>
            <a:fillRect/>
          </a:stretch>
        </p:blipFill>
        <p:spPr bwMode="auto">
          <a:xfrm>
            <a:off x="-1" y="1270001"/>
            <a:ext cx="11870267" cy="4842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A07A-C4DC-314E-100E-17269C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Inception Module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0A63-41CF-04D0-3C78-6E254799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7D48-8C54-C116-1886-0C089E7D0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B5541B-C592-A695-50FD-DD9D9337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1134533"/>
            <a:ext cx="11243734" cy="5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ImageNet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96554"/>
            <a:ext cx="11027590" cy="4773660"/>
          </a:xfrm>
        </p:spPr>
        <p:txBody>
          <a:bodyPr/>
          <a:lstStyle/>
          <a:p>
            <a:r>
              <a:rPr lang="en-IN" b="1" dirty="0"/>
              <a:t>Introduced to foster more sophisticated and robust models</a:t>
            </a:r>
          </a:p>
          <a:p>
            <a:r>
              <a:rPr lang="en-IN" dirty="0"/>
              <a:t>ImageNet is </a:t>
            </a:r>
            <a:r>
              <a:rPr lang="en-IN" b="1" dirty="0"/>
              <a:t>a large dataset of annotated photographs intended for computer vision research</a:t>
            </a:r>
          </a:p>
          <a:p>
            <a:r>
              <a:rPr lang="en-IN" b="1" dirty="0"/>
              <a:t> 15+ million </a:t>
            </a:r>
            <a:r>
              <a:rPr lang="en-IN" b="1" dirty="0" err="1"/>
              <a:t>labeled</a:t>
            </a:r>
            <a:r>
              <a:rPr lang="en-IN" b="1" dirty="0"/>
              <a:t> high-resolution images </a:t>
            </a:r>
          </a:p>
          <a:p>
            <a:r>
              <a:rPr lang="en-IN" b="1" dirty="0"/>
              <a:t>The test split contains 100K images</a:t>
            </a:r>
          </a:p>
          <a:p>
            <a:r>
              <a:rPr lang="en-IN" b="1" dirty="0"/>
              <a:t>22000 </a:t>
            </a:r>
            <a:r>
              <a:rPr lang="en-IN" b="1" dirty="0" smtClean="0"/>
              <a:t>categories of images</a:t>
            </a:r>
            <a:endParaRPr lang="en-IN" b="1" dirty="0"/>
          </a:p>
        </p:txBody>
      </p:sp>
      <p:pic>
        <p:nvPicPr>
          <p:cNvPr id="4" name="Picture 4" descr="Deargen, Won at ILSVRC 2016 (ImageNet Large Scale Visual ...">
            <a:extLst>
              <a:ext uri="{FF2B5EF4-FFF2-40B4-BE49-F238E27FC236}">
                <a16:creationId xmlns:a16="http://schemas.microsoft.com/office/drawing/2014/main" id="{C26C8DC9-D298-4CDD-A134-12581F75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95" y="3783384"/>
            <a:ext cx="6076537" cy="24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2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GoogleNet</a:t>
            </a:r>
            <a:r>
              <a:rPr lang="en-IN" dirty="0"/>
              <a:t>: Auxiliary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68" y="1346420"/>
            <a:ext cx="11943264" cy="493651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Inception is a </a:t>
            </a:r>
            <a:r>
              <a:rPr lang="en-IN" sz="3200" b="1" dirty="0">
                <a:solidFill>
                  <a:srgbClr val="C00000"/>
                </a:solidFill>
              </a:rPr>
              <a:t>deep</a:t>
            </a:r>
            <a:r>
              <a:rPr lang="en-IN" sz="3200" b="1" dirty="0">
                <a:solidFill>
                  <a:srgbClr val="002060"/>
                </a:solidFill>
              </a:rPr>
              <a:t> network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To prevent </a:t>
            </a:r>
            <a:r>
              <a:rPr lang="en-IN" sz="3200" b="1" dirty="0">
                <a:solidFill>
                  <a:srgbClr val="002060"/>
                </a:solidFill>
              </a:rPr>
              <a:t>the middle part of the network from </a:t>
            </a:r>
            <a:r>
              <a:rPr lang="en-IN" sz="3200" b="1" dirty="0">
                <a:solidFill>
                  <a:srgbClr val="C00000"/>
                </a:solidFill>
              </a:rPr>
              <a:t>“dying out”(vanishing gradient problem), </a:t>
            </a:r>
            <a:r>
              <a:rPr lang="en-IN" sz="3200" b="1" dirty="0">
                <a:solidFill>
                  <a:srgbClr val="002060"/>
                </a:solidFill>
              </a:rPr>
              <a:t>the authors introduced two </a:t>
            </a:r>
            <a:r>
              <a:rPr lang="en-IN" sz="3200" b="1" dirty="0">
                <a:solidFill>
                  <a:srgbClr val="C00000"/>
                </a:solidFill>
              </a:rPr>
              <a:t>auxiliary classifiers. </a:t>
            </a:r>
          </a:p>
          <a:p>
            <a:r>
              <a:rPr lang="en-IN" sz="3200" b="1" dirty="0" err="1">
                <a:solidFill>
                  <a:srgbClr val="C00000"/>
                </a:solidFill>
              </a:rPr>
              <a:t>Softmax</a:t>
            </a:r>
            <a:r>
              <a:rPr lang="en-IN" sz="3200" b="1" dirty="0">
                <a:solidFill>
                  <a:srgbClr val="002060"/>
                </a:solidFill>
              </a:rPr>
              <a:t> is applied in each of them and then </a:t>
            </a:r>
            <a:r>
              <a:rPr lang="en-IN" sz="3200" b="1" dirty="0">
                <a:solidFill>
                  <a:srgbClr val="C00000"/>
                </a:solidFill>
              </a:rPr>
              <a:t>Auxiliary loss</a:t>
            </a:r>
            <a:r>
              <a:rPr lang="en-IN" sz="3200" b="1" dirty="0">
                <a:solidFill>
                  <a:srgbClr val="002060"/>
                </a:solidFill>
              </a:rPr>
              <a:t> is calculated on the same labels of the output classifier</a:t>
            </a:r>
          </a:p>
          <a:p>
            <a:endParaRPr lang="en-IN" sz="3200" b="1" dirty="0">
              <a:solidFill>
                <a:srgbClr val="002060"/>
              </a:solidFill>
            </a:endParaRPr>
          </a:p>
          <a:p>
            <a:r>
              <a:rPr lang="en-IN" sz="3200" b="1" dirty="0">
                <a:solidFill>
                  <a:srgbClr val="002060"/>
                </a:solidFill>
              </a:rPr>
              <a:t>The </a:t>
            </a:r>
            <a:r>
              <a:rPr lang="en-IN" sz="3200" b="1" dirty="0">
                <a:solidFill>
                  <a:srgbClr val="C00000"/>
                </a:solidFill>
              </a:rPr>
              <a:t>total loss </a:t>
            </a:r>
            <a:r>
              <a:rPr lang="en-IN" sz="3200" b="1" dirty="0">
                <a:solidFill>
                  <a:srgbClr val="002060"/>
                </a:solidFill>
              </a:rPr>
              <a:t>function is a </a:t>
            </a:r>
            <a:r>
              <a:rPr lang="en-IN" sz="3200" b="1" dirty="0">
                <a:solidFill>
                  <a:srgbClr val="C00000"/>
                </a:solidFill>
              </a:rPr>
              <a:t>weighted sum of the auxiliary loss </a:t>
            </a:r>
            <a:r>
              <a:rPr lang="en-IN" sz="3200" b="1" dirty="0">
                <a:solidFill>
                  <a:srgbClr val="002060"/>
                </a:solidFill>
              </a:rPr>
              <a:t>and the real loss.  </a:t>
            </a:r>
            <a:r>
              <a:rPr lang="en-IN" sz="3200" b="1" dirty="0">
                <a:solidFill>
                  <a:srgbClr val="C00000"/>
                </a:solidFill>
              </a:rPr>
              <a:t>Total loss = real loss + (0.3 * auxiliary loss1) + (0.3 * auxiliary loss2)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39" y="2823730"/>
            <a:ext cx="6484728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InceptionNet</a:t>
            </a:r>
            <a:r>
              <a:rPr lang="en-US" sz="4000" b="1" dirty="0">
                <a:solidFill>
                  <a:srgbClr val="C00000"/>
                </a:solidFill>
              </a:rPr>
              <a:t> Versions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45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C00000"/>
                </a:solidFill>
              </a:rPr>
              <a:t>Versions of </a:t>
            </a:r>
            <a:r>
              <a:rPr lang="en-US" dirty="0" err="1">
                <a:solidFill>
                  <a:srgbClr val="C00000"/>
                </a:solidFill>
              </a:rPr>
              <a:t>InceptionNet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96554"/>
            <a:ext cx="11383190" cy="477366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</a:rPr>
              <a:t>The most common Versions of Inception are: </a:t>
            </a:r>
          </a:p>
          <a:p>
            <a:pPr lvl="1"/>
            <a:r>
              <a:rPr lang="en-IN" sz="3200" b="1" dirty="0">
                <a:solidFill>
                  <a:srgbClr val="002060"/>
                </a:solidFill>
              </a:rPr>
              <a:t>Inception-v1</a:t>
            </a:r>
          </a:p>
          <a:p>
            <a:pPr lvl="1"/>
            <a:r>
              <a:rPr lang="en-IN" sz="3200" b="1" dirty="0">
                <a:solidFill>
                  <a:srgbClr val="002060"/>
                </a:solidFill>
              </a:rPr>
              <a:t> Inception-v2</a:t>
            </a:r>
          </a:p>
          <a:p>
            <a:pPr lvl="1"/>
            <a:r>
              <a:rPr lang="en-IN" sz="3200" b="1" dirty="0">
                <a:solidFill>
                  <a:srgbClr val="002060"/>
                </a:solidFill>
              </a:rPr>
              <a:t> Inceptio-v3</a:t>
            </a:r>
          </a:p>
          <a:p>
            <a:pPr lvl="1"/>
            <a:r>
              <a:rPr lang="en-IN" sz="3200" b="1" dirty="0">
                <a:solidFill>
                  <a:srgbClr val="002060"/>
                </a:solidFill>
              </a:rPr>
              <a:t> Inception-v4</a:t>
            </a:r>
          </a:p>
          <a:p>
            <a:pPr lvl="1"/>
            <a:r>
              <a:rPr lang="en-IN" sz="3200" b="1" dirty="0">
                <a:solidFill>
                  <a:srgbClr val="002060"/>
                </a:solidFill>
              </a:rPr>
              <a:t>Inception-Resnet-v2</a:t>
            </a:r>
          </a:p>
        </p:txBody>
      </p:sp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396554"/>
            <a:ext cx="11497734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works on the </a:t>
            </a:r>
            <a:r>
              <a:rPr lang="en-IN" sz="3200" b="1" dirty="0">
                <a:solidFill>
                  <a:srgbClr val="C00000"/>
                </a:solidFill>
              </a:rPr>
              <a:t>same approach as Inception-v1 </a:t>
            </a:r>
            <a:r>
              <a:rPr lang="en-IN" sz="3200" b="1" dirty="0">
                <a:solidFill>
                  <a:srgbClr val="002060"/>
                </a:solidFill>
              </a:rPr>
              <a:t>with some change to make it more efficient in terms of </a:t>
            </a:r>
            <a:r>
              <a:rPr lang="en-IN" sz="3200" b="1" dirty="0">
                <a:solidFill>
                  <a:srgbClr val="C00000"/>
                </a:solidFill>
              </a:rPr>
              <a:t>both speed and accuracy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Uses</a:t>
            </a:r>
            <a:r>
              <a:rPr lang="en-IN" sz="3200" b="1" dirty="0">
                <a:solidFill>
                  <a:srgbClr val="C00000"/>
                </a:solidFill>
              </a:rPr>
              <a:t> Spatial separable convolutions</a:t>
            </a:r>
          </a:p>
          <a:p>
            <a:endParaRPr lang="en-IN" sz="3200" b="1" dirty="0">
              <a:solidFill>
                <a:srgbClr val="002060"/>
              </a:solidFill>
            </a:endParaRPr>
          </a:p>
          <a:p>
            <a:r>
              <a:rPr lang="en-IN" sz="3200" b="1" dirty="0">
                <a:solidFill>
                  <a:srgbClr val="C00000"/>
                </a:solidFill>
              </a:rPr>
              <a:t>5*5</a:t>
            </a:r>
            <a:r>
              <a:rPr lang="en-IN" sz="3200" b="1" dirty="0">
                <a:solidFill>
                  <a:srgbClr val="002060"/>
                </a:solidFill>
              </a:rPr>
              <a:t> convolutions are </a:t>
            </a:r>
            <a:r>
              <a:rPr lang="en-IN" sz="3200" b="1" dirty="0">
                <a:solidFill>
                  <a:srgbClr val="C00000"/>
                </a:solidFill>
              </a:rPr>
              <a:t>replaced</a:t>
            </a:r>
            <a:r>
              <a:rPr lang="en-IN" sz="3200" b="1" dirty="0">
                <a:solidFill>
                  <a:srgbClr val="002060"/>
                </a:solidFill>
              </a:rPr>
              <a:t> with </a:t>
            </a:r>
            <a:r>
              <a:rPr lang="en-IN" sz="3200" b="1" dirty="0">
                <a:solidFill>
                  <a:srgbClr val="C00000"/>
                </a:solidFill>
              </a:rPr>
              <a:t>two 3*3 </a:t>
            </a:r>
            <a:r>
              <a:rPr lang="en-IN" sz="3200" b="1" dirty="0">
                <a:solidFill>
                  <a:srgbClr val="002060"/>
                </a:solidFill>
              </a:rPr>
              <a:t>convolutions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Some </a:t>
            </a:r>
            <a:r>
              <a:rPr lang="en-IN" sz="3200" b="1" dirty="0">
                <a:solidFill>
                  <a:srgbClr val="C00000"/>
                </a:solidFill>
              </a:rPr>
              <a:t>3*3</a:t>
            </a:r>
            <a:r>
              <a:rPr lang="en-IN" sz="3200" b="1" dirty="0">
                <a:solidFill>
                  <a:srgbClr val="002060"/>
                </a:solidFill>
              </a:rPr>
              <a:t> convolution is replaced with a combination of </a:t>
            </a:r>
            <a:r>
              <a:rPr lang="en-IN" sz="3200" b="1" dirty="0">
                <a:solidFill>
                  <a:srgbClr val="C00000"/>
                </a:solidFill>
              </a:rPr>
              <a:t>1*3 and 3*1 (Spatial separable convolution)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Some</a:t>
            </a:r>
            <a:r>
              <a:rPr lang="en-IN" sz="3200" b="1" dirty="0">
                <a:solidFill>
                  <a:srgbClr val="C00000"/>
                </a:solidFill>
              </a:rPr>
              <a:t> 7*7 </a:t>
            </a:r>
            <a:r>
              <a:rPr lang="en-IN" sz="3200" b="1" dirty="0">
                <a:solidFill>
                  <a:srgbClr val="002060"/>
                </a:solidFill>
              </a:rPr>
              <a:t>convolution is replaced with a combination of </a:t>
            </a:r>
            <a:r>
              <a:rPr lang="en-IN" sz="3200" b="1" dirty="0">
                <a:solidFill>
                  <a:srgbClr val="C00000"/>
                </a:solidFill>
              </a:rPr>
              <a:t>1*7 and 7*1 </a:t>
            </a:r>
            <a:r>
              <a:rPr lang="en-IN" sz="3200" b="1" dirty="0">
                <a:solidFill>
                  <a:srgbClr val="002060"/>
                </a:solidFill>
              </a:rPr>
              <a:t>convolutions (</a:t>
            </a:r>
            <a:r>
              <a:rPr lang="en-IN" sz="3200" b="1" dirty="0">
                <a:solidFill>
                  <a:srgbClr val="C00000"/>
                </a:solidFill>
              </a:rPr>
              <a:t>Spatial separable convolution)</a:t>
            </a:r>
            <a:endParaRPr lang="en-IN" sz="3200" b="1" dirty="0">
              <a:solidFill>
                <a:srgbClr val="002060"/>
              </a:solidFill>
            </a:endParaRPr>
          </a:p>
          <a:p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Spatial separable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6554"/>
            <a:ext cx="11230790" cy="477366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Spatial separable convolution</a:t>
            </a:r>
            <a:r>
              <a:rPr lang="en-IN" b="1" dirty="0">
                <a:solidFill>
                  <a:srgbClr val="002060"/>
                </a:solidFill>
              </a:rPr>
              <a:t> is so named because it deals primarily with the </a:t>
            </a:r>
            <a:r>
              <a:rPr lang="en-IN" b="1" dirty="0">
                <a:solidFill>
                  <a:srgbClr val="C00000"/>
                </a:solidFill>
              </a:rPr>
              <a:t>spatial dimensions</a:t>
            </a:r>
          </a:p>
          <a:p>
            <a:r>
              <a:rPr lang="en-IN" b="1" dirty="0">
                <a:solidFill>
                  <a:srgbClr val="002060"/>
                </a:solidFill>
              </a:rPr>
              <a:t>A spatial separable convolution simply </a:t>
            </a:r>
            <a:r>
              <a:rPr lang="en-IN" b="1" dirty="0">
                <a:solidFill>
                  <a:srgbClr val="C00000"/>
                </a:solidFill>
              </a:rPr>
              <a:t>divides a kernel into two, smaller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8" y="4439894"/>
            <a:ext cx="6084332" cy="1571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4" y="3809193"/>
            <a:ext cx="5486400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208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64514" name="Picture 2" descr="https://miro.medium.com/max/557/1*Ml4YuL0xkVAcUAr6rTy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575" y="2099733"/>
            <a:ext cx="5305425" cy="409892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50434"/>
            <a:ext cx="12180331" cy="563033"/>
          </a:xfrm>
        </p:spPr>
        <p:txBody>
          <a:bodyPr>
            <a:normAutofit lnSpcReduction="10000"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5*5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3600" b="1" dirty="0" err="1">
                <a:solidFill>
                  <a:srgbClr val="002060"/>
                </a:solidFill>
              </a:rPr>
              <a:t>convoltions</a:t>
            </a:r>
            <a:r>
              <a:rPr lang="en-IN" sz="3600" b="1" dirty="0">
                <a:solidFill>
                  <a:srgbClr val="002060"/>
                </a:solidFill>
              </a:rPr>
              <a:t> are </a:t>
            </a:r>
            <a:r>
              <a:rPr lang="en-IN" sz="3600" b="1" dirty="0">
                <a:solidFill>
                  <a:srgbClr val="C00000"/>
                </a:solidFill>
              </a:rPr>
              <a:t>replaced</a:t>
            </a:r>
            <a:r>
              <a:rPr lang="en-IN" sz="3600" b="1" dirty="0">
                <a:solidFill>
                  <a:srgbClr val="002060"/>
                </a:solidFill>
              </a:rPr>
              <a:t> with </a:t>
            </a:r>
            <a:r>
              <a:rPr lang="en-IN" sz="3600" b="1" dirty="0">
                <a:solidFill>
                  <a:srgbClr val="C00000"/>
                </a:solidFill>
              </a:rPr>
              <a:t>two 3*3 convolutions</a:t>
            </a:r>
            <a:endParaRPr lang="en-IN" sz="3600" dirty="0"/>
          </a:p>
        </p:txBody>
      </p:sp>
      <p:pic>
        <p:nvPicPr>
          <p:cNvPr id="67586" name="Picture 2" descr="A Simple Guide to the Versions of the Inception Network | by Bharath Raj |  Towards Data Science"/>
          <p:cNvPicPr>
            <a:picLocks noChangeAspect="1" noChangeArrowheads="1"/>
          </p:cNvPicPr>
          <p:nvPr/>
        </p:nvPicPr>
        <p:blipFill>
          <a:blip r:embed="rId3" cstate="print"/>
          <a:srcRect l="3352" t="8348" r="4315" b="15002"/>
          <a:stretch>
            <a:fillRect/>
          </a:stretch>
        </p:blipFill>
        <p:spPr bwMode="auto">
          <a:xfrm>
            <a:off x="0" y="2541059"/>
            <a:ext cx="6642656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64514" name="Picture 2" descr="https://miro.medium.com/max/557/1*Ml4YuL0xkVAcUAr6rTy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09" y="2997199"/>
            <a:ext cx="5305425" cy="328612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82700"/>
            <a:ext cx="12180331" cy="1562099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Converts </a:t>
            </a:r>
            <a:r>
              <a:rPr lang="en-IN" sz="2400" b="1" dirty="0">
                <a:solidFill>
                  <a:srgbClr val="C00000"/>
                </a:solidFill>
              </a:rPr>
              <a:t>n x n factorization</a:t>
            </a:r>
            <a:r>
              <a:rPr lang="en-IN" sz="2400" b="1" dirty="0">
                <a:solidFill>
                  <a:srgbClr val="002060"/>
                </a:solidFill>
              </a:rPr>
              <a:t> into 1 x n and n x 1 factorization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Ex: A 3×3 convolution can be converted into 1×3 then followed by 3×1 convolution which is 33% cheaper in terms of computational complexity as compared to 3×3</a:t>
            </a:r>
          </a:p>
        </p:txBody>
      </p:sp>
      <p:pic>
        <p:nvPicPr>
          <p:cNvPr id="2050" name="Picture 2" descr="https://media.geeksforgeeks.org/wp-content/uploads/20200501004307/1x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590800"/>
            <a:ext cx="5313892" cy="3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48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96554"/>
            <a:ext cx="11988800" cy="47736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To deal with the problem of the </a:t>
            </a:r>
            <a:r>
              <a:rPr lang="en-IN" b="1" dirty="0">
                <a:solidFill>
                  <a:srgbClr val="C00000"/>
                </a:solidFill>
              </a:rPr>
              <a:t>representational bottleneck</a:t>
            </a:r>
            <a:r>
              <a:rPr lang="en-IN" b="1" dirty="0">
                <a:solidFill>
                  <a:srgbClr val="002060"/>
                </a:solidFill>
              </a:rPr>
              <a:t>, the feature banks of the module were </a:t>
            </a:r>
            <a:r>
              <a:rPr lang="en-IN" b="1" dirty="0">
                <a:solidFill>
                  <a:srgbClr val="C00000"/>
                </a:solidFill>
              </a:rPr>
              <a:t>expanded instead of making it deeper</a:t>
            </a:r>
            <a:r>
              <a:rPr lang="en-IN" b="1" dirty="0">
                <a:solidFill>
                  <a:srgbClr val="002060"/>
                </a:solidFill>
              </a:rPr>
              <a:t>. </a:t>
            </a:r>
          </a:p>
          <a:p>
            <a:r>
              <a:rPr lang="en-IN" b="1" dirty="0">
                <a:solidFill>
                  <a:srgbClr val="C00000"/>
                </a:solidFill>
              </a:rPr>
              <a:t>As a result 3 types of inception blocks</a:t>
            </a:r>
            <a:r>
              <a:rPr lang="en-IN" b="1" dirty="0">
                <a:solidFill>
                  <a:srgbClr val="002060"/>
                </a:solidFill>
              </a:rPr>
              <a:t> and concatenate them to get Inception v2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68610" name="Picture 2" descr="https://miro.medium.com/max/512/1*psLwRDxEheRl5228cBQ5t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66" y="3070081"/>
            <a:ext cx="10701867" cy="3373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versions on </a:t>
            </a:r>
            <a:r>
              <a:rPr lang="en-IN" dirty="0" err="1"/>
              <a:t>ImageNet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sp>
        <p:nvSpPr>
          <p:cNvPr id="73730" name="AutoShape 2" descr="Review: Inception-v3 — 1st Runner Up (Image Classification) in ILSVRC 2015 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732" name="AutoShape 4" descr="Review: Inception-v3 — 1st Runner Up (Image Classification) in ILSVRC 2015 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3736" name="Picture 8" descr="PDF] Rethinking the Inception Architecture for Computer Vision | Semantic  Schol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668" y="1584438"/>
            <a:ext cx="8263466" cy="4460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396554"/>
            <a:ext cx="11497734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Similar to Inception-v2 with </a:t>
            </a:r>
            <a:r>
              <a:rPr lang="en-IN" sz="3200" b="1" dirty="0">
                <a:solidFill>
                  <a:srgbClr val="C00000"/>
                </a:solidFill>
              </a:rPr>
              <a:t>some changes in loss functions, optimizer, and batch normalization.</a:t>
            </a:r>
          </a:p>
          <a:p>
            <a:endParaRPr lang="en-IN" sz="3200" b="1" dirty="0">
              <a:solidFill>
                <a:srgbClr val="002060"/>
              </a:solidFill>
            </a:endParaRPr>
          </a:p>
          <a:p>
            <a:r>
              <a:rPr lang="en-IN" sz="3200" b="1" dirty="0">
                <a:solidFill>
                  <a:srgbClr val="C00000"/>
                </a:solidFill>
              </a:rPr>
              <a:t>RMS prop </a:t>
            </a:r>
            <a:r>
              <a:rPr lang="en-IN" sz="3200" b="1" dirty="0">
                <a:solidFill>
                  <a:srgbClr val="002060"/>
                </a:solidFill>
              </a:rPr>
              <a:t>optimizer is used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Batch normalization </a:t>
            </a:r>
            <a:r>
              <a:rPr lang="en-IN" sz="3200" b="1" dirty="0">
                <a:solidFill>
                  <a:srgbClr val="002060"/>
                </a:solidFill>
              </a:rPr>
              <a:t>is used in the </a:t>
            </a:r>
            <a:r>
              <a:rPr lang="en-IN" sz="3200" b="1" dirty="0" err="1">
                <a:solidFill>
                  <a:srgbClr val="C00000"/>
                </a:solidFill>
              </a:rPr>
              <a:t>Auxilary</a:t>
            </a:r>
            <a:r>
              <a:rPr lang="en-IN" sz="3200" b="1" dirty="0">
                <a:solidFill>
                  <a:srgbClr val="C00000"/>
                </a:solidFill>
              </a:rPr>
              <a:t> classifier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Label Smoothing </a:t>
            </a:r>
            <a:r>
              <a:rPr lang="en-IN" sz="3200" b="1" dirty="0">
                <a:solidFill>
                  <a:srgbClr val="002060"/>
                </a:solidFill>
              </a:rPr>
              <a:t>(A type of </a:t>
            </a:r>
            <a:r>
              <a:rPr lang="en-IN" sz="3200" b="1" dirty="0">
                <a:solidFill>
                  <a:srgbClr val="C00000"/>
                </a:solidFill>
              </a:rPr>
              <a:t>regularizing</a:t>
            </a:r>
            <a:r>
              <a:rPr lang="en-IN" sz="3200" b="1" dirty="0">
                <a:solidFill>
                  <a:srgbClr val="002060"/>
                </a:solidFill>
              </a:rPr>
              <a:t> component added to the loss function that prevents the network from </a:t>
            </a:r>
            <a:r>
              <a:rPr lang="en-IN" sz="3200" b="1" dirty="0">
                <a:solidFill>
                  <a:srgbClr val="C00000"/>
                </a:solidFill>
              </a:rPr>
              <a:t>over-fitting</a:t>
            </a:r>
            <a:r>
              <a:rPr lang="en-IN" sz="3200" b="1" dirty="0">
                <a:solidFill>
                  <a:srgbClr val="002060"/>
                </a:solidFill>
              </a:rPr>
              <a:t>)</a:t>
            </a:r>
          </a:p>
          <a:p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ILSVRC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629" y="1263535"/>
            <a:ext cx="12042371" cy="5253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Challenge</a:t>
            </a:r>
          </a:p>
          <a:p>
            <a:r>
              <a:rPr lang="en-IN" sz="2400" b="1" dirty="0"/>
              <a:t>The ImageNet Large Scale Visual Recognition Challenge (ILSVRC) </a:t>
            </a:r>
          </a:p>
          <a:p>
            <a:r>
              <a:rPr lang="en-IN" sz="2400" b="1" dirty="0" smtClean="0"/>
              <a:t>Benchmark to evaluate </a:t>
            </a:r>
            <a:r>
              <a:rPr lang="en-IN" sz="2400" b="1" dirty="0"/>
              <a:t>algorithms for object detection and image classification at large scale</a:t>
            </a:r>
          </a:p>
          <a:p>
            <a:r>
              <a:rPr lang="en-IN" sz="2400" b="1" dirty="0"/>
              <a:t>Uses a subset of ImageNet’s images</a:t>
            </a:r>
          </a:p>
          <a:p>
            <a:r>
              <a:rPr lang="en-IN" sz="2400" b="1" dirty="0">
                <a:latin typeface="Garamond"/>
              </a:rPr>
              <a:t>Targets top-1 and top-5 performance rates</a:t>
            </a:r>
          </a:p>
          <a:p>
            <a:endParaRPr lang="en-IN" sz="2200" b="1" dirty="0"/>
          </a:p>
          <a:p>
            <a:endParaRPr lang="en-IN" sz="2200" b="1" dirty="0"/>
          </a:p>
          <a:p>
            <a:endParaRPr lang="en-IN" sz="2200" b="1" dirty="0"/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To know more: http://www.image-net.org/challenges/LSVRC/</a:t>
            </a:r>
          </a:p>
          <a:p>
            <a:endParaRPr lang="en-IN" sz="2200" b="1" dirty="0"/>
          </a:p>
        </p:txBody>
      </p:sp>
      <p:pic>
        <p:nvPicPr>
          <p:cNvPr id="4" name="Picture 4" descr="Deargen, Won at ILSVRC 2016 (ImageNet Large Scale Visual ...">
            <a:extLst>
              <a:ext uri="{FF2B5EF4-FFF2-40B4-BE49-F238E27FC236}">
                <a16:creationId xmlns:a16="http://schemas.microsoft.com/office/drawing/2014/main" id="{C26C8DC9-D298-4CDD-A134-12581F75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66" y="3208201"/>
            <a:ext cx="6076537" cy="24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390-2751-E1D2-0402-A8AE863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  <a:effectLst/>
              </a:rPr>
              <a:t>Label smoothing </a:t>
            </a:r>
            <a:endParaRPr lang="en-IN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4E9-88BE-0E3A-1AA9-8F512749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396554"/>
            <a:ext cx="11213857" cy="47736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</a:rPr>
              <a:t>Label smoothing </a:t>
            </a:r>
            <a:r>
              <a:rPr lang="en-US" b="1" dirty="0">
                <a:solidFill>
                  <a:srgbClr val="C00000"/>
                </a:solidFill>
                <a:effectLst/>
              </a:rPr>
              <a:t>replaces one-hot </a:t>
            </a:r>
            <a:r>
              <a:rPr lang="en-US" b="1" dirty="0">
                <a:solidFill>
                  <a:srgbClr val="002060"/>
                </a:solidFill>
                <a:effectLst/>
              </a:rPr>
              <a:t>encoded label vector </a:t>
            </a:r>
            <a:r>
              <a:rPr lang="en-US" b="1" dirty="0" err="1">
                <a:solidFill>
                  <a:srgbClr val="002060"/>
                </a:solidFill>
                <a:effectLst/>
              </a:rPr>
              <a:t>y_hot</a:t>
            </a:r>
            <a:r>
              <a:rPr lang="en-US" b="1" dirty="0">
                <a:solidFill>
                  <a:srgbClr val="002060"/>
                </a:solidFill>
                <a:effectLst/>
              </a:rPr>
              <a:t> with a </a:t>
            </a:r>
            <a:r>
              <a:rPr lang="en-US" b="1" dirty="0">
                <a:solidFill>
                  <a:srgbClr val="C00000"/>
                </a:solidFill>
                <a:effectLst/>
              </a:rPr>
              <a:t>mixture of 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y_hot</a:t>
            </a:r>
            <a:r>
              <a:rPr lang="en-US" b="1" dirty="0">
                <a:solidFill>
                  <a:srgbClr val="C00000"/>
                </a:solidFill>
                <a:effectLst/>
              </a:rPr>
              <a:t> and the uniform </a:t>
            </a:r>
            <a:r>
              <a:rPr lang="en-US" b="1" dirty="0">
                <a:solidFill>
                  <a:srgbClr val="002060"/>
                </a:solidFill>
                <a:effectLst/>
              </a:rPr>
              <a:t>distribution: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2060"/>
                </a:solidFill>
                <a:effectLst/>
              </a:rPr>
              <a:t>			</a:t>
            </a:r>
            <a:r>
              <a:rPr lang="es-ES" b="1" dirty="0" err="1">
                <a:solidFill>
                  <a:srgbClr val="002060"/>
                </a:solidFill>
                <a:effectLst/>
              </a:rPr>
              <a:t>y_ls</a:t>
            </a:r>
            <a:r>
              <a:rPr lang="es-ES" b="1" dirty="0">
                <a:solidFill>
                  <a:srgbClr val="002060"/>
                </a:solidFill>
                <a:effectLst/>
              </a:rPr>
              <a:t> = (1 - α) * </a:t>
            </a:r>
            <a:r>
              <a:rPr lang="es-ES" b="1" dirty="0" err="1">
                <a:solidFill>
                  <a:srgbClr val="002060"/>
                </a:solidFill>
                <a:effectLst/>
              </a:rPr>
              <a:t>y_hot</a:t>
            </a:r>
            <a:r>
              <a:rPr lang="es-ES" b="1" dirty="0">
                <a:solidFill>
                  <a:srgbClr val="002060"/>
                </a:solidFill>
                <a:effectLst/>
              </a:rPr>
              <a:t> + α / K</a:t>
            </a:r>
          </a:p>
          <a:p>
            <a:pPr marL="0" indent="0">
              <a:buNone/>
            </a:pPr>
            <a:endParaRPr lang="es-ES" b="1" dirty="0"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</a:rPr>
              <a:t>where </a:t>
            </a:r>
            <a:r>
              <a:rPr lang="en-US" b="1" dirty="0">
                <a:solidFill>
                  <a:srgbClr val="C00000"/>
                </a:solidFill>
                <a:effectLst/>
              </a:rPr>
              <a:t>K is the number of label classes</a:t>
            </a:r>
            <a:r>
              <a:rPr lang="en-US" b="1" dirty="0">
                <a:solidFill>
                  <a:srgbClr val="002060"/>
                </a:solidFill>
                <a:effectLst/>
              </a:rPr>
              <a:t>, and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effectLst/>
              </a:rPr>
              <a:t>α</a:t>
            </a:r>
            <a:r>
              <a:rPr lang="en-US" b="1" dirty="0">
                <a:solidFill>
                  <a:srgbClr val="002060"/>
                </a:solidFill>
                <a:effectLst/>
              </a:rPr>
              <a:t> is a hyperparameter that </a:t>
            </a:r>
            <a:r>
              <a:rPr lang="en-US" b="1" dirty="0">
                <a:solidFill>
                  <a:srgbClr val="C00000"/>
                </a:solidFill>
                <a:effectLst/>
              </a:rPr>
              <a:t>determines the amount of smoothing</a:t>
            </a:r>
            <a:r>
              <a:rPr lang="en-US" b="1" dirty="0">
                <a:solidFill>
                  <a:srgbClr val="002060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</a:rPr>
              <a:t>If</a:t>
            </a:r>
            <a:r>
              <a:rPr lang="en-US" b="1" dirty="0">
                <a:solidFill>
                  <a:srgbClr val="C00000"/>
                </a:solidFill>
                <a:effectLst/>
              </a:rPr>
              <a:t> α = 0</a:t>
            </a:r>
            <a:r>
              <a:rPr lang="en-US" b="1" dirty="0">
                <a:solidFill>
                  <a:srgbClr val="002060"/>
                </a:solidFill>
                <a:effectLst/>
              </a:rPr>
              <a:t>, we obtain the original one-hot encoded </a:t>
            </a:r>
            <a:r>
              <a:rPr lang="en-US" b="1" dirty="0" err="1">
                <a:solidFill>
                  <a:srgbClr val="002060"/>
                </a:solidFill>
                <a:effectLst/>
              </a:rPr>
              <a:t>y_hot</a:t>
            </a:r>
            <a:r>
              <a:rPr lang="en-US" b="1" dirty="0">
                <a:solidFill>
                  <a:srgbClr val="002060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</a:rPr>
              <a:t>If </a:t>
            </a:r>
            <a:r>
              <a:rPr lang="en-US" b="1" dirty="0">
                <a:solidFill>
                  <a:srgbClr val="C00000"/>
                </a:solidFill>
                <a:effectLst/>
              </a:rPr>
              <a:t>α = 1, </a:t>
            </a:r>
            <a:r>
              <a:rPr lang="en-US" b="1" dirty="0">
                <a:solidFill>
                  <a:srgbClr val="002060"/>
                </a:solidFill>
                <a:effectLst/>
              </a:rPr>
              <a:t>we get the uniform </a:t>
            </a:r>
            <a:r>
              <a:rPr lang="en-US" b="1" dirty="0" smtClean="0">
                <a:solidFill>
                  <a:srgbClr val="002060"/>
                </a:solidFill>
                <a:effectLst/>
              </a:rPr>
              <a:t>distribution</a:t>
            </a:r>
          </a:p>
          <a:p>
            <a:r>
              <a:rPr lang="en-IN" b="1" dirty="0">
                <a:solidFill>
                  <a:srgbClr val="002060"/>
                </a:solidFill>
              </a:rPr>
              <a:t>The original one-hot encoded labels have been "smoothed" by reducing the value of the correct class label and distributing a small portion of that confidence to the other classes.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FB6D-2095-AAAE-AA59-AB69DD3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9BDC-6C5A-E58E-647E-F0C66E819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390-2751-E1D2-0402-A8AE863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  <a:effectLst/>
              </a:rPr>
              <a:t>Label smoothing </a:t>
            </a:r>
            <a:endParaRPr lang="en-IN" sz="44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FB6D-2095-AAAE-AA59-AB69DD3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t>13-08-2024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4E9-88BE-0E3A-1AA9-8F512749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396553"/>
            <a:ext cx="11213857" cy="5109393"/>
          </a:xfrm>
        </p:spPr>
        <p:txBody>
          <a:bodyPr>
            <a:normAutofit fontScale="92500" lnSpcReduction="20000"/>
          </a:bodyPr>
          <a:lstStyle/>
          <a:p>
            <a:r>
              <a:rPr lang="en-IN" sz="3000" b="1" dirty="0" smtClean="0"/>
              <a:t>Label </a:t>
            </a:r>
            <a:r>
              <a:rPr lang="en-IN" sz="3000" b="1" dirty="0">
                <a:solidFill>
                  <a:srgbClr val="C00000"/>
                </a:solidFill>
              </a:rPr>
              <a:t>smoothing redistributes some of the confidence </a:t>
            </a:r>
            <a:r>
              <a:rPr lang="en-IN" sz="3000" b="1" dirty="0"/>
              <a:t>from the correct class to other classes, helping </a:t>
            </a:r>
            <a:r>
              <a:rPr lang="en-IN" sz="3000" b="1" dirty="0">
                <a:solidFill>
                  <a:srgbClr val="C00000"/>
                </a:solidFill>
              </a:rPr>
              <a:t>prevent</a:t>
            </a:r>
            <a:r>
              <a:rPr lang="en-IN" sz="3000" b="1" dirty="0"/>
              <a:t> the model from becoming </a:t>
            </a:r>
            <a:r>
              <a:rPr lang="en-IN" sz="3000" b="1" dirty="0">
                <a:solidFill>
                  <a:srgbClr val="C00000"/>
                </a:solidFill>
              </a:rPr>
              <a:t>overconfident</a:t>
            </a:r>
            <a:r>
              <a:rPr lang="en-IN" sz="3000" b="1" dirty="0"/>
              <a:t> and </a:t>
            </a:r>
            <a:r>
              <a:rPr lang="en-IN" sz="3000" b="1" dirty="0">
                <a:solidFill>
                  <a:srgbClr val="C00000"/>
                </a:solidFill>
              </a:rPr>
              <a:t>promoting better </a:t>
            </a:r>
            <a:r>
              <a:rPr lang="en-IN" sz="3000" b="1" dirty="0" smtClean="0">
                <a:solidFill>
                  <a:srgbClr val="C00000"/>
                </a:solidFill>
              </a:rPr>
              <a:t>generalization</a:t>
            </a:r>
          </a:p>
          <a:p>
            <a:r>
              <a:rPr lang="es-ES" sz="3200" b="1" dirty="0">
                <a:solidFill>
                  <a:srgbClr val="002060"/>
                </a:solidFill>
              </a:rPr>
              <a:t>	</a:t>
            </a:r>
            <a:r>
              <a:rPr lang="es-ES" sz="3200" b="1" dirty="0" err="1">
                <a:solidFill>
                  <a:srgbClr val="002060"/>
                </a:solidFill>
              </a:rPr>
              <a:t>y_ls</a:t>
            </a:r>
            <a:r>
              <a:rPr lang="es-ES" sz="3200" b="1" dirty="0">
                <a:solidFill>
                  <a:srgbClr val="002060"/>
                </a:solidFill>
              </a:rPr>
              <a:t> = (1 - α) * </a:t>
            </a:r>
            <a:r>
              <a:rPr lang="es-ES" sz="3200" b="1" dirty="0" err="1">
                <a:solidFill>
                  <a:srgbClr val="002060"/>
                </a:solidFill>
              </a:rPr>
              <a:t>y_hot</a:t>
            </a:r>
            <a:r>
              <a:rPr lang="es-ES" sz="3200" b="1" dirty="0">
                <a:solidFill>
                  <a:srgbClr val="002060"/>
                </a:solidFill>
              </a:rPr>
              <a:t> + α / K</a:t>
            </a:r>
          </a:p>
          <a:p>
            <a:r>
              <a:rPr lang="en-IN" b="1" dirty="0" smtClean="0"/>
              <a:t>Original </a:t>
            </a:r>
            <a:r>
              <a:rPr lang="en-IN" b="1" dirty="0"/>
              <a:t>one-hot encoded labels</a:t>
            </a:r>
            <a:r>
              <a:rPr lang="en-IN" b="1" dirty="0" smtClean="0"/>
              <a:t>: </a:t>
            </a:r>
          </a:p>
          <a:p>
            <a:r>
              <a:rPr lang="en-IN" b="1" dirty="0" smtClean="0"/>
              <a:t>Class </a:t>
            </a:r>
            <a:r>
              <a:rPr lang="en-IN" b="1" dirty="0"/>
              <a:t>A: [1, 0, 0]</a:t>
            </a:r>
          </a:p>
          <a:p>
            <a:r>
              <a:rPr lang="en-IN" b="1" dirty="0"/>
              <a:t>Class B: [0, 1, 0]</a:t>
            </a:r>
          </a:p>
          <a:p>
            <a:r>
              <a:rPr lang="en-IN" b="1" dirty="0"/>
              <a:t>Class C: [0, 0, 1]</a:t>
            </a:r>
          </a:p>
          <a:p>
            <a:r>
              <a:rPr lang="en-IN" b="1" dirty="0" smtClean="0"/>
              <a:t>Let’s apply </a:t>
            </a:r>
            <a:r>
              <a:rPr lang="en-IN" b="1" dirty="0">
                <a:solidFill>
                  <a:srgbClr val="C00000"/>
                </a:solidFill>
              </a:rPr>
              <a:t>label smoothing with a smoothing factor of </a:t>
            </a:r>
            <a:r>
              <a:rPr lang="es-ES" b="1" dirty="0">
                <a:solidFill>
                  <a:srgbClr val="C00000"/>
                </a:solidFill>
              </a:rPr>
              <a:t>α </a:t>
            </a:r>
            <a:r>
              <a:rPr lang="es-ES" b="1" dirty="0" smtClean="0">
                <a:solidFill>
                  <a:srgbClr val="C00000"/>
                </a:solidFill>
              </a:rPr>
              <a:t> = </a:t>
            </a:r>
            <a:r>
              <a:rPr lang="en-IN" b="1" dirty="0" smtClean="0">
                <a:solidFill>
                  <a:srgbClr val="C00000"/>
                </a:solidFill>
              </a:rPr>
              <a:t>0.1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r>
              <a:rPr lang="en-IN" b="1" dirty="0"/>
              <a:t>Smoothed labels for Class A</a:t>
            </a:r>
            <a:r>
              <a:rPr lang="en-IN" b="1" dirty="0" smtClean="0"/>
              <a:t>: [</a:t>
            </a:r>
            <a:r>
              <a:rPr lang="en-IN" b="1" dirty="0"/>
              <a:t>0.9, 0.05, 0.05</a:t>
            </a:r>
            <a:r>
              <a:rPr lang="en-IN" b="1" dirty="0" smtClean="0"/>
              <a:t>]</a:t>
            </a:r>
          </a:p>
          <a:p>
            <a:r>
              <a:rPr lang="en-IN" b="1" dirty="0"/>
              <a:t>Smoothed labels for Class B</a:t>
            </a:r>
            <a:r>
              <a:rPr lang="en-IN" b="1" dirty="0" smtClean="0"/>
              <a:t>: [</a:t>
            </a:r>
            <a:r>
              <a:rPr lang="en-IN" b="1" dirty="0"/>
              <a:t>0.05, 0.9, 0.05]</a:t>
            </a:r>
          </a:p>
          <a:p>
            <a:r>
              <a:rPr lang="en-IN" b="1" dirty="0"/>
              <a:t>Smoothed labels for Class C</a:t>
            </a:r>
            <a:r>
              <a:rPr lang="en-IN" b="1" dirty="0" smtClean="0"/>
              <a:t>: [</a:t>
            </a:r>
            <a:r>
              <a:rPr lang="en-IN" b="1" dirty="0"/>
              <a:t>0.05, 0.05, 0.9]</a:t>
            </a:r>
          </a:p>
          <a:p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9BDC-6C5A-E58E-647E-F0C66E819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v-4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2" y="1396554"/>
            <a:ext cx="11921067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Deeper</a:t>
            </a:r>
            <a:r>
              <a:rPr lang="en-IN" sz="3200" b="1" dirty="0">
                <a:solidFill>
                  <a:srgbClr val="002060"/>
                </a:solidFill>
              </a:rPr>
              <a:t> in Inception v4 with the change in stem part </a:t>
            </a:r>
          </a:p>
          <a:p>
            <a:endParaRPr lang="en-IN" sz="3200" b="1" dirty="0">
              <a:solidFill>
                <a:srgbClr val="002060"/>
              </a:solidFill>
            </a:endParaRPr>
          </a:p>
          <a:p>
            <a:r>
              <a:rPr lang="en-IN" sz="3200" b="1" dirty="0">
                <a:solidFill>
                  <a:srgbClr val="002060"/>
                </a:solidFill>
              </a:rPr>
              <a:t>The </a:t>
            </a:r>
            <a:r>
              <a:rPr lang="en-IN" sz="3200" b="1" dirty="0">
                <a:solidFill>
                  <a:srgbClr val="C00000"/>
                </a:solidFill>
              </a:rPr>
              <a:t>number of Inception modules is increased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Inception modules made </a:t>
            </a:r>
            <a:r>
              <a:rPr lang="en-IN" sz="3200" b="1" dirty="0">
                <a:solidFill>
                  <a:srgbClr val="C00000"/>
                </a:solidFill>
              </a:rPr>
              <a:t>more uniform </a:t>
            </a:r>
            <a:r>
              <a:rPr lang="en-IN" sz="3200" b="1" dirty="0">
                <a:solidFill>
                  <a:srgbClr val="002060"/>
                </a:solidFill>
              </a:rPr>
              <a:t>i.e. same numbers of filters are used in modules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Three types of inception </a:t>
            </a:r>
            <a:r>
              <a:rPr lang="en-IN" sz="3200" b="1" dirty="0">
                <a:solidFill>
                  <a:srgbClr val="002060"/>
                </a:solidFill>
              </a:rPr>
              <a:t>module are named A, B, and C ( similar inception modules as that in inception-v2 )</a:t>
            </a:r>
          </a:p>
          <a:p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39" y="2823730"/>
            <a:ext cx="6484728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Residual Network (</a:t>
            </a:r>
            <a:r>
              <a:rPr lang="en-US" sz="4000" b="1" dirty="0" err="1">
                <a:solidFill>
                  <a:srgbClr val="C00000"/>
                </a:solidFill>
              </a:rPr>
              <a:t>ResNet</a:t>
            </a:r>
            <a:r>
              <a:rPr lang="en-US" sz="4000" b="1" dirty="0">
                <a:solidFill>
                  <a:srgbClr val="C00000"/>
                </a:solidFill>
              </a:rPr>
              <a:t>)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ResNet</a:t>
            </a:r>
            <a:r>
              <a:rPr lang="en-US" dirty="0">
                <a:solidFill>
                  <a:srgbClr val="C00000"/>
                </a:solidFill>
              </a:rPr>
              <a:t>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96554"/>
            <a:ext cx="11836400" cy="4773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Deep networks are </a:t>
            </a:r>
            <a:r>
              <a:rPr lang="en-IN" sz="3200" b="1" dirty="0">
                <a:solidFill>
                  <a:srgbClr val="C00000"/>
                </a:solidFill>
              </a:rPr>
              <a:t>hard to train </a:t>
            </a:r>
            <a:r>
              <a:rPr lang="en-IN" sz="3200" b="1" dirty="0">
                <a:solidFill>
                  <a:srgbClr val="002060"/>
                </a:solidFill>
              </a:rPr>
              <a:t>because of the notorious vanishing gradient problem</a:t>
            </a:r>
          </a:p>
          <a:p>
            <a:r>
              <a:rPr lang="en-IN" sz="3200" b="1" dirty="0">
                <a:solidFill>
                  <a:srgbClr val="C00000"/>
                </a:solidFill>
                <a:latin typeface="Garamond"/>
              </a:rPr>
              <a:t>Vanishing gradient problem: </a:t>
            </a:r>
            <a:r>
              <a:rPr lang="en-IN" sz="3200" b="1" dirty="0">
                <a:solidFill>
                  <a:srgbClr val="002060"/>
                </a:solidFill>
                <a:latin typeface="Garamond"/>
              </a:rPr>
              <a:t>As the gradient is back-propagated to earlier layers, </a:t>
            </a:r>
            <a:r>
              <a:rPr lang="en-IN" sz="3200" b="1" dirty="0">
                <a:solidFill>
                  <a:srgbClr val="C00000"/>
                </a:solidFill>
                <a:latin typeface="Garamond"/>
              </a:rPr>
              <a:t>repeated multiplication </a:t>
            </a:r>
            <a:r>
              <a:rPr lang="en-IN" sz="3200" b="1" dirty="0">
                <a:solidFill>
                  <a:srgbClr val="002060"/>
                </a:solidFill>
                <a:latin typeface="Garamond"/>
              </a:rPr>
              <a:t>may make the gradient infinitely small.</a:t>
            </a:r>
          </a:p>
        </p:txBody>
      </p:sp>
      <p:pic>
        <p:nvPicPr>
          <p:cNvPr id="74754" name="Picture 2" descr="https://miro.medium.com/max/630/1*McwAbGJjA1lV_xBdg1w5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465702"/>
            <a:ext cx="7815792" cy="270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ResNet (50 Layers)</a:t>
            </a:r>
          </a:p>
        </p:txBody>
      </p:sp>
      <p:pic>
        <p:nvPicPr>
          <p:cNvPr id="6" name="Picture 4" descr="Detailed Guide to Understand and Implement ResNets – CV-Tricks.com">
            <a:extLst>
              <a:ext uri="{FF2B5EF4-FFF2-40B4-BE49-F238E27FC236}">
                <a16:creationId xmlns:a16="http://schemas.microsoft.com/office/drawing/2014/main" id="{3802A842-90D2-43EF-A391-F63A707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57459" y="-2931146"/>
            <a:ext cx="2555961" cy="113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mon architectures in convolutional neural networks.">
            <a:extLst>
              <a:ext uri="{FF2B5EF4-FFF2-40B4-BE49-F238E27FC236}">
                <a16:creationId xmlns:a16="http://schemas.microsoft.com/office/drawing/2014/main" id="{2409E7F3-2F01-4BE9-B164-07152A139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33" y="3786854"/>
            <a:ext cx="4088202" cy="2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ResNet</a:t>
            </a:r>
            <a:r>
              <a:rPr lang="en-US" dirty="0">
                <a:solidFill>
                  <a:srgbClr val="C00000"/>
                </a:solidFill>
              </a:rPr>
              <a:t>: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96554"/>
            <a:ext cx="12192000" cy="4773660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One of the most popular </a:t>
            </a:r>
            <a:r>
              <a:rPr lang="en-IN" sz="3200" b="1" dirty="0">
                <a:solidFill>
                  <a:srgbClr val="002060"/>
                </a:solidFill>
              </a:rPr>
              <a:t>architectures in various computer vision tasks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Won the </a:t>
            </a:r>
            <a:r>
              <a:rPr lang="en-IN" sz="3200" b="1" dirty="0">
                <a:solidFill>
                  <a:srgbClr val="C00000"/>
                </a:solidFill>
              </a:rPr>
              <a:t>top position at the ILSVRC 2015 </a:t>
            </a:r>
            <a:r>
              <a:rPr lang="en-IN" sz="3200" b="1" dirty="0">
                <a:solidFill>
                  <a:srgbClr val="002060"/>
                </a:solidFill>
              </a:rPr>
              <a:t>classification competition with an </a:t>
            </a:r>
            <a:r>
              <a:rPr lang="en-IN" sz="3200" b="1" dirty="0">
                <a:solidFill>
                  <a:srgbClr val="C00000"/>
                </a:solidFill>
              </a:rPr>
              <a:t>error of only 3.57%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Additionally, it also came first in the </a:t>
            </a:r>
            <a:r>
              <a:rPr lang="en-IN" sz="3200" b="1" dirty="0" err="1">
                <a:solidFill>
                  <a:srgbClr val="C00000"/>
                </a:solidFill>
              </a:rPr>
              <a:t>ImageNet</a:t>
            </a:r>
            <a:r>
              <a:rPr lang="en-IN" sz="3200" b="1" dirty="0">
                <a:solidFill>
                  <a:srgbClr val="C00000"/>
                </a:solidFill>
              </a:rPr>
              <a:t> detection</a:t>
            </a:r>
            <a:r>
              <a:rPr lang="en-IN" sz="3200" b="1" dirty="0">
                <a:solidFill>
                  <a:srgbClr val="002060"/>
                </a:solidFill>
              </a:rPr>
              <a:t>, </a:t>
            </a:r>
            <a:r>
              <a:rPr lang="en-IN" sz="3200" b="1" dirty="0" err="1">
                <a:solidFill>
                  <a:srgbClr val="002060"/>
                </a:solidFill>
              </a:rPr>
              <a:t>ImageNet</a:t>
            </a:r>
            <a:r>
              <a:rPr lang="en-IN" sz="3200" b="1" dirty="0">
                <a:solidFill>
                  <a:srgbClr val="002060"/>
                </a:solidFill>
              </a:rPr>
              <a:t> </a:t>
            </a:r>
            <a:r>
              <a:rPr lang="en-IN" sz="3200" b="1" dirty="0">
                <a:solidFill>
                  <a:srgbClr val="C00000"/>
                </a:solidFill>
              </a:rPr>
              <a:t>localization</a:t>
            </a:r>
            <a:r>
              <a:rPr lang="en-IN" sz="3200" b="1" dirty="0">
                <a:solidFill>
                  <a:srgbClr val="002060"/>
                </a:solidFill>
              </a:rPr>
              <a:t>, </a:t>
            </a:r>
            <a:r>
              <a:rPr lang="en-IN" sz="3200" b="1" dirty="0">
                <a:solidFill>
                  <a:srgbClr val="C00000"/>
                </a:solidFill>
              </a:rPr>
              <a:t>COCO detection</a:t>
            </a:r>
            <a:r>
              <a:rPr lang="en-IN" sz="3200" b="1" dirty="0">
                <a:solidFill>
                  <a:srgbClr val="002060"/>
                </a:solidFill>
              </a:rPr>
              <a:t>, and COCO </a:t>
            </a:r>
            <a:r>
              <a:rPr lang="en-IN" sz="3200" b="1" dirty="0">
                <a:solidFill>
                  <a:srgbClr val="C00000"/>
                </a:solidFill>
              </a:rPr>
              <a:t>segmentation</a:t>
            </a:r>
            <a:r>
              <a:rPr lang="en-IN" sz="3200" b="1" dirty="0">
                <a:solidFill>
                  <a:srgbClr val="002060"/>
                </a:solidFill>
              </a:rPr>
              <a:t> in the ILSVRC &amp; COCO competitions of 2015</a:t>
            </a:r>
          </a:p>
          <a:p>
            <a:r>
              <a:rPr lang="en-IN" sz="3200" dirty="0"/>
              <a:t> </a:t>
            </a:r>
            <a:r>
              <a:rPr lang="en-IN" sz="3200" b="1" dirty="0">
                <a:solidFill>
                  <a:srgbClr val="002060"/>
                </a:solidFill>
              </a:rPr>
              <a:t>Introduced </a:t>
            </a:r>
            <a:r>
              <a:rPr lang="en-IN" sz="3200" b="1" dirty="0">
                <a:solidFill>
                  <a:srgbClr val="C00000"/>
                </a:solidFill>
              </a:rPr>
              <a:t>residual (Skip)connections</a:t>
            </a:r>
          </a:p>
          <a:p>
            <a:r>
              <a:rPr lang="en-IN" sz="3200" b="1" dirty="0" err="1">
                <a:solidFill>
                  <a:srgbClr val="002060"/>
                </a:solidFill>
              </a:rPr>
              <a:t>ResNets</a:t>
            </a:r>
            <a:r>
              <a:rPr lang="en-IN" sz="3200" b="1" dirty="0">
                <a:solidFill>
                  <a:srgbClr val="002060"/>
                </a:solidFill>
              </a:rPr>
              <a:t> have </a:t>
            </a:r>
            <a:r>
              <a:rPr lang="en-IN" sz="3200" b="1" dirty="0">
                <a:solidFill>
                  <a:srgbClr val="C00000"/>
                </a:solidFill>
              </a:rPr>
              <a:t>fewer filters </a:t>
            </a:r>
            <a:r>
              <a:rPr lang="en-IN" sz="3200" b="1" dirty="0">
                <a:solidFill>
                  <a:srgbClr val="002060"/>
                </a:solidFill>
              </a:rPr>
              <a:t>and lower complexity.</a:t>
            </a:r>
            <a:br>
              <a:rPr lang="en-IN" sz="3200" b="1" dirty="0">
                <a:solidFill>
                  <a:srgbClr val="002060"/>
                </a:solidFill>
              </a:rPr>
            </a:b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ResNet</a:t>
            </a:r>
            <a:r>
              <a:rPr lang="en-US" dirty="0">
                <a:solidFill>
                  <a:srgbClr val="C00000"/>
                </a:solidFill>
              </a:rPr>
              <a:t>: Skip Connections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98" y="1396554"/>
            <a:ext cx="11836401" cy="97411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The core idea of </a:t>
            </a:r>
            <a:r>
              <a:rPr lang="en-IN" sz="3200" b="1" dirty="0" err="1">
                <a:solidFill>
                  <a:srgbClr val="002060"/>
                </a:solidFill>
              </a:rPr>
              <a:t>ResNet</a:t>
            </a:r>
            <a:r>
              <a:rPr lang="en-IN" sz="3200" b="1" dirty="0">
                <a:solidFill>
                  <a:srgbClr val="002060"/>
                </a:solidFill>
              </a:rPr>
              <a:t> is introducing a so-called </a:t>
            </a:r>
            <a:r>
              <a:rPr lang="en-IN" sz="3200" b="1" dirty="0">
                <a:solidFill>
                  <a:srgbClr val="C00000"/>
                </a:solidFill>
              </a:rPr>
              <a:t>“identity shortcut connection” </a:t>
            </a:r>
            <a:r>
              <a:rPr lang="en-IN" sz="3200" b="1" dirty="0">
                <a:solidFill>
                  <a:srgbClr val="002060"/>
                </a:solidFill>
              </a:rPr>
              <a:t>that skips one or more layers</a:t>
            </a:r>
          </a:p>
        </p:txBody>
      </p:sp>
      <p:pic>
        <p:nvPicPr>
          <p:cNvPr id="84994" name="Picture 2" descr="https://miro.medium.com/max/367/1*ByrVJspW-TefwlH7OLxNkg.png"/>
          <p:cNvPicPr>
            <a:picLocks noChangeAspect="1" noChangeArrowheads="1"/>
          </p:cNvPicPr>
          <p:nvPr/>
        </p:nvPicPr>
        <p:blipFill>
          <a:blip r:embed="rId2" cstate="print"/>
          <a:srcRect t="8097"/>
          <a:stretch>
            <a:fillRect/>
          </a:stretch>
        </p:blipFill>
        <p:spPr bwMode="auto">
          <a:xfrm>
            <a:off x="8046508" y="2387600"/>
            <a:ext cx="4145492" cy="3838103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5599" y="2709332"/>
            <a:ext cx="7450668" cy="346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Residual connections are two way beneficial: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Alleviate the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issue of vanishing gradient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by setting up an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alternate shortcut for the gradient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 pass through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Learning an identity function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ensures that the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higher layers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of the model do not perform any worse than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Variants of Residual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80900" name="Picture 4" descr="https://miro.medium.com/max/630/1*M5NIelQC33eN6KjwZRcco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68" y="1634595"/>
            <a:ext cx="11116732" cy="4495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ResNet</a:t>
            </a:r>
            <a:r>
              <a:rPr lang="en-US" dirty="0">
                <a:solidFill>
                  <a:srgbClr val="C00000"/>
                </a:solidFill>
              </a:rPr>
              <a:t>: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96554"/>
            <a:ext cx="11836400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Comes in </a:t>
            </a:r>
            <a:r>
              <a:rPr lang="en-IN" sz="3200" b="1" dirty="0">
                <a:solidFill>
                  <a:srgbClr val="C00000"/>
                </a:solidFill>
              </a:rPr>
              <a:t>different versions</a:t>
            </a:r>
            <a:r>
              <a:rPr lang="en-IN" sz="32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ResNet-34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ResNet-50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ResNet-101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ResNet-152</a:t>
            </a:r>
          </a:p>
        </p:txBody>
      </p:sp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Revolution of CNN Depth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sp>
        <p:nvSpPr>
          <p:cNvPr id="3" name="AutoShape 2" descr="blob:https://web.whatsapp.com/2c460c80-c6b8-406b-93c5-c04f79caf68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418434"/>
            <a:ext cx="11816292" cy="47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ResNet-34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396554"/>
            <a:ext cx="4487334" cy="47736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Has </a:t>
            </a:r>
            <a:r>
              <a:rPr lang="en-IN" b="1" dirty="0">
                <a:solidFill>
                  <a:srgbClr val="C00000"/>
                </a:solidFill>
              </a:rPr>
              <a:t>34 weighted layers</a:t>
            </a:r>
          </a:p>
          <a:p>
            <a:r>
              <a:rPr lang="en-IN" b="1" dirty="0">
                <a:solidFill>
                  <a:srgbClr val="C00000"/>
                </a:solidFill>
              </a:rPr>
              <a:t>VGG’s plain network was taken </a:t>
            </a:r>
          </a:p>
          <a:p>
            <a:r>
              <a:rPr lang="en-IN" b="1" dirty="0">
                <a:solidFill>
                  <a:srgbClr val="C00000"/>
                </a:solidFill>
              </a:rPr>
              <a:t>Skip connections</a:t>
            </a:r>
            <a:r>
              <a:rPr lang="en-IN" b="1" dirty="0">
                <a:solidFill>
                  <a:srgbClr val="002060"/>
                </a:solidFill>
              </a:rPr>
              <a:t> were added for a block of every two convolution layers </a:t>
            </a:r>
          </a:p>
          <a:p>
            <a:r>
              <a:rPr lang="en-IN" b="1" dirty="0">
                <a:solidFill>
                  <a:srgbClr val="002060"/>
                </a:solidFill>
              </a:rPr>
              <a:t>The plain network turns into its residual network counterpart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78850" name="Picture 2" descr="https://miro.medium.com/max/515/1*2ns4ota94je5gSVjrpFq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667" y="0"/>
            <a:ext cx="7281333" cy="6689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ResNet-50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396554"/>
            <a:ext cx="11921067" cy="47736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Has </a:t>
            </a:r>
            <a:r>
              <a:rPr lang="en-IN" b="1" dirty="0">
                <a:solidFill>
                  <a:srgbClr val="C00000"/>
                </a:solidFill>
              </a:rPr>
              <a:t>50 weighted layers</a:t>
            </a:r>
          </a:p>
          <a:p>
            <a:r>
              <a:rPr lang="en-IN" b="1" dirty="0">
                <a:solidFill>
                  <a:srgbClr val="002060"/>
                </a:solidFill>
              </a:rPr>
              <a:t>There were concerns over the </a:t>
            </a:r>
            <a:r>
              <a:rPr lang="en-IN" b="1" dirty="0">
                <a:solidFill>
                  <a:srgbClr val="C00000"/>
                </a:solidFill>
              </a:rPr>
              <a:t>time taken </a:t>
            </a:r>
            <a:r>
              <a:rPr lang="en-IN" b="1" dirty="0">
                <a:solidFill>
                  <a:srgbClr val="002060"/>
                </a:solidFill>
              </a:rPr>
              <a:t>to train the layers of </a:t>
            </a:r>
            <a:r>
              <a:rPr lang="en-IN" b="1" dirty="0">
                <a:solidFill>
                  <a:srgbClr val="C00000"/>
                </a:solidFill>
              </a:rPr>
              <a:t>ResNet-34</a:t>
            </a:r>
          </a:p>
          <a:p>
            <a:r>
              <a:rPr lang="en-IN" b="1" dirty="0">
                <a:solidFill>
                  <a:srgbClr val="002060"/>
                </a:solidFill>
              </a:rPr>
              <a:t>Each of </a:t>
            </a:r>
            <a:r>
              <a:rPr lang="en-IN" b="1" dirty="0">
                <a:solidFill>
                  <a:srgbClr val="C00000"/>
                </a:solidFill>
              </a:rPr>
              <a:t>the 2-layer blocks </a:t>
            </a:r>
            <a:r>
              <a:rPr lang="en-IN" b="1" dirty="0">
                <a:solidFill>
                  <a:srgbClr val="002060"/>
                </a:solidFill>
              </a:rPr>
              <a:t>in Resnet34 was </a:t>
            </a:r>
            <a:r>
              <a:rPr lang="en-IN" b="1" dirty="0">
                <a:solidFill>
                  <a:srgbClr val="C00000"/>
                </a:solidFill>
              </a:rPr>
              <a:t>replaced with a 3-layer </a:t>
            </a:r>
            <a:r>
              <a:rPr lang="en-IN" b="1" dirty="0">
                <a:solidFill>
                  <a:srgbClr val="002060"/>
                </a:solidFill>
              </a:rPr>
              <a:t>bottleneck block</a:t>
            </a:r>
          </a:p>
          <a:p>
            <a:r>
              <a:rPr lang="en-IN" b="1" dirty="0">
                <a:solidFill>
                  <a:srgbClr val="002060"/>
                </a:solidFill>
              </a:rPr>
              <a:t>This has much </a:t>
            </a:r>
            <a:r>
              <a:rPr lang="en-IN" b="1" dirty="0">
                <a:solidFill>
                  <a:srgbClr val="C00000"/>
                </a:solidFill>
              </a:rPr>
              <a:t>higher accuracy than the 34-layer </a:t>
            </a:r>
            <a:r>
              <a:rPr lang="en-IN" b="1" dirty="0" err="1">
                <a:solidFill>
                  <a:srgbClr val="002060"/>
                </a:solidFill>
              </a:rPr>
              <a:t>ResNet</a:t>
            </a:r>
            <a:r>
              <a:rPr lang="en-IN" b="1" dirty="0">
                <a:solidFill>
                  <a:srgbClr val="002060"/>
                </a:solidFill>
              </a:rPr>
              <a:t> model.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ResNet-101 and ResNet-152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396554"/>
            <a:ext cx="11921067" cy="47736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Constructed by </a:t>
            </a:r>
            <a:r>
              <a:rPr lang="en-IN" b="1" dirty="0">
                <a:solidFill>
                  <a:srgbClr val="C00000"/>
                </a:solidFill>
              </a:rPr>
              <a:t>using more 3-layer blocks 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Increased network</a:t>
            </a:r>
            <a:r>
              <a:rPr lang="en-IN" b="1" dirty="0">
                <a:solidFill>
                  <a:srgbClr val="C00000"/>
                </a:solidFill>
              </a:rPr>
              <a:t> depth</a:t>
            </a:r>
          </a:p>
          <a:p>
            <a:r>
              <a:rPr lang="en-IN" b="1" dirty="0">
                <a:solidFill>
                  <a:srgbClr val="002060"/>
                </a:solidFill>
              </a:rPr>
              <a:t> The 152-layer </a:t>
            </a:r>
            <a:r>
              <a:rPr lang="en-IN" b="1" dirty="0" err="1">
                <a:solidFill>
                  <a:srgbClr val="002060"/>
                </a:solidFill>
              </a:rPr>
              <a:t>ResNet</a:t>
            </a:r>
            <a:r>
              <a:rPr lang="en-IN" b="1" dirty="0">
                <a:solidFill>
                  <a:srgbClr val="002060"/>
                </a:solidFill>
              </a:rPr>
              <a:t> has much lower complexity (at 11.3bn FLOPS) than VGG-16 or VGG-19 nets (15.3/19.6bn FLOPS).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39" y="2823730"/>
            <a:ext cx="6484728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rgbClr val="C00000"/>
                </a:solidFill>
              </a:rPr>
              <a:t>Inception </a:t>
            </a:r>
            <a:r>
              <a:rPr lang="en-IN" sz="4000" b="1" dirty="0" err="1">
                <a:solidFill>
                  <a:srgbClr val="C00000"/>
                </a:solidFill>
              </a:rPr>
              <a:t>ResNet</a:t>
            </a:r>
            <a:r>
              <a:rPr lang="en-IN" sz="4000" b="1" dirty="0">
                <a:solidFill>
                  <a:srgbClr val="C00000"/>
                </a:solidFill>
              </a:rPr>
              <a:t> v2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48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Inception </a:t>
            </a:r>
            <a:r>
              <a:rPr lang="en-IN" dirty="0" err="1"/>
              <a:t>ResNet</a:t>
            </a:r>
            <a:r>
              <a:rPr lang="en-IN" dirty="0"/>
              <a:t>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396554"/>
            <a:ext cx="11633200" cy="47736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Inception Network with Residual connections</a:t>
            </a:r>
            <a:r>
              <a:rPr lang="en-IN" sz="3200" b="1" dirty="0">
                <a:solidFill>
                  <a:srgbClr val="002060"/>
                </a:solidFill>
              </a:rPr>
              <a:t> in inception modules.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Pooling layer </a:t>
            </a:r>
            <a:r>
              <a:rPr lang="en-IN" sz="3200" b="1" dirty="0">
                <a:solidFill>
                  <a:srgbClr val="002060"/>
                </a:solidFill>
              </a:rPr>
              <a:t>in inception block </a:t>
            </a:r>
            <a:r>
              <a:rPr lang="en-IN" sz="3200" b="1" dirty="0">
                <a:solidFill>
                  <a:srgbClr val="C00000"/>
                </a:solidFill>
              </a:rPr>
              <a:t>is replaced by residual </a:t>
            </a:r>
            <a:r>
              <a:rPr lang="en-IN" sz="32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Network made</a:t>
            </a:r>
            <a:r>
              <a:rPr lang="en-IN" sz="3200" b="1" dirty="0">
                <a:solidFill>
                  <a:srgbClr val="C00000"/>
                </a:solidFill>
              </a:rPr>
              <a:t> deeper </a:t>
            </a:r>
            <a:r>
              <a:rPr lang="en-IN" sz="3200" b="1" dirty="0">
                <a:solidFill>
                  <a:srgbClr val="002060"/>
                </a:solidFill>
              </a:rPr>
              <a:t>by increasing the number of Inception modules</a:t>
            </a:r>
          </a:p>
          <a:p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705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Inception </a:t>
            </a:r>
            <a:r>
              <a:rPr lang="en-IN" dirty="0" err="1"/>
              <a:t>ResNet</a:t>
            </a:r>
            <a:r>
              <a:rPr lang="en-IN" dirty="0"/>
              <a:t>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 dirty="0"/>
          </a:p>
        </p:txBody>
      </p:sp>
      <p:pic>
        <p:nvPicPr>
          <p:cNvPr id="69634" name="Picture 2" descr="https://miro.medium.com/max/700/1*y0WeuEKV0zzvADaO1sAZ1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82132"/>
            <a:ext cx="9549342" cy="5375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876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Pre-trained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Xception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InceptionResNetV2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MobileNet (V2)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EfficientNetB0-B7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NASNet (Mobile &amp; Large)</a:t>
            </a:r>
          </a:p>
        </p:txBody>
      </p:sp>
    </p:spTree>
    <p:extLst>
      <p:ext uri="{BB962C8B-B14F-4D97-AF65-F5344CB8AC3E}">
        <p14:creationId xmlns:p14="http://schemas.microsoft.com/office/powerpoint/2010/main" val="976804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8937-693A-40F6-E750-790AC6DB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CNNS Comparison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5100-336E-E30C-C45F-0114299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8910-28E2-AD5C-FCF5-5B2B33F263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332D76-A6A2-4E17-2FC3-70553B3E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1414091"/>
            <a:ext cx="10955866" cy="44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94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various Deep CNNs</a:t>
            </a:r>
          </a:p>
        </p:txBody>
      </p:sp>
      <p:pic>
        <p:nvPicPr>
          <p:cNvPr id="4" name="Picture 4" descr="Classification accuracy of AlexNet, VGG-16, ResNet-152, Inception ...">
            <a:extLst>
              <a:ext uri="{FF2B5EF4-FFF2-40B4-BE49-F238E27FC236}">
                <a16:creationId xmlns:a16="http://schemas.microsoft.com/office/drawing/2014/main" id="{96038B83-26C2-4DF5-8C22-066D2483256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3"/>
          <a:stretch/>
        </p:blipFill>
        <p:spPr bwMode="auto">
          <a:xfrm>
            <a:off x="929940" y="2326236"/>
            <a:ext cx="10295072" cy="2773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15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Questions Should You Ask During the Product Lifecycle ...">
            <a:extLst>
              <a:ext uri="{FF2B5EF4-FFF2-40B4-BE49-F238E27FC236}">
                <a16:creationId xmlns:a16="http://schemas.microsoft.com/office/drawing/2014/main" id="{8C1545D0-98B8-4093-8BB3-D696793B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8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390-2751-E1D2-0402-A8AE863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4E9-88BE-0E3A-1AA9-8F512749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29465"/>
            <a:ext cx="12192000" cy="3257681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</a:rPr>
              <a:t>5 layers with 60k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parameters</a:t>
            </a:r>
          </a:p>
          <a:p>
            <a:r>
              <a:rPr lang="en-IN" b="1" dirty="0">
                <a:solidFill>
                  <a:srgbClr val="002060"/>
                </a:solidFill>
              </a:rPr>
              <a:t>A</a:t>
            </a:r>
            <a:r>
              <a:rPr lang="en-IN" b="1" i="0" dirty="0">
                <a:solidFill>
                  <a:srgbClr val="002060"/>
                </a:solidFill>
                <a:effectLst/>
              </a:rPr>
              <a:t>verage-pooling</a:t>
            </a:r>
            <a:r>
              <a:rPr lang="en-US" b="1" dirty="0">
                <a:solidFill>
                  <a:srgbClr val="002060"/>
                </a:solidFill>
              </a:rPr>
              <a:t> with </a:t>
            </a:r>
            <a:r>
              <a:rPr lang="en-IN" b="1" i="0" dirty="0">
                <a:solidFill>
                  <a:srgbClr val="C00000"/>
                </a:solidFill>
                <a:effectLst/>
              </a:rPr>
              <a:t>trainable weights</a:t>
            </a:r>
            <a:endParaRPr lang="en-US" b="1" i="0" dirty="0">
              <a:solidFill>
                <a:srgbClr val="C00000"/>
              </a:solidFill>
              <a:effectLst/>
            </a:endParaRPr>
          </a:p>
          <a:p>
            <a:r>
              <a:rPr lang="en-US" b="1" i="0" dirty="0">
                <a:solidFill>
                  <a:srgbClr val="002060"/>
                </a:solidFill>
                <a:effectLst/>
              </a:rPr>
              <a:t>This architecture has become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the standard ‘template</a:t>
            </a:r>
            <a:r>
              <a:rPr lang="en-US" b="1" i="0" dirty="0">
                <a:solidFill>
                  <a:srgbClr val="002060"/>
                </a:solidFill>
                <a:effectLst/>
              </a:rPr>
              <a:t>’: stacking convolutions with activation function, and pooling layers, and ending the network with one or more fully-connected layers.</a:t>
            </a:r>
          </a:p>
          <a:p>
            <a:r>
              <a:rPr lang="en-IN" b="1" dirty="0">
                <a:solidFill>
                  <a:srgbClr val="7030A0"/>
                </a:solidFill>
              </a:rPr>
              <a:t>Published </a:t>
            </a:r>
            <a:r>
              <a:rPr lang="en-IN" b="1" i="0" dirty="0">
                <a:solidFill>
                  <a:srgbClr val="7030A0"/>
                </a:solidFill>
                <a:effectLst/>
              </a:rPr>
              <a:t>In 1998 by Yann </a:t>
            </a:r>
            <a:r>
              <a:rPr lang="en-IN" b="1" i="0" dirty="0" err="1">
                <a:solidFill>
                  <a:srgbClr val="7030A0"/>
                </a:solidFill>
                <a:effectLst/>
              </a:rPr>
              <a:t>LeCun</a:t>
            </a:r>
            <a:r>
              <a:rPr lang="en-IN" b="1" i="0" dirty="0">
                <a:solidFill>
                  <a:srgbClr val="7030A0"/>
                </a:solidFill>
                <a:effectLst/>
              </a:rPr>
              <a:t>, Léon </a:t>
            </a:r>
            <a:r>
              <a:rPr lang="en-IN" b="1" i="0" dirty="0" err="1">
                <a:solidFill>
                  <a:srgbClr val="7030A0"/>
                </a:solidFill>
                <a:effectLst/>
              </a:rPr>
              <a:t>Bottou</a:t>
            </a:r>
            <a:r>
              <a:rPr lang="en-IN" b="1" i="0" dirty="0">
                <a:solidFill>
                  <a:srgbClr val="7030A0"/>
                </a:solidFill>
                <a:effectLst/>
              </a:rPr>
              <a:t>, </a:t>
            </a:r>
            <a:r>
              <a:rPr lang="en-IN" b="1" i="0" dirty="0" err="1">
                <a:solidFill>
                  <a:srgbClr val="7030A0"/>
                </a:solidFill>
                <a:effectLst/>
              </a:rPr>
              <a:t>Yoshua</a:t>
            </a:r>
            <a:r>
              <a:rPr lang="en-IN" b="1" i="0" dirty="0">
                <a:solidFill>
                  <a:srgbClr val="7030A0"/>
                </a:solidFill>
                <a:effectLst/>
              </a:rPr>
              <a:t> </a:t>
            </a:r>
            <a:r>
              <a:rPr lang="en-IN" b="1" i="0" dirty="0" err="1">
                <a:solidFill>
                  <a:srgbClr val="7030A0"/>
                </a:solidFill>
                <a:effectLst/>
              </a:rPr>
              <a:t>Bengio</a:t>
            </a:r>
            <a:r>
              <a:rPr lang="en-IN" b="1" i="0" dirty="0">
                <a:solidFill>
                  <a:srgbClr val="7030A0"/>
                </a:solidFill>
                <a:effectLst/>
              </a:rPr>
              <a:t>, and Patrick Haffner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FB6D-2095-AAAE-AA59-AB69DD3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9BDC-6C5A-E58E-647E-F0C66E819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C47B09-C9E1-D68D-54AE-567B0B04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11153"/>
          <a:stretch>
            <a:fillRect/>
          </a:stretch>
        </p:blipFill>
        <p:spPr bwMode="auto">
          <a:xfrm>
            <a:off x="291483" y="1134534"/>
            <a:ext cx="11900517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F7D1-C862-AD10-EBB3-FDE481A2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40" y="2823730"/>
            <a:ext cx="3840332" cy="72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AlexNet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A9B0-4935-AA91-0E44-90E066D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A98-EA36-4A60-B693-565FDCD0127B}" type="datetime1">
              <a:rPr lang="en-IN" smtClean="0"/>
              <a:pPr/>
              <a:t>13-08-2024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0C9E-CA2E-AD1E-FB8B-4CABFFF83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6408602"/>
            <a:ext cx="757654" cy="397147"/>
          </a:xfrm>
          <a:prstGeom prst="rect">
            <a:avLst/>
          </a:prstGeom>
        </p:spPr>
        <p:txBody>
          <a:bodyPr/>
          <a:lstStyle/>
          <a:p>
            <a:fld id="{DB6201F3-EC50-4D03-9DCC-72CFC24C535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 Net</a:t>
            </a:r>
          </a:p>
        </p:txBody>
      </p:sp>
      <p:pic>
        <p:nvPicPr>
          <p:cNvPr id="1030" name="Picture 6" descr="Difference between AlexNet, VGGNet, ResNet, and Inception | by Aqeel Anwar  |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31" y="1262261"/>
            <a:ext cx="10006669" cy="364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74133" y="4910666"/>
            <a:ext cx="10909057" cy="125954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Five convolutional layers and three fully-connected layers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60 million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6924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 Net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0133" y="1396554"/>
            <a:ext cx="11971868" cy="4773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Eight layers: </a:t>
            </a:r>
            <a:r>
              <a:rPr lang="en-IN" sz="3200" b="1" dirty="0">
                <a:solidFill>
                  <a:srgbClr val="002060"/>
                </a:solidFill>
              </a:rPr>
              <a:t>five convolutional layers and three </a:t>
            </a:r>
            <a:r>
              <a:rPr lang="en-IN" sz="3200" b="1">
                <a:solidFill>
                  <a:srgbClr val="002060"/>
                </a:solidFill>
              </a:rPr>
              <a:t>fully-connected </a:t>
            </a:r>
            <a:r>
              <a:rPr lang="en-IN" sz="3200" b="1" smtClean="0">
                <a:solidFill>
                  <a:srgbClr val="002060"/>
                </a:solidFill>
              </a:rPr>
              <a:t>layers</a:t>
            </a:r>
            <a:endParaRPr lang="en-IN" sz="3200" b="1" dirty="0">
              <a:solidFill>
                <a:srgbClr val="002060"/>
              </a:solidFill>
            </a:endParaRPr>
          </a:p>
          <a:p>
            <a:r>
              <a:rPr lang="en-US" sz="3200" b="1" dirty="0" err="1">
                <a:solidFill>
                  <a:srgbClr val="002060"/>
                </a:solidFill>
                <a:latin typeface="Garamond"/>
              </a:rPr>
              <a:t>AlexNet</a:t>
            </a:r>
            <a:r>
              <a:rPr lang="en-US" sz="3200" b="1" dirty="0">
                <a:solidFill>
                  <a:srgbClr val="002060"/>
                </a:solidFill>
                <a:latin typeface="Garamond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Garamond"/>
              </a:rPr>
              <a:t>surpasses</a:t>
            </a:r>
            <a:r>
              <a:rPr lang="en-US" sz="3200" b="1" dirty="0">
                <a:solidFill>
                  <a:srgbClr val="002060"/>
                </a:solidFill>
                <a:latin typeface="Garamond"/>
              </a:rPr>
              <a:t> the traditional machine learning models in the </a:t>
            </a:r>
            <a:r>
              <a:rPr lang="en-US" sz="3200" b="1" dirty="0" smtClean="0">
                <a:solidFill>
                  <a:srgbClr val="002060"/>
                </a:solidFill>
                <a:latin typeface="Garamond"/>
              </a:rPr>
              <a:t>ILSVRC-2012 </a:t>
            </a:r>
            <a:r>
              <a:rPr lang="en-US" sz="3200" b="1" dirty="0">
                <a:solidFill>
                  <a:srgbClr val="002060"/>
                </a:solidFill>
                <a:latin typeface="Garamond"/>
              </a:rPr>
              <a:t>competitions by </a:t>
            </a:r>
            <a:r>
              <a:rPr lang="en-US" sz="3200" b="1" dirty="0">
                <a:solidFill>
                  <a:srgbClr val="C00000"/>
                </a:solidFill>
                <a:latin typeface="Garamond"/>
              </a:rPr>
              <a:t>achieving 16.4% error </a:t>
            </a:r>
            <a:r>
              <a:rPr lang="en-US" sz="3200" b="1" dirty="0" smtClean="0">
                <a:solidFill>
                  <a:srgbClr val="C00000"/>
                </a:solidFill>
                <a:latin typeface="Garamond"/>
              </a:rPr>
              <a:t>rate</a:t>
            </a:r>
          </a:p>
          <a:p>
            <a:r>
              <a:rPr lang="en-IN" sz="3200" b="1" dirty="0" smtClean="0">
                <a:solidFill>
                  <a:srgbClr val="C00000"/>
                </a:solidFill>
              </a:rPr>
              <a:t>Features</a:t>
            </a:r>
            <a:r>
              <a:rPr lang="en-IN" sz="3200" b="1" dirty="0">
                <a:solidFill>
                  <a:srgbClr val="C00000"/>
                </a:solidFill>
              </a:rPr>
              <a:t>: </a:t>
            </a:r>
          </a:p>
          <a:p>
            <a:pPr lvl="1"/>
            <a:r>
              <a:rPr lang="en-IN" sz="2800" b="1" dirty="0" err="1">
                <a:solidFill>
                  <a:srgbClr val="002060"/>
                </a:solidFill>
              </a:rPr>
              <a:t>ReLU</a:t>
            </a:r>
            <a:r>
              <a:rPr lang="en-IN" sz="2800" b="1" dirty="0">
                <a:solidFill>
                  <a:srgbClr val="002060"/>
                </a:solidFill>
              </a:rPr>
              <a:t> Nonlinearity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Multiple GPUs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Overlapping </a:t>
            </a:r>
            <a:r>
              <a:rPr lang="en-IN" sz="2800" b="1" dirty="0" smtClean="0">
                <a:solidFill>
                  <a:srgbClr val="002060"/>
                </a:solidFill>
              </a:rPr>
              <a:t>Pooling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Kernels of different sizes</a:t>
            </a:r>
            <a:endParaRPr lang="en-IN" sz="2800" b="1" dirty="0">
              <a:solidFill>
                <a:srgbClr val="002060"/>
              </a:solidFill>
            </a:endParaRPr>
          </a:p>
          <a:p>
            <a:pPr lvl="1"/>
            <a:endParaRPr lang="en-IN" sz="2800" b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e Learning using Python Day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