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46"/>
  </p:notesMasterIdLst>
  <p:sldIdLst>
    <p:sldId id="1448" r:id="rId2"/>
    <p:sldId id="1452" r:id="rId3"/>
    <p:sldId id="1453" r:id="rId4"/>
    <p:sldId id="1454" r:id="rId5"/>
    <p:sldId id="1455" r:id="rId6"/>
    <p:sldId id="1456" r:id="rId7"/>
    <p:sldId id="1457" r:id="rId8"/>
    <p:sldId id="1458" r:id="rId9"/>
    <p:sldId id="1459" r:id="rId10"/>
    <p:sldId id="1460" r:id="rId11"/>
    <p:sldId id="1461" r:id="rId12"/>
    <p:sldId id="1491" r:id="rId13"/>
    <p:sldId id="1462" r:id="rId14"/>
    <p:sldId id="1463" r:id="rId15"/>
    <p:sldId id="1464" r:id="rId16"/>
    <p:sldId id="1465" r:id="rId17"/>
    <p:sldId id="1466" r:id="rId18"/>
    <p:sldId id="1467" r:id="rId19"/>
    <p:sldId id="1468" r:id="rId20"/>
    <p:sldId id="1469" r:id="rId21"/>
    <p:sldId id="1470" r:id="rId22"/>
    <p:sldId id="1493" r:id="rId23"/>
    <p:sldId id="1494" r:id="rId24"/>
    <p:sldId id="1492" r:id="rId25"/>
    <p:sldId id="1471" r:id="rId26"/>
    <p:sldId id="1472" r:id="rId27"/>
    <p:sldId id="1473" r:id="rId28"/>
    <p:sldId id="1474" r:id="rId29"/>
    <p:sldId id="1475" r:id="rId30"/>
    <p:sldId id="1476" r:id="rId31"/>
    <p:sldId id="1477" r:id="rId32"/>
    <p:sldId id="1478" r:id="rId33"/>
    <p:sldId id="1479" r:id="rId34"/>
    <p:sldId id="1480" r:id="rId35"/>
    <p:sldId id="1481" r:id="rId36"/>
    <p:sldId id="1482" r:id="rId37"/>
    <p:sldId id="1483" r:id="rId38"/>
    <p:sldId id="1484" r:id="rId39"/>
    <p:sldId id="1485" r:id="rId40"/>
    <p:sldId id="1486" r:id="rId41"/>
    <p:sldId id="1487" r:id="rId42"/>
    <p:sldId id="1488" r:id="rId43"/>
    <p:sldId id="1489" r:id="rId44"/>
    <p:sldId id="149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1E54B2-0B46-A28B-E57F-F365A66FC9DA}" v="7" dt="2024-03-18T16:13:44.3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83196" autoAdjust="0"/>
  </p:normalViewPr>
  <p:slideViewPr>
    <p:cSldViewPr snapToGrid="0">
      <p:cViewPr varScale="1">
        <p:scale>
          <a:sx n="73" d="100"/>
          <a:sy n="73" d="100"/>
        </p:scale>
        <p:origin x="540" y="78"/>
      </p:cViewPr>
      <p:guideLst>
        <p:guide orient="horz" pos="2160"/>
        <p:guide pos="384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61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Jyostna Devi Bodapati" userId="S::bjd_cse@vignan.ac.in::9eaad689-4fb9-4c6a-a9b2-04d173ca975e" providerId="AD" clId="Web-{B61E54B2-0B46-A28B-E57F-F365A66FC9DA}"/>
    <pc:docChg chg="modSld">
      <pc:chgData name="Dr. Jyostna Devi Bodapati" userId="S::bjd_cse@vignan.ac.in::9eaad689-4fb9-4c6a-a9b2-04d173ca975e" providerId="AD" clId="Web-{B61E54B2-0B46-A28B-E57F-F365A66FC9DA}" dt="2024-03-18T16:13:44.071" v="5" actId="20577"/>
      <pc:docMkLst>
        <pc:docMk/>
      </pc:docMkLst>
      <pc:sldChg chg="modSp">
        <pc:chgData name="Dr. Jyostna Devi Bodapati" userId="S::bjd_cse@vignan.ac.in::9eaad689-4fb9-4c6a-a9b2-04d173ca975e" providerId="AD" clId="Web-{B61E54B2-0B46-A28B-E57F-F365A66FC9DA}" dt="2024-03-18T16:13:44.071" v="5" actId="20577"/>
        <pc:sldMkLst>
          <pc:docMk/>
          <pc:sldMk cId="491251639" sldId="1448"/>
        </pc:sldMkLst>
        <pc:spChg chg="mod">
          <ac:chgData name="Dr. Jyostna Devi Bodapati" userId="S::bjd_cse@vignan.ac.in::9eaad689-4fb9-4c6a-a9b2-04d173ca975e" providerId="AD" clId="Web-{B61E54B2-0B46-A28B-E57F-F365A66FC9DA}" dt="2024-03-18T16:13:44.071" v="5" actId="20577"/>
          <ac:spMkLst>
            <pc:docMk/>
            <pc:sldMk cId="491251639" sldId="1448"/>
            <ac:spMk id="3" creationId="{4AEFC0EF-5DAD-4C4B-8D3F-0D6EE612894C}"/>
          </ac:spMkLst>
        </pc:spChg>
      </pc:sldChg>
    </pc:docChg>
  </pc:docChgLst>
  <pc:docChgLst>
    <pc:chgData name="Mrs. Jyostna Devi Bodapati" userId="S::bjd_cse@vignan.ac.in::9eaad689-4fb9-4c6a-a9b2-04d173ca975e" providerId="AD" clId="Web-{F6F2AE94-43BE-A2C4-EB33-0F4043D372C7}"/>
    <pc:docChg chg="modSld">
      <pc:chgData name="Mrs. Jyostna Devi Bodapati" userId="S::bjd_cse@vignan.ac.in::9eaad689-4fb9-4c6a-a9b2-04d173ca975e" providerId="AD" clId="Web-{F6F2AE94-43BE-A2C4-EB33-0F4043D372C7}" dt="2023-04-19T16:44:21.722" v="5"/>
      <pc:docMkLst>
        <pc:docMk/>
      </pc:docMkLst>
      <pc:sldChg chg="addSp delSp modSp">
        <pc:chgData name="Mrs. Jyostna Devi Bodapati" userId="S::bjd_cse@vignan.ac.in::9eaad689-4fb9-4c6a-a9b2-04d173ca975e" providerId="AD" clId="Web-{F6F2AE94-43BE-A2C4-EB33-0F4043D372C7}" dt="2023-04-19T16:44:21.722" v="5"/>
        <pc:sldMkLst>
          <pc:docMk/>
          <pc:sldMk cId="3541858950" sldId="1443"/>
        </pc:sldMkLst>
        <pc:picChg chg="add del mod">
          <ac:chgData name="Mrs. Jyostna Devi Bodapati" userId="S::bjd_cse@vignan.ac.in::9eaad689-4fb9-4c6a-a9b2-04d173ca975e" providerId="AD" clId="Web-{F6F2AE94-43BE-A2C4-EB33-0F4043D372C7}" dt="2023-04-19T16:44:03.488" v="1"/>
          <ac:picMkLst>
            <pc:docMk/>
            <pc:sldMk cId="3541858950" sldId="1443"/>
            <ac:picMk id="4" creationId="{28953B5F-EC39-B59D-C98C-6D5754AEB8D7}"/>
          </ac:picMkLst>
        </pc:picChg>
        <pc:picChg chg="add del mod">
          <ac:chgData name="Mrs. Jyostna Devi Bodapati" userId="S::bjd_cse@vignan.ac.in::9eaad689-4fb9-4c6a-a9b2-04d173ca975e" providerId="AD" clId="Web-{F6F2AE94-43BE-A2C4-EB33-0F4043D372C7}" dt="2023-04-19T16:44:09.581" v="3"/>
          <ac:picMkLst>
            <pc:docMk/>
            <pc:sldMk cId="3541858950" sldId="1443"/>
            <ac:picMk id="5" creationId="{22728DE1-28EE-9910-1777-B326659FA5E3}"/>
          </ac:picMkLst>
        </pc:picChg>
        <pc:picChg chg="add del mod">
          <ac:chgData name="Mrs. Jyostna Devi Bodapati" userId="S::bjd_cse@vignan.ac.in::9eaad689-4fb9-4c6a-a9b2-04d173ca975e" providerId="AD" clId="Web-{F6F2AE94-43BE-A2C4-EB33-0F4043D372C7}" dt="2023-04-19T16:44:21.722" v="5"/>
          <ac:picMkLst>
            <pc:docMk/>
            <pc:sldMk cId="3541858950" sldId="1443"/>
            <ac:picMk id="6" creationId="{EE6E3762-AFCD-2593-C9D4-2FC9F03EA1D7}"/>
          </ac:picMkLst>
        </pc:picChg>
      </pc:sldChg>
    </pc:docChg>
  </pc:docChgLst>
  <pc:docChgLst>
    <pc:chgData name="Mrs. Jyostna Devi Bodapati" userId="S::bjd_cse@vignan.ac.in::9eaad689-4fb9-4c6a-a9b2-04d173ca975e" providerId="AD" clId="Web-{42E01719-909C-D635-62C4-0432445E4E7F}"/>
    <pc:docChg chg="modSld">
      <pc:chgData name="Mrs. Jyostna Devi Bodapati" userId="S::bjd_cse@vignan.ac.in::9eaad689-4fb9-4c6a-a9b2-04d173ca975e" providerId="AD" clId="Web-{42E01719-909C-D635-62C4-0432445E4E7F}" dt="2023-04-25T07:24:04.554" v="84" actId="20577"/>
      <pc:docMkLst>
        <pc:docMk/>
      </pc:docMkLst>
      <pc:sldChg chg="modSp">
        <pc:chgData name="Mrs. Jyostna Devi Bodapati" userId="S::bjd_cse@vignan.ac.in::9eaad689-4fb9-4c6a-a9b2-04d173ca975e" providerId="AD" clId="Web-{42E01719-909C-D635-62C4-0432445E4E7F}" dt="2023-04-25T07:23:16.835" v="81" actId="20577"/>
        <pc:sldMkLst>
          <pc:docMk/>
          <pc:sldMk cId="3485007803" sldId="1480"/>
        </pc:sldMkLst>
        <pc:spChg chg="mod">
          <ac:chgData name="Mrs. Jyostna Devi Bodapati" userId="S::bjd_cse@vignan.ac.in::9eaad689-4fb9-4c6a-a9b2-04d173ca975e" providerId="AD" clId="Web-{42E01719-909C-D635-62C4-0432445E4E7F}" dt="2023-04-25T07:23:16.835" v="81" actId="20577"/>
          <ac:spMkLst>
            <pc:docMk/>
            <pc:sldMk cId="3485007803" sldId="1480"/>
            <ac:spMk id="3" creationId="{4EA50AE4-704A-4BA5-B2D8-C67C8BA0F1EA}"/>
          </ac:spMkLst>
        </pc:spChg>
      </pc:sldChg>
      <pc:sldChg chg="modSp">
        <pc:chgData name="Mrs. Jyostna Devi Bodapati" userId="S::bjd_cse@vignan.ac.in::9eaad689-4fb9-4c6a-a9b2-04d173ca975e" providerId="AD" clId="Web-{42E01719-909C-D635-62C4-0432445E4E7F}" dt="2023-04-25T07:24:04.554" v="84" actId="20577"/>
        <pc:sldMkLst>
          <pc:docMk/>
          <pc:sldMk cId="3093908055" sldId="1481"/>
        </pc:sldMkLst>
        <pc:spChg chg="mod">
          <ac:chgData name="Mrs. Jyostna Devi Bodapati" userId="S::bjd_cse@vignan.ac.in::9eaad689-4fb9-4c6a-a9b2-04d173ca975e" providerId="AD" clId="Web-{42E01719-909C-D635-62C4-0432445E4E7F}" dt="2023-04-25T07:24:04.554" v="84" actId="20577"/>
          <ac:spMkLst>
            <pc:docMk/>
            <pc:sldMk cId="3093908055" sldId="1481"/>
            <ac:spMk id="5" creationId="{92620318-9CEE-48A7-A816-D2A6C0C3D28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455E3-EF56-454D-AF9D-4B850557DF8F}" type="datetimeFigureOut">
              <a:rPr lang="en-IN" smtClean="0"/>
              <a:pPr/>
              <a:t>26-03-2024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4E865-DA93-4253-9802-12F3C13BAF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495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Advanced Analytics Certification, SAS Academy for Data Science | SAS">
            <a:extLst>
              <a:ext uri="{FF2B5EF4-FFF2-40B4-BE49-F238E27FC236}">
                <a16:creationId xmlns:a16="http://schemas.microsoft.com/office/drawing/2014/main" id="{DB0FA3A4-7EEF-415D-B8F5-1B87C1AF4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514"/>
            <a:ext cx="12192000" cy="693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CB77B82-F4D6-44C9-AEE7-EDA2AF35CAF1}"/>
              </a:ext>
            </a:extLst>
          </p:cNvPr>
          <p:cNvGrpSpPr/>
          <p:nvPr/>
        </p:nvGrpSpPr>
        <p:grpSpPr>
          <a:xfrm>
            <a:off x="198782" y="4000444"/>
            <a:ext cx="2888974" cy="2698862"/>
            <a:chOff x="10871" y="3841085"/>
            <a:chExt cx="3026259" cy="2833427"/>
          </a:xfrm>
        </p:grpSpPr>
        <p:pic>
          <p:nvPicPr>
            <p:cNvPr id="9" name="Picture 16" descr="Machine Learning Brain Mind - Free image on Pixabay">
              <a:extLst>
                <a:ext uri="{FF2B5EF4-FFF2-40B4-BE49-F238E27FC236}">
                  <a16:creationId xmlns:a16="http://schemas.microsoft.com/office/drawing/2014/main" id="{C3C16DC6-EC34-4D47-AD73-6948F5486A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1" y="3841085"/>
              <a:ext cx="3026259" cy="2833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Download Python | Python.org">
              <a:extLst>
                <a:ext uri="{FF2B5EF4-FFF2-40B4-BE49-F238E27FC236}">
                  <a16:creationId xmlns:a16="http://schemas.microsoft.com/office/drawing/2014/main" id="{7A0D6B8F-2F96-4020-AB83-BA2FDF392C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867" y="4145583"/>
              <a:ext cx="1099932" cy="1203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5CD057-578B-4BF4-B502-B73F476FB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885AE-AB3D-4F13-85D4-FB54EB498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3263B-5A7F-4864-8FB6-FC7C9981F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5597-BE5B-4C4E-99B0-B953B82966E8}" type="datetime1">
              <a:rPr lang="en-IN" smtClean="0"/>
              <a:pPr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D2D0C-FEEE-4423-8FBF-34563689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Mrs. Jyostna Devi Bodapati, Asst.Professor, Dept. of CSE - VFSTR Deemed to  be 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FD2C8-1632-456C-A56B-FC52E66D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01F3-EC50-4D03-9DCC-72CFC24C5356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1" name="Picture 2" descr="Vignan University Admission 2020-21,online Application Dates, Courses">
            <a:extLst>
              <a:ext uri="{FF2B5EF4-FFF2-40B4-BE49-F238E27FC236}">
                <a16:creationId xmlns:a16="http://schemas.microsoft.com/office/drawing/2014/main" id="{8A5BE4CA-F401-4892-837D-D0D2ACA954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731" y="23813"/>
            <a:ext cx="4406537" cy="138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38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8D599-52DB-406F-B342-F6A3C9FF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F1555-FA0E-430E-806A-49DB6E406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65103-4C68-4D44-A498-9A5D980E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AA2E-4F5B-4D8E-9525-761DF494E9CC}" type="datetime1">
              <a:rPr lang="en-IN" smtClean="0"/>
              <a:pPr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E62EF-22F8-4362-9F3A-A3147B52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Mrs. Jyostna Devi Bodapati, Asst.Professor, Dept. of CSE - VFSTR Deemed to  be 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15472-E77B-4300-B33B-56149F63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01F3-EC50-4D03-9DCC-72CFC24C53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58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BFB7C1-CB0D-4451-942E-147E1B012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3CB47-94F4-47B6-8FF9-999F96D08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106A4-B08D-4E51-BA60-BDCE7AA8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241F-42B6-4478-853A-E312E7A79607}" type="datetime1">
              <a:rPr lang="en-IN" smtClean="0"/>
              <a:pPr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C5995-8787-4D83-8318-9DD9F1637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Mrs. Jyostna Devi Bodapati, Asst.Professor, Dept. of CSE - VFSTR Deemed to  be 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D0941-81C0-4119-82D1-FC49D5D5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01F3-EC50-4D03-9DCC-72CFC24C53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604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475C-34C6-4DC1-8BE2-183D23BEB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8CBCF-767A-44F4-B80D-3E7139A02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486CF-E390-484C-ABA8-E5B880675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6D05-C995-4747-A299-0AF6B5AF3D76}" type="datetime1">
              <a:rPr lang="en-IN" smtClean="0"/>
              <a:pPr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973FC-4119-4848-9A3C-DE2FB773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Mrs. Jyostna Devi Bodapati, Asst.Professor, Dept. of CSE - VFSTR Deemed to  be 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3B2CF-7F01-4A3E-B8C9-1A765C70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01F3-EC50-4D03-9DCC-72CFC24C53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832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826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C071A4AF-1F9A-46E4-ACFE-14AB3C5A3C07}"/>
              </a:ext>
            </a:extLst>
          </p:cNvPr>
          <p:cNvGrpSpPr/>
          <p:nvPr/>
        </p:nvGrpSpPr>
        <p:grpSpPr>
          <a:xfrm>
            <a:off x="0" y="0"/>
            <a:ext cx="12192000" cy="1246049"/>
            <a:chOff x="0" y="-79514"/>
            <a:chExt cx="12192000" cy="1325563"/>
          </a:xfrm>
        </p:grpSpPr>
        <p:pic>
          <p:nvPicPr>
            <p:cNvPr id="7" name="Picture 2" descr="Advanced Analytics Certification, SAS Academy for Data Science | SAS">
              <a:extLst>
                <a:ext uri="{FF2B5EF4-FFF2-40B4-BE49-F238E27FC236}">
                  <a16:creationId xmlns:a16="http://schemas.microsoft.com/office/drawing/2014/main" id="{4C476D76-BCF5-46DE-B85F-93387E44D7B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79514"/>
              <a:ext cx="12192000" cy="1325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29D7A01-36D2-47EE-A784-A83F00F8F6FD}"/>
                </a:ext>
              </a:extLst>
            </p:cNvPr>
            <p:cNvGrpSpPr/>
            <p:nvPr userDrawn="1"/>
          </p:nvGrpSpPr>
          <p:grpSpPr>
            <a:xfrm>
              <a:off x="10959785" y="38550"/>
              <a:ext cx="1100877" cy="1168309"/>
              <a:chOff x="10959785" y="77740"/>
              <a:chExt cx="1100877" cy="938586"/>
            </a:xfrm>
          </p:grpSpPr>
          <p:pic>
            <p:nvPicPr>
              <p:cNvPr id="14" name="Picture 16" descr="Machine Learning Brain Mind - Free image on Pixabay">
                <a:extLst>
                  <a:ext uri="{FF2B5EF4-FFF2-40B4-BE49-F238E27FC236}">
                    <a16:creationId xmlns:a16="http://schemas.microsoft.com/office/drawing/2014/main" id="{22D187DD-D2A4-426A-ADB4-823CFA6BF0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959785" y="77740"/>
                <a:ext cx="1100877" cy="9385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Download Python | Python.org">
                <a:extLst>
                  <a:ext uri="{FF2B5EF4-FFF2-40B4-BE49-F238E27FC236}">
                    <a16:creationId xmlns:a16="http://schemas.microsoft.com/office/drawing/2014/main" id="{B673B12A-F79D-49AD-9D37-3308E45931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83190" y="190510"/>
                <a:ext cx="389709" cy="3565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8" name="Picture 4" descr="Insurance | [24]7.ai">
            <a:extLst>
              <a:ext uri="{FF2B5EF4-FFF2-40B4-BE49-F238E27FC236}">
                <a16:creationId xmlns:a16="http://schemas.microsoft.com/office/drawing/2014/main" id="{5B5DB037-955D-4ACC-91E0-AB06C9E1D3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" y="6320719"/>
            <a:ext cx="12192000" cy="52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94F513-D67F-4561-B425-1C3A91A53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929"/>
            <a:ext cx="10515600" cy="1006478"/>
          </a:xfrm>
        </p:spPr>
        <p:txBody>
          <a:bodyPr/>
          <a:lstStyle>
            <a:lvl1pPr>
              <a:defRPr b="1">
                <a:latin typeface="Garamond" panose="020204040303010108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79739-2B62-45A2-B039-EBB02F97F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590" y="1396554"/>
            <a:ext cx="10515600" cy="4773660"/>
          </a:xfrm>
        </p:spPr>
        <p:txBody>
          <a:bodyPr/>
          <a:lstStyle>
            <a:lvl1pPr marL="228600" indent="-228600">
              <a:buClr>
                <a:srgbClr val="0066CC"/>
              </a:buClr>
              <a:buFont typeface="Wingdings 2" panose="05020102010507070707" pitchFamily="18" charset="2"/>
              <a:buChar char="ô"/>
              <a:defRPr>
                <a:latin typeface="Garamond" panose="02020404030301010803" pitchFamily="18" charset="0"/>
              </a:defRPr>
            </a:lvl1pPr>
            <a:lvl2pPr marL="685800" indent="-228600">
              <a:buClr>
                <a:srgbClr val="FF0000"/>
              </a:buClr>
              <a:buFont typeface="Wingdings" panose="05000000000000000000" pitchFamily="2" charset="2"/>
              <a:buChar char="Ø"/>
              <a:defRPr>
                <a:latin typeface="Garamond" panose="02020404030301010803" pitchFamily="18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§"/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BE5ED-A53B-41A5-8703-8073498001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25246" y="6505947"/>
            <a:ext cx="1155085" cy="338554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  <a:latin typeface="Garamond" panose="020204040303010108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48C00A98-EA36-4A60-B693-565FDCD0127B}" type="datetime1">
              <a:rPr lang="en-IN" smtClean="0"/>
              <a:pPr/>
              <a:t>26-03-2024</a:t>
            </a:fld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475A5F-BD26-470B-ADEC-A0356567C196}"/>
              </a:ext>
            </a:extLst>
          </p:cNvPr>
          <p:cNvSpPr txBox="1"/>
          <p:nvPr/>
        </p:nvSpPr>
        <p:spPr>
          <a:xfrm>
            <a:off x="4511440" y="6441127"/>
            <a:ext cx="6203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Jyostna Devi </a:t>
            </a:r>
            <a:r>
              <a:rPr lang="en-IN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Bodapati</a:t>
            </a:r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, Department of Computer Science, VFSTR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E25F01-E335-4297-B86B-991CA35D9D2C}"/>
              </a:ext>
            </a:extLst>
          </p:cNvPr>
          <p:cNvSpPr txBox="1"/>
          <p:nvPr userDrawn="1"/>
        </p:nvSpPr>
        <p:spPr>
          <a:xfrm>
            <a:off x="178816" y="6409731"/>
            <a:ext cx="452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>
                <a:solidFill>
                  <a:srgbClr val="002060"/>
                </a:solidFill>
              </a:rPr>
              <a:t>ML: Clustering- Distance Measures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pic>
        <p:nvPicPr>
          <p:cNvPr id="11" name="Picture 10" descr="Image result for AI ROBOT tutorials points">
            <a:extLst>
              <a:ext uri="{FF2B5EF4-FFF2-40B4-BE49-F238E27FC236}">
                <a16:creationId xmlns:a16="http://schemas.microsoft.com/office/drawing/2014/main" id="{DC3120ED-AD0E-464D-ADED-101C4A7526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4" y="345849"/>
            <a:ext cx="849870" cy="88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35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5D981-10EB-495C-B099-CD010110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7D241-25FE-4C07-BF0B-37456DB33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E093B-BB07-40EE-B49E-8522330C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EFEA-DD8F-4190-BBDE-E81779CF4A44}" type="datetime1">
              <a:rPr lang="en-IN" smtClean="0"/>
              <a:pPr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CDFE7-4E9E-480E-BB0A-DAFF1084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Mrs. Jyostna Devi Bodapati, Asst.Professor, Dept. of CSE - VFSTR Deemed to  be 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078C0-F55B-427F-8A4D-B8FBD5CC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01F3-EC50-4D03-9DCC-72CFC24C53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349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18164-05B3-4753-A203-0931D91E5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FB8FF-F2D5-4C72-9547-60C84CF5B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0C0B6-CC2C-4EB4-A0CE-21056633C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E4BF9-501B-441F-92A4-88911D52C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333C-230B-4AC5-BB15-D7A318AF233F}" type="datetime1">
              <a:rPr lang="en-IN" smtClean="0"/>
              <a:pPr/>
              <a:t>26-03-2024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FF0E4-1334-4D20-8DB0-BBB764A82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Mrs. Jyostna Devi Bodapati, Asst.Professor, Dept. of CSE - VFSTR Deemed to  be 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71A5A-36C3-4A6E-AB11-DBEC0725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01F3-EC50-4D03-9DCC-72CFC24C53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48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4F90B-E428-4358-866C-7AD386D7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7F8AA-6AF4-43ED-B17C-6894A5511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CBB7A-7770-45D6-8BD1-D8AD432A3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85D616-A596-484D-9A8A-C4931DA7D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F62A7E-211A-4D08-A8FE-8633AA1E1D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D6E0C8-137A-4542-A731-CAF29D2D6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5525-A18E-40DB-A539-CFCA856FB55C}" type="datetime1">
              <a:rPr lang="en-IN" smtClean="0"/>
              <a:pPr/>
              <a:t>26-03-2024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5D7CFD-6C23-4AB6-85EF-E77B28225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Mrs. Jyostna Devi Bodapati, Asst.Professor, Dept. of CSE - VFSTR Deemed to  be 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AC1743-4F96-4A26-836A-0E47B2DE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01F3-EC50-4D03-9DCC-72CFC24C53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55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Advanced Analytics Certification, SAS Academy for Data Science | SAS">
            <a:extLst>
              <a:ext uri="{FF2B5EF4-FFF2-40B4-BE49-F238E27FC236}">
                <a16:creationId xmlns:a16="http://schemas.microsoft.com/office/drawing/2014/main" id="{41C024A3-87CF-4DCB-8047-BD5666136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514"/>
            <a:ext cx="12192000" cy="693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6FEAAA-7A85-4658-934E-E5C6DBF8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8882"/>
            <a:ext cx="10515600" cy="1325563"/>
          </a:xfrm>
        </p:spPr>
        <p:txBody>
          <a:bodyPr/>
          <a:lstStyle>
            <a:lvl1pPr algn="ctr"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96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79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B9508-09EE-469F-B0A3-820EC532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14E05-27F2-482E-B8DD-C5F6EC68B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08969-3554-4A22-8563-48CFE8E3A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4F3E3-01F6-4AFD-997F-4BAA969FD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E319F-509F-4B94-A20D-20DCBF964DF3}" type="datetime1">
              <a:rPr lang="en-IN" smtClean="0"/>
              <a:pPr/>
              <a:t>26-03-2024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BCDC5-335F-4705-BF8D-4C710101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Mrs. Jyostna Devi Bodapati, Asst.Professor, Dept. of CSE - VFSTR Deemed to  be 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739FA-F92B-45B0-AE4E-B54170F1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01F3-EC50-4D03-9DCC-72CFC24C53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80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00D8-11F7-4643-BD09-80023BD2F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D3E798-A671-4D95-B978-9906BFE94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9F40C-9AEC-46C2-820E-BC08420E4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C1706-A4CD-4D18-8AD4-FC6DE40C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E8F4-DC78-42BF-B678-9008F682B04F}" type="datetime1">
              <a:rPr lang="en-IN" smtClean="0"/>
              <a:pPr/>
              <a:t>26-03-2024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BBB01-6605-4739-872C-CE2B8BD1C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Mrs. Jyostna Devi Bodapati, Asst.Professor, Dept. of CSE - VFSTR Deemed to  be 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5A445-971A-42B5-9750-57F4141E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01F3-EC50-4D03-9DCC-72CFC24C53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51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69B311-0985-49FE-B59F-A285A4A2D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CA2E3-A664-4894-BCCD-A601616D3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1AF9B-5CA7-4870-9CB4-22A4C355B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9C711-89DB-4CFC-A5E9-8AFECB542C59}" type="datetime1">
              <a:rPr lang="en-IN" smtClean="0"/>
              <a:pPr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A1963-8FE3-4996-ABCF-4BFB0A169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Mrs. Jyostna Devi Bodapati, Asst.Professor, Dept. of CSE - VFSTR Deemed to  be 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AE570-E941-4F18-AB53-FBF8BBBEDE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201F3-EC50-4D03-9DCC-72CFC24C53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63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682" r:id="rId10"/>
    <p:sldLayoutId id="2147483683" r:id="rId11"/>
    <p:sldLayoutId id="2147483685" r:id="rId12"/>
    <p:sldLayoutId id="2147483684" r:id="rId1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1/06/single-link-hierarchical-clustering-clearly-explained/" TargetMode="External"/><Relationship Id="rId2" Type="http://schemas.openxmlformats.org/officeDocument/2006/relationships/hyperlink" Target="https://online.stat.psu.edu/stat555/node/86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eople.revoledu.com/kardi/tutorial/Clustering/Numerical%20Example.htm" TargetMode="External"/><Relationship Id="rId4" Type="http://schemas.openxmlformats.org/officeDocument/2006/relationships/hyperlink" Target="https://www.cs.cmu.edu/~tom/10601_fall2012/hw/hw4sol.pdf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96D8-B8F7-4B98-8D09-C85139EFB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15519"/>
            <a:ext cx="9144000" cy="1182412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rgbClr val="002060"/>
                </a:solidFill>
              </a:rPr>
              <a:t>Machine Learning: </a:t>
            </a:r>
            <a:br>
              <a:rPr lang="en-IN" sz="4000" dirty="0">
                <a:solidFill>
                  <a:srgbClr val="002060"/>
                </a:solidFill>
              </a:rPr>
            </a:br>
            <a:r>
              <a:rPr lang="en-IN" sz="4000" dirty="0">
                <a:solidFill>
                  <a:srgbClr val="002060"/>
                </a:solidFill>
              </a:rPr>
              <a:t>Clustering Techniques</a:t>
            </a:r>
            <a:br>
              <a:rPr lang="en-IN" sz="4000" dirty="0">
                <a:solidFill>
                  <a:srgbClr val="002060"/>
                </a:solidFill>
              </a:rPr>
            </a:br>
            <a:r>
              <a:rPr lang="en-IN" sz="4000" dirty="0">
                <a:solidFill>
                  <a:srgbClr val="002060"/>
                </a:solidFill>
              </a:rPr>
              <a:t>(Hierarchical Clustering Approaches)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FC0EF-5DAD-4C4B-8D3F-0D6EE6128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096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IN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</a:p>
          <a:p>
            <a:pPr marL="0" indent="0" algn="ctr">
              <a:buNone/>
            </a:pPr>
            <a: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/>
              </a:rPr>
              <a:t>Dr Jyostna Devi Bodapati</a:t>
            </a:r>
          </a:p>
          <a:p>
            <a:r>
              <a:rPr lang="en-I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/>
              </a:rPr>
              <a:t>Associate Professor, ACSE, </a:t>
            </a:r>
            <a:endParaRPr lang="en-IN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I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VFSTR Deemed to be University</a:t>
            </a:r>
          </a:p>
        </p:txBody>
      </p:sp>
    </p:spTree>
    <p:extLst>
      <p:ext uri="{BB962C8B-B14F-4D97-AF65-F5344CB8AC3E}">
        <p14:creationId xmlns:p14="http://schemas.microsoft.com/office/powerpoint/2010/main" val="491251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74C5-37F9-4E4B-AC69-0EEC66A2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Dendrogram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258AE-A955-42D1-86E9-5B3DAB26D567}"/>
              </a:ext>
            </a:extLst>
          </p:cNvPr>
          <p:cNvSpPr txBox="1"/>
          <p:nvPr/>
        </p:nvSpPr>
        <p:spPr>
          <a:xfrm>
            <a:off x="533608" y="1238442"/>
            <a:ext cx="111884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2400" b="1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lusters can be obtained by </a:t>
            </a:r>
            <a:r>
              <a:rPr lang="en-IN" sz="2400" b="1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cutting the dendrogram </a:t>
            </a:r>
            <a:r>
              <a:rPr lang="en-IN" sz="2400" b="1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the desired level, then each connected component forms a cluster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4EDDBA-7BF3-4A72-A9E1-DECA5CECA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14" y="2348714"/>
            <a:ext cx="6713772" cy="35568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CA8163-1D58-485D-8728-8BA022CDCA4C}"/>
              </a:ext>
            </a:extLst>
          </p:cNvPr>
          <p:cNvSpPr txBox="1"/>
          <p:nvPr/>
        </p:nvSpPr>
        <p:spPr>
          <a:xfrm>
            <a:off x="7408186" y="2849570"/>
            <a:ext cx="45298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2060"/>
                </a:solidFill>
                <a:latin typeface="Garamond" panose="02020404030301010803" pitchFamily="18" charset="0"/>
              </a:rPr>
              <a:t>Leaf – Individual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2060"/>
                </a:solidFill>
                <a:latin typeface="Garamond" panose="02020404030301010803" pitchFamily="18" charset="0"/>
              </a:rPr>
              <a:t>Root-One Cluster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2060"/>
                </a:solidFill>
                <a:latin typeface="Garamond" panose="02020404030301010803" pitchFamily="18" charset="0"/>
              </a:rPr>
              <a:t>A cluster at level </a:t>
            </a:r>
            <a:r>
              <a:rPr lang="en-US" sz="2400" b="1" dirty="0" err="1">
                <a:solidFill>
                  <a:srgbClr val="002060"/>
                </a:solidFill>
                <a:latin typeface="Garamond" panose="02020404030301010803" pitchFamily="18" charset="0"/>
              </a:rPr>
              <a:t>i</a:t>
            </a:r>
            <a:r>
              <a:rPr lang="en-US" sz="2400" b="1" dirty="0">
                <a:solidFill>
                  <a:srgbClr val="002060"/>
                </a:solidFill>
                <a:latin typeface="Garamond" panose="02020404030301010803" pitchFamily="18" charset="0"/>
              </a:rPr>
              <a:t>, is the merger of its child cluster at level i+1.</a:t>
            </a:r>
          </a:p>
        </p:txBody>
      </p:sp>
    </p:spTree>
    <p:extLst>
      <p:ext uri="{BB962C8B-B14F-4D97-AF65-F5344CB8AC3E}">
        <p14:creationId xmlns:p14="http://schemas.microsoft.com/office/powerpoint/2010/main" val="418702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74C5-37F9-4E4B-AC69-0EEC66A2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Dendrogram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258AE-A955-42D1-86E9-5B3DAB26D567}"/>
              </a:ext>
            </a:extLst>
          </p:cNvPr>
          <p:cNvSpPr txBox="1"/>
          <p:nvPr/>
        </p:nvSpPr>
        <p:spPr>
          <a:xfrm>
            <a:off x="457200" y="1246993"/>
            <a:ext cx="11734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2400" b="1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lustering is obtained by cutting the dendrogram at the desired level, then each connected component forms a cluster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sub-tress is a cluster</a:t>
            </a:r>
            <a:endParaRPr lang="en-IN" sz="2400" b="1" u="none" strike="noStrike" baseline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5DEEAA-7FDF-4AA1-A750-D5DCD19E6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143" y="2478157"/>
            <a:ext cx="9812799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3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17244-EF84-4884-8D35-EB6E22C69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78" y="2662120"/>
            <a:ext cx="8477795" cy="100647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Agglomerative </a:t>
            </a:r>
            <a:r>
              <a:rPr lang="en-IN" b="1" dirty="0">
                <a:solidFill>
                  <a:srgbClr val="C00000"/>
                </a:solidFill>
              </a:rPr>
              <a:t>Clustering Techniques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76C87-01B2-441F-B521-D2E6A4EE3C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125" y="1425314"/>
            <a:ext cx="4486569" cy="448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40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Agglomerative clustering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810" y="1447354"/>
            <a:ext cx="11179990" cy="47736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Most </a:t>
            </a:r>
            <a:r>
              <a:rPr lang="en-US" b="1" dirty="0">
                <a:solidFill>
                  <a:srgbClr val="C00000"/>
                </a:solidFill>
              </a:rPr>
              <a:t>popular </a:t>
            </a:r>
            <a:r>
              <a:rPr lang="en-US" b="1" dirty="0">
                <a:solidFill>
                  <a:srgbClr val="002060"/>
                </a:solidFill>
              </a:rPr>
              <a:t>hierarchical clustering technique</a:t>
            </a:r>
          </a:p>
          <a:p>
            <a:r>
              <a:rPr lang="en-US" b="1" dirty="0">
                <a:solidFill>
                  <a:srgbClr val="002060"/>
                </a:solidFill>
              </a:rPr>
              <a:t>Starts with each individual item as a cluster and iteratively </a:t>
            </a:r>
            <a:r>
              <a:rPr lang="en-US" b="1" dirty="0">
                <a:solidFill>
                  <a:srgbClr val="C00000"/>
                </a:solidFill>
              </a:rPr>
              <a:t>merge clusters </a:t>
            </a:r>
            <a:r>
              <a:rPr lang="en-US" b="1" dirty="0">
                <a:solidFill>
                  <a:srgbClr val="002060"/>
                </a:solidFill>
              </a:rPr>
              <a:t>until all the items belong to one cluster.</a:t>
            </a:r>
          </a:p>
          <a:p>
            <a:r>
              <a:rPr lang="en-US" b="1" dirty="0">
                <a:solidFill>
                  <a:srgbClr val="C00000"/>
                </a:solidFill>
              </a:rPr>
              <a:t>Bottom up </a:t>
            </a:r>
            <a:r>
              <a:rPr lang="en-US" b="1" dirty="0">
                <a:solidFill>
                  <a:srgbClr val="002060"/>
                </a:solidFill>
              </a:rPr>
              <a:t>approach is followed to merge the clusters together.</a:t>
            </a:r>
          </a:p>
          <a:p>
            <a:r>
              <a:rPr lang="en-US" b="1" dirty="0">
                <a:solidFill>
                  <a:srgbClr val="C00000"/>
                </a:solidFill>
              </a:rPr>
              <a:t>Dendrograms</a:t>
            </a:r>
            <a:r>
              <a:rPr lang="en-US" b="1" dirty="0">
                <a:solidFill>
                  <a:srgbClr val="002060"/>
                </a:solidFill>
              </a:rPr>
              <a:t> are pictorially used to visualize the HAC.</a:t>
            </a:r>
          </a:p>
          <a:p>
            <a:r>
              <a:rPr lang="en-US" b="1" dirty="0">
                <a:solidFill>
                  <a:srgbClr val="002060"/>
                </a:solidFill>
              </a:rPr>
              <a:t>Key operation is the computation of the </a:t>
            </a:r>
            <a:r>
              <a:rPr lang="en-US" b="1" dirty="0">
                <a:solidFill>
                  <a:srgbClr val="C00000"/>
                </a:solidFill>
              </a:rPr>
              <a:t>distance between two clusters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9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Agglomerative clustering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396554"/>
            <a:ext cx="11684000" cy="477366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The process of merging clusters can be done using three techniques.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Single linkage.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Complete linkage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Average linkage</a:t>
            </a:r>
            <a:endParaRPr lang="en-US" sz="2400" b="1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Different definitions of the </a:t>
            </a:r>
            <a:r>
              <a:rPr lang="en-US" b="1" dirty="0">
                <a:solidFill>
                  <a:srgbClr val="C00000"/>
                </a:solidFill>
              </a:rPr>
              <a:t>distance between clusters </a:t>
            </a:r>
            <a:r>
              <a:rPr lang="en-US" b="1" dirty="0">
                <a:solidFill>
                  <a:srgbClr val="002060"/>
                </a:solidFill>
              </a:rPr>
              <a:t>lead to different algorithms</a:t>
            </a:r>
          </a:p>
        </p:txBody>
      </p:sp>
    </p:spTree>
    <p:extLst>
      <p:ext uri="{BB962C8B-B14F-4D97-AF65-F5344CB8AC3E}">
        <p14:creationId xmlns:p14="http://schemas.microsoft.com/office/powerpoint/2010/main" val="373124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54613-2D76-4207-AB05-D242B9F24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Merging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A506E-1991-4AA5-9CBB-B90AB164A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00" y="1396554"/>
            <a:ext cx="11065690" cy="4773660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How to measure the distance between clusters?</a:t>
            </a:r>
          </a:p>
          <a:p>
            <a:endParaRPr lang="en-IN" b="1" dirty="0">
              <a:solidFill>
                <a:srgbClr val="002060"/>
              </a:solidFill>
            </a:endParaRPr>
          </a:p>
          <a:p>
            <a:endParaRPr lang="en-IN" b="1" dirty="0">
              <a:solidFill>
                <a:srgbClr val="002060"/>
              </a:solidFill>
            </a:endParaRPr>
          </a:p>
          <a:p>
            <a:endParaRPr lang="en-IN" b="1" dirty="0">
              <a:solidFill>
                <a:srgbClr val="002060"/>
              </a:solidFill>
            </a:endParaRPr>
          </a:p>
          <a:p>
            <a:endParaRPr lang="en-IN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</a:rPr>
              <a:t>Hint: </a:t>
            </a:r>
            <a:r>
              <a:rPr lang="en-IN" b="1" dirty="0">
                <a:solidFill>
                  <a:srgbClr val="002060"/>
                </a:solidFill>
              </a:rPr>
              <a:t>Distance between clusters is usually defined on the basis of distance between objects.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732D2-A67E-4438-9AB0-D81C7EC16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642" y="2061542"/>
            <a:ext cx="4754614" cy="2324928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1C887BA1-1AF8-4B96-8FF8-CEF1C2DCEF2F}"/>
              </a:ext>
            </a:extLst>
          </p:cNvPr>
          <p:cNvSpPr txBox="1"/>
          <p:nvPr/>
        </p:nvSpPr>
        <p:spPr>
          <a:xfrm>
            <a:off x="3102962" y="2489709"/>
            <a:ext cx="2542465" cy="133267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18500"/>
              </a:lnSpc>
              <a:spcBef>
                <a:spcPts val="110"/>
              </a:spcBef>
            </a:pPr>
            <a:r>
              <a:rPr sz="1800" b="1" spc="105" dirty="0">
                <a:solidFill>
                  <a:srgbClr val="002060"/>
                </a:solidFill>
                <a:latin typeface="Arial"/>
                <a:cs typeface="Arial"/>
              </a:rPr>
              <a:t>Single-link  </a:t>
            </a:r>
            <a:r>
              <a:rPr sz="1800" b="1" spc="120" dirty="0">
                <a:solidFill>
                  <a:srgbClr val="002060"/>
                </a:solidFill>
                <a:latin typeface="Arial"/>
                <a:cs typeface="Arial"/>
              </a:rPr>
              <a:t>Complete-link  </a:t>
            </a:r>
            <a:r>
              <a:rPr sz="1800" b="1" spc="100" dirty="0">
                <a:solidFill>
                  <a:srgbClr val="002060"/>
                </a:solidFill>
                <a:latin typeface="Arial"/>
                <a:cs typeface="Arial"/>
              </a:rPr>
              <a:t>Average-link  </a:t>
            </a:r>
            <a:r>
              <a:rPr sz="1800" b="1" spc="85" dirty="0">
                <a:solidFill>
                  <a:srgbClr val="002060"/>
                </a:solidFill>
                <a:latin typeface="Arial"/>
                <a:cs typeface="Arial"/>
              </a:rPr>
              <a:t>Centroid</a:t>
            </a:r>
            <a:r>
              <a:rPr sz="1800" b="1" spc="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spc="65" dirty="0">
                <a:solidFill>
                  <a:srgbClr val="002060"/>
                </a:solidFill>
                <a:latin typeface="Arial"/>
                <a:cs typeface="Arial"/>
              </a:rPr>
              <a:t>distance</a:t>
            </a:r>
            <a:endParaRPr sz="1800" b="1" dirty="0">
              <a:solidFill>
                <a:srgbClr val="00206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411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Merging Clusters: </a:t>
            </a:r>
            <a:r>
              <a:rPr lang="en-US" dirty="0"/>
              <a:t>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Single Linkage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The distance between the closest members of the two clusters. 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 Min distance between the clusters</a:t>
            </a:r>
          </a:p>
          <a:p>
            <a:r>
              <a:rPr lang="en-US" sz="3200" b="1" dirty="0">
                <a:solidFill>
                  <a:srgbClr val="C00000"/>
                </a:solidFill>
              </a:rPr>
              <a:t>Complete Linkage: 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This is the distance between the members that are farthest apart. 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Max distance between the clusters.</a:t>
            </a:r>
          </a:p>
          <a:p>
            <a:r>
              <a:rPr lang="en-US" sz="3200" b="1" dirty="0">
                <a:solidFill>
                  <a:srgbClr val="C00000"/>
                </a:solidFill>
              </a:rPr>
              <a:t>Average Linkage: 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Considers the distances between all pairs and averages of all of these distances. 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This is also called Unweighted Pair Group Mean Averaging.</a:t>
            </a:r>
          </a:p>
        </p:txBody>
      </p:sp>
    </p:spTree>
    <p:extLst>
      <p:ext uri="{BB962C8B-B14F-4D97-AF65-F5344CB8AC3E}">
        <p14:creationId xmlns:p14="http://schemas.microsoft.com/office/powerpoint/2010/main" val="318413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The single link technique is based on the idea of </a:t>
            </a:r>
            <a:r>
              <a:rPr lang="en-US" sz="2400" b="1" dirty="0">
                <a:solidFill>
                  <a:srgbClr val="C00000"/>
                </a:solidFill>
              </a:rPr>
              <a:t>finding maximal connected components</a:t>
            </a:r>
            <a:r>
              <a:rPr lang="en-US" sz="2400" b="1" dirty="0">
                <a:solidFill>
                  <a:srgbClr val="002060"/>
                </a:solidFill>
              </a:rPr>
              <a:t> in a graph. </a:t>
            </a:r>
          </a:p>
          <a:p>
            <a:endParaRPr lang="en-US" sz="2400" b="1" dirty="0">
              <a:solidFill>
                <a:srgbClr val="002060"/>
              </a:solidFill>
            </a:endParaRPr>
          </a:p>
          <a:p>
            <a:endParaRPr lang="en-US" sz="2400" b="1" dirty="0">
              <a:solidFill>
                <a:srgbClr val="002060"/>
              </a:solidFill>
            </a:endParaRPr>
          </a:p>
          <a:p>
            <a:endParaRPr lang="en-US" sz="2400" b="1" dirty="0">
              <a:solidFill>
                <a:srgbClr val="002060"/>
              </a:solidFill>
            </a:endParaRPr>
          </a:p>
          <a:p>
            <a:endParaRPr lang="en-US" sz="2400" b="1" dirty="0">
              <a:solidFill>
                <a:srgbClr val="002060"/>
              </a:solidFill>
            </a:endParaRPr>
          </a:p>
          <a:p>
            <a:endParaRPr lang="en-IN" sz="2400" b="1" dirty="0">
              <a:solidFill>
                <a:srgbClr val="002060"/>
              </a:solidFill>
            </a:endParaRPr>
          </a:p>
          <a:p>
            <a:endParaRPr lang="en-IN" sz="2400" b="1" dirty="0">
              <a:solidFill>
                <a:srgbClr val="002060"/>
              </a:solidFill>
            </a:endParaRPr>
          </a:p>
          <a:p>
            <a:r>
              <a:rPr lang="en-IN" sz="2400" b="1" dirty="0">
                <a:solidFill>
                  <a:srgbClr val="002060"/>
                </a:solidFill>
              </a:rPr>
              <a:t>The distance between two clusters is represented by the </a:t>
            </a:r>
            <a:r>
              <a:rPr lang="en-IN" sz="2400" b="1" dirty="0">
                <a:solidFill>
                  <a:srgbClr val="C00000"/>
                </a:solidFill>
              </a:rPr>
              <a:t>distance of the closest pair of data objects </a:t>
            </a:r>
            <a:r>
              <a:rPr lang="en-IN" sz="2400" b="1" dirty="0">
                <a:solidFill>
                  <a:srgbClr val="002060"/>
                </a:solidFill>
              </a:rPr>
              <a:t>belonging to different clusters.</a:t>
            </a:r>
            <a:endParaRPr lang="en-US" sz="2400" b="1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21C40-C811-4CCA-9192-8FD92606B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290" y="2180079"/>
            <a:ext cx="3704318" cy="17293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6FBF7A-FFC4-4715-9976-EA52AAF79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990" y="2703191"/>
            <a:ext cx="3584436" cy="68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2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6554"/>
            <a:ext cx="11455400" cy="477366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The distance between the members that are </a:t>
            </a:r>
            <a:r>
              <a:rPr lang="en-US" b="1" dirty="0">
                <a:solidFill>
                  <a:srgbClr val="C00000"/>
                </a:solidFill>
              </a:rPr>
              <a:t>farthest apart </a:t>
            </a:r>
            <a:r>
              <a:rPr lang="en-US" b="1" dirty="0">
                <a:solidFill>
                  <a:srgbClr val="002060"/>
                </a:solidFill>
              </a:rPr>
              <a:t>is considered.</a:t>
            </a:r>
          </a:p>
          <a:p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Max distance </a:t>
            </a:r>
            <a:r>
              <a:rPr lang="en-US" b="1" dirty="0">
                <a:solidFill>
                  <a:srgbClr val="002060"/>
                </a:solidFill>
              </a:rPr>
              <a:t>is used.</a:t>
            </a:r>
          </a:p>
          <a:p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0B944B-94B8-4A3A-8C3B-02804972C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137" y="2798699"/>
            <a:ext cx="3895725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B9DF21-C8F4-4D03-B566-67F88628E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845" y="5049909"/>
            <a:ext cx="4180854" cy="76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5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1396554"/>
            <a:ext cx="10938690" cy="4773660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The distance between two clusters is represented by the average distance of all pairs of data objects belonging to different clusters.</a:t>
            </a:r>
          </a:p>
          <a:p>
            <a:endParaRPr lang="en-IN" b="1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104942-A611-45E8-BCD1-F5A90649A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584" y="2778439"/>
            <a:ext cx="4215979" cy="19718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0962F3-D943-4837-838C-14EED1405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462" y="4982086"/>
            <a:ext cx="48482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9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431E34-C9A0-4404-88CD-AC9AB09FF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68AE7E-608F-4A45-869B-5049747C8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rgbClr val="002060"/>
                </a:solidFill>
              </a:rPr>
              <a:t>Hierarchical Methods</a:t>
            </a:r>
          </a:p>
          <a:p>
            <a:pPr lvl="1">
              <a:lnSpc>
                <a:spcPct val="150000"/>
              </a:lnSpc>
            </a:pPr>
            <a:r>
              <a:rPr lang="en-IN" b="1" dirty="0">
                <a:solidFill>
                  <a:srgbClr val="002060"/>
                </a:solidFill>
              </a:rPr>
              <a:t>Agglomerative</a:t>
            </a:r>
          </a:p>
          <a:p>
            <a:pPr lvl="3">
              <a:lnSpc>
                <a:spcPct val="150000"/>
              </a:lnSpc>
            </a:pPr>
            <a:r>
              <a:rPr lang="en-IN" sz="2400" b="1" dirty="0">
                <a:solidFill>
                  <a:srgbClr val="002060"/>
                </a:solidFill>
              </a:rPr>
              <a:t>Single-linkage</a:t>
            </a:r>
          </a:p>
          <a:p>
            <a:pPr lvl="3">
              <a:lnSpc>
                <a:spcPct val="150000"/>
              </a:lnSpc>
            </a:pPr>
            <a:r>
              <a:rPr lang="en-IN" sz="2400" b="1" dirty="0">
                <a:solidFill>
                  <a:srgbClr val="002060"/>
                </a:solidFill>
              </a:rPr>
              <a:t>Complete-linkage</a:t>
            </a:r>
          </a:p>
          <a:p>
            <a:pPr lvl="3">
              <a:lnSpc>
                <a:spcPct val="150000"/>
              </a:lnSpc>
            </a:pPr>
            <a:r>
              <a:rPr lang="en-IN" sz="2400" b="1" dirty="0">
                <a:solidFill>
                  <a:srgbClr val="002060"/>
                </a:solidFill>
              </a:rPr>
              <a:t>Average-linkage</a:t>
            </a:r>
          </a:p>
          <a:p>
            <a:pPr lvl="1">
              <a:lnSpc>
                <a:spcPct val="150000"/>
              </a:lnSpc>
            </a:pPr>
            <a:r>
              <a:rPr lang="en-IN" b="1" dirty="0">
                <a:solidFill>
                  <a:srgbClr val="002060"/>
                </a:solidFill>
              </a:rPr>
              <a:t>Divisive</a:t>
            </a:r>
          </a:p>
        </p:txBody>
      </p:sp>
    </p:spTree>
    <p:extLst>
      <p:ext uri="{BB962C8B-B14F-4D97-AF65-F5344CB8AC3E}">
        <p14:creationId xmlns:p14="http://schemas.microsoft.com/office/powerpoint/2010/main" val="12625896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99B36-62A6-469C-A23E-AA302A60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spc="85" dirty="0">
                <a:solidFill>
                  <a:srgbClr val="002060"/>
                </a:solidFill>
                <a:latin typeface="Arial"/>
                <a:cs typeface="Arial"/>
              </a:rPr>
              <a:t>Centroid</a:t>
            </a:r>
            <a:r>
              <a:rPr lang="en-IN" sz="4000" spc="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lang="en-IN" sz="4000" spc="65" dirty="0">
                <a:solidFill>
                  <a:srgbClr val="002060"/>
                </a:solidFill>
                <a:latin typeface="Arial"/>
                <a:cs typeface="Arial"/>
              </a:rPr>
              <a:t>distance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17A0E930-0C23-4BDF-B84F-2C29CD5F2CCD}"/>
              </a:ext>
            </a:extLst>
          </p:cNvPr>
          <p:cNvSpPr txBox="1"/>
          <p:nvPr/>
        </p:nvSpPr>
        <p:spPr>
          <a:xfrm>
            <a:off x="11395491" y="7434783"/>
            <a:ext cx="202565" cy="18210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80" dirty="0">
                <a:solidFill>
                  <a:srgbClr val="002060"/>
                </a:solidFill>
                <a:latin typeface="Arial"/>
                <a:cs typeface="Arial"/>
              </a:rPr>
              <a:t>51</a:t>
            </a:r>
            <a:endParaRPr sz="1100" b="1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2A4C252B-B1CD-4863-AE1D-84398056A0F4}"/>
              </a:ext>
            </a:extLst>
          </p:cNvPr>
          <p:cNvSpPr txBox="1"/>
          <p:nvPr/>
        </p:nvSpPr>
        <p:spPr>
          <a:xfrm>
            <a:off x="2541608" y="3752215"/>
            <a:ext cx="2523877" cy="133203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8500"/>
              </a:lnSpc>
              <a:spcBef>
                <a:spcPts val="105"/>
              </a:spcBef>
            </a:pPr>
            <a:r>
              <a:rPr sz="1800" b="1" spc="105" dirty="0">
                <a:solidFill>
                  <a:srgbClr val="C00000"/>
                </a:solidFill>
                <a:latin typeface="Arial"/>
                <a:cs typeface="Arial"/>
              </a:rPr>
              <a:t>Single-link  </a:t>
            </a:r>
            <a:r>
              <a:rPr sz="1800" b="1" spc="120" dirty="0">
                <a:solidFill>
                  <a:srgbClr val="C00000"/>
                </a:solidFill>
                <a:latin typeface="Arial"/>
                <a:cs typeface="Arial"/>
              </a:rPr>
              <a:t>Complete-link  </a:t>
            </a:r>
            <a:r>
              <a:rPr sz="1800" b="1" spc="100" dirty="0">
                <a:solidFill>
                  <a:srgbClr val="C00000"/>
                </a:solidFill>
                <a:latin typeface="Arial"/>
                <a:cs typeface="Arial"/>
              </a:rPr>
              <a:t>Average-link  </a:t>
            </a:r>
            <a:r>
              <a:rPr sz="1800" b="1" spc="85" dirty="0">
                <a:solidFill>
                  <a:srgbClr val="C00000"/>
                </a:solidFill>
                <a:latin typeface="Arial"/>
                <a:cs typeface="Arial"/>
              </a:rPr>
              <a:t>Centroid</a:t>
            </a:r>
            <a:r>
              <a:rPr sz="1800" b="1" spc="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65" dirty="0">
                <a:solidFill>
                  <a:srgbClr val="C00000"/>
                </a:solidFill>
                <a:latin typeface="Arial"/>
                <a:cs typeface="Arial"/>
              </a:rPr>
              <a:t>distance</a:t>
            </a:r>
            <a:endParaRPr sz="180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F1B21121-4F1D-475A-8183-1649343D1EAD}"/>
              </a:ext>
            </a:extLst>
          </p:cNvPr>
          <p:cNvSpPr txBox="1"/>
          <p:nvPr/>
        </p:nvSpPr>
        <p:spPr>
          <a:xfrm>
            <a:off x="3560860" y="2279395"/>
            <a:ext cx="137160" cy="25840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2060"/>
                </a:solidFill>
                <a:latin typeface="Symbol"/>
                <a:cs typeface="Symbol"/>
              </a:rPr>
              <a:t></a:t>
            </a:r>
            <a:endParaRPr sz="1600" b="1">
              <a:solidFill>
                <a:srgbClr val="002060"/>
              </a:solidFill>
              <a:latin typeface="Symbol"/>
              <a:cs typeface="Symbol"/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1A17B796-8135-49D5-8FF9-1E2CD0A2FB34}"/>
              </a:ext>
            </a:extLst>
          </p:cNvPr>
          <p:cNvSpPr txBox="1"/>
          <p:nvPr/>
        </p:nvSpPr>
        <p:spPr>
          <a:xfrm>
            <a:off x="6746655" y="2279395"/>
            <a:ext cx="137160" cy="25840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2060"/>
                </a:solidFill>
                <a:latin typeface="Symbol"/>
                <a:cs typeface="Symbol"/>
              </a:rPr>
              <a:t></a:t>
            </a:r>
            <a:endParaRPr sz="1600" b="1">
              <a:solidFill>
                <a:srgbClr val="002060"/>
              </a:solidFill>
              <a:latin typeface="Symbol"/>
              <a:cs typeface="Symbol"/>
            </a:endParaRPr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49BB64FE-E94E-43E7-BD0F-66CCC5F3DE3A}"/>
              </a:ext>
            </a:extLst>
          </p:cNvPr>
          <p:cNvSpPr txBox="1"/>
          <p:nvPr/>
        </p:nvSpPr>
        <p:spPr>
          <a:xfrm>
            <a:off x="8875938" y="2559558"/>
            <a:ext cx="508000" cy="29972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3865" algn="l"/>
              </a:tabLst>
            </a:pP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i	j</a:t>
            </a:r>
            <a:endParaRPr sz="1800" b="1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9B1963BE-7D34-490A-9C1B-BE44AD0F8148}"/>
              </a:ext>
            </a:extLst>
          </p:cNvPr>
          <p:cNvSpPr txBox="1"/>
          <p:nvPr/>
        </p:nvSpPr>
        <p:spPr>
          <a:xfrm>
            <a:off x="8590948" y="2361438"/>
            <a:ext cx="3220051" cy="113364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875030" algn="l"/>
              </a:tabLst>
            </a:pP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m</a:t>
            </a:r>
            <a:r>
              <a:rPr sz="2400" b="1" spc="-3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,m	</a:t>
            </a:r>
            <a:r>
              <a:rPr sz="2400" b="1" spc="-5" dirty="0">
                <a:solidFill>
                  <a:srgbClr val="002060"/>
                </a:solidFill>
                <a:latin typeface="Arial"/>
                <a:cs typeface="Arial"/>
              </a:rPr>
              <a:t>are</a:t>
            </a:r>
            <a:r>
              <a:rPr sz="2400" b="1" spc="-7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the</a:t>
            </a:r>
            <a:r>
              <a:rPr lang="en-IN" sz="2400" b="1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lang="en-IN" sz="2400" b="1" spc="-5" dirty="0">
                <a:solidFill>
                  <a:srgbClr val="002060"/>
                </a:solidFill>
                <a:latin typeface="Arial"/>
                <a:cs typeface="Arial"/>
              </a:rPr>
              <a:t>means </a:t>
            </a:r>
            <a:r>
              <a:rPr lang="en-IN" sz="2400" b="1" dirty="0">
                <a:solidFill>
                  <a:srgbClr val="002060"/>
                </a:solidFill>
                <a:latin typeface="Arial"/>
                <a:cs typeface="Arial"/>
              </a:rPr>
              <a:t>of </a:t>
            </a:r>
            <a:r>
              <a:rPr lang="en-IN" sz="2400" b="1" spc="-10" dirty="0">
                <a:solidFill>
                  <a:srgbClr val="002060"/>
                </a:solidFill>
                <a:latin typeface="Arial"/>
                <a:cs typeface="Arial"/>
              </a:rPr>
              <a:t>C</a:t>
            </a:r>
            <a:r>
              <a:rPr lang="en-IN" sz="2400" b="1" spc="-15" baseline="-20061" dirty="0">
                <a:solidFill>
                  <a:srgbClr val="002060"/>
                </a:solidFill>
                <a:latin typeface="Arial"/>
                <a:cs typeface="Arial"/>
              </a:rPr>
              <a:t>i</a:t>
            </a:r>
            <a:r>
              <a:rPr lang="en-IN" sz="2400" b="1" spc="-10" dirty="0">
                <a:solidFill>
                  <a:srgbClr val="002060"/>
                </a:solidFill>
                <a:latin typeface="Arial"/>
                <a:cs typeface="Arial"/>
              </a:rPr>
              <a:t>,</a:t>
            </a:r>
            <a:r>
              <a:rPr lang="en-IN" sz="2400" b="1" spc="-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lang="en-IN" sz="2400" b="1" spc="-10" dirty="0" err="1">
                <a:solidFill>
                  <a:srgbClr val="002060"/>
                </a:solidFill>
                <a:latin typeface="Arial"/>
                <a:cs typeface="Arial"/>
              </a:rPr>
              <a:t>C</a:t>
            </a:r>
            <a:r>
              <a:rPr lang="en-IN" sz="2400" b="1" spc="-15" baseline="-20061" dirty="0" err="1">
                <a:solidFill>
                  <a:srgbClr val="002060"/>
                </a:solidFill>
                <a:latin typeface="Arial"/>
                <a:cs typeface="Arial"/>
              </a:rPr>
              <a:t>j</a:t>
            </a:r>
            <a:r>
              <a:rPr lang="en-IN" sz="2400" b="1" spc="-10" dirty="0">
                <a:solidFill>
                  <a:srgbClr val="002060"/>
                </a:solidFill>
                <a:latin typeface="Arial"/>
                <a:cs typeface="Arial"/>
              </a:rPr>
              <a:t>,</a:t>
            </a:r>
            <a:endParaRPr lang="en-IN" sz="2400" b="1" dirty="0">
              <a:solidFill>
                <a:srgbClr val="00206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5030" algn="l"/>
              </a:tabLst>
            </a:pPr>
            <a:endParaRPr sz="2400" b="1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FF9B15E0-B690-4EF5-BC90-FD282A56ED40}"/>
              </a:ext>
            </a:extLst>
          </p:cNvPr>
          <p:cNvSpPr txBox="1"/>
          <p:nvPr/>
        </p:nvSpPr>
        <p:spPr>
          <a:xfrm>
            <a:off x="5566953" y="3627094"/>
            <a:ext cx="6454140" cy="608500"/>
          </a:xfrm>
          <a:prstGeom prst="rect">
            <a:avLst/>
          </a:prstGeom>
          <a:ln w="15875">
            <a:solidFill>
              <a:schemeClr val="bg1"/>
            </a:solidFill>
          </a:ln>
        </p:spPr>
        <p:txBody>
          <a:bodyPr vert="horz" wrap="square" lIns="0" tIns="175895" rIns="0" bIns="0" rtlCol="0">
            <a:spAutoFit/>
          </a:bodyPr>
          <a:lstStyle/>
          <a:p>
            <a:pPr marL="502920">
              <a:lnSpc>
                <a:spcPct val="100000"/>
              </a:lnSpc>
              <a:spcBef>
                <a:spcPts val="1385"/>
              </a:spcBef>
            </a:pPr>
            <a:r>
              <a:rPr sz="2800" b="1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d</a:t>
            </a:r>
            <a:r>
              <a:rPr sz="2800" b="1" i="1" spc="-15" baseline="-24109" dirty="0">
                <a:solidFill>
                  <a:srgbClr val="C00000"/>
                </a:solidFill>
                <a:latin typeface="Times New Roman"/>
                <a:cs typeface="Times New Roman"/>
              </a:rPr>
              <a:t>mean</a:t>
            </a:r>
            <a:r>
              <a:rPr sz="2800" b="1" i="1" spc="-254" baseline="-24109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spc="-60" dirty="0">
                <a:solidFill>
                  <a:srgbClr val="C00000"/>
                </a:solidFill>
                <a:latin typeface="Times New Roman"/>
                <a:cs typeface="Times New Roman"/>
              </a:rPr>
              <a:t>(</a:t>
            </a:r>
            <a:r>
              <a:rPr sz="2800" b="1" i="1" spc="-60" dirty="0">
                <a:solidFill>
                  <a:srgbClr val="C00000"/>
                </a:solidFill>
                <a:latin typeface="Times New Roman"/>
                <a:cs typeface="Times New Roman"/>
              </a:rPr>
              <a:t>C</a:t>
            </a:r>
            <a:r>
              <a:rPr sz="2800" b="1" i="1" spc="-89" baseline="-24109" dirty="0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sz="2800" b="1" i="1" spc="-307" baseline="-24109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spc="265" dirty="0">
                <a:solidFill>
                  <a:srgbClr val="C00000"/>
                </a:solidFill>
                <a:latin typeface="Times New Roman"/>
                <a:cs typeface="Times New Roman"/>
              </a:rPr>
              <a:t>,</a:t>
            </a:r>
            <a:r>
              <a:rPr sz="2800" b="1" i="1" spc="265" dirty="0">
                <a:solidFill>
                  <a:srgbClr val="C00000"/>
                </a:solidFill>
                <a:latin typeface="Times New Roman"/>
                <a:cs typeface="Times New Roman"/>
              </a:rPr>
              <a:t>C</a:t>
            </a:r>
            <a:r>
              <a:rPr sz="2800" b="1" i="1" spc="397" baseline="-24109" dirty="0">
                <a:solidFill>
                  <a:srgbClr val="C00000"/>
                </a:solidFill>
                <a:latin typeface="Times New Roman"/>
                <a:cs typeface="Times New Roman"/>
              </a:rPr>
              <a:t>j</a:t>
            </a:r>
            <a:r>
              <a:rPr sz="2800" b="1" i="1" spc="-127" baseline="-24109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spc="30" dirty="0">
                <a:solidFill>
                  <a:srgbClr val="C00000"/>
                </a:solidFill>
                <a:latin typeface="Times New Roman"/>
                <a:cs typeface="Times New Roman"/>
              </a:rPr>
              <a:t>)</a:t>
            </a:r>
            <a:r>
              <a:rPr sz="2800" b="1" spc="-2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spc="55" dirty="0">
                <a:solidFill>
                  <a:srgbClr val="C00000"/>
                </a:solidFill>
                <a:latin typeface="Symbol"/>
                <a:cs typeface="Symbol"/>
              </a:rPr>
              <a:t></a:t>
            </a:r>
            <a:r>
              <a:rPr sz="2800" b="1" spc="-2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i="1" spc="55" dirty="0">
                <a:solidFill>
                  <a:srgbClr val="C00000"/>
                </a:solidFill>
                <a:latin typeface="Times New Roman"/>
                <a:cs typeface="Times New Roman"/>
              </a:rPr>
              <a:t>d</a:t>
            </a:r>
            <a:r>
              <a:rPr sz="2800" b="1" spc="55" dirty="0">
                <a:solidFill>
                  <a:srgbClr val="C00000"/>
                </a:solidFill>
                <a:latin typeface="Times New Roman"/>
                <a:cs typeface="Times New Roman"/>
              </a:rPr>
              <a:t>(</a:t>
            </a:r>
            <a:r>
              <a:rPr sz="2800" b="1" i="1" spc="55" dirty="0">
                <a:solidFill>
                  <a:srgbClr val="C00000"/>
                </a:solidFill>
                <a:latin typeface="Times New Roman"/>
                <a:cs typeface="Times New Roman"/>
              </a:rPr>
              <a:t>m</a:t>
            </a:r>
            <a:r>
              <a:rPr sz="2800" b="1" i="1" spc="82" baseline="-24109" dirty="0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sz="2800" b="1" i="1" spc="-307" baseline="-24109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spc="25" dirty="0">
                <a:solidFill>
                  <a:srgbClr val="C00000"/>
                </a:solidFill>
                <a:latin typeface="Times New Roman"/>
                <a:cs typeface="Times New Roman"/>
              </a:rPr>
              <a:t>,</a:t>
            </a:r>
            <a:r>
              <a:rPr sz="2800" b="1" spc="-67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i="1" spc="165" dirty="0">
                <a:solidFill>
                  <a:srgbClr val="C00000"/>
                </a:solidFill>
                <a:latin typeface="Times New Roman"/>
                <a:cs typeface="Times New Roman"/>
              </a:rPr>
              <a:t>m</a:t>
            </a:r>
            <a:r>
              <a:rPr sz="2800" b="1" i="1" spc="247" baseline="-24109" dirty="0">
                <a:solidFill>
                  <a:srgbClr val="C00000"/>
                </a:solidFill>
                <a:latin typeface="Times New Roman"/>
                <a:cs typeface="Times New Roman"/>
              </a:rPr>
              <a:t>j</a:t>
            </a:r>
            <a:r>
              <a:rPr sz="2800" b="1" i="1" spc="-142" baseline="-24109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spc="30" dirty="0">
                <a:solidFill>
                  <a:srgbClr val="C00000"/>
                </a:solidFill>
                <a:latin typeface="Times New Roman"/>
                <a:cs typeface="Times New Roman"/>
              </a:rPr>
              <a:t>)</a:t>
            </a:r>
            <a:endParaRPr sz="2800" b="1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8DDEBA47-60D7-4B47-9D44-A39BE0232DF9}"/>
              </a:ext>
            </a:extLst>
          </p:cNvPr>
          <p:cNvSpPr txBox="1"/>
          <p:nvPr/>
        </p:nvSpPr>
        <p:spPr>
          <a:xfrm>
            <a:off x="8573169" y="2772917"/>
            <a:ext cx="2461260" cy="42832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endParaRPr sz="2700" b="1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FCEAE650-1E7D-4380-A160-04CE7F4FADE4}"/>
              </a:ext>
            </a:extLst>
          </p:cNvPr>
          <p:cNvSpPr txBox="1"/>
          <p:nvPr/>
        </p:nvSpPr>
        <p:spPr>
          <a:xfrm>
            <a:off x="838200" y="5394124"/>
            <a:ext cx="11182893" cy="58605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2700" marR="5080" algn="just">
              <a:lnSpc>
                <a:spcPts val="2160"/>
              </a:lnSpc>
              <a:spcBef>
                <a:spcPts val="170"/>
              </a:spcBef>
            </a:pPr>
            <a:r>
              <a:rPr sz="2400" b="1" spc="45" dirty="0">
                <a:solidFill>
                  <a:srgbClr val="002060"/>
                </a:solidFill>
                <a:latin typeface="Arial"/>
                <a:cs typeface="Arial"/>
              </a:rPr>
              <a:t>The </a:t>
            </a:r>
            <a:r>
              <a:rPr sz="2400" b="1" spc="70" dirty="0">
                <a:solidFill>
                  <a:srgbClr val="002060"/>
                </a:solidFill>
                <a:latin typeface="Arial"/>
                <a:cs typeface="Arial"/>
              </a:rPr>
              <a:t>distance </a:t>
            </a:r>
            <a:r>
              <a:rPr sz="2400" b="1" spc="65" dirty="0">
                <a:solidFill>
                  <a:srgbClr val="002060"/>
                </a:solidFill>
                <a:latin typeface="Arial"/>
                <a:cs typeface="Arial"/>
              </a:rPr>
              <a:t>between </a:t>
            </a:r>
            <a:r>
              <a:rPr sz="2400" b="1" spc="120" dirty="0">
                <a:solidFill>
                  <a:srgbClr val="002060"/>
                </a:solidFill>
                <a:latin typeface="Arial"/>
                <a:cs typeface="Arial"/>
              </a:rPr>
              <a:t>two </a:t>
            </a:r>
            <a:r>
              <a:rPr sz="2400" b="1" spc="70" dirty="0">
                <a:solidFill>
                  <a:srgbClr val="002060"/>
                </a:solidFill>
                <a:latin typeface="Arial"/>
                <a:cs typeface="Arial"/>
              </a:rPr>
              <a:t>clusters </a:t>
            </a:r>
            <a:r>
              <a:rPr sz="2400" b="1" spc="60" dirty="0">
                <a:solidFill>
                  <a:srgbClr val="002060"/>
                </a:solidFill>
                <a:latin typeface="Arial"/>
                <a:cs typeface="Arial"/>
              </a:rPr>
              <a:t>is  </a:t>
            </a:r>
            <a:r>
              <a:rPr sz="2400" b="1" spc="70" dirty="0">
                <a:solidFill>
                  <a:srgbClr val="002060"/>
                </a:solidFill>
                <a:latin typeface="Arial"/>
                <a:cs typeface="Arial"/>
              </a:rPr>
              <a:t>represented </a:t>
            </a:r>
            <a:r>
              <a:rPr sz="2400" b="1" spc="80" dirty="0">
                <a:solidFill>
                  <a:srgbClr val="002060"/>
                </a:solidFill>
                <a:latin typeface="Arial"/>
                <a:cs typeface="Arial"/>
              </a:rPr>
              <a:t>by </a:t>
            </a:r>
            <a:r>
              <a:rPr sz="2400" b="1" spc="90" dirty="0">
                <a:solidFill>
                  <a:srgbClr val="002060"/>
                </a:solidFill>
                <a:latin typeface="Arial"/>
                <a:cs typeface="Arial"/>
              </a:rPr>
              <a:t>the </a:t>
            </a:r>
            <a:r>
              <a:rPr sz="2400" b="1" spc="70" dirty="0">
                <a:solidFill>
                  <a:srgbClr val="002060"/>
                </a:solidFill>
                <a:latin typeface="Arial"/>
                <a:cs typeface="Arial"/>
              </a:rPr>
              <a:t>distance </a:t>
            </a:r>
            <a:r>
              <a:rPr sz="2400" b="1" spc="65" dirty="0">
                <a:solidFill>
                  <a:srgbClr val="002060"/>
                </a:solidFill>
                <a:latin typeface="Arial"/>
                <a:cs typeface="Arial"/>
              </a:rPr>
              <a:t>between </a:t>
            </a:r>
            <a:r>
              <a:rPr sz="2400" b="1" i="1" u="sng" spc="45" dirty="0">
                <a:solidFill>
                  <a:srgbClr val="00206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the </a:t>
            </a:r>
            <a:r>
              <a:rPr sz="2400" b="1" i="1" spc="4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i="1" u="sng" dirty="0">
                <a:solidFill>
                  <a:srgbClr val="00206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means </a:t>
            </a:r>
            <a:r>
              <a:rPr sz="2400" b="1" i="1" u="sng" spc="85" dirty="0">
                <a:solidFill>
                  <a:srgbClr val="00206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of </a:t>
            </a:r>
            <a:r>
              <a:rPr sz="2400" b="1" i="1" u="sng" spc="45" dirty="0">
                <a:solidFill>
                  <a:srgbClr val="00206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the</a:t>
            </a:r>
            <a:r>
              <a:rPr sz="2400" b="1" i="1" u="sng" spc="10" dirty="0">
                <a:solidFill>
                  <a:srgbClr val="00206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400" b="1" i="1" u="sng" spc="35" dirty="0">
                <a:solidFill>
                  <a:srgbClr val="00206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cluters.</a:t>
            </a:r>
            <a:endParaRPr sz="2400" b="1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D83C349-C2FE-424E-87B3-71C999D28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854" y="1173661"/>
            <a:ext cx="47529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84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85574-DBE4-45A7-BEB9-6CE4A202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Agglomerative: Complete </a:t>
            </a:r>
            <a:r>
              <a:rPr lang="en-IN" dirty="0" smtClean="0"/>
              <a:t>Linkage </a:t>
            </a:r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29A24-6D1A-4AD5-9C97-35281F1F8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Distance </a:t>
            </a:r>
            <a:r>
              <a:rPr lang="en-IN" b="1" dirty="0"/>
              <a:t>between every pair of units </a:t>
            </a:r>
            <a:r>
              <a:rPr lang="en-IN" b="1" dirty="0" smtClean="0"/>
              <a:t>is given</a:t>
            </a:r>
          </a:p>
          <a:p>
            <a:r>
              <a:rPr lang="en-IN" b="1" dirty="0" smtClean="0"/>
              <a:t>Apply Complete </a:t>
            </a:r>
            <a:r>
              <a:rPr lang="en-IN" b="1" dirty="0"/>
              <a:t>Linkage </a:t>
            </a:r>
            <a:r>
              <a:rPr lang="en-IN" b="1" dirty="0" smtClean="0"/>
              <a:t>Clustering</a:t>
            </a:r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/>
          </a:p>
          <a:p>
            <a:r>
              <a:rPr lang="en-IN" dirty="0"/>
              <a:t>The smallest distance is between three and five and they get linked up or merged first into a the cluster '35'.</a:t>
            </a:r>
            <a:endParaRPr lang="en-IN" b="1" dirty="0" smtClean="0"/>
          </a:p>
          <a:p>
            <a:endParaRPr lang="en-IN" b="1" dirty="0">
              <a:solidFill>
                <a:srgbClr val="002060"/>
              </a:solidFill>
            </a:endParaRPr>
          </a:p>
        </p:txBody>
      </p:sp>
      <p:pic>
        <p:nvPicPr>
          <p:cNvPr id="1026" name="Picture 2" descr="distance matri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548" y="2631856"/>
            <a:ext cx="2996746" cy="230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092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85574-DBE4-45A7-BEB9-6CE4A202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Agglomerative: </a:t>
            </a:r>
            <a:r>
              <a:rPr lang="en-IN" dirty="0" smtClean="0"/>
              <a:t>Complete Linkage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29A24-6D1A-4AD5-9C97-35281F1F8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</a:t>
            </a:r>
            <a:r>
              <a:rPr lang="en-IN" dirty="0" smtClean="0"/>
              <a:t>btain </a:t>
            </a:r>
            <a:r>
              <a:rPr lang="en-IN" dirty="0"/>
              <a:t>the new distance matrix</a:t>
            </a:r>
            <a:endParaRPr lang="en-IN" b="1" dirty="0">
              <a:solidFill>
                <a:srgbClr val="002060"/>
              </a:solidFill>
            </a:endParaRPr>
          </a:p>
        </p:txBody>
      </p:sp>
      <p:pic>
        <p:nvPicPr>
          <p:cNvPr id="1028" name="Picture 4" descr="distance matri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390" y="1396554"/>
            <a:ext cx="2673469" cy="209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omplete link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245" y="2535247"/>
            <a:ext cx="3801627" cy="372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887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85574-DBE4-45A7-BEB9-6CE4A202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Agglomerative: </a:t>
            </a:r>
            <a:r>
              <a:rPr lang="en-IN" dirty="0" smtClean="0"/>
              <a:t>Single Linkage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29A24-6D1A-4AD5-9C97-35281F1F8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</a:t>
            </a:r>
            <a:r>
              <a:rPr lang="en-IN" dirty="0" smtClean="0"/>
              <a:t>btain </a:t>
            </a:r>
            <a:r>
              <a:rPr lang="en-IN" dirty="0"/>
              <a:t>the new distance matrix</a:t>
            </a:r>
            <a:endParaRPr lang="en-IN" b="1" dirty="0">
              <a:solidFill>
                <a:srgbClr val="002060"/>
              </a:solidFill>
            </a:endParaRPr>
          </a:p>
        </p:txBody>
      </p:sp>
      <p:pic>
        <p:nvPicPr>
          <p:cNvPr id="3074" name="Picture 2" descr="single link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281" y="2191679"/>
            <a:ext cx="3805556" cy="382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istance matr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171" y="1800915"/>
            <a:ext cx="2996746" cy="230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367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85574-DBE4-45A7-BEB9-6CE4A202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Agglomerative: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29A24-6D1A-4AD5-9C97-35281F1F8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spc="-15" dirty="0">
                <a:solidFill>
                  <a:srgbClr val="002060"/>
                </a:solidFill>
              </a:rPr>
              <a:t>For </a:t>
            </a:r>
            <a:r>
              <a:rPr lang="en-IN" b="1" dirty="0">
                <a:solidFill>
                  <a:srgbClr val="002060"/>
                </a:solidFill>
              </a:rPr>
              <a:t>the </a:t>
            </a:r>
            <a:r>
              <a:rPr lang="en-IN" b="1" spc="-15" dirty="0">
                <a:solidFill>
                  <a:srgbClr val="002060"/>
                </a:solidFill>
              </a:rPr>
              <a:t>following </a:t>
            </a:r>
            <a:r>
              <a:rPr lang="en-IN" b="1" spc="-20" dirty="0">
                <a:solidFill>
                  <a:srgbClr val="002060"/>
                </a:solidFill>
              </a:rPr>
              <a:t>data </a:t>
            </a:r>
            <a:r>
              <a:rPr lang="en-IN" b="1" spc="-10" dirty="0">
                <a:solidFill>
                  <a:srgbClr val="002060"/>
                </a:solidFill>
              </a:rPr>
              <a:t>set, </a:t>
            </a:r>
            <a:r>
              <a:rPr lang="en-IN" b="1" spc="-15" dirty="0">
                <a:solidFill>
                  <a:srgbClr val="002060"/>
                </a:solidFill>
              </a:rPr>
              <a:t>we </a:t>
            </a:r>
            <a:r>
              <a:rPr lang="en-IN" b="1" spc="-5" dirty="0">
                <a:solidFill>
                  <a:srgbClr val="002060"/>
                </a:solidFill>
              </a:rPr>
              <a:t>will </a:t>
            </a:r>
            <a:r>
              <a:rPr lang="en-IN" b="1" spc="-15" dirty="0">
                <a:solidFill>
                  <a:srgbClr val="002060"/>
                </a:solidFill>
              </a:rPr>
              <a:t>get </a:t>
            </a:r>
            <a:r>
              <a:rPr lang="en-IN" b="1" spc="-25" dirty="0">
                <a:solidFill>
                  <a:srgbClr val="002060"/>
                </a:solidFill>
              </a:rPr>
              <a:t>different  </a:t>
            </a:r>
            <a:r>
              <a:rPr lang="en-IN" b="1" spc="-10" dirty="0">
                <a:solidFill>
                  <a:srgbClr val="002060"/>
                </a:solidFill>
              </a:rPr>
              <a:t>clustering results </a:t>
            </a:r>
            <a:r>
              <a:rPr lang="en-IN" b="1" dirty="0">
                <a:solidFill>
                  <a:srgbClr val="002060"/>
                </a:solidFill>
              </a:rPr>
              <a:t>with the </a:t>
            </a:r>
            <a:r>
              <a:rPr lang="en-IN" b="1" spc="-10" dirty="0">
                <a:solidFill>
                  <a:srgbClr val="002060"/>
                </a:solidFill>
              </a:rPr>
              <a:t>single-link </a:t>
            </a:r>
            <a:r>
              <a:rPr lang="en-IN" b="1" dirty="0">
                <a:solidFill>
                  <a:srgbClr val="002060"/>
                </a:solidFill>
              </a:rPr>
              <a:t>and  </a:t>
            </a:r>
            <a:r>
              <a:rPr lang="en-IN" b="1" spc="-10" dirty="0">
                <a:solidFill>
                  <a:srgbClr val="002060"/>
                </a:solidFill>
              </a:rPr>
              <a:t>complete-link</a:t>
            </a:r>
            <a:r>
              <a:rPr lang="en-IN" b="1" spc="-40" dirty="0">
                <a:solidFill>
                  <a:srgbClr val="002060"/>
                </a:solidFill>
              </a:rPr>
              <a:t> </a:t>
            </a:r>
            <a:r>
              <a:rPr lang="en-IN" b="1" spc="-10" dirty="0">
                <a:solidFill>
                  <a:srgbClr val="002060"/>
                </a:solidFill>
              </a:rPr>
              <a:t>algorithms.</a:t>
            </a:r>
            <a:endParaRPr lang="en-IN" b="1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D38812-0B3D-4E65-B1B9-0D808AC2A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138" y="2954005"/>
            <a:ext cx="5366478" cy="294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284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85574-DBE4-45A7-BEB9-6CE4A202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Agglomerative: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29A24-6D1A-4AD5-9C97-35281F1F8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3908" y="1129535"/>
            <a:ext cx="8477795" cy="4823904"/>
          </a:xfrm>
        </p:spPr>
        <p:txBody>
          <a:bodyPr/>
          <a:lstStyle/>
          <a:p>
            <a:r>
              <a:rPr lang="en-IN" b="1" spc="-15" dirty="0">
                <a:solidFill>
                  <a:srgbClr val="002060"/>
                </a:solidFill>
              </a:rPr>
              <a:t>Result of single Linkage</a:t>
            </a:r>
          </a:p>
          <a:p>
            <a:endParaRPr lang="en-IN" b="1" spc="-15" dirty="0">
              <a:solidFill>
                <a:srgbClr val="002060"/>
              </a:solidFill>
            </a:endParaRPr>
          </a:p>
          <a:p>
            <a:endParaRPr lang="en-IN" b="1" spc="-15" dirty="0">
              <a:solidFill>
                <a:srgbClr val="002060"/>
              </a:solidFill>
            </a:endParaRPr>
          </a:p>
          <a:p>
            <a:endParaRPr lang="en-IN" b="1" spc="-15" dirty="0">
              <a:solidFill>
                <a:srgbClr val="002060"/>
              </a:solidFill>
            </a:endParaRPr>
          </a:p>
          <a:p>
            <a:endParaRPr lang="en-IN" b="1" spc="-15" dirty="0">
              <a:solidFill>
                <a:srgbClr val="002060"/>
              </a:solidFill>
            </a:endParaRPr>
          </a:p>
          <a:p>
            <a:r>
              <a:rPr lang="en-IN" b="1" spc="-15" dirty="0">
                <a:solidFill>
                  <a:srgbClr val="002060"/>
                </a:solidFill>
              </a:rPr>
              <a:t>Result of Complete Linkage</a:t>
            </a:r>
            <a:endParaRPr lang="en-IN" b="1" dirty="0">
              <a:solidFill>
                <a:srgbClr val="002060"/>
              </a:solidFill>
            </a:endParaRPr>
          </a:p>
          <a:p>
            <a:endParaRPr lang="en-IN" b="1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51D6BE-848C-433E-A0AD-E23A88064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295" y="1777321"/>
            <a:ext cx="6562725" cy="17641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004C4E-A6D8-4F5F-B3DF-805F913FD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995" y="4315952"/>
            <a:ext cx="62960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42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AA15-2602-4FD9-B122-0CA0BCC3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Agglomerative: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FD51DB-56EA-437C-8EF6-5216FE85F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908" y="1199129"/>
            <a:ext cx="7264772" cy="518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05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AA15-2602-4FD9-B122-0CA0BCC3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Agglomerative: Compare Dendrograms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FB3960-BE24-4B2C-B378-17215E5DE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384" y="1092248"/>
            <a:ext cx="8181975" cy="529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15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4D46-831F-4388-8CCF-85E25EF86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Which Method is Better…?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EF54B-352A-4B96-8509-CF7D5D1AE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" y="1342513"/>
            <a:ext cx="11963400" cy="5179843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Each method has both advantages and disadvantages; </a:t>
            </a:r>
          </a:p>
          <a:p>
            <a:r>
              <a:rPr lang="en-IN" b="1" dirty="0">
                <a:solidFill>
                  <a:srgbClr val="C00000"/>
                </a:solidFill>
              </a:rPr>
              <a:t>Application-dependent</a:t>
            </a:r>
            <a:endParaRPr lang="en-IN" b="1" dirty="0">
              <a:solidFill>
                <a:srgbClr val="002060"/>
              </a:solidFill>
            </a:endParaRPr>
          </a:p>
          <a:p>
            <a:r>
              <a:rPr lang="en-IN" b="1" dirty="0">
                <a:solidFill>
                  <a:srgbClr val="002060"/>
                </a:solidFill>
              </a:rPr>
              <a:t>single-link and complete-link are </a:t>
            </a:r>
            <a:r>
              <a:rPr lang="en-IN" b="1" dirty="0">
                <a:solidFill>
                  <a:srgbClr val="C00000"/>
                </a:solidFill>
              </a:rPr>
              <a:t>most common methods</a:t>
            </a:r>
          </a:p>
          <a:p>
            <a:r>
              <a:rPr lang="en-IN" b="1" dirty="0">
                <a:solidFill>
                  <a:srgbClr val="C00000"/>
                </a:solidFill>
              </a:rPr>
              <a:t>Single-link</a:t>
            </a:r>
          </a:p>
          <a:p>
            <a:pPr lvl="1"/>
            <a:r>
              <a:rPr lang="en-IN" sz="2800" b="1" dirty="0">
                <a:solidFill>
                  <a:srgbClr val="002060"/>
                </a:solidFill>
              </a:rPr>
              <a:t>Can find </a:t>
            </a:r>
            <a:r>
              <a:rPr lang="en-IN" sz="2800" b="1" dirty="0">
                <a:solidFill>
                  <a:srgbClr val="C00000"/>
                </a:solidFill>
              </a:rPr>
              <a:t>irregular-shaped </a:t>
            </a:r>
            <a:r>
              <a:rPr lang="en-IN" sz="2800" b="1" dirty="0">
                <a:solidFill>
                  <a:srgbClr val="002060"/>
                </a:solidFill>
              </a:rPr>
              <a:t>clusters</a:t>
            </a:r>
          </a:p>
          <a:p>
            <a:pPr lvl="1"/>
            <a:r>
              <a:rPr lang="en-IN" sz="2800" b="1" dirty="0">
                <a:solidFill>
                  <a:srgbClr val="C00000"/>
                </a:solidFill>
              </a:rPr>
              <a:t>Sensitive to outliers</a:t>
            </a:r>
            <a:r>
              <a:rPr lang="en-IN" sz="2800" b="1" dirty="0">
                <a:solidFill>
                  <a:srgbClr val="002060"/>
                </a:solidFill>
              </a:rPr>
              <a:t>, suffers the so-called </a:t>
            </a:r>
            <a:r>
              <a:rPr lang="en-IN" sz="2800" b="1" dirty="0">
                <a:solidFill>
                  <a:srgbClr val="C00000"/>
                </a:solidFill>
              </a:rPr>
              <a:t>chaining effects</a:t>
            </a:r>
          </a:p>
          <a:p>
            <a:r>
              <a:rPr lang="en-IN" b="1" dirty="0">
                <a:solidFill>
                  <a:srgbClr val="C00000"/>
                </a:solidFill>
              </a:rPr>
              <a:t>Complete-link, Average-link</a:t>
            </a:r>
          </a:p>
          <a:p>
            <a:pPr lvl="1"/>
            <a:r>
              <a:rPr lang="en-IN" sz="2800" b="1" dirty="0">
                <a:solidFill>
                  <a:srgbClr val="002060"/>
                </a:solidFill>
              </a:rPr>
              <a:t>Robust to outliers</a:t>
            </a:r>
          </a:p>
          <a:p>
            <a:pPr lvl="1"/>
            <a:r>
              <a:rPr lang="en-IN" sz="2800" b="1" dirty="0">
                <a:solidFill>
                  <a:srgbClr val="002060"/>
                </a:solidFill>
              </a:rPr>
              <a:t>Tend to break large clusters</a:t>
            </a:r>
          </a:p>
          <a:p>
            <a:pPr lvl="1"/>
            <a:r>
              <a:rPr lang="en-IN" sz="2800" b="1" dirty="0">
                <a:solidFill>
                  <a:srgbClr val="002060"/>
                </a:solidFill>
              </a:rPr>
              <a:t>Prefer spherical cluster</a:t>
            </a:r>
          </a:p>
        </p:txBody>
      </p:sp>
    </p:spTree>
    <p:extLst>
      <p:ext uri="{BB962C8B-B14F-4D97-AF65-F5344CB8AC3E}">
        <p14:creationId xmlns:p14="http://schemas.microsoft.com/office/powerpoint/2010/main" val="75499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85CD2-F86F-4D50-B39E-FBE112069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Bias towards Spherical Clusters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D08A2C22-87AB-4303-A30D-B41DD3A5AE3F}"/>
              </a:ext>
            </a:extLst>
          </p:cNvPr>
          <p:cNvSpPr/>
          <p:nvPr/>
        </p:nvSpPr>
        <p:spPr>
          <a:xfrm>
            <a:off x="3754900" y="1198835"/>
            <a:ext cx="3617018" cy="4323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>
              <a:solidFill>
                <a:schemeClr val="bg1"/>
              </a:solidFill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F43B3293-2937-4A4B-BE49-36BB1C1EEF94}"/>
              </a:ext>
            </a:extLst>
          </p:cNvPr>
          <p:cNvSpPr/>
          <p:nvPr/>
        </p:nvSpPr>
        <p:spPr>
          <a:xfrm>
            <a:off x="7840412" y="2142377"/>
            <a:ext cx="3216409" cy="33440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>
              <a:solidFill>
                <a:schemeClr val="bg1"/>
              </a:solidFill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525D0D0E-DBB7-40A8-86B2-C7C4BBDCA3B2}"/>
              </a:ext>
            </a:extLst>
          </p:cNvPr>
          <p:cNvSpPr txBox="1"/>
          <p:nvPr/>
        </p:nvSpPr>
        <p:spPr>
          <a:xfrm>
            <a:off x="4434704" y="5586804"/>
            <a:ext cx="2796988" cy="37789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382" dirty="0">
                <a:solidFill>
                  <a:schemeClr val="bg1"/>
                </a:solidFill>
                <a:latin typeface="Times New Roman"/>
                <a:cs typeface="Times New Roman"/>
              </a:rPr>
              <a:t>Single-link (2</a:t>
            </a:r>
            <a:r>
              <a:rPr sz="2382" spc="-10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382" dirty="0">
                <a:solidFill>
                  <a:schemeClr val="bg1"/>
                </a:solidFill>
                <a:latin typeface="Times New Roman"/>
                <a:cs typeface="Times New Roman"/>
              </a:rPr>
              <a:t>clusters)</a:t>
            </a:r>
            <a:endParaRPr sz="2382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BED4A8D1-7F8B-4135-945E-17A6AA2FA6F8}"/>
              </a:ext>
            </a:extLst>
          </p:cNvPr>
          <p:cNvSpPr txBox="1"/>
          <p:nvPr/>
        </p:nvSpPr>
        <p:spPr>
          <a:xfrm>
            <a:off x="7985288" y="5586804"/>
            <a:ext cx="3199840" cy="37789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382" dirty="0">
                <a:solidFill>
                  <a:schemeClr val="bg1"/>
                </a:solidFill>
                <a:latin typeface="Times New Roman"/>
                <a:cs typeface="Times New Roman"/>
              </a:rPr>
              <a:t>Complete-link (2</a:t>
            </a:r>
            <a:r>
              <a:rPr sz="2382" spc="-9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382" dirty="0">
                <a:solidFill>
                  <a:schemeClr val="bg1"/>
                </a:solidFill>
                <a:latin typeface="Times New Roman"/>
                <a:cs typeface="Times New Roman"/>
              </a:rPr>
              <a:t>clusters)</a:t>
            </a:r>
            <a:endParaRPr sz="2382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308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74C5-37F9-4E4B-AC69-0EEC66A2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Hierarchical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495C2-CC49-4BDA-8ED1-DB27E8EA9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209822"/>
            <a:ext cx="6184900" cy="4994696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These methods construct the clusters by either:</a:t>
            </a:r>
          </a:p>
          <a:p>
            <a:pPr lvl="1"/>
            <a:r>
              <a:rPr lang="en-IN" b="1" dirty="0">
                <a:solidFill>
                  <a:srgbClr val="C00000"/>
                </a:solidFill>
              </a:rPr>
              <a:t>Recursively partitioning </a:t>
            </a:r>
            <a:r>
              <a:rPr lang="en-IN" b="1" dirty="0">
                <a:solidFill>
                  <a:srgbClr val="002060"/>
                </a:solidFill>
              </a:rPr>
              <a:t>the data objects in a top-down approach  </a:t>
            </a:r>
          </a:p>
          <a:p>
            <a:pPr marL="457200" lvl="1" indent="0">
              <a:buNone/>
            </a:pPr>
            <a:r>
              <a:rPr lang="en-IN" b="1" dirty="0">
                <a:solidFill>
                  <a:srgbClr val="002060"/>
                </a:solidFill>
              </a:rPr>
              <a:t>			(or)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Merging data objects in a bottom-up fashion.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A785A370-0484-4EB5-8608-8A71AA8F7193}"/>
              </a:ext>
            </a:extLst>
          </p:cNvPr>
          <p:cNvSpPr/>
          <p:nvPr/>
        </p:nvSpPr>
        <p:spPr>
          <a:xfrm>
            <a:off x="5981700" y="1409701"/>
            <a:ext cx="6214257" cy="49726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081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24C37-19DF-42BC-8365-EABE92F42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solidFill>
                  <a:srgbClr val="002060"/>
                </a:solidFill>
              </a:rPr>
              <a:t>Strength of Single Linkage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F9456ACC-C99F-43CF-A8B2-11078FFEF6E8}"/>
              </a:ext>
            </a:extLst>
          </p:cNvPr>
          <p:cNvSpPr txBox="1"/>
          <p:nvPr/>
        </p:nvSpPr>
        <p:spPr>
          <a:xfrm>
            <a:off x="4061935" y="3978635"/>
            <a:ext cx="2927447" cy="44220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800" b="1" dirty="0">
                <a:solidFill>
                  <a:srgbClr val="002060"/>
                </a:solidFill>
                <a:latin typeface="Arial"/>
                <a:cs typeface="Arial"/>
              </a:rPr>
              <a:t>Original</a:t>
            </a:r>
            <a:r>
              <a:rPr sz="2800" b="1" spc="-93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2060"/>
                </a:solidFill>
                <a:latin typeface="Arial"/>
                <a:cs typeface="Arial"/>
              </a:rPr>
              <a:t>Points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EF6FEAF9-C94B-492A-B8AD-D931D6FA61E4}"/>
              </a:ext>
            </a:extLst>
          </p:cNvPr>
          <p:cNvSpPr txBox="1"/>
          <p:nvPr/>
        </p:nvSpPr>
        <p:spPr>
          <a:xfrm>
            <a:off x="8635867" y="3876194"/>
            <a:ext cx="2628891" cy="44220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800" b="1" spc="-31" dirty="0">
                <a:solidFill>
                  <a:srgbClr val="002060"/>
                </a:solidFill>
                <a:latin typeface="Arial"/>
                <a:cs typeface="Arial"/>
              </a:rPr>
              <a:t>Two</a:t>
            </a:r>
            <a:r>
              <a:rPr sz="2800" b="1" spc="-79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2060"/>
                </a:solidFill>
                <a:latin typeface="Arial"/>
                <a:cs typeface="Arial"/>
              </a:rPr>
              <a:t>Clusters</a:t>
            </a: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8DD0EC5B-D656-4827-85AB-D971EB0201B4}"/>
              </a:ext>
            </a:extLst>
          </p:cNvPr>
          <p:cNvSpPr/>
          <p:nvPr/>
        </p:nvSpPr>
        <p:spPr>
          <a:xfrm>
            <a:off x="8096515" y="2312109"/>
            <a:ext cx="3707597" cy="1369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>
              <a:solidFill>
                <a:srgbClr val="002060"/>
              </a:solidFill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40F5E9C4-E5FD-4813-8609-5C0F3771D4E2}"/>
              </a:ext>
            </a:extLst>
          </p:cNvPr>
          <p:cNvSpPr/>
          <p:nvPr/>
        </p:nvSpPr>
        <p:spPr>
          <a:xfrm>
            <a:off x="3510851" y="2311616"/>
            <a:ext cx="3703384" cy="13671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>
              <a:solidFill>
                <a:srgbClr val="002060"/>
              </a:solidFill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E0514578-4DA0-4F25-885F-6993F5C2A0C4}"/>
              </a:ext>
            </a:extLst>
          </p:cNvPr>
          <p:cNvSpPr txBox="1"/>
          <p:nvPr/>
        </p:nvSpPr>
        <p:spPr>
          <a:xfrm>
            <a:off x="3843035" y="5605093"/>
            <a:ext cx="7279666" cy="44220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49607" indent="-138960">
              <a:spcBef>
                <a:spcPts val="88"/>
              </a:spcBef>
              <a:buChar char="•"/>
              <a:tabLst>
                <a:tab pos="150167" algn="l"/>
              </a:tabLst>
            </a:pPr>
            <a:r>
              <a:rPr sz="2800" b="1" dirty="0">
                <a:solidFill>
                  <a:srgbClr val="002060"/>
                </a:solidFill>
                <a:latin typeface="Arial"/>
                <a:cs typeface="Arial"/>
              </a:rPr>
              <a:t>Can handle non-global</a:t>
            </a:r>
            <a:r>
              <a:rPr sz="2800" b="1" spc="-84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2060"/>
                </a:solidFill>
                <a:latin typeface="Arial"/>
                <a:cs typeface="Arial"/>
              </a:rPr>
              <a:t>shapes</a:t>
            </a:r>
          </a:p>
        </p:txBody>
      </p:sp>
    </p:spTree>
    <p:extLst>
      <p:ext uri="{BB962C8B-B14F-4D97-AF65-F5344CB8AC3E}">
        <p14:creationId xmlns:p14="http://schemas.microsoft.com/office/powerpoint/2010/main" val="9191370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39E5-1656-4944-B3CD-59B4E504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Limitations of Single-Linkage</a:t>
            </a:r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5989EE40-73CE-4CD9-848E-95C65E3D3BA3}"/>
              </a:ext>
            </a:extLst>
          </p:cNvPr>
          <p:cNvSpPr txBox="1"/>
          <p:nvPr/>
        </p:nvSpPr>
        <p:spPr>
          <a:xfrm>
            <a:off x="8997897" y="4626653"/>
            <a:ext cx="2424607" cy="38064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400" b="1" spc="-31" dirty="0">
                <a:solidFill>
                  <a:srgbClr val="002060"/>
                </a:solidFill>
                <a:latin typeface="Arial"/>
                <a:cs typeface="Arial"/>
              </a:rPr>
              <a:t>Two</a:t>
            </a:r>
            <a:r>
              <a:rPr sz="2400" b="1" spc="-79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Clusters</a:t>
            </a:r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3C8C340E-173C-4A22-A2DE-E50A6B30FE02}"/>
              </a:ext>
            </a:extLst>
          </p:cNvPr>
          <p:cNvSpPr txBox="1"/>
          <p:nvPr/>
        </p:nvSpPr>
        <p:spPr>
          <a:xfrm>
            <a:off x="4232778" y="5605093"/>
            <a:ext cx="6110435" cy="38064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49607" indent="-138960">
              <a:spcBef>
                <a:spcPts val="88"/>
              </a:spcBef>
              <a:buChar char="•"/>
              <a:tabLst>
                <a:tab pos="150167" algn="l"/>
              </a:tabLst>
            </a:pP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Sensitive </a:t>
            </a:r>
            <a:r>
              <a:rPr sz="2400" b="1" spc="-4" dirty="0">
                <a:solidFill>
                  <a:srgbClr val="C00000"/>
                </a:solidFill>
                <a:latin typeface="Arial"/>
                <a:cs typeface="Arial"/>
              </a:rPr>
              <a:t>to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noise and</a:t>
            </a:r>
            <a:r>
              <a:rPr sz="2400" b="1" spc="-88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outliers</a:t>
            </a:r>
          </a:p>
        </p:txBody>
      </p:sp>
      <p:sp>
        <p:nvSpPr>
          <p:cNvPr id="9" name="object 13">
            <a:extLst>
              <a:ext uri="{FF2B5EF4-FFF2-40B4-BE49-F238E27FC236}">
                <a16:creationId xmlns:a16="http://schemas.microsoft.com/office/drawing/2014/main" id="{7222F499-C1CC-4FD7-B353-2BFCA045F540}"/>
              </a:ext>
            </a:extLst>
          </p:cNvPr>
          <p:cNvSpPr/>
          <p:nvPr/>
        </p:nvSpPr>
        <p:spPr>
          <a:xfrm>
            <a:off x="8047540" y="1570009"/>
            <a:ext cx="3793191" cy="2867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00" b="1">
              <a:solidFill>
                <a:srgbClr val="002060"/>
              </a:solidFill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E54A9CB6-B06C-40C2-9D8F-E24B10BEDE02}"/>
              </a:ext>
            </a:extLst>
          </p:cNvPr>
          <p:cNvSpPr/>
          <p:nvPr/>
        </p:nvSpPr>
        <p:spPr>
          <a:xfrm>
            <a:off x="3609542" y="1369649"/>
            <a:ext cx="4143263" cy="3200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 b="1" dirty="0">
              <a:solidFill>
                <a:srgbClr val="002060"/>
              </a:solidFill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FE65DFCE-CF7B-4826-8FCA-DBF82A99A09F}"/>
              </a:ext>
            </a:extLst>
          </p:cNvPr>
          <p:cNvSpPr txBox="1"/>
          <p:nvPr/>
        </p:nvSpPr>
        <p:spPr>
          <a:xfrm>
            <a:off x="4061935" y="3978635"/>
            <a:ext cx="2927447" cy="44220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800" b="1" dirty="0">
                <a:solidFill>
                  <a:srgbClr val="002060"/>
                </a:solidFill>
                <a:latin typeface="Arial"/>
                <a:cs typeface="Arial"/>
              </a:rPr>
              <a:t>Original</a:t>
            </a:r>
            <a:r>
              <a:rPr sz="2800" b="1" spc="-93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2060"/>
                </a:solidFill>
                <a:latin typeface="Arial"/>
                <a:cs typeface="Arial"/>
              </a:rPr>
              <a:t>Points</a:t>
            </a: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0A5EBD3F-7068-46BE-851F-468B042C25C3}"/>
              </a:ext>
            </a:extLst>
          </p:cNvPr>
          <p:cNvSpPr txBox="1"/>
          <p:nvPr/>
        </p:nvSpPr>
        <p:spPr>
          <a:xfrm>
            <a:off x="4302732" y="4720333"/>
            <a:ext cx="2927447" cy="44220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800" b="1" dirty="0">
                <a:solidFill>
                  <a:srgbClr val="002060"/>
                </a:solidFill>
                <a:latin typeface="Arial"/>
                <a:cs typeface="Arial"/>
              </a:rPr>
              <a:t>Original</a:t>
            </a:r>
            <a:r>
              <a:rPr sz="2800" b="1" spc="-93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2060"/>
                </a:solidFill>
                <a:latin typeface="Arial"/>
                <a:cs typeface="Arial"/>
              </a:rPr>
              <a:t>Points</a:t>
            </a:r>
          </a:p>
        </p:txBody>
      </p:sp>
    </p:spTree>
    <p:extLst>
      <p:ext uri="{BB962C8B-B14F-4D97-AF65-F5344CB8AC3E}">
        <p14:creationId xmlns:p14="http://schemas.microsoft.com/office/powerpoint/2010/main" val="389495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4C34D-4753-46E8-92B6-DFEB61FF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Strength of Complete Linkage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79430-A8BD-41F5-AB27-E17F4F464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b="1">
              <a:solidFill>
                <a:srgbClr val="002060"/>
              </a:solidFill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7F2B1DBF-A3F9-4EEB-840E-BD49ED53AA6C}"/>
              </a:ext>
            </a:extLst>
          </p:cNvPr>
          <p:cNvSpPr txBox="1"/>
          <p:nvPr/>
        </p:nvSpPr>
        <p:spPr>
          <a:xfrm>
            <a:off x="4611298" y="3811322"/>
            <a:ext cx="3396740" cy="38064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Original</a:t>
            </a:r>
            <a:r>
              <a:rPr sz="2400" b="1" spc="-79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Points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CEB2353F-F6B8-4B8F-9262-021BAF1651D0}"/>
              </a:ext>
            </a:extLst>
          </p:cNvPr>
          <p:cNvSpPr/>
          <p:nvPr/>
        </p:nvSpPr>
        <p:spPr>
          <a:xfrm>
            <a:off x="4543648" y="1966048"/>
            <a:ext cx="3220782" cy="1760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800" b="1">
              <a:solidFill>
                <a:srgbClr val="002060"/>
              </a:solidFill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40880519-CCD6-4E6F-AAEE-5EAC5F61517B}"/>
              </a:ext>
            </a:extLst>
          </p:cNvPr>
          <p:cNvSpPr txBox="1"/>
          <p:nvPr/>
        </p:nvSpPr>
        <p:spPr>
          <a:xfrm>
            <a:off x="8995317" y="3748566"/>
            <a:ext cx="3196683" cy="38121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2400" b="1" spc="-31" dirty="0">
                <a:solidFill>
                  <a:srgbClr val="002060"/>
                </a:solidFill>
                <a:latin typeface="Arial"/>
                <a:cs typeface="Arial"/>
              </a:rPr>
              <a:t>Two</a:t>
            </a:r>
            <a:r>
              <a:rPr sz="2400" b="1" spc="-71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Clusters</a:t>
            </a: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65959F6A-FBA8-4771-9D5A-1D90EA70353E}"/>
              </a:ext>
            </a:extLst>
          </p:cNvPr>
          <p:cNvSpPr/>
          <p:nvPr/>
        </p:nvSpPr>
        <p:spPr>
          <a:xfrm>
            <a:off x="8463487" y="1889848"/>
            <a:ext cx="3220782" cy="17609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800" b="1">
              <a:solidFill>
                <a:srgbClr val="002060"/>
              </a:solidFill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53E8D1F7-0FBB-481F-A51E-562F6333321D}"/>
              </a:ext>
            </a:extLst>
          </p:cNvPr>
          <p:cNvSpPr txBox="1"/>
          <p:nvPr/>
        </p:nvSpPr>
        <p:spPr>
          <a:xfrm>
            <a:off x="3784542" y="5356788"/>
            <a:ext cx="7959776" cy="50375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49607" indent="-138960">
              <a:spcBef>
                <a:spcPts val="88"/>
              </a:spcBef>
              <a:buChar char="•"/>
              <a:tabLst>
                <a:tab pos="150167" algn="l"/>
              </a:tabLst>
            </a:pPr>
            <a:r>
              <a:rPr sz="3200" b="1" dirty="0">
                <a:solidFill>
                  <a:srgbClr val="C00000"/>
                </a:solidFill>
                <a:latin typeface="Arial"/>
                <a:cs typeface="Arial"/>
              </a:rPr>
              <a:t>Less susceptible to noise and</a:t>
            </a:r>
            <a:r>
              <a:rPr sz="3200" b="1" spc="-119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C00000"/>
                </a:solidFill>
                <a:latin typeface="Arial"/>
                <a:cs typeface="Arial"/>
              </a:rPr>
              <a:t>outliers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5148625" y="3244334"/>
            <a:ext cx="1894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IN" b="1" spc="-5" dirty="0">
                <a:solidFill>
                  <a:srgbClr val="002060"/>
                </a:solidFill>
                <a:latin typeface="Arial"/>
                <a:cs typeface="Arial"/>
              </a:rPr>
              <a:t>means </a:t>
            </a:r>
            <a:r>
              <a:rPr lang="en-IN" b="1" dirty="0">
                <a:solidFill>
                  <a:srgbClr val="002060"/>
                </a:solidFill>
                <a:latin typeface="Arial"/>
                <a:cs typeface="Arial"/>
              </a:rPr>
              <a:t>of </a:t>
            </a:r>
            <a:r>
              <a:rPr lang="en-IN" b="1" spc="-10" dirty="0">
                <a:solidFill>
                  <a:srgbClr val="002060"/>
                </a:solidFill>
                <a:latin typeface="Arial"/>
                <a:cs typeface="Arial"/>
              </a:rPr>
              <a:t>C</a:t>
            </a:r>
            <a:r>
              <a:rPr lang="en-IN" b="1" spc="-15" baseline="-20061" dirty="0">
                <a:solidFill>
                  <a:srgbClr val="002060"/>
                </a:solidFill>
                <a:latin typeface="Arial"/>
                <a:cs typeface="Arial"/>
              </a:rPr>
              <a:t>i</a:t>
            </a:r>
            <a:r>
              <a:rPr lang="en-IN" b="1" spc="-10" dirty="0">
                <a:solidFill>
                  <a:srgbClr val="002060"/>
                </a:solidFill>
                <a:latin typeface="Arial"/>
                <a:cs typeface="Arial"/>
              </a:rPr>
              <a:t>,</a:t>
            </a:r>
            <a:r>
              <a:rPr lang="en-IN" b="1" spc="-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lang="en-IN" b="1" spc="-10" dirty="0" err="1">
                <a:solidFill>
                  <a:srgbClr val="002060"/>
                </a:solidFill>
                <a:latin typeface="Arial"/>
                <a:cs typeface="Arial"/>
              </a:rPr>
              <a:t>C</a:t>
            </a:r>
            <a:r>
              <a:rPr lang="en-IN" b="1" spc="-15" baseline="-20061" dirty="0" err="1">
                <a:solidFill>
                  <a:srgbClr val="002060"/>
                </a:solidFill>
                <a:latin typeface="Arial"/>
                <a:cs typeface="Arial"/>
              </a:rPr>
              <a:t>j</a:t>
            </a:r>
            <a:r>
              <a:rPr lang="en-IN" b="1" spc="-10" dirty="0">
                <a:solidFill>
                  <a:srgbClr val="002060"/>
                </a:solidFill>
                <a:latin typeface="Arial"/>
                <a:cs typeface="Arial"/>
              </a:rPr>
              <a:t>,</a:t>
            </a:r>
            <a:endParaRPr lang="en-IN" b="1" dirty="0">
              <a:solidFill>
                <a:srgbClr val="00206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82358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Divisive Clustering Algorithm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381" y="2028099"/>
            <a:ext cx="7887611" cy="3009528"/>
          </a:xfrm>
        </p:spPr>
      </p:pic>
    </p:spTree>
    <p:extLst>
      <p:ext uri="{BB962C8B-B14F-4D97-AF65-F5344CB8AC3E}">
        <p14:creationId xmlns:p14="http://schemas.microsoft.com/office/powerpoint/2010/main" val="352016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13626" y="1600200"/>
            <a:ext cx="3332397" cy="2381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/>
          <p:nvPr/>
        </p:nvSpPr>
        <p:spPr>
          <a:xfrm>
            <a:off x="1036730" y="347132"/>
            <a:ext cx="9635624" cy="637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200" dirty="0">
              <a:solidFill>
                <a:srgbClr val="002060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07307" y="1582719"/>
            <a:ext cx="3331706" cy="2416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/>
          <p:nvPr/>
        </p:nvSpPr>
        <p:spPr>
          <a:xfrm>
            <a:off x="274320" y="4480963"/>
            <a:ext cx="10812780" cy="780191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48522" marR="4483" indent="-337875">
              <a:spcBef>
                <a:spcPts val="84"/>
              </a:spcBef>
            </a:pPr>
            <a:r>
              <a:rPr sz="2500" b="1" spc="75" dirty="0">
                <a:solidFill>
                  <a:srgbClr val="002060"/>
                </a:solidFill>
                <a:latin typeface="Arial"/>
                <a:cs typeface="Arial"/>
              </a:rPr>
              <a:t>The </a:t>
            </a:r>
            <a:r>
              <a:rPr sz="2500" b="1" spc="185" dirty="0">
                <a:solidFill>
                  <a:srgbClr val="002060"/>
                </a:solidFill>
                <a:latin typeface="Arial"/>
                <a:cs typeface="Arial"/>
              </a:rPr>
              <a:t>complete-link, </a:t>
            </a:r>
            <a:r>
              <a:rPr sz="2500" b="1" spc="146" dirty="0">
                <a:solidFill>
                  <a:srgbClr val="002060"/>
                </a:solidFill>
                <a:latin typeface="Arial"/>
                <a:cs typeface="Arial"/>
              </a:rPr>
              <a:t>average-link,  </a:t>
            </a:r>
            <a:r>
              <a:rPr sz="2500" b="1" spc="176" dirty="0">
                <a:solidFill>
                  <a:srgbClr val="002060"/>
                </a:solidFill>
                <a:latin typeface="Arial"/>
                <a:cs typeface="Arial"/>
              </a:rPr>
              <a:t>or </a:t>
            </a:r>
            <a:r>
              <a:rPr sz="2500" b="1" spc="146" dirty="0">
                <a:solidFill>
                  <a:srgbClr val="002060"/>
                </a:solidFill>
                <a:latin typeface="Arial"/>
                <a:cs typeface="Arial"/>
              </a:rPr>
              <a:t>centroid </a:t>
            </a:r>
            <a:r>
              <a:rPr sz="2500" b="1" spc="101" dirty="0">
                <a:solidFill>
                  <a:srgbClr val="002060"/>
                </a:solidFill>
                <a:latin typeface="Arial"/>
                <a:cs typeface="Arial"/>
              </a:rPr>
              <a:t>distance </a:t>
            </a:r>
            <a:r>
              <a:rPr sz="2500" b="1" spc="176" dirty="0">
                <a:solidFill>
                  <a:srgbClr val="002060"/>
                </a:solidFill>
                <a:latin typeface="Arial"/>
                <a:cs typeface="Arial"/>
              </a:rPr>
              <a:t>method  </a:t>
            </a:r>
            <a:r>
              <a:rPr sz="2500" b="1" spc="154" dirty="0">
                <a:solidFill>
                  <a:srgbClr val="002060"/>
                </a:solidFill>
                <a:latin typeface="Arial"/>
                <a:cs typeface="Arial"/>
              </a:rPr>
              <a:t>tend </a:t>
            </a:r>
            <a:r>
              <a:rPr sz="2500" b="1" spc="202" dirty="0">
                <a:solidFill>
                  <a:srgbClr val="002060"/>
                </a:solidFill>
                <a:latin typeface="Arial"/>
                <a:cs typeface="Arial"/>
              </a:rPr>
              <a:t>to </a:t>
            </a:r>
            <a:r>
              <a:rPr sz="2500" b="1" spc="119" dirty="0">
                <a:solidFill>
                  <a:srgbClr val="002060"/>
                </a:solidFill>
                <a:latin typeface="Arial"/>
                <a:cs typeface="Arial"/>
              </a:rPr>
              <a:t>break </a:t>
            </a:r>
            <a:r>
              <a:rPr sz="2500" b="1" spc="141" dirty="0">
                <a:solidFill>
                  <a:srgbClr val="002060"/>
                </a:solidFill>
                <a:latin typeface="Arial"/>
                <a:cs typeface="Arial"/>
              </a:rPr>
              <a:t>the </a:t>
            </a:r>
            <a:r>
              <a:rPr sz="2500" b="1" spc="106" dirty="0">
                <a:solidFill>
                  <a:srgbClr val="002060"/>
                </a:solidFill>
                <a:latin typeface="Arial"/>
                <a:cs typeface="Arial"/>
              </a:rPr>
              <a:t>large</a:t>
            </a:r>
            <a:r>
              <a:rPr sz="2500" b="1" spc="-124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500" b="1" spc="115" dirty="0">
                <a:solidFill>
                  <a:srgbClr val="002060"/>
                </a:solidFill>
                <a:latin typeface="Arial"/>
                <a:cs typeface="Arial"/>
              </a:rPr>
              <a:t>cluster.</a:t>
            </a:r>
            <a:endParaRPr sz="2500" b="1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9929813" y="7204075"/>
            <a:ext cx="2262187" cy="41433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99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210"/>
              </a:spcBef>
            </a:pPr>
            <a:fld id="{81D60167-4931-47E6-BA6A-407CBD079E47}" type="slidenum">
              <a:rPr lang="en-IN" spc="85" smtClean="0"/>
              <a:pPr marL="38100">
                <a:spcBef>
                  <a:spcPts val="210"/>
                </a:spcBef>
              </a:pPr>
              <a:t>34</a:t>
            </a:fld>
            <a:endParaRPr spc="75" dirty="0"/>
          </a:p>
        </p:txBody>
      </p:sp>
    </p:spTree>
    <p:extLst>
      <p:ext uri="{BB962C8B-B14F-4D97-AF65-F5344CB8AC3E}">
        <p14:creationId xmlns:p14="http://schemas.microsoft.com/office/powerpoint/2010/main" val="26427368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2A65C-0C40-43DF-9512-018A6C2A7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Strengths of Hierarchical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F3C02-EF71-4F65-BE8C-7F5AEA061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No assumptions on the </a:t>
            </a:r>
            <a:r>
              <a:rPr lang="en-IN" b="1" dirty="0">
                <a:solidFill>
                  <a:srgbClr val="C00000"/>
                </a:solidFill>
              </a:rPr>
              <a:t>number of clusters</a:t>
            </a:r>
          </a:p>
          <a:p>
            <a:endParaRPr lang="en-IN" b="1" dirty="0">
              <a:solidFill>
                <a:srgbClr val="002060"/>
              </a:solidFill>
            </a:endParaRPr>
          </a:p>
          <a:p>
            <a:r>
              <a:rPr lang="en-IN" b="1" dirty="0">
                <a:solidFill>
                  <a:srgbClr val="C00000"/>
                </a:solidFill>
              </a:rPr>
              <a:t>Any desired number of clusters </a:t>
            </a:r>
            <a:r>
              <a:rPr lang="en-IN" b="1" dirty="0">
                <a:solidFill>
                  <a:srgbClr val="002060"/>
                </a:solidFill>
              </a:rPr>
              <a:t>can be obtained by ‘cutting’ the dendrogram at the proper level</a:t>
            </a:r>
          </a:p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25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1D4B-E90D-4C7C-B923-5E6883622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Complexities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38DD8-E750-4D75-AE93-D64E5B9DC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590" y="1396554"/>
            <a:ext cx="10515600" cy="477366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The </a:t>
            </a:r>
            <a:r>
              <a:rPr lang="en-US" b="1" dirty="0">
                <a:solidFill>
                  <a:srgbClr val="C00000"/>
                </a:solidFill>
              </a:rPr>
              <a:t>space complexity </a:t>
            </a:r>
            <a:r>
              <a:rPr lang="en-US" b="1" dirty="0">
                <a:solidFill>
                  <a:srgbClr val="002060"/>
                </a:solidFill>
              </a:rPr>
              <a:t>for </a:t>
            </a:r>
            <a:r>
              <a:rPr lang="en-US" b="1" dirty="0">
                <a:solidFill>
                  <a:srgbClr val="C00000"/>
                </a:solidFill>
              </a:rPr>
              <a:t>hierarchical algorithms is O (n</a:t>
            </a:r>
            <a:r>
              <a:rPr lang="en-US" b="1" baseline="30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) </a:t>
            </a:r>
            <a:r>
              <a:rPr lang="en-US" b="1" dirty="0">
                <a:solidFill>
                  <a:srgbClr val="002060"/>
                </a:solidFill>
              </a:rPr>
              <a:t>because this is the space required for the adjacency matrix. </a:t>
            </a:r>
          </a:p>
          <a:p>
            <a:r>
              <a:rPr lang="en-US" b="1" dirty="0">
                <a:solidFill>
                  <a:srgbClr val="C00000"/>
                </a:solidFill>
              </a:rPr>
              <a:t>The space required for the dendrogram is O (</a:t>
            </a:r>
            <a:r>
              <a:rPr lang="en-US" b="1" dirty="0" err="1">
                <a:solidFill>
                  <a:srgbClr val="C00000"/>
                </a:solidFill>
              </a:rPr>
              <a:t>kn</a:t>
            </a:r>
            <a:r>
              <a:rPr lang="en-US" b="1" dirty="0">
                <a:solidFill>
                  <a:srgbClr val="C00000"/>
                </a:solidFill>
              </a:rPr>
              <a:t>), </a:t>
            </a:r>
            <a:r>
              <a:rPr lang="en-US" b="1" dirty="0">
                <a:solidFill>
                  <a:srgbClr val="002060"/>
                </a:solidFill>
              </a:rPr>
              <a:t>which is much less than O (n</a:t>
            </a:r>
            <a:r>
              <a:rPr lang="en-US" b="1" baseline="30000" dirty="0">
                <a:solidFill>
                  <a:srgbClr val="002060"/>
                </a:solidFill>
              </a:rPr>
              <a:t>2</a:t>
            </a:r>
            <a:r>
              <a:rPr lang="en-US" b="1" dirty="0">
                <a:solidFill>
                  <a:srgbClr val="002060"/>
                </a:solidFill>
              </a:rPr>
              <a:t>) . </a:t>
            </a:r>
          </a:p>
          <a:p>
            <a:r>
              <a:rPr lang="en-US" b="1" dirty="0">
                <a:solidFill>
                  <a:srgbClr val="002060"/>
                </a:solidFill>
              </a:rPr>
              <a:t>The </a:t>
            </a:r>
            <a:r>
              <a:rPr lang="en-US" b="1" dirty="0">
                <a:solidFill>
                  <a:srgbClr val="C00000"/>
                </a:solidFill>
              </a:rPr>
              <a:t>time complexi</a:t>
            </a:r>
            <a:r>
              <a:rPr lang="en-US" b="1" dirty="0">
                <a:solidFill>
                  <a:srgbClr val="002060"/>
                </a:solidFill>
              </a:rPr>
              <a:t>ty for hierarchical algorithms is </a:t>
            </a:r>
            <a:r>
              <a:rPr lang="en-US" b="1" dirty="0">
                <a:solidFill>
                  <a:srgbClr val="C00000"/>
                </a:solidFill>
              </a:rPr>
              <a:t>O (kn</a:t>
            </a:r>
            <a:r>
              <a:rPr lang="en-US" b="1" baseline="30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) </a:t>
            </a:r>
            <a:r>
              <a:rPr lang="en-US" b="1" dirty="0">
                <a:solidFill>
                  <a:srgbClr val="002060"/>
                </a:solidFill>
              </a:rPr>
              <a:t>because there is one iteration for each level in the dendrogram.</a:t>
            </a:r>
          </a:p>
        </p:txBody>
      </p:sp>
    </p:spTree>
    <p:extLst>
      <p:ext uri="{BB962C8B-B14F-4D97-AF65-F5344CB8AC3E}">
        <p14:creationId xmlns:p14="http://schemas.microsoft.com/office/powerpoint/2010/main" val="46919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0900" y="0"/>
            <a:ext cx="10147299" cy="66562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2817356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1670" y="463781"/>
            <a:ext cx="8606118" cy="41349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41131916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1428763"/>
            <a:ext cx="7521303" cy="453732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76" y="1258724"/>
            <a:ext cx="4072224" cy="32732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4676" y="4667334"/>
            <a:ext cx="4944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Garamond" panose="02020404030301010803" pitchFamily="18" charset="0"/>
              </a:rPr>
              <a:t>Not Efficient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Garamond" panose="02020404030301010803" pitchFamily="18" charset="0"/>
              </a:rPr>
              <a:t>O(n</a:t>
            </a:r>
            <a:r>
              <a:rPr lang="en-US" sz="2000" b="1" baseline="30000" dirty="0">
                <a:solidFill>
                  <a:srgbClr val="002060"/>
                </a:solidFill>
                <a:latin typeface="Garamond" panose="02020404030301010803" pitchFamily="18" charset="0"/>
              </a:rPr>
              <a:t>2</a:t>
            </a:r>
            <a:r>
              <a:rPr lang="en-US" sz="2000" b="1" dirty="0">
                <a:solidFill>
                  <a:srgbClr val="002060"/>
                </a:solidFill>
                <a:latin typeface="Garamond" panose="02020404030301010803" pitchFamily="18" charset="0"/>
              </a:rPr>
              <a:t>) space and 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107463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74C5-37F9-4E4B-AC69-0EEC66A2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Hierarchical Clustering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474499-0480-4791-A0A9-15A424078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7088"/>
            <a:ext cx="11006797" cy="499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6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1D4B-E90D-4C7C-B923-5E6883622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aramond"/>
              </a:rPr>
              <a:t>Numerical 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38DD8-E750-4D75-AE93-D64E5B9DC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b="0" dirty="0">
                <a:latin typeface="Garamond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https://online.stat.psu.edu/stat555/node/86/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b="0" dirty="0">
                <a:latin typeface="Garamond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https://www.analyticsvidhya.com/blog/2021/06/single-link-hierarchical-clustering-clearly-explained/</a:t>
            </a:r>
            <a:endParaRPr lang="en-US" b="0" dirty="0"/>
          </a:p>
          <a:p>
            <a:pPr>
              <a:buClr>
                <a:srgbClr val="FFFFFF"/>
              </a:buClr>
            </a:pPr>
            <a:r>
              <a:rPr lang="en-US" b="0" dirty="0">
                <a:hlinkClick r:id="rId4"/>
              </a:rPr>
              <a:t>https://www.cs.cmu.edu/~</a:t>
            </a:r>
            <a:r>
              <a:rPr lang="en-US" b="0" dirty="0" smtClean="0">
                <a:hlinkClick r:id="rId4"/>
              </a:rPr>
              <a:t>tom/10601_fall2012/hw/hw4sol.pdf</a:t>
            </a:r>
            <a:endParaRPr lang="en-US" b="0" dirty="0" smtClean="0"/>
          </a:p>
          <a:p>
            <a:pPr>
              <a:buClr>
                <a:srgbClr val="FFFFFF"/>
              </a:buClr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people.revoledu.com/kardi/tutorial/Clustering/Numerical%20Example.htm</a:t>
            </a:r>
            <a:endParaRPr lang="en-US" dirty="0" smtClean="0"/>
          </a:p>
          <a:p>
            <a:pPr>
              <a:buClr>
                <a:srgbClr val="FFFFFF"/>
              </a:buClr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52600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63A1A-069E-4E80-9790-3AFA9A5E8DF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9890125" y="6421438"/>
            <a:ext cx="2301875" cy="344487"/>
          </a:xfrm>
        </p:spPr>
        <p:txBody>
          <a:bodyPr/>
          <a:lstStyle/>
          <a:p>
            <a:fld id="{08775BF0-3DD9-4AFD-8F63-93D9FB53CEC8}" type="datetime2">
              <a:rPr lang="en-IN" smtClean="0"/>
              <a:t>Tuesday, 26 March 2024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1AEDB-7888-4FA5-BDCC-9377A840A0E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34763" y="6408738"/>
            <a:ext cx="757237" cy="396875"/>
          </a:xfrm>
        </p:spPr>
        <p:txBody>
          <a:bodyPr/>
          <a:lstStyle/>
          <a:p>
            <a:fld id="{2838AEB8-5752-47A4-B932-4C18B4EE75A1}" type="slidenum">
              <a:rPr lang="en-IN" smtClean="0"/>
              <a:t>41</a:t>
            </a:fld>
            <a:endParaRPr lang="en-IN" dirty="0"/>
          </a:p>
        </p:txBody>
      </p:sp>
      <p:pic>
        <p:nvPicPr>
          <p:cNvPr id="10242" name="Picture 2" descr="What Questions Should You Ask During the Product Lifecycle ...">
            <a:extLst>
              <a:ext uri="{FF2B5EF4-FFF2-40B4-BE49-F238E27FC236}">
                <a16:creationId xmlns:a16="http://schemas.microsoft.com/office/drawing/2014/main" id="{DD2B3133-2672-409A-BF84-F0EB8D1228EB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2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D9C05F2-C7E0-4568-B0E1-30963B444095}"/>
              </a:ext>
            </a:extLst>
          </p:cNvPr>
          <p:cNvGrpSpPr/>
          <p:nvPr/>
        </p:nvGrpSpPr>
        <p:grpSpPr>
          <a:xfrm>
            <a:off x="2286000" y="463414"/>
            <a:ext cx="7620000" cy="6076536"/>
            <a:chOff x="2193234" y="821221"/>
            <a:chExt cx="7620000" cy="6076536"/>
          </a:xfrm>
        </p:grpSpPr>
        <p:pic>
          <p:nvPicPr>
            <p:cNvPr id="6" name="Picture 2" descr="Happy National Thank You Day! - Inventionland">
              <a:extLst>
                <a:ext uri="{FF2B5EF4-FFF2-40B4-BE49-F238E27FC236}">
                  <a16:creationId xmlns:a16="http://schemas.microsoft.com/office/drawing/2014/main" id="{2B02A6DE-21C0-475F-8D0C-FFAF909F14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3234" y="821221"/>
              <a:ext cx="7620000" cy="3333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No Shake Hands Icon , Transparent Cartoon, Free Cliparts ...">
              <a:extLst>
                <a:ext uri="{FF2B5EF4-FFF2-40B4-BE49-F238E27FC236}">
                  <a16:creationId xmlns:a16="http://schemas.microsoft.com/office/drawing/2014/main" id="{CE07FA99-FB2E-4BA8-B728-4A81EFBFAB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13478" y1="39502" x2="13478" y2="39502"/>
                          <a14:foregroundMark x1="88370" y1="42424" x2="88370" y2="42424"/>
                          <a14:foregroundMark x1="64348" y1="40584" x2="64348" y2="40584"/>
                          <a14:foregroundMark x1="37935" y1="59740" x2="37935" y2="59740"/>
                          <a14:foregroundMark x1="80870" y1="71753" x2="80870" y2="71753"/>
                          <a14:foregroundMark x1="84674" y1="66450" x2="84674" y2="66450"/>
                          <a14:foregroundMark x1="87283" y1="61255" x2="87283" y2="61255"/>
                          <a14:foregroundMark x1="86087" y1="63853" x2="86087" y2="638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3757" y="3361475"/>
              <a:ext cx="3520729" cy="3536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583605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74838" y="601083"/>
            <a:ext cx="7608345" cy="399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758978" y="1218189"/>
            <a:ext cx="7480407" cy="221704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63913" marR="4483" indent="-253266">
              <a:lnSpc>
                <a:spcPct val="100000"/>
              </a:lnSpc>
              <a:spcBef>
                <a:spcPts val="88"/>
              </a:spcBef>
              <a:buClr>
                <a:srgbClr val="2CA1BE"/>
              </a:buClr>
              <a:buSzPct val="68333"/>
              <a:buFont typeface="Arial"/>
              <a:buChar char=""/>
              <a:tabLst>
                <a:tab pos="263913" algn="l"/>
                <a:tab pos="264473" algn="l"/>
              </a:tabLst>
            </a:pPr>
            <a:r>
              <a:rPr spc="-13" dirty="0"/>
              <a:t>Each </a:t>
            </a:r>
            <a:r>
              <a:rPr spc="-4" dirty="0"/>
              <a:t>method has both </a:t>
            </a:r>
            <a:r>
              <a:rPr spc="-13" dirty="0"/>
              <a:t>advantages </a:t>
            </a:r>
            <a:r>
              <a:rPr dirty="0"/>
              <a:t>and </a:t>
            </a:r>
            <a:r>
              <a:rPr spc="-13" dirty="0"/>
              <a:t>disadvantages;  </a:t>
            </a:r>
            <a:r>
              <a:rPr spc="-9" dirty="0"/>
              <a:t>application-dependent, </a:t>
            </a:r>
            <a:r>
              <a:rPr spc="-4" dirty="0"/>
              <a:t>single-link </a:t>
            </a:r>
            <a:r>
              <a:rPr dirty="0"/>
              <a:t>and </a:t>
            </a:r>
            <a:r>
              <a:rPr spc="-9" dirty="0"/>
              <a:t>complete-link  </a:t>
            </a:r>
            <a:r>
              <a:rPr spc="-13" dirty="0"/>
              <a:t>are </a:t>
            </a:r>
            <a:r>
              <a:rPr dirty="0"/>
              <a:t>the </a:t>
            </a:r>
            <a:r>
              <a:rPr spc="-9" dirty="0"/>
              <a:t>most common</a:t>
            </a:r>
            <a:r>
              <a:rPr spc="-22" dirty="0"/>
              <a:t> </a:t>
            </a:r>
            <a:r>
              <a:rPr spc="-4" dirty="0"/>
              <a:t>methods</a:t>
            </a:r>
          </a:p>
          <a:p>
            <a:pPr marL="263913" indent="-253266">
              <a:lnSpc>
                <a:spcPct val="100000"/>
              </a:lnSpc>
              <a:spcBef>
                <a:spcPts val="353"/>
              </a:spcBef>
              <a:buClr>
                <a:srgbClr val="2CA1BE"/>
              </a:buClr>
              <a:buSzPct val="68333"/>
              <a:buFont typeface="Arial"/>
              <a:buChar char=""/>
              <a:tabLst>
                <a:tab pos="263913" algn="l"/>
                <a:tab pos="264473" algn="l"/>
              </a:tabLst>
            </a:pPr>
            <a:r>
              <a:rPr spc="-4" dirty="0"/>
              <a:t>Single-link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99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210"/>
              </a:spcBef>
            </a:pPr>
            <a:fld id="{81D60167-4931-47E6-BA6A-407CBD079E47}" type="slidenum">
              <a:rPr lang="en-IN" spc="85" smtClean="0"/>
              <a:pPr marL="38100">
                <a:spcBef>
                  <a:spcPts val="210"/>
                </a:spcBef>
              </a:pPr>
              <a:t>43</a:t>
            </a:fld>
            <a:endParaRPr spc="75" dirty="0"/>
          </a:p>
        </p:txBody>
      </p:sp>
      <p:sp>
        <p:nvSpPr>
          <p:cNvPr id="4" name="object 4"/>
          <p:cNvSpPr txBox="1"/>
          <p:nvPr/>
        </p:nvSpPr>
        <p:spPr>
          <a:xfrm>
            <a:off x="2288690" y="3156899"/>
            <a:ext cx="7270376" cy="2446602"/>
          </a:xfrm>
          <a:prstGeom prst="rect">
            <a:avLst/>
          </a:prstGeom>
        </p:spPr>
        <p:txBody>
          <a:bodyPr vert="horz" wrap="square" lIns="0" tIns="55469" rIns="0" bIns="0" rtlCol="0">
            <a:spAutoFit/>
          </a:bodyPr>
          <a:lstStyle/>
          <a:p>
            <a:pPr marL="515498" indent="-224690">
              <a:spcBef>
                <a:spcPts val="437"/>
              </a:spcBef>
              <a:buClr>
                <a:srgbClr val="2CA1BE"/>
              </a:buClr>
              <a:buFont typeface="Verdana"/>
              <a:buChar char="◦"/>
              <a:tabLst>
                <a:tab pos="515498" algn="l"/>
              </a:tabLst>
            </a:pPr>
            <a:r>
              <a:rPr sz="2294" spc="-4" dirty="0">
                <a:latin typeface="Carlito"/>
                <a:cs typeface="Carlito"/>
              </a:rPr>
              <a:t>Can find irregular-shaped</a:t>
            </a:r>
            <a:r>
              <a:rPr sz="2294" spc="-53" dirty="0">
                <a:latin typeface="Carlito"/>
                <a:cs typeface="Carlito"/>
              </a:rPr>
              <a:t> </a:t>
            </a:r>
            <a:r>
              <a:rPr sz="2294" spc="-13" dirty="0">
                <a:latin typeface="Carlito"/>
                <a:cs typeface="Carlito"/>
              </a:rPr>
              <a:t>clusters</a:t>
            </a:r>
            <a:endParaRPr sz="2294">
              <a:latin typeface="Carlito"/>
              <a:cs typeface="Carlito"/>
            </a:endParaRPr>
          </a:p>
          <a:p>
            <a:pPr marL="515498" indent="-224690">
              <a:spcBef>
                <a:spcPts val="349"/>
              </a:spcBef>
              <a:buClr>
                <a:srgbClr val="2CA1BE"/>
              </a:buClr>
              <a:buFont typeface="Verdana"/>
              <a:buChar char="◦"/>
              <a:tabLst>
                <a:tab pos="515498" algn="l"/>
              </a:tabLst>
            </a:pPr>
            <a:r>
              <a:rPr sz="2294" spc="-4" dirty="0">
                <a:latin typeface="Carlito"/>
                <a:cs typeface="Carlito"/>
              </a:rPr>
              <a:t>Sensitive </a:t>
            </a:r>
            <a:r>
              <a:rPr sz="2294" spc="-13" dirty="0">
                <a:latin typeface="Carlito"/>
                <a:cs typeface="Carlito"/>
              </a:rPr>
              <a:t>to </a:t>
            </a:r>
            <a:r>
              <a:rPr sz="2294" spc="-9" dirty="0">
                <a:latin typeface="Carlito"/>
                <a:cs typeface="Carlito"/>
              </a:rPr>
              <a:t>outliers, </a:t>
            </a:r>
            <a:r>
              <a:rPr sz="2294" spc="-18" dirty="0">
                <a:latin typeface="Carlito"/>
                <a:cs typeface="Carlito"/>
              </a:rPr>
              <a:t>suffers </a:t>
            </a:r>
            <a:r>
              <a:rPr sz="2294" dirty="0">
                <a:latin typeface="Carlito"/>
                <a:cs typeface="Carlito"/>
              </a:rPr>
              <a:t>the </a:t>
            </a:r>
            <a:r>
              <a:rPr sz="2294" spc="-4" dirty="0">
                <a:latin typeface="Carlito"/>
                <a:cs typeface="Carlito"/>
              </a:rPr>
              <a:t>so-called </a:t>
            </a:r>
            <a:r>
              <a:rPr sz="2294" dirty="0">
                <a:latin typeface="Carlito"/>
                <a:cs typeface="Carlito"/>
              </a:rPr>
              <a:t>chaining</a:t>
            </a:r>
            <a:r>
              <a:rPr sz="2294" spc="-49" dirty="0">
                <a:latin typeface="Carlito"/>
                <a:cs typeface="Carlito"/>
              </a:rPr>
              <a:t> </a:t>
            </a:r>
            <a:r>
              <a:rPr sz="2294" spc="-18" dirty="0">
                <a:latin typeface="Carlito"/>
                <a:cs typeface="Carlito"/>
              </a:rPr>
              <a:t>effects</a:t>
            </a:r>
            <a:endParaRPr sz="2294">
              <a:latin typeface="Carlito"/>
              <a:cs typeface="Carlito"/>
            </a:endParaRPr>
          </a:p>
          <a:p>
            <a:pPr marL="263913" indent="-253266">
              <a:spcBef>
                <a:spcPts val="326"/>
              </a:spcBef>
              <a:buClr>
                <a:srgbClr val="2CA1BE"/>
              </a:buClr>
              <a:buSzPct val="68333"/>
              <a:buFont typeface="Arial"/>
              <a:buChar char=""/>
              <a:tabLst>
                <a:tab pos="263913" algn="l"/>
                <a:tab pos="264473" algn="l"/>
              </a:tabLst>
            </a:pPr>
            <a:r>
              <a:rPr sz="2647" spc="-9" dirty="0">
                <a:latin typeface="Carlito"/>
                <a:cs typeface="Carlito"/>
              </a:rPr>
              <a:t>Complete-link, </a:t>
            </a:r>
            <a:r>
              <a:rPr sz="2647" spc="-13" dirty="0">
                <a:latin typeface="Carlito"/>
                <a:cs typeface="Carlito"/>
              </a:rPr>
              <a:t>Average-link, </a:t>
            </a:r>
            <a:r>
              <a:rPr sz="2647" dirty="0">
                <a:latin typeface="Carlito"/>
                <a:cs typeface="Carlito"/>
              </a:rPr>
              <a:t>and </a:t>
            </a:r>
            <a:r>
              <a:rPr sz="2647" spc="-13" dirty="0">
                <a:latin typeface="Carlito"/>
                <a:cs typeface="Carlito"/>
              </a:rPr>
              <a:t>Centroid</a:t>
            </a:r>
            <a:r>
              <a:rPr sz="2647" spc="-35" dirty="0">
                <a:latin typeface="Carlito"/>
                <a:cs typeface="Carlito"/>
              </a:rPr>
              <a:t> </a:t>
            </a:r>
            <a:r>
              <a:rPr sz="2647" spc="-13" dirty="0">
                <a:latin typeface="Carlito"/>
                <a:cs typeface="Carlito"/>
              </a:rPr>
              <a:t>distance</a:t>
            </a:r>
            <a:endParaRPr sz="2647">
              <a:latin typeface="Carlito"/>
              <a:cs typeface="Carlito"/>
            </a:endParaRPr>
          </a:p>
          <a:p>
            <a:pPr marL="515498" lvl="1" indent="-224690">
              <a:spcBef>
                <a:spcPts val="383"/>
              </a:spcBef>
              <a:buClr>
                <a:srgbClr val="2CA1BE"/>
              </a:buClr>
              <a:buFont typeface="Verdana"/>
              <a:buChar char="◦"/>
              <a:tabLst>
                <a:tab pos="515498" algn="l"/>
              </a:tabLst>
            </a:pPr>
            <a:r>
              <a:rPr sz="2294" spc="-13" dirty="0">
                <a:latin typeface="Carlito"/>
                <a:cs typeface="Carlito"/>
              </a:rPr>
              <a:t>Robust </a:t>
            </a:r>
            <a:r>
              <a:rPr sz="2294" spc="-9" dirty="0">
                <a:latin typeface="Carlito"/>
                <a:cs typeface="Carlito"/>
              </a:rPr>
              <a:t>to</a:t>
            </a:r>
            <a:r>
              <a:rPr sz="2294" spc="-26" dirty="0">
                <a:latin typeface="Carlito"/>
                <a:cs typeface="Carlito"/>
              </a:rPr>
              <a:t> </a:t>
            </a:r>
            <a:r>
              <a:rPr sz="2294" spc="-9" dirty="0">
                <a:latin typeface="Carlito"/>
                <a:cs typeface="Carlito"/>
              </a:rPr>
              <a:t>outliers</a:t>
            </a:r>
            <a:endParaRPr sz="2294">
              <a:latin typeface="Carlito"/>
              <a:cs typeface="Carlito"/>
            </a:endParaRPr>
          </a:p>
          <a:p>
            <a:pPr marL="515498" lvl="1" indent="-224690">
              <a:spcBef>
                <a:spcPts val="353"/>
              </a:spcBef>
              <a:buClr>
                <a:srgbClr val="2CA1BE"/>
              </a:buClr>
              <a:buFont typeface="Verdana"/>
              <a:buChar char="◦"/>
              <a:tabLst>
                <a:tab pos="515498" algn="l"/>
              </a:tabLst>
            </a:pPr>
            <a:r>
              <a:rPr sz="2294" spc="-49" dirty="0">
                <a:latin typeface="Carlito"/>
                <a:cs typeface="Carlito"/>
              </a:rPr>
              <a:t>Tend </a:t>
            </a:r>
            <a:r>
              <a:rPr sz="2294" spc="-13" dirty="0">
                <a:latin typeface="Carlito"/>
                <a:cs typeface="Carlito"/>
              </a:rPr>
              <a:t>to </a:t>
            </a:r>
            <a:r>
              <a:rPr sz="2294" spc="-9" dirty="0">
                <a:latin typeface="Carlito"/>
                <a:cs typeface="Carlito"/>
              </a:rPr>
              <a:t>break </a:t>
            </a:r>
            <a:r>
              <a:rPr sz="2294" spc="-13" dirty="0">
                <a:latin typeface="Carlito"/>
                <a:cs typeface="Carlito"/>
              </a:rPr>
              <a:t>large</a:t>
            </a:r>
            <a:r>
              <a:rPr sz="2294" spc="13" dirty="0">
                <a:latin typeface="Carlito"/>
                <a:cs typeface="Carlito"/>
              </a:rPr>
              <a:t> </a:t>
            </a:r>
            <a:r>
              <a:rPr sz="2294" spc="-13" dirty="0">
                <a:latin typeface="Carlito"/>
                <a:cs typeface="Carlito"/>
              </a:rPr>
              <a:t>clusters</a:t>
            </a:r>
            <a:endParaRPr sz="2294">
              <a:latin typeface="Carlito"/>
              <a:cs typeface="Carlito"/>
            </a:endParaRPr>
          </a:p>
          <a:p>
            <a:pPr marL="515498" lvl="1" indent="-224690">
              <a:spcBef>
                <a:spcPts val="349"/>
              </a:spcBef>
              <a:buClr>
                <a:srgbClr val="2CA1BE"/>
              </a:buClr>
              <a:buFont typeface="Verdana"/>
              <a:buChar char="◦"/>
              <a:tabLst>
                <a:tab pos="515498" algn="l"/>
              </a:tabLst>
            </a:pPr>
            <a:r>
              <a:rPr sz="2294" spc="-18" dirty="0">
                <a:latin typeface="Carlito"/>
                <a:cs typeface="Carlito"/>
              </a:rPr>
              <a:t>Prefer </a:t>
            </a:r>
            <a:r>
              <a:rPr sz="2294" spc="-4" dirty="0">
                <a:latin typeface="Carlito"/>
                <a:cs typeface="Carlito"/>
              </a:rPr>
              <a:t>spherical</a:t>
            </a:r>
            <a:r>
              <a:rPr sz="2294" spc="-49" dirty="0">
                <a:latin typeface="Carlito"/>
                <a:cs typeface="Carlito"/>
              </a:rPr>
              <a:t> </a:t>
            </a:r>
            <a:r>
              <a:rPr sz="2294" spc="-13" dirty="0">
                <a:latin typeface="Carlito"/>
                <a:cs typeface="Carlito"/>
              </a:rPr>
              <a:t>clusters</a:t>
            </a:r>
            <a:endParaRPr sz="2294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7172001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0177" y="336165"/>
            <a:ext cx="8269941" cy="56904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2634346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74C5-37F9-4E4B-AC69-0EEC66A2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Hierarchical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495C2-CC49-4BDA-8ED1-DB27E8EA9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96554"/>
            <a:ext cx="10773590" cy="477366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A hierarchical clustering method works by grouping data objects into a </a:t>
            </a:r>
            <a:r>
              <a:rPr lang="en-US" b="1" dirty="0">
                <a:solidFill>
                  <a:srgbClr val="C00000"/>
                </a:solidFill>
              </a:rPr>
              <a:t>hierarchy or “tree” of clusters</a:t>
            </a:r>
            <a:r>
              <a:rPr lang="en-US" b="1" dirty="0">
                <a:solidFill>
                  <a:srgbClr val="002060"/>
                </a:solidFill>
              </a:rPr>
              <a:t>.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Can be </a:t>
            </a:r>
            <a:r>
              <a:rPr lang="en-US" b="1" dirty="0">
                <a:solidFill>
                  <a:srgbClr val="C00000"/>
                </a:solidFill>
              </a:rPr>
              <a:t>visualized as a dendrogram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Types: 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Agglomerative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Divisive</a:t>
            </a:r>
          </a:p>
          <a:p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785A370-0484-4EB5-8608-8A71AA8F7193}"/>
              </a:ext>
            </a:extLst>
          </p:cNvPr>
          <p:cNvSpPr/>
          <p:nvPr/>
        </p:nvSpPr>
        <p:spPr>
          <a:xfrm>
            <a:off x="6794500" y="2514599"/>
            <a:ext cx="5401457" cy="3867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054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74C5-37F9-4E4B-AC69-0EEC66A2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Hierarchical Clustering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7D5889-1DB7-4B5F-BDBD-2F42E96C68AB}"/>
              </a:ext>
            </a:extLst>
          </p:cNvPr>
          <p:cNvSpPr txBox="1"/>
          <p:nvPr/>
        </p:nvSpPr>
        <p:spPr>
          <a:xfrm>
            <a:off x="723901" y="1092248"/>
            <a:ext cx="114681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rgbClr val="C00000"/>
                </a:solidFill>
                <a:latin typeface="Garamond" panose="02020404030301010803" pitchFamily="18" charset="0"/>
              </a:rPr>
              <a:t>Agglomerative: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rgbClr val="002060"/>
                </a:solidFill>
                <a:latin typeface="Garamond" panose="02020404030301010803" pitchFamily="18" charset="0"/>
              </a:rPr>
              <a:t>Start with </a:t>
            </a:r>
            <a:r>
              <a:rPr lang="en-IN" sz="2800" b="1" dirty="0">
                <a:solidFill>
                  <a:srgbClr val="C00000"/>
                </a:solidFill>
                <a:latin typeface="Garamond" panose="02020404030301010803" pitchFamily="18" charset="0"/>
              </a:rPr>
              <a:t>each data object as individual </a:t>
            </a:r>
            <a:r>
              <a:rPr lang="en-IN" sz="2800" b="1" dirty="0">
                <a:solidFill>
                  <a:srgbClr val="002060"/>
                </a:solidFill>
                <a:latin typeface="Garamond" panose="02020404030301010803" pitchFamily="18" charset="0"/>
              </a:rPr>
              <a:t>cluster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rgbClr val="002060"/>
                </a:solidFill>
                <a:latin typeface="Garamond" panose="02020404030301010803" pitchFamily="18" charset="0"/>
              </a:rPr>
              <a:t>At each step, </a:t>
            </a:r>
            <a:r>
              <a:rPr lang="en-IN" sz="2800" b="1" dirty="0">
                <a:solidFill>
                  <a:srgbClr val="C00000"/>
                </a:solidFill>
                <a:latin typeface="Garamond" panose="02020404030301010803" pitchFamily="18" charset="0"/>
              </a:rPr>
              <a:t>merge the closest pair </a:t>
            </a:r>
            <a:r>
              <a:rPr lang="en-IN" sz="2800" b="1" dirty="0">
                <a:solidFill>
                  <a:srgbClr val="002060"/>
                </a:solidFill>
                <a:latin typeface="Garamond" panose="02020404030301010803" pitchFamily="18" charset="0"/>
              </a:rPr>
              <a:t>of clusters until only one cluster (or k clusters) left </a:t>
            </a:r>
          </a:p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rgbClr val="C00000"/>
                </a:solidFill>
                <a:latin typeface="Garamond" panose="02020404030301010803" pitchFamily="18" charset="0"/>
              </a:rPr>
              <a:t>Divisive: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rgbClr val="002060"/>
                </a:solidFill>
                <a:latin typeface="Garamond" panose="02020404030301010803" pitchFamily="18" charset="0"/>
              </a:rPr>
              <a:t>Start assuming all the data objects form a </a:t>
            </a:r>
            <a:r>
              <a:rPr lang="en-IN" sz="2800" b="1" dirty="0">
                <a:solidFill>
                  <a:srgbClr val="C00000"/>
                </a:solidFill>
                <a:latin typeface="Garamond" panose="02020404030301010803" pitchFamily="18" charset="0"/>
              </a:rPr>
              <a:t>single cluster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rgbClr val="002060"/>
                </a:solidFill>
                <a:latin typeface="Garamond" panose="02020404030301010803" pitchFamily="18" charset="0"/>
              </a:rPr>
              <a:t>At each step, </a:t>
            </a:r>
            <a:r>
              <a:rPr lang="en-IN" sz="2800" b="1" dirty="0">
                <a:solidFill>
                  <a:srgbClr val="C00000"/>
                </a:solidFill>
                <a:latin typeface="Garamond" panose="02020404030301010803" pitchFamily="18" charset="0"/>
              </a:rPr>
              <a:t>split the cluster </a:t>
            </a:r>
            <a:r>
              <a:rPr lang="en-IN" sz="2800" b="1" dirty="0">
                <a:solidFill>
                  <a:srgbClr val="002060"/>
                </a:solidFill>
                <a:latin typeface="Garamond" panose="02020404030301010803" pitchFamily="18" charset="0"/>
              </a:rPr>
              <a:t>until each cluster contains a single data object (or k clusters are formed).</a:t>
            </a:r>
          </a:p>
        </p:txBody>
      </p:sp>
    </p:spTree>
    <p:extLst>
      <p:ext uri="{BB962C8B-B14F-4D97-AF65-F5344CB8AC3E}">
        <p14:creationId xmlns:p14="http://schemas.microsoft.com/office/powerpoint/2010/main" val="34633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78401" y="2752654"/>
            <a:ext cx="333210" cy="235920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1206" rIns="0" bIns="0" rtlCol="0">
            <a:spAutoFit/>
          </a:bodyPr>
          <a:lstStyle/>
          <a:p>
            <a:pPr marL="11206" marR="4483" algn="just">
              <a:lnSpc>
                <a:spcPct val="131200"/>
              </a:lnSpc>
              <a:spcBef>
                <a:spcPts val="88"/>
              </a:spcBef>
            </a:pPr>
            <a:r>
              <a:rPr sz="2382" b="1" dirty="0">
                <a:solidFill>
                  <a:srgbClr val="002060"/>
                </a:solidFill>
                <a:latin typeface="Garamond" panose="02020404030301010803" pitchFamily="18" charset="0"/>
                <a:cs typeface="Times New Roman"/>
              </a:rPr>
              <a:t>a  b  c</a:t>
            </a:r>
          </a:p>
          <a:p>
            <a:pPr marL="11206" marR="4483">
              <a:lnSpc>
                <a:spcPct val="114599"/>
              </a:lnSpc>
              <a:spcBef>
                <a:spcPts val="476"/>
              </a:spcBef>
            </a:pPr>
            <a:r>
              <a:rPr sz="2382" b="1" dirty="0">
                <a:solidFill>
                  <a:srgbClr val="002060"/>
                </a:solidFill>
                <a:latin typeface="Garamond" panose="02020404030301010803" pitchFamily="18" charset="0"/>
                <a:cs typeface="Times New Roman"/>
              </a:rPr>
              <a:t>d  e</a:t>
            </a:r>
          </a:p>
        </p:txBody>
      </p:sp>
      <p:sp>
        <p:nvSpPr>
          <p:cNvPr id="5" name="object 5"/>
          <p:cNvSpPr/>
          <p:nvPr/>
        </p:nvSpPr>
        <p:spPr>
          <a:xfrm>
            <a:off x="804835" y="2865456"/>
            <a:ext cx="443753" cy="2209800"/>
          </a:xfrm>
          <a:custGeom>
            <a:avLst/>
            <a:gdLst/>
            <a:ahLst/>
            <a:cxnLst/>
            <a:rect l="l" t="t" r="r" b="b"/>
            <a:pathLst>
              <a:path w="502919" h="2504440">
                <a:moveTo>
                  <a:pt x="0" y="215900"/>
                </a:moveTo>
                <a:lnTo>
                  <a:pt x="5108" y="172384"/>
                </a:lnTo>
                <a:lnTo>
                  <a:pt x="19761" y="131855"/>
                </a:lnTo>
                <a:lnTo>
                  <a:pt x="42946" y="95181"/>
                </a:lnTo>
                <a:lnTo>
                  <a:pt x="73652" y="63230"/>
                </a:lnTo>
                <a:lnTo>
                  <a:pt x="110867" y="36868"/>
                </a:lnTo>
                <a:lnTo>
                  <a:pt x="153581" y="16964"/>
                </a:lnTo>
                <a:lnTo>
                  <a:pt x="200782" y="4385"/>
                </a:lnTo>
                <a:lnTo>
                  <a:pt x="251459" y="0"/>
                </a:lnTo>
                <a:lnTo>
                  <a:pt x="302137" y="4385"/>
                </a:lnTo>
                <a:lnTo>
                  <a:pt x="349338" y="16964"/>
                </a:lnTo>
                <a:lnTo>
                  <a:pt x="392052" y="36868"/>
                </a:lnTo>
                <a:lnTo>
                  <a:pt x="429267" y="63230"/>
                </a:lnTo>
                <a:lnTo>
                  <a:pt x="459973" y="95181"/>
                </a:lnTo>
                <a:lnTo>
                  <a:pt x="483158" y="131855"/>
                </a:lnTo>
                <a:lnTo>
                  <a:pt x="497811" y="172384"/>
                </a:lnTo>
                <a:lnTo>
                  <a:pt x="502920" y="215900"/>
                </a:lnTo>
                <a:lnTo>
                  <a:pt x="497811" y="259415"/>
                </a:lnTo>
                <a:lnTo>
                  <a:pt x="483158" y="299944"/>
                </a:lnTo>
                <a:lnTo>
                  <a:pt x="459973" y="336618"/>
                </a:lnTo>
                <a:lnTo>
                  <a:pt x="429267" y="368569"/>
                </a:lnTo>
                <a:lnTo>
                  <a:pt x="392052" y="394931"/>
                </a:lnTo>
                <a:lnTo>
                  <a:pt x="349338" y="414835"/>
                </a:lnTo>
                <a:lnTo>
                  <a:pt x="302137" y="427414"/>
                </a:lnTo>
                <a:lnTo>
                  <a:pt x="251459" y="431800"/>
                </a:lnTo>
                <a:lnTo>
                  <a:pt x="200782" y="427414"/>
                </a:lnTo>
                <a:lnTo>
                  <a:pt x="153581" y="414835"/>
                </a:lnTo>
                <a:lnTo>
                  <a:pt x="110867" y="394931"/>
                </a:lnTo>
                <a:lnTo>
                  <a:pt x="73652" y="368569"/>
                </a:lnTo>
                <a:lnTo>
                  <a:pt x="42946" y="336618"/>
                </a:lnTo>
                <a:lnTo>
                  <a:pt x="19761" y="299944"/>
                </a:lnTo>
                <a:lnTo>
                  <a:pt x="5108" y="259415"/>
                </a:lnTo>
                <a:lnTo>
                  <a:pt x="0" y="215900"/>
                </a:lnTo>
                <a:close/>
              </a:path>
              <a:path w="502919" h="2504440">
                <a:moveTo>
                  <a:pt x="0" y="734060"/>
                </a:moveTo>
                <a:lnTo>
                  <a:pt x="5108" y="690544"/>
                </a:lnTo>
                <a:lnTo>
                  <a:pt x="19761" y="650015"/>
                </a:lnTo>
                <a:lnTo>
                  <a:pt x="42946" y="613341"/>
                </a:lnTo>
                <a:lnTo>
                  <a:pt x="73652" y="581390"/>
                </a:lnTo>
                <a:lnTo>
                  <a:pt x="110867" y="555028"/>
                </a:lnTo>
                <a:lnTo>
                  <a:pt x="153581" y="535124"/>
                </a:lnTo>
                <a:lnTo>
                  <a:pt x="200782" y="522545"/>
                </a:lnTo>
                <a:lnTo>
                  <a:pt x="251459" y="518160"/>
                </a:lnTo>
                <a:lnTo>
                  <a:pt x="302137" y="522545"/>
                </a:lnTo>
                <a:lnTo>
                  <a:pt x="349338" y="535124"/>
                </a:lnTo>
                <a:lnTo>
                  <a:pt x="392052" y="555028"/>
                </a:lnTo>
                <a:lnTo>
                  <a:pt x="429267" y="581390"/>
                </a:lnTo>
                <a:lnTo>
                  <a:pt x="459973" y="613341"/>
                </a:lnTo>
                <a:lnTo>
                  <a:pt x="483158" y="650015"/>
                </a:lnTo>
                <a:lnTo>
                  <a:pt x="497811" y="690544"/>
                </a:lnTo>
                <a:lnTo>
                  <a:pt x="502920" y="734060"/>
                </a:lnTo>
                <a:lnTo>
                  <a:pt x="497811" y="777575"/>
                </a:lnTo>
                <a:lnTo>
                  <a:pt x="483158" y="818104"/>
                </a:lnTo>
                <a:lnTo>
                  <a:pt x="459973" y="854778"/>
                </a:lnTo>
                <a:lnTo>
                  <a:pt x="429267" y="886729"/>
                </a:lnTo>
                <a:lnTo>
                  <a:pt x="392052" y="913091"/>
                </a:lnTo>
                <a:lnTo>
                  <a:pt x="349338" y="932995"/>
                </a:lnTo>
                <a:lnTo>
                  <a:pt x="302137" y="945574"/>
                </a:lnTo>
                <a:lnTo>
                  <a:pt x="251459" y="949960"/>
                </a:lnTo>
                <a:lnTo>
                  <a:pt x="200782" y="945574"/>
                </a:lnTo>
                <a:lnTo>
                  <a:pt x="153581" y="932995"/>
                </a:lnTo>
                <a:lnTo>
                  <a:pt x="110867" y="913091"/>
                </a:lnTo>
                <a:lnTo>
                  <a:pt x="73652" y="886729"/>
                </a:lnTo>
                <a:lnTo>
                  <a:pt x="42946" y="854778"/>
                </a:lnTo>
                <a:lnTo>
                  <a:pt x="19761" y="818104"/>
                </a:lnTo>
                <a:lnTo>
                  <a:pt x="5108" y="777575"/>
                </a:lnTo>
                <a:lnTo>
                  <a:pt x="0" y="734060"/>
                </a:lnTo>
                <a:close/>
              </a:path>
              <a:path w="502919" h="2504440">
                <a:moveTo>
                  <a:pt x="0" y="1252220"/>
                </a:moveTo>
                <a:lnTo>
                  <a:pt x="5108" y="1208704"/>
                </a:lnTo>
                <a:lnTo>
                  <a:pt x="19761" y="1168175"/>
                </a:lnTo>
                <a:lnTo>
                  <a:pt x="42946" y="1131501"/>
                </a:lnTo>
                <a:lnTo>
                  <a:pt x="73652" y="1099550"/>
                </a:lnTo>
                <a:lnTo>
                  <a:pt x="110867" y="1073188"/>
                </a:lnTo>
                <a:lnTo>
                  <a:pt x="153581" y="1053284"/>
                </a:lnTo>
                <a:lnTo>
                  <a:pt x="200782" y="1040705"/>
                </a:lnTo>
                <a:lnTo>
                  <a:pt x="251459" y="1036320"/>
                </a:lnTo>
                <a:lnTo>
                  <a:pt x="302137" y="1040705"/>
                </a:lnTo>
                <a:lnTo>
                  <a:pt x="349338" y="1053284"/>
                </a:lnTo>
                <a:lnTo>
                  <a:pt x="392052" y="1073188"/>
                </a:lnTo>
                <a:lnTo>
                  <a:pt x="429267" y="1099550"/>
                </a:lnTo>
                <a:lnTo>
                  <a:pt x="459973" y="1131501"/>
                </a:lnTo>
                <a:lnTo>
                  <a:pt x="483158" y="1168175"/>
                </a:lnTo>
                <a:lnTo>
                  <a:pt x="497811" y="1208704"/>
                </a:lnTo>
                <a:lnTo>
                  <a:pt x="502920" y="1252220"/>
                </a:lnTo>
                <a:lnTo>
                  <a:pt x="497811" y="1295735"/>
                </a:lnTo>
                <a:lnTo>
                  <a:pt x="483158" y="1336264"/>
                </a:lnTo>
                <a:lnTo>
                  <a:pt x="459973" y="1372938"/>
                </a:lnTo>
                <a:lnTo>
                  <a:pt x="429267" y="1404889"/>
                </a:lnTo>
                <a:lnTo>
                  <a:pt x="392052" y="1431251"/>
                </a:lnTo>
                <a:lnTo>
                  <a:pt x="349338" y="1451155"/>
                </a:lnTo>
                <a:lnTo>
                  <a:pt x="302137" y="1463734"/>
                </a:lnTo>
                <a:lnTo>
                  <a:pt x="251459" y="1468120"/>
                </a:lnTo>
                <a:lnTo>
                  <a:pt x="200782" y="1463734"/>
                </a:lnTo>
                <a:lnTo>
                  <a:pt x="153581" y="1451155"/>
                </a:lnTo>
                <a:lnTo>
                  <a:pt x="110867" y="1431251"/>
                </a:lnTo>
                <a:lnTo>
                  <a:pt x="73652" y="1404889"/>
                </a:lnTo>
                <a:lnTo>
                  <a:pt x="42946" y="1372938"/>
                </a:lnTo>
                <a:lnTo>
                  <a:pt x="19761" y="1336264"/>
                </a:lnTo>
                <a:lnTo>
                  <a:pt x="5108" y="1295735"/>
                </a:lnTo>
                <a:lnTo>
                  <a:pt x="0" y="1252220"/>
                </a:lnTo>
                <a:close/>
              </a:path>
              <a:path w="502919" h="2504440">
                <a:moveTo>
                  <a:pt x="0" y="1770380"/>
                </a:moveTo>
                <a:lnTo>
                  <a:pt x="5108" y="1726864"/>
                </a:lnTo>
                <a:lnTo>
                  <a:pt x="19761" y="1686335"/>
                </a:lnTo>
                <a:lnTo>
                  <a:pt x="42946" y="1649661"/>
                </a:lnTo>
                <a:lnTo>
                  <a:pt x="73652" y="1617710"/>
                </a:lnTo>
                <a:lnTo>
                  <a:pt x="110867" y="1591348"/>
                </a:lnTo>
                <a:lnTo>
                  <a:pt x="153581" y="1571444"/>
                </a:lnTo>
                <a:lnTo>
                  <a:pt x="200782" y="1558865"/>
                </a:lnTo>
                <a:lnTo>
                  <a:pt x="251459" y="1554480"/>
                </a:lnTo>
                <a:lnTo>
                  <a:pt x="302137" y="1558865"/>
                </a:lnTo>
                <a:lnTo>
                  <a:pt x="349338" y="1571444"/>
                </a:lnTo>
                <a:lnTo>
                  <a:pt x="392052" y="1591348"/>
                </a:lnTo>
                <a:lnTo>
                  <a:pt x="429267" y="1617710"/>
                </a:lnTo>
                <a:lnTo>
                  <a:pt x="459973" y="1649661"/>
                </a:lnTo>
                <a:lnTo>
                  <a:pt x="483158" y="1686335"/>
                </a:lnTo>
                <a:lnTo>
                  <a:pt x="497811" y="1726864"/>
                </a:lnTo>
                <a:lnTo>
                  <a:pt x="502920" y="1770380"/>
                </a:lnTo>
                <a:lnTo>
                  <a:pt x="497811" y="1813895"/>
                </a:lnTo>
                <a:lnTo>
                  <a:pt x="483158" y="1854424"/>
                </a:lnTo>
                <a:lnTo>
                  <a:pt x="459973" y="1891098"/>
                </a:lnTo>
                <a:lnTo>
                  <a:pt x="429267" y="1923049"/>
                </a:lnTo>
                <a:lnTo>
                  <a:pt x="392052" y="1949411"/>
                </a:lnTo>
                <a:lnTo>
                  <a:pt x="349338" y="1969315"/>
                </a:lnTo>
                <a:lnTo>
                  <a:pt x="302137" y="1981894"/>
                </a:lnTo>
                <a:lnTo>
                  <a:pt x="251459" y="1986280"/>
                </a:lnTo>
                <a:lnTo>
                  <a:pt x="200782" y="1981894"/>
                </a:lnTo>
                <a:lnTo>
                  <a:pt x="153581" y="1969315"/>
                </a:lnTo>
                <a:lnTo>
                  <a:pt x="110867" y="1949411"/>
                </a:lnTo>
                <a:lnTo>
                  <a:pt x="73652" y="1923049"/>
                </a:lnTo>
                <a:lnTo>
                  <a:pt x="42946" y="1891098"/>
                </a:lnTo>
                <a:lnTo>
                  <a:pt x="19761" y="1854424"/>
                </a:lnTo>
                <a:lnTo>
                  <a:pt x="5108" y="1813895"/>
                </a:lnTo>
                <a:lnTo>
                  <a:pt x="0" y="1770380"/>
                </a:lnTo>
                <a:close/>
              </a:path>
              <a:path w="502919" h="2504440">
                <a:moveTo>
                  <a:pt x="0" y="2288540"/>
                </a:moveTo>
                <a:lnTo>
                  <a:pt x="5108" y="2245024"/>
                </a:lnTo>
                <a:lnTo>
                  <a:pt x="19761" y="2204495"/>
                </a:lnTo>
                <a:lnTo>
                  <a:pt x="42946" y="2167821"/>
                </a:lnTo>
                <a:lnTo>
                  <a:pt x="73652" y="2135870"/>
                </a:lnTo>
                <a:lnTo>
                  <a:pt x="110867" y="2109508"/>
                </a:lnTo>
                <a:lnTo>
                  <a:pt x="153581" y="2089604"/>
                </a:lnTo>
                <a:lnTo>
                  <a:pt x="200782" y="2077025"/>
                </a:lnTo>
                <a:lnTo>
                  <a:pt x="251459" y="2072640"/>
                </a:lnTo>
                <a:lnTo>
                  <a:pt x="302137" y="2077025"/>
                </a:lnTo>
                <a:lnTo>
                  <a:pt x="349338" y="2089604"/>
                </a:lnTo>
                <a:lnTo>
                  <a:pt x="392052" y="2109508"/>
                </a:lnTo>
                <a:lnTo>
                  <a:pt x="429267" y="2135870"/>
                </a:lnTo>
                <a:lnTo>
                  <a:pt x="459973" y="2167821"/>
                </a:lnTo>
                <a:lnTo>
                  <a:pt x="483158" y="2204495"/>
                </a:lnTo>
                <a:lnTo>
                  <a:pt x="497811" y="2245024"/>
                </a:lnTo>
                <a:lnTo>
                  <a:pt x="502920" y="2288540"/>
                </a:lnTo>
                <a:lnTo>
                  <a:pt x="497811" y="2332055"/>
                </a:lnTo>
                <a:lnTo>
                  <a:pt x="483158" y="2372584"/>
                </a:lnTo>
                <a:lnTo>
                  <a:pt x="459973" y="2409258"/>
                </a:lnTo>
                <a:lnTo>
                  <a:pt x="429267" y="2441209"/>
                </a:lnTo>
                <a:lnTo>
                  <a:pt x="392052" y="2467571"/>
                </a:lnTo>
                <a:lnTo>
                  <a:pt x="349338" y="2487475"/>
                </a:lnTo>
                <a:lnTo>
                  <a:pt x="302137" y="2500054"/>
                </a:lnTo>
                <a:lnTo>
                  <a:pt x="251459" y="2504440"/>
                </a:lnTo>
                <a:lnTo>
                  <a:pt x="200782" y="2500054"/>
                </a:lnTo>
                <a:lnTo>
                  <a:pt x="153581" y="2487475"/>
                </a:lnTo>
                <a:lnTo>
                  <a:pt x="110867" y="2467571"/>
                </a:lnTo>
                <a:lnTo>
                  <a:pt x="73652" y="2441209"/>
                </a:lnTo>
                <a:lnTo>
                  <a:pt x="42946" y="2409258"/>
                </a:lnTo>
                <a:lnTo>
                  <a:pt x="19761" y="2372584"/>
                </a:lnTo>
                <a:lnTo>
                  <a:pt x="5108" y="2332055"/>
                </a:lnTo>
                <a:lnTo>
                  <a:pt x="0" y="2288540"/>
                </a:lnTo>
                <a:close/>
              </a:path>
            </a:pathLst>
          </a:custGeom>
          <a:ln w="9525">
            <a:solidFill>
              <a:srgbClr val="002060"/>
            </a:solidFill>
          </a:ln>
        </p:spPr>
        <p:txBody>
          <a:bodyPr wrap="square" lIns="0" tIns="0" rIns="0" bIns="0" rtlCol="0"/>
          <a:lstStyle/>
          <a:p>
            <a:endParaRPr sz="1588" b="1">
              <a:solidFill>
                <a:srgbClr val="002060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71231" y="2965188"/>
            <a:ext cx="869260" cy="37789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IN" sz="2382" b="1" dirty="0">
                <a:solidFill>
                  <a:srgbClr val="002060"/>
                </a:solidFill>
                <a:latin typeface="Garamond" panose="02020404030301010803" pitchFamily="18" charset="0"/>
                <a:cs typeface="Times New Roman"/>
              </a:rPr>
              <a:t>a</a:t>
            </a:r>
            <a:r>
              <a:rPr lang="en-IN" sz="2382" b="1" spc="-93" dirty="0">
                <a:solidFill>
                  <a:srgbClr val="002060"/>
                </a:solidFill>
                <a:latin typeface="Garamond" panose="02020404030301010803" pitchFamily="18" charset="0"/>
                <a:cs typeface="Times New Roman"/>
              </a:rPr>
              <a:t> </a:t>
            </a:r>
            <a:r>
              <a:rPr sz="2382" b="1" dirty="0">
                <a:solidFill>
                  <a:srgbClr val="002060"/>
                </a:solidFill>
                <a:latin typeface="Garamond" panose="02020404030301010803" pitchFamily="18" charset="0"/>
                <a:cs typeface="Times New Roman"/>
              </a:rPr>
              <a:t>b</a:t>
            </a:r>
          </a:p>
        </p:txBody>
      </p:sp>
      <p:sp>
        <p:nvSpPr>
          <p:cNvPr id="7" name="object 7"/>
          <p:cNvSpPr/>
          <p:nvPr/>
        </p:nvSpPr>
        <p:spPr>
          <a:xfrm>
            <a:off x="1544425" y="3017855"/>
            <a:ext cx="966620" cy="381000"/>
          </a:xfrm>
          <a:custGeom>
            <a:avLst/>
            <a:gdLst/>
            <a:ahLst/>
            <a:cxnLst/>
            <a:rect l="l" t="t" r="r" b="b"/>
            <a:pathLst>
              <a:path w="922019" h="431800">
                <a:moveTo>
                  <a:pt x="0" y="215900"/>
                </a:moveTo>
                <a:lnTo>
                  <a:pt x="16465" y="158500"/>
                </a:lnTo>
                <a:lnTo>
                  <a:pt x="62935" y="106924"/>
                </a:lnTo>
                <a:lnTo>
                  <a:pt x="96049" y="83963"/>
                </a:lnTo>
                <a:lnTo>
                  <a:pt x="135016" y="63230"/>
                </a:lnTo>
                <a:lnTo>
                  <a:pt x="179289" y="44981"/>
                </a:lnTo>
                <a:lnTo>
                  <a:pt x="228317" y="29473"/>
                </a:lnTo>
                <a:lnTo>
                  <a:pt x="281553" y="16964"/>
                </a:lnTo>
                <a:lnTo>
                  <a:pt x="338446" y="7711"/>
                </a:lnTo>
                <a:lnTo>
                  <a:pt x="398448" y="1970"/>
                </a:lnTo>
                <a:lnTo>
                  <a:pt x="461009" y="0"/>
                </a:lnTo>
                <a:lnTo>
                  <a:pt x="523571" y="1970"/>
                </a:lnTo>
                <a:lnTo>
                  <a:pt x="583573" y="7711"/>
                </a:lnTo>
                <a:lnTo>
                  <a:pt x="640466" y="16964"/>
                </a:lnTo>
                <a:lnTo>
                  <a:pt x="693702" y="29473"/>
                </a:lnTo>
                <a:lnTo>
                  <a:pt x="742730" y="44981"/>
                </a:lnTo>
                <a:lnTo>
                  <a:pt x="787003" y="63230"/>
                </a:lnTo>
                <a:lnTo>
                  <a:pt x="825970" y="83963"/>
                </a:lnTo>
                <a:lnTo>
                  <a:pt x="859084" y="106924"/>
                </a:lnTo>
                <a:lnTo>
                  <a:pt x="905554" y="158500"/>
                </a:lnTo>
                <a:lnTo>
                  <a:pt x="922020" y="215900"/>
                </a:lnTo>
                <a:lnTo>
                  <a:pt x="917812" y="245199"/>
                </a:lnTo>
                <a:lnTo>
                  <a:pt x="905554" y="273299"/>
                </a:lnTo>
                <a:lnTo>
                  <a:pt x="859084" y="324875"/>
                </a:lnTo>
                <a:lnTo>
                  <a:pt x="825970" y="347836"/>
                </a:lnTo>
                <a:lnTo>
                  <a:pt x="787003" y="368569"/>
                </a:lnTo>
                <a:lnTo>
                  <a:pt x="742730" y="386818"/>
                </a:lnTo>
                <a:lnTo>
                  <a:pt x="693702" y="402326"/>
                </a:lnTo>
                <a:lnTo>
                  <a:pt x="640466" y="414835"/>
                </a:lnTo>
                <a:lnTo>
                  <a:pt x="583573" y="424088"/>
                </a:lnTo>
                <a:lnTo>
                  <a:pt x="523571" y="429829"/>
                </a:lnTo>
                <a:lnTo>
                  <a:pt x="461009" y="431800"/>
                </a:lnTo>
                <a:lnTo>
                  <a:pt x="398448" y="429829"/>
                </a:lnTo>
                <a:lnTo>
                  <a:pt x="338446" y="424088"/>
                </a:lnTo>
                <a:lnTo>
                  <a:pt x="281553" y="414835"/>
                </a:lnTo>
                <a:lnTo>
                  <a:pt x="228317" y="402326"/>
                </a:lnTo>
                <a:lnTo>
                  <a:pt x="179289" y="386818"/>
                </a:lnTo>
                <a:lnTo>
                  <a:pt x="135016" y="368569"/>
                </a:lnTo>
                <a:lnTo>
                  <a:pt x="96049" y="347836"/>
                </a:lnTo>
                <a:lnTo>
                  <a:pt x="62935" y="324875"/>
                </a:lnTo>
                <a:lnTo>
                  <a:pt x="16465" y="273299"/>
                </a:lnTo>
                <a:lnTo>
                  <a:pt x="0" y="215900"/>
                </a:lnTo>
                <a:close/>
              </a:path>
            </a:pathLst>
          </a:custGeom>
          <a:ln w="9525">
            <a:solidFill>
              <a:srgbClr val="002060"/>
            </a:solidFill>
          </a:ln>
        </p:spPr>
        <p:txBody>
          <a:bodyPr wrap="square" lIns="0" tIns="0" rIns="0" bIns="0" rtlCol="0"/>
          <a:lstStyle/>
          <a:p>
            <a:endParaRPr sz="1588" b="1">
              <a:solidFill>
                <a:srgbClr val="002060"/>
              </a:solidFill>
              <a:latin typeface="Garamond" panose="02020404030301010803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5003" y="4413437"/>
            <a:ext cx="450297" cy="37789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382" b="1" dirty="0">
                <a:solidFill>
                  <a:srgbClr val="002060"/>
                </a:solidFill>
                <a:latin typeface="Garamond" panose="02020404030301010803" pitchFamily="18" charset="0"/>
                <a:cs typeface="Times New Roman"/>
              </a:rPr>
              <a:t>d</a:t>
            </a:r>
            <a:r>
              <a:rPr sz="2382" b="1" spc="-88" dirty="0">
                <a:solidFill>
                  <a:srgbClr val="002060"/>
                </a:solidFill>
                <a:latin typeface="Garamond" panose="02020404030301010803" pitchFamily="18" charset="0"/>
                <a:cs typeface="Times New Roman"/>
              </a:rPr>
              <a:t> </a:t>
            </a:r>
            <a:r>
              <a:rPr sz="2382" b="1" dirty="0">
                <a:solidFill>
                  <a:srgbClr val="002060"/>
                </a:solidFill>
                <a:latin typeface="Garamond" panose="02020404030301010803" pitchFamily="18" charset="0"/>
                <a:cs typeface="Times New Roman"/>
              </a:rPr>
              <a:t>e</a:t>
            </a:r>
          </a:p>
        </p:txBody>
      </p:sp>
      <p:sp>
        <p:nvSpPr>
          <p:cNvPr id="9" name="object 9"/>
          <p:cNvSpPr/>
          <p:nvPr/>
        </p:nvSpPr>
        <p:spPr>
          <a:xfrm>
            <a:off x="2357971" y="3932257"/>
            <a:ext cx="1553135" cy="914399"/>
          </a:xfrm>
          <a:custGeom>
            <a:avLst/>
            <a:gdLst/>
            <a:ahLst/>
            <a:cxnLst/>
            <a:rect l="l" t="t" r="r" b="b"/>
            <a:pathLst>
              <a:path w="1760220" h="1036320">
                <a:moveTo>
                  <a:pt x="670559" y="259079"/>
                </a:moveTo>
                <a:lnTo>
                  <a:pt x="684951" y="199661"/>
                </a:lnTo>
                <a:lnTo>
                  <a:pt x="725943" y="145124"/>
                </a:lnTo>
                <a:lnTo>
                  <a:pt x="755392" y="120171"/>
                </a:lnTo>
                <a:lnTo>
                  <a:pt x="790265" y="97020"/>
                </a:lnTo>
                <a:lnTo>
                  <a:pt x="830151" y="75866"/>
                </a:lnTo>
                <a:lnTo>
                  <a:pt x="874642" y="56903"/>
                </a:lnTo>
                <a:lnTo>
                  <a:pt x="923330" y="40325"/>
                </a:lnTo>
                <a:lnTo>
                  <a:pt x="975804" y="26325"/>
                </a:lnTo>
                <a:lnTo>
                  <a:pt x="1031656" y="15099"/>
                </a:lnTo>
                <a:lnTo>
                  <a:pt x="1090477" y="6840"/>
                </a:lnTo>
                <a:lnTo>
                  <a:pt x="1151858" y="1742"/>
                </a:lnTo>
                <a:lnTo>
                  <a:pt x="1215390" y="0"/>
                </a:lnTo>
                <a:lnTo>
                  <a:pt x="1278921" y="1742"/>
                </a:lnTo>
                <a:lnTo>
                  <a:pt x="1340302" y="6840"/>
                </a:lnTo>
                <a:lnTo>
                  <a:pt x="1399123" y="15099"/>
                </a:lnTo>
                <a:lnTo>
                  <a:pt x="1454975" y="26325"/>
                </a:lnTo>
                <a:lnTo>
                  <a:pt x="1507449" y="40325"/>
                </a:lnTo>
                <a:lnTo>
                  <a:pt x="1556137" y="56903"/>
                </a:lnTo>
                <a:lnTo>
                  <a:pt x="1600628" y="75866"/>
                </a:lnTo>
                <a:lnTo>
                  <a:pt x="1640514" y="97020"/>
                </a:lnTo>
                <a:lnTo>
                  <a:pt x="1675387" y="120171"/>
                </a:lnTo>
                <a:lnTo>
                  <a:pt x="1704836" y="145124"/>
                </a:lnTo>
                <a:lnTo>
                  <a:pt x="1745828" y="199661"/>
                </a:lnTo>
                <a:lnTo>
                  <a:pt x="1760220" y="259079"/>
                </a:lnTo>
                <a:lnTo>
                  <a:pt x="1756553" y="289302"/>
                </a:lnTo>
                <a:lnTo>
                  <a:pt x="1745828" y="318498"/>
                </a:lnTo>
                <a:lnTo>
                  <a:pt x="1704836" y="373035"/>
                </a:lnTo>
                <a:lnTo>
                  <a:pt x="1675387" y="397988"/>
                </a:lnTo>
                <a:lnTo>
                  <a:pt x="1640514" y="421139"/>
                </a:lnTo>
                <a:lnTo>
                  <a:pt x="1600628" y="442293"/>
                </a:lnTo>
                <a:lnTo>
                  <a:pt x="1556137" y="461256"/>
                </a:lnTo>
                <a:lnTo>
                  <a:pt x="1507449" y="477834"/>
                </a:lnTo>
                <a:lnTo>
                  <a:pt x="1454975" y="491834"/>
                </a:lnTo>
                <a:lnTo>
                  <a:pt x="1399123" y="503060"/>
                </a:lnTo>
                <a:lnTo>
                  <a:pt x="1340302" y="511319"/>
                </a:lnTo>
                <a:lnTo>
                  <a:pt x="1278921" y="516417"/>
                </a:lnTo>
                <a:lnTo>
                  <a:pt x="1215390" y="518159"/>
                </a:lnTo>
                <a:lnTo>
                  <a:pt x="1151858" y="516417"/>
                </a:lnTo>
                <a:lnTo>
                  <a:pt x="1090477" y="511319"/>
                </a:lnTo>
                <a:lnTo>
                  <a:pt x="1031656" y="503060"/>
                </a:lnTo>
                <a:lnTo>
                  <a:pt x="975804" y="491834"/>
                </a:lnTo>
                <a:lnTo>
                  <a:pt x="923330" y="477834"/>
                </a:lnTo>
                <a:lnTo>
                  <a:pt x="874642" y="461256"/>
                </a:lnTo>
                <a:lnTo>
                  <a:pt x="830151" y="442293"/>
                </a:lnTo>
                <a:lnTo>
                  <a:pt x="790265" y="421139"/>
                </a:lnTo>
                <a:lnTo>
                  <a:pt x="755392" y="397988"/>
                </a:lnTo>
                <a:lnTo>
                  <a:pt x="725943" y="373035"/>
                </a:lnTo>
                <a:lnTo>
                  <a:pt x="684951" y="318498"/>
                </a:lnTo>
                <a:lnTo>
                  <a:pt x="670559" y="259079"/>
                </a:lnTo>
                <a:close/>
              </a:path>
              <a:path w="1760220" h="1036320">
                <a:moveTo>
                  <a:pt x="0" y="820419"/>
                </a:moveTo>
                <a:lnTo>
                  <a:pt x="16465" y="763020"/>
                </a:lnTo>
                <a:lnTo>
                  <a:pt x="62935" y="711444"/>
                </a:lnTo>
                <a:lnTo>
                  <a:pt x="96049" y="688483"/>
                </a:lnTo>
                <a:lnTo>
                  <a:pt x="135016" y="667750"/>
                </a:lnTo>
                <a:lnTo>
                  <a:pt x="179289" y="649501"/>
                </a:lnTo>
                <a:lnTo>
                  <a:pt x="228317" y="633993"/>
                </a:lnTo>
                <a:lnTo>
                  <a:pt x="281553" y="621484"/>
                </a:lnTo>
                <a:lnTo>
                  <a:pt x="338446" y="612231"/>
                </a:lnTo>
                <a:lnTo>
                  <a:pt x="398448" y="606490"/>
                </a:lnTo>
                <a:lnTo>
                  <a:pt x="461009" y="604519"/>
                </a:lnTo>
                <a:lnTo>
                  <a:pt x="523571" y="606490"/>
                </a:lnTo>
                <a:lnTo>
                  <a:pt x="583573" y="612231"/>
                </a:lnTo>
                <a:lnTo>
                  <a:pt x="640466" y="621484"/>
                </a:lnTo>
                <a:lnTo>
                  <a:pt x="693702" y="633993"/>
                </a:lnTo>
                <a:lnTo>
                  <a:pt x="742730" y="649501"/>
                </a:lnTo>
                <a:lnTo>
                  <a:pt x="787003" y="667750"/>
                </a:lnTo>
                <a:lnTo>
                  <a:pt x="825970" y="688483"/>
                </a:lnTo>
                <a:lnTo>
                  <a:pt x="859084" y="711444"/>
                </a:lnTo>
                <a:lnTo>
                  <a:pt x="905554" y="763020"/>
                </a:lnTo>
                <a:lnTo>
                  <a:pt x="922019" y="820419"/>
                </a:lnTo>
                <a:lnTo>
                  <a:pt x="917812" y="849719"/>
                </a:lnTo>
                <a:lnTo>
                  <a:pt x="905554" y="877819"/>
                </a:lnTo>
                <a:lnTo>
                  <a:pt x="859084" y="929395"/>
                </a:lnTo>
                <a:lnTo>
                  <a:pt x="825970" y="952356"/>
                </a:lnTo>
                <a:lnTo>
                  <a:pt x="787003" y="973089"/>
                </a:lnTo>
                <a:lnTo>
                  <a:pt x="742730" y="991338"/>
                </a:lnTo>
                <a:lnTo>
                  <a:pt x="693702" y="1006846"/>
                </a:lnTo>
                <a:lnTo>
                  <a:pt x="640466" y="1019355"/>
                </a:lnTo>
                <a:lnTo>
                  <a:pt x="583573" y="1028608"/>
                </a:lnTo>
                <a:lnTo>
                  <a:pt x="523571" y="1034349"/>
                </a:lnTo>
                <a:lnTo>
                  <a:pt x="461009" y="1036319"/>
                </a:lnTo>
                <a:lnTo>
                  <a:pt x="398448" y="1034349"/>
                </a:lnTo>
                <a:lnTo>
                  <a:pt x="338446" y="1028608"/>
                </a:lnTo>
                <a:lnTo>
                  <a:pt x="281553" y="1019355"/>
                </a:lnTo>
                <a:lnTo>
                  <a:pt x="228317" y="1006846"/>
                </a:lnTo>
                <a:lnTo>
                  <a:pt x="179289" y="991338"/>
                </a:lnTo>
                <a:lnTo>
                  <a:pt x="135016" y="973089"/>
                </a:lnTo>
                <a:lnTo>
                  <a:pt x="96049" y="952356"/>
                </a:lnTo>
                <a:lnTo>
                  <a:pt x="62935" y="929395"/>
                </a:lnTo>
                <a:lnTo>
                  <a:pt x="16465" y="877819"/>
                </a:lnTo>
                <a:lnTo>
                  <a:pt x="0" y="820419"/>
                </a:lnTo>
                <a:close/>
              </a:path>
            </a:pathLst>
          </a:custGeom>
          <a:ln w="9525">
            <a:solidFill>
              <a:srgbClr val="002060"/>
            </a:solidFill>
          </a:ln>
        </p:spPr>
        <p:txBody>
          <a:bodyPr wrap="square" lIns="0" tIns="0" rIns="0" bIns="0" rtlCol="0"/>
          <a:lstStyle/>
          <a:p>
            <a:endParaRPr sz="1588" b="1">
              <a:solidFill>
                <a:srgbClr val="002060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23599" y="3252396"/>
            <a:ext cx="1998822" cy="55018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1206" rIns="0" bIns="0" rtlCol="0">
            <a:spAutoFit/>
          </a:bodyPr>
          <a:lstStyle/>
          <a:p>
            <a:pPr marL="11206" marR="4483" indent="517739">
              <a:lnSpc>
                <a:spcPct val="146900"/>
              </a:lnSpc>
              <a:spcBef>
                <a:spcPts val="88"/>
              </a:spcBef>
            </a:pPr>
            <a:r>
              <a:rPr sz="2382" b="1" dirty="0">
                <a:solidFill>
                  <a:srgbClr val="002060"/>
                </a:solidFill>
                <a:latin typeface="Garamond" panose="02020404030301010803" pitchFamily="18" charset="0"/>
                <a:cs typeface="Times New Roman"/>
              </a:rPr>
              <a:t>a b c d</a:t>
            </a:r>
            <a:r>
              <a:rPr sz="2382" b="1" spc="-97" dirty="0">
                <a:solidFill>
                  <a:srgbClr val="002060"/>
                </a:solidFill>
                <a:latin typeface="Garamond" panose="02020404030301010803" pitchFamily="18" charset="0"/>
                <a:cs typeface="Times New Roman"/>
              </a:rPr>
              <a:t> </a:t>
            </a:r>
            <a:r>
              <a:rPr sz="2382" b="1" dirty="0">
                <a:solidFill>
                  <a:srgbClr val="002060"/>
                </a:solidFill>
                <a:latin typeface="Garamond" panose="02020404030301010803" pitchFamily="18" charset="0"/>
                <a:cs typeface="Times New Roman"/>
              </a:rPr>
              <a:t>e</a:t>
            </a:r>
          </a:p>
        </p:txBody>
      </p:sp>
      <p:sp>
        <p:nvSpPr>
          <p:cNvPr id="11" name="object 11"/>
          <p:cNvSpPr/>
          <p:nvPr/>
        </p:nvSpPr>
        <p:spPr>
          <a:xfrm>
            <a:off x="1248589" y="3017856"/>
            <a:ext cx="3771900" cy="1828799"/>
          </a:xfrm>
          <a:custGeom>
            <a:avLst/>
            <a:gdLst/>
            <a:ahLst/>
            <a:cxnLst/>
            <a:rect l="l" t="t" r="r" b="b"/>
            <a:pathLst>
              <a:path w="4274820" h="2072639">
                <a:moveTo>
                  <a:pt x="0" y="0"/>
                </a:moveTo>
                <a:lnTo>
                  <a:pt x="335279" y="172720"/>
                </a:lnTo>
              </a:path>
              <a:path w="4274820" h="2072639">
                <a:moveTo>
                  <a:pt x="0" y="518160"/>
                </a:moveTo>
                <a:lnTo>
                  <a:pt x="335279" y="172720"/>
                </a:lnTo>
              </a:path>
              <a:path w="4274820" h="2072639">
                <a:moveTo>
                  <a:pt x="2514599" y="690879"/>
                </a:moveTo>
                <a:lnTo>
                  <a:pt x="2526120" y="648845"/>
                </a:lnTo>
                <a:lnTo>
                  <a:pt x="2559472" y="608974"/>
                </a:lnTo>
                <a:lnTo>
                  <a:pt x="2612844" y="571798"/>
                </a:lnTo>
                <a:lnTo>
                  <a:pt x="2684422" y="537852"/>
                </a:lnTo>
                <a:lnTo>
                  <a:pt x="2726472" y="522255"/>
                </a:lnTo>
                <a:lnTo>
                  <a:pt x="2772394" y="507666"/>
                </a:lnTo>
                <a:lnTo>
                  <a:pt x="2821961" y="494150"/>
                </a:lnTo>
                <a:lnTo>
                  <a:pt x="2874946" y="481775"/>
                </a:lnTo>
                <a:lnTo>
                  <a:pt x="2931124" y="470605"/>
                </a:lnTo>
                <a:lnTo>
                  <a:pt x="2990267" y="460709"/>
                </a:lnTo>
                <a:lnTo>
                  <a:pt x="3052149" y="452153"/>
                </a:lnTo>
                <a:lnTo>
                  <a:pt x="3116543" y="445003"/>
                </a:lnTo>
                <a:lnTo>
                  <a:pt x="3183223" y="439327"/>
                </a:lnTo>
                <a:lnTo>
                  <a:pt x="3251961" y="435189"/>
                </a:lnTo>
                <a:lnTo>
                  <a:pt x="3322533" y="432658"/>
                </a:lnTo>
                <a:lnTo>
                  <a:pt x="3394709" y="431800"/>
                </a:lnTo>
                <a:lnTo>
                  <a:pt x="3466886" y="432658"/>
                </a:lnTo>
                <a:lnTo>
                  <a:pt x="3537458" y="435189"/>
                </a:lnTo>
                <a:lnTo>
                  <a:pt x="3606196" y="439327"/>
                </a:lnTo>
                <a:lnTo>
                  <a:pt x="3672876" y="445003"/>
                </a:lnTo>
                <a:lnTo>
                  <a:pt x="3737270" y="452153"/>
                </a:lnTo>
                <a:lnTo>
                  <a:pt x="3799152" y="460709"/>
                </a:lnTo>
                <a:lnTo>
                  <a:pt x="3858295" y="470605"/>
                </a:lnTo>
                <a:lnTo>
                  <a:pt x="3914473" y="481775"/>
                </a:lnTo>
                <a:lnTo>
                  <a:pt x="3967458" y="494150"/>
                </a:lnTo>
                <a:lnTo>
                  <a:pt x="4017025" y="507666"/>
                </a:lnTo>
                <a:lnTo>
                  <a:pt x="4062947" y="522255"/>
                </a:lnTo>
                <a:lnTo>
                  <a:pt x="4104997" y="537852"/>
                </a:lnTo>
                <a:lnTo>
                  <a:pt x="4142949" y="554388"/>
                </a:lnTo>
                <a:lnTo>
                  <a:pt x="4205650" y="590016"/>
                </a:lnTo>
                <a:lnTo>
                  <a:pt x="4249239" y="628606"/>
                </a:lnTo>
                <a:lnTo>
                  <a:pt x="4271902" y="669625"/>
                </a:lnTo>
                <a:lnTo>
                  <a:pt x="4274820" y="690879"/>
                </a:lnTo>
                <a:lnTo>
                  <a:pt x="4271902" y="712134"/>
                </a:lnTo>
                <a:lnTo>
                  <a:pt x="4263299" y="732914"/>
                </a:lnTo>
                <a:lnTo>
                  <a:pt x="4229947" y="772785"/>
                </a:lnTo>
                <a:lnTo>
                  <a:pt x="4176575" y="809961"/>
                </a:lnTo>
                <a:lnTo>
                  <a:pt x="4104997" y="843907"/>
                </a:lnTo>
                <a:lnTo>
                  <a:pt x="4062947" y="859504"/>
                </a:lnTo>
                <a:lnTo>
                  <a:pt x="4017025" y="874093"/>
                </a:lnTo>
                <a:lnTo>
                  <a:pt x="3967458" y="887609"/>
                </a:lnTo>
                <a:lnTo>
                  <a:pt x="3914473" y="899984"/>
                </a:lnTo>
                <a:lnTo>
                  <a:pt x="3858295" y="911154"/>
                </a:lnTo>
                <a:lnTo>
                  <a:pt x="3799152" y="921050"/>
                </a:lnTo>
                <a:lnTo>
                  <a:pt x="3737270" y="929606"/>
                </a:lnTo>
                <a:lnTo>
                  <a:pt x="3672876" y="936756"/>
                </a:lnTo>
                <a:lnTo>
                  <a:pt x="3606196" y="942432"/>
                </a:lnTo>
                <a:lnTo>
                  <a:pt x="3537458" y="946570"/>
                </a:lnTo>
                <a:lnTo>
                  <a:pt x="3466886" y="949101"/>
                </a:lnTo>
                <a:lnTo>
                  <a:pt x="3394709" y="949960"/>
                </a:lnTo>
                <a:lnTo>
                  <a:pt x="3322533" y="949101"/>
                </a:lnTo>
                <a:lnTo>
                  <a:pt x="3251961" y="946570"/>
                </a:lnTo>
                <a:lnTo>
                  <a:pt x="3183223" y="942432"/>
                </a:lnTo>
                <a:lnTo>
                  <a:pt x="3116543" y="936756"/>
                </a:lnTo>
                <a:lnTo>
                  <a:pt x="3052149" y="929606"/>
                </a:lnTo>
                <a:lnTo>
                  <a:pt x="2990267" y="921050"/>
                </a:lnTo>
                <a:lnTo>
                  <a:pt x="2931124" y="911154"/>
                </a:lnTo>
                <a:lnTo>
                  <a:pt x="2874946" y="899984"/>
                </a:lnTo>
                <a:lnTo>
                  <a:pt x="2821961" y="887609"/>
                </a:lnTo>
                <a:lnTo>
                  <a:pt x="2772394" y="874093"/>
                </a:lnTo>
                <a:lnTo>
                  <a:pt x="2726472" y="859504"/>
                </a:lnTo>
                <a:lnTo>
                  <a:pt x="2684422" y="843907"/>
                </a:lnTo>
                <a:lnTo>
                  <a:pt x="2646470" y="827371"/>
                </a:lnTo>
                <a:lnTo>
                  <a:pt x="2583769" y="791743"/>
                </a:lnTo>
                <a:lnTo>
                  <a:pt x="2540180" y="753153"/>
                </a:lnTo>
                <a:lnTo>
                  <a:pt x="2517517" y="712134"/>
                </a:lnTo>
                <a:lnTo>
                  <a:pt x="2514599" y="690879"/>
                </a:lnTo>
                <a:close/>
              </a:path>
              <a:path w="4274820" h="2072639">
                <a:moveTo>
                  <a:pt x="1257300" y="259079"/>
                </a:moveTo>
                <a:lnTo>
                  <a:pt x="2514599" y="690879"/>
                </a:lnTo>
              </a:path>
              <a:path w="4274820" h="2072639">
                <a:moveTo>
                  <a:pt x="0" y="1122680"/>
                </a:moveTo>
                <a:lnTo>
                  <a:pt x="1927859" y="1295400"/>
                </a:lnTo>
              </a:path>
              <a:path w="4274820" h="2072639">
                <a:moveTo>
                  <a:pt x="0" y="1554480"/>
                </a:moveTo>
                <a:lnTo>
                  <a:pt x="1257300" y="1813560"/>
                </a:lnTo>
              </a:path>
              <a:path w="4274820" h="2072639">
                <a:moveTo>
                  <a:pt x="0" y="2072639"/>
                </a:moveTo>
                <a:lnTo>
                  <a:pt x="1257300" y="1813560"/>
                </a:lnTo>
              </a:path>
              <a:path w="4274820" h="2072639">
                <a:moveTo>
                  <a:pt x="1760220" y="1640839"/>
                </a:moveTo>
                <a:lnTo>
                  <a:pt x="1927859" y="1295400"/>
                </a:lnTo>
              </a:path>
              <a:path w="4274820" h="2072639">
                <a:moveTo>
                  <a:pt x="2430780" y="1036320"/>
                </a:moveTo>
                <a:lnTo>
                  <a:pt x="2514599" y="690879"/>
                </a:lnTo>
              </a:path>
            </a:pathLst>
          </a:custGeom>
          <a:ln w="9525">
            <a:solidFill>
              <a:srgbClr val="002060"/>
            </a:solidFill>
          </a:ln>
        </p:spPr>
        <p:txBody>
          <a:bodyPr wrap="square" lIns="0" tIns="0" rIns="0" bIns="0" rtlCol="0"/>
          <a:lstStyle/>
          <a:p>
            <a:endParaRPr sz="1588" b="1">
              <a:solidFill>
                <a:srgbClr val="002060"/>
              </a:solidFill>
              <a:latin typeface="Garamond" panose="02020404030301010803" pitchFamily="18" charset="0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09000" y="5498838"/>
            <a:ext cx="4955241" cy="220756"/>
            <a:chOff x="335279" y="6232016"/>
            <a:chExt cx="5615940" cy="250190"/>
          </a:xfrm>
        </p:grpSpPr>
        <p:sp>
          <p:nvSpPr>
            <p:cNvPr id="13" name="object 13"/>
            <p:cNvSpPr/>
            <p:nvPr/>
          </p:nvSpPr>
          <p:spPr>
            <a:xfrm>
              <a:off x="335279" y="6232016"/>
              <a:ext cx="5615940" cy="76200"/>
            </a:xfrm>
            <a:custGeom>
              <a:avLst/>
              <a:gdLst/>
              <a:ahLst/>
              <a:cxnLst/>
              <a:rect l="l" t="t" r="r" b="b"/>
              <a:pathLst>
                <a:path w="5615940" h="76200">
                  <a:moveTo>
                    <a:pt x="5539740" y="0"/>
                  </a:moveTo>
                  <a:lnTo>
                    <a:pt x="5539740" y="76200"/>
                  </a:lnTo>
                  <a:lnTo>
                    <a:pt x="5596890" y="47625"/>
                  </a:lnTo>
                  <a:lnTo>
                    <a:pt x="5552440" y="47625"/>
                  </a:lnTo>
                  <a:lnTo>
                    <a:pt x="5552440" y="28575"/>
                  </a:lnTo>
                  <a:lnTo>
                    <a:pt x="5596890" y="28575"/>
                  </a:lnTo>
                  <a:lnTo>
                    <a:pt x="5539740" y="0"/>
                  </a:lnTo>
                  <a:close/>
                </a:path>
                <a:path w="5615940" h="76200">
                  <a:moveTo>
                    <a:pt x="5539740" y="28575"/>
                  </a:moveTo>
                  <a:lnTo>
                    <a:pt x="0" y="28575"/>
                  </a:lnTo>
                  <a:lnTo>
                    <a:pt x="0" y="47625"/>
                  </a:lnTo>
                  <a:lnTo>
                    <a:pt x="5539740" y="47625"/>
                  </a:lnTo>
                  <a:lnTo>
                    <a:pt x="5539740" y="28575"/>
                  </a:lnTo>
                  <a:close/>
                </a:path>
                <a:path w="5615940" h="76200">
                  <a:moveTo>
                    <a:pt x="5596890" y="28575"/>
                  </a:moveTo>
                  <a:lnTo>
                    <a:pt x="5552440" y="28575"/>
                  </a:lnTo>
                  <a:lnTo>
                    <a:pt x="5552440" y="47625"/>
                  </a:lnTo>
                  <a:lnTo>
                    <a:pt x="5596890" y="47625"/>
                  </a:lnTo>
                  <a:lnTo>
                    <a:pt x="5615940" y="38100"/>
                  </a:lnTo>
                  <a:lnTo>
                    <a:pt x="5596890" y="28575"/>
                  </a:lnTo>
                  <a:close/>
                </a:path>
              </a:pathLst>
            </a:custGeom>
            <a:solidFill>
              <a:srgbClr val="000000"/>
            </a:solidFill>
            <a:ln>
              <a:solidFill>
                <a:srgbClr val="002060"/>
              </a:solidFill>
            </a:ln>
          </p:spPr>
          <p:txBody>
            <a:bodyPr wrap="square" lIns="0" tIns="0" rIns="0" bIns="0" rtlCol="0"/>
            <a:lstStyle/>
            <a:p>
              <a:endParaRPr sz="1588" b="1">
                <a:solidFill>
                  <a:srgbClr val="002060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897572" y="6304279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20">
                  <a:moveTo>
                    <a:pt x="0" y="0"/>
                  </a:moveTo>
                  <a:lnTo>
                    <a:pt x="0" y="172720"/>
                  </a:lnTo>
                </a:path>
              </a:pathLst>
            </a:custGeom>
            <a:ln w="9525">
              <a:solidFill>
                <a:srgbClr val="002060"/>
              </a:solidFill>
            </a:ln>
          </p:spPr>
          <p:txBody>
            <a:bodyPr wrap="square" lIns="0" tIns="0" rIns="0" bIns="0" rtlCol="0"/>
            <a:lstStyle/>
            <a:p>
              <a:endParaRPr sz="1588" b="1">
                <a:solidFill>
                  <a:srgbClr val="002060"/>
                </a:solidFill>
                <a:latin typeface="Garamond" panose="02020404030301010803" pitchFamily="18" charset="0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26757" y="5675287"/>
            <a:ext cx="586628" cy="28292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765" b="1" dirty="0">
                <a:solidFill>
                  <a:srgbClr val="002060"/>
                </a:solidFill>
                <a:latin typeface="Garamond" panose="02020404030301010803" pitchFamily="18" charset="0"/>
                <a:cs typeface="Times New Roman"/>
              </a:rPr>
              <a:t>Step</a:t>
            </a:r>
            <a:r>
              <a:rPr sz="1765" b="1" spc="-97" dirty="0">
                <a:solidFill>
                  <a:srgbClr val="002060"/>
                </a:solidFill>
                <a:latin typeface="Garamond" panose="02020404030301010803" pitchFamily="18" charset="0"/>
                <a:cs typeface="Times New Roman"/>
              </a:rPr>
              <a:t> </a:t>
            </a:r>
            <a:r>
              <a:rPr sz="1765" b="1" dirty="0">
                <a:solidFill>
                  <a:srgbClr val="002060"/>
                </a:solidFill>
                <a:latin typeface="Garamond" panose="02020404030301010803" pitchFamily="18" charset="0"/>
                <a:cs typeface="Times New Roman"/>
              </a:rPr>
              <a:t>0</a:t>
            </a:r>
          </a:p>
        </p:txBody>
      </p:sp>
      <p:sp>
        <p:nvSpPr>
          <p:cNvPr id="16" name="object 16"/>
          <p:cNvSpPr/>
          <p:nvPr/>
        </p:nvSpPr>
        <p:spPr>
          <a:xfrm>
            <a:off x="1818744" y="5548369"/>
            <a:ext cx="0" cy="152400"/>
          </a:xfrm>
          <a:custGeom>
            <a:avLst/>
            <a:gdLst/>
            <a:ahLst/>
            <a:cxnLst/>
            <a:rect l="l" t="t" r="r" b="b"/>
            <a:pathLst>
              <a:path h="172720">
                <a:moveTo>
                  <a:pt x="0" y="0"/>
                </a:moveTo>
                <a:lnTo>
                  <a:pt x="0" y="172720"/>
                </a:lnTo>
              </a:path>
            </a:pathLst>
          </a:custGeom>
          <a:ln w="9525">
            <a:solidFill>
              <a:srgbClr val="002060"/>
            </a:solidFill>
          </a:ln>
        </p:spPr>
        <p:txBody>
          <a:bodyPr wrap="square" lIns="0" tIns="0" rIns="0" bIns="0" rtlCol="0"/>
          <a:lstStyle/>
          <a:p>
            <a:endParaRPr sz="1588" b="1">
              <a:solidFill>
                <a:srgbClr val="002060"/>
              </a:solidFill>
              <a:latin typeface="Garamond" panose="02020404030301010803" pitchFamily="18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40528" y="5661032"/>
            <a:ext cx="586628" cy="28292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765" b="1" dirty="0">
                <a:solidFill>
                  <a:srgbClr val="002060"/>
                </a:solidFill>
                <a:latin typeface="Garamond" panose="02020404030301010803" pitchFamily="18" charset="0"/>
                <a:cs typeface="Times New Roman"/>
              </a:rPr>
              <a:t>Step</a:t>
            </a:r>
            <a:r>
              <a:rPr sz="1765" b="1" spc="-97" dirty="0">
                <a:solidFill>
                  <a:srgbClr val="002060"/>
                </a:solidFill>
                <a:latin typeface="Garamond" panose="02020404030301010803" pitchFamily="18" charset="0"/>
                <a:cs typeface="Times New Roman"/>
              </a:rPr>
              <a:t> </a:t>
            </a:r>
            <a:r>
              <a:rPr sz="1765" b="1" dirty="0">
                <a:solidFill>
                  <a:srgbClr val="002060"/>
                </a:solidFill>
                <a:latin typeface="Garamond" panose="02020404030301010803" pitchFamily="18" charset="0"/>
                <a:cs typeface="Times New Roman"/>
              </a:rPr>
              <a:t>1</a:t>
            </a:r>
          </a:p>
        </p:txBody>
      </p:sp>
      <p:sp>
        <p:nvSpPr>
          <p:cNvPr id="18" name="object 18"/>
          <p:cNvSpPr/>
          <p:nvPr/>
        </p:nvSpPr>
        <p:spPr>
          <a:xfrm>
            <a:off x="2632291" y="5548369"/>
            <a:ext cx="0" cy="152400"/>
          </a:xfrm>
          <a:custGeom>
            <a:avLst/>
            <a:gdLst/>
            <a:ahLst/>
            <a:cxnLst/>
            <a:rect l="l" t="t" r="r" b="b"/>
            <a:pathLst>
              <a:path h="172720">
                <a:moveTo>
                  <a:pt x="0" y="0"/>
                </a:moveTo>
                <a:lnTo>
                  <a:pt x="0" y="172720"/>
                </a:lnTo>
              </a:path>
            </a:pathLst>
          </a:custGeom>
          <a:ln w="9525">
            <a:solidFill>
              <a:srgbClr val="002060"/>
            </a:solidFill>
          </a:ln>
        </p:spPr>
        <p:txBody>
          <a:bodyPr wrap="square" lIns="0" tIns="0" rIns="0" bIns="0" rtlCol="0"/>
          <a:lstStyle/>
          <a:p>
            <a:endParaRPr sz="1588" b="1">
              <a:solidFill>
                <a:srgbClr val="002060"/>
              </a:solidFill>
              <a:latin typeface="Garamond" panose="02020404030301010803" pitchFamily="18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54074" y="5661032"/>
            <a:ext cx="586628" cy="28292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765" b="1" dirty="0">
                <a:solidFill>
                  <a:srgbClr val="002060"/>
                </a:solidFill>
                <a:latin typeface="Garamond" panose="02020404030301010803" pitchFamily="18" charset="0"/>
                <a:cs typeface="Times New Roman"/>
              </a:rPr>
              <a:t>Step</a:t>
            </a:r>
            <a:r>
              <a:rPr sz="1765" b="1" spc="-97" dirty="0">
                <a:solidFill>
                  <a:srgbClr val="002060"/>
                </a:solidFill>
                <a:latin typeface="Garamond" panose="02020404030301010803" pitchFamily="18" charset="0"/>
                <a:cs typeface="Times New Roman"/>
              </a:rPr>
              <a:t> </a:t>
            </a:r>
            <a:r>
              <a:rPr sz="1765" b="1" dirty="0">
                <a:solidFill>
                  <a:srgbClr val="002060"/>
                </a:solidFill>
                <a:latin typeface="Garamond" panose="02020404030301010803" pitchFamily="18" charset="0"/>
                <a:cs typeface="Times New Roman"/>
              </a:rPr>
              <a:t>2</a:t>
            </a:r>
          </a:p>
        </p:txBody>
      </p:sp>
      <p:sp>
        <p:nvSpPr>
          <p:cNvPr id="20" name="object 20"/>
          <p:cNvSpPr/>
          <p:nvPr/>
        </p:nvSpPr>
        <p:spPr>
          <a:xfrm>
            <a:off x="3371880" y="5548369"/>
            <a:ext cx="0" cy="152400"/>
          </a:xfrm>
          <a:custGeom>
            <a:avLst/>
            <a:gdLst/>
            <a:ahLst/>
            <a:cxnLst/>
            <a:rect l="l" t="t" r="r" b="b"/>
            <a:pathLst>
              <a:path h="172720">
                <a:moveTo>
                  <a:pt x="0" y="0"/>
                </a:moveTo>
                <a:lnTo>
                  <a:pt x="0" y="172720"/>
                </a:lnTo>
              </a:path>
            </a:pathLst>
          </a:custGeom>
          <a:ln w="9525">
            <a:solidFill>
              <a:srgbClr val="002060"/>
            </a:solidFill>
          </a:ln>
        </p:spPr>
        <p:txBody>
          <a:bodyPr wrap="square" lIns="0" tIns="0" rIns="0" bIns="0" rtlCol="0"/>
          <a:lstStyle/>
          <a:p>
            <a:endParaRPr sz="1588" b="1">
              <a:solidFill>
                <a:srgbClr val="002060"/>
              </a:solidFill>
              <a:latin typeface="Garamond" panose="02020404030301010803" pitchFamily="18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93998" y="5661032"/>
            <a:ext cx="586628" cy="28292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765" b="1" dirty="0">
                <a:solidFill>
                  <a:srgbClr val="002060"/>
                </a:solidFill>
                <a:latin typeface="Garamond" panose="02020404030301010803" pitchFamily="18" charset="0"/>
                <a:cs typeface="Times New Roman"/>
              </a:rPr>
              <a:t>Step</a:t>
            </a:r>
            <a:r>
              <a:rPr sz="1765" b="1" spc="-97" dirty="0">
                <a:solidFill>
                  <a:srgbClr val="002060"/>
                </a:solidFill>
                <a:latin typeface="Garamond" panose="02020404030301010803" pitchFamily="18" charset="0"/>
                <a:cs typeface="Times New Roman"/>
              </a:rPr>
              <a:t> </a:t>
            </a:r>
            <a:r>
              <a:rPr sz="1765" b="1" dirty="0">
                <a:solidFill>
                  <a:srgbClr val="002060"/>
                </a:solidFill>
                <a:latin typeface="Garamond" panose="02020404030301010803" pitchFamily="18" charset="0"/>
                <a:cs typeface="Times New Roman"/>
              </a:rPr>
              <a:t>3</a:t>
            </a:r>
          </a:p>
        </p:txBody>
      </p:sp>
      <p:sp>
        <p:nvSpPr>
          <p:cNvPr id="22" name="object 22"/>
          <p:cNvSpPr/>
          <p:nvPr/>
        </p:nvSpPr>
        <p:spPr>
          <a:xfrm>
            <a:off x="4111468" y="5548369"/>
            <a:ext cx="0" cy="152400"/>
          </a:xfrm>
          <a:custGeom>
            <a:avLst/>
            <a:gdLst/>
            <a:ahLst/>
            <a:cxnLst/>
            <a:rect l="l" t="t" r="r" b="b"/>
            <a:pathLst>
              <a:path h="172720">
                <a:moveTo>
                  <a:pt x="0" y="0"/>
                </a:moveTo>
                <a:lnTo>
                  <a:pt x="0" y="172720"/>
                </a:lnTo>
              </a:path>
            </a:pathLst>
          </a:custGeom>
          <a:ln w="9525">
            <a:solidFill>
              <a:srgbClr val="002060"/>
            </a:solidFill>
          </a:ln>
        </p:spPr>
        <p:txBody>
          <a:bodyPr wrap="square" lIns="0" tIns="0" rIns="0" bIns="0" rtlCol="0"/>
          <a:lstStyle/>
          <a:p>
            <a:endParaRPr sz="1588" b="1">
              <a:solidFill>
                <a:srgbClr val="002060"/>
              </a:solidFill>
              <a:latin typeface="Garamond" panose="02020404030301010803" pitchFamily="18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33587" y="5661032"/>
            <a:ext cx="586628" cy="28292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765" b="1" dirty="0">
                <a:solidFill>
                  <a:srgbClr val="002060"/>
                </a:solidFill>
                <a:latin typeface="Garamond" panose="02020404030301010803" pitchFamily="18" charset="0"/>
                <a:cs typeface="Times New Roman"/>
              </a:rPr>
              <a:t>Step</a:t>
            </a:r>
            <a:r>
              <a:rPr sz="1765" b="1" spc="-97" dirty="0">
                <a:solidFill>
                  <a:srgbClr val="002060"/>
                </a:solidFill>
                <a:latin typeface="Garamond" panose="02020404030301010803" pitchFamily="18" charset="0"/>
                <a:cs typeface="Times New Roman"/>
              </a:rPr>
              <a:t> </a:t>
            </a:r>
            <a:r>
              <a:rPr sz="1765" b="1" dirty="0">
                <a:solidFill>
                  <a:srgbClr val="002060"/>
                </a:solidFill>
                <a:latin typeface="Garamond" panose="02020404030301010803" pitchFamily="18" charset="0"/>
                <a:cs typeface="Times New Roman"/>
              </a:rPr>
              <a:t>4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4294967295"/>
          </p:nvPr>
        </p:nvSpPr>
        <p:spPr>
          <a:xfrm>
            <a:off x="11277681" y="7412998"/>
            <a:ext cx="253365" cy="169277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210"/>
              </a:spcBef>
            </a:pPr>
            <a:fld id="{81D60167-4931-47E6-BA6A-407CBD079E47}" type="slidenum">
              <a:rPr lang="en-IN" b="1" spc="85" smtClean="0">
                <a:solidFill>
                  <a:srgbClr val="002060"/>
                </a:solidFill>
                <a:latin typeface="Garamond" panose="02020404030301010803" pitchFamily="18" charset="0"/>
              </a:rPr>
              <a:pPr marL="38100">
                <a:spcBef>
                  <a:spcPts val="210"/>
                </a:spcBef>
              </a:pPr>
              <a:t>7</a:t>
            </a:fld>
            <a:endParaRPr b="1" spc="75" dirty="0">
              <a:solidFill>
                <a:srgbClr val="002060"/>
              </a:solidFill>
              <a:latin typeface="Garamond" panose="02020404030301010803" pitchFamily="18" charset="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17202" y="5566429"/>
            <a:ext cx="2793608" cy="37789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382" b="1" spc="4" dirty="0">
                <a:solidFill>
                  <a:srgbClr val="002060"/>
                </a:solidFill>
                <a:latin typeface="Garamond" panose="02020404030301010803" pitchFamily="18" charset="0"/>
                <a:cs typeface="Times New Roman"/>
              </a:rPr>
              <a:t>botto</a:t>
            </a:r>
            <a:r>
              <a:rPr sz="2382" b="1" spc="-13" dirty="0">
                <a:solidFill>
                  <a:srgbClr val="002060"/>
                </a:solidFill>
                <a:latin typeface="Garamond" panose="02020404030301010803" pitchFamily="18" charset="0"/>
                <a:cs typeface="Times New Roman"/>
              </a:rPr>
              <a:t>m</a:t>
            </a:r>
            <a:r>
              <a:rPr sz="2382" b="1" dirty="0">
                <a:solidFill>
                  <a:srgbClr val="002060"/>
                </a:solidFill>
                <a:latin typeface="Garamond" panose="02020404030301010803" pitchFamily="18" charset="0"/>
                <a:cs typeface="Times New Roman"/>
              </a:rPr>
              <a:t>-</a:t>
            </a:r>
            <a:r>
              <a:rPr sz="2382" b="1" spc="4" dirty="0">
                <a:solidFill>
                  <a:srgbClr val="002060"/>
                </a:solidFill>
                <a:latin typeface="Garamond" panose="02020404030301010803" pitchFamily="18" charset="0"/>
                <a:cs typeface="Times New Roman"/>
              </a:rPr>
              <a:t>up</a:t>
            </a:r>
            <a:endParaRPr sz="2382" b="1" dirty="0">
              <a:solidFill>
                <a:srgbClr val="002060"/>
              </a:solidFill>
              <a:latin typeface="Garamond" panose="02020404030301010803" pitchFamily="18" charset="0"/>
              <a:cs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023891-7406-4D1C-9F04-A53C2D62B305}"/>
              </a:ext>
            </a:extLst>
          </p:cNvPr>
          <p:cNvSpPr/>
          <p:nvPr/>
        </p:nvSpPr>
        <p:spPr>
          <a:xfrm>
            <a:off x="3023599" y="3995262"/>
            <a:ext cx="1068120" cy="277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002060"/>
                </a:solidFill>
                <a:latin typeface="Garamond" panose="02020404030301010803" pitchFamily="18" charset="0"/>
                <a:cs typeface="Times New Roman"/>
              </a:rPr>
              <a:t>c d</a:t>
            </a:r>
            <a:r>
              <a:rPr lang="en-IN" sz="2400" b="1" spc="-26" dirty="0">
                <a:solidFill>
                  <a:srgbClr val="002060"/>
                </a:solidFill>
                <a:latin typeface="Garamond" panose="02020404030301010803" pitchFamily="18" charset="0"/>
                <a:cs typeface="Times New Roman"/>
              </a:rPr>
              <a:t> </a:t>
            </a:r>
            <a:r>
              <a:rPr lang="en-IN" sz="2400" b="1" dirty="0">
                <a:solidFill>
                  <a:srgbClr val="002060"/>
                </a:solidFill>
                <a:latin typeface="Garamond" panose="02020404030301010803" pitchFamily="18" charset="0"/>
                <a:cs typeface="Times New Roman"/>
              </a:rPr>
              <a:t>e</a:t>
            </a:r>
            <a:endParaRPr lang="en-IN" sz="2400" dirty="0">
              <a:solidFill>
                <a:srgbClr val="002060"/>
              </a:solidFill>
              <a:latin typeface="Garamond" panose="02020404030301010803" pitchFamily="18" charset="0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48401" y="1166871"/>
            <a:ext cx="5943600" cy="3215398"/>
          </a:xfrm>
          <a:prstGeom prst="rect">
            <a:avLst/>
          </a:prstGeom>
          <a:ln w="9525">
            <a:solidFill>
              <a:srgbClr val="002060"/>
            </a:solidFill>
          </a:ln>
        </p:spPr>
        <p:txBody>
          <a:bodyPr vert="horz" wrap="square" lIns="0" tIns="39781" rIns="0" bIns="0" rtlCol="0">
            <a:spAutoFit/>
          </a:bodyPr>
          <a:lstStyle/>
          <a:p>
            <a:pPr marL="90772">
              <a:spcBef>
                <a:spcPts val="313"/>
              </a:spcBef>
            </a:pPr>
            <a:r>
              <a:rPr sz="2200" b="1" spc="-4" dirty="0">
                <a:solidFill>
                  <a:srgbClr val="C00000"/>
                </a:solidFill>
                <a:latin typeface="Garamond" panose="02020404030301010803" pitchFamily="18" charset="0"/>
                <a:cs typeface="Arial"/>
              </a:rPr>
              <a:t>Initialization:</a:t>
            </a:r>
            <a:endParaRPr sz="2200" b="1" dirty="0">
              <a:solidFill>
                <a:srgbClr val="C00000"/>
              </a:solidFill>
              <a:latin typeface="Garamond" panose="02020404030301010803" pitchFamily="18" charset="0"/>
              <a:cs typeface="Arial"/>
            </a:endParaRPr>
          </a:p>
          <a:p>
            <a:pPr marL="90772" marR="545195" indent="391106">
              <a:lnSpc>
                <a:spcPct val="150000"/>
              </a:lnSpc>
            </a:pPr>
            <a:r>
              <a:rPr sz="2200" b="1" spc="-4" dirty="0">
                <a:solidFill>
                  <a:srgbClr val="002060"/>
                </a:solidFill>
                <a:latin typeface="Garamond" panose="02020404030301010803" pitchFamily="18" charset="0"/>
                <a:cs typeface="Arial"/>
              </a:rPr>
              <a:t>Each object is a cluster  </a:t>
            </a:r>
            <a:endParaRPr lang="en-IN" sz="2200" b="1" spc="-4" dirty="0">
              <a:solidFill>
                <a:srgbClr val="002060"/>
              </a:solidFill>
              <a:latin typeface="Garamond" panose="02020404030301010803" pitchFamily="18" charset="0"/>
              <a:cs typeface="Arial"/>
            </a:endParaRPr>
          </a:p>
          <a:p>
            <a:pPr marL="90772" marR="545195" indent="391106">
              <a:lnSpc>
                <a:spcPct val="150000"/>
              </a:lnSpc>
            </a:pPr>
            <a:r>
              <a:rPr sz="2200" b="1" spc="-4" dirty="0">
                <a:solidFill>
                  <a:srgbClr val="C00000"/>
                </a:solidFill>
                <a:latin typeface="Garamond" panose="02020404030301010803" pitchFamily="18" charset="0"/>
                <a:cs typeface="Arial"/>
              </a:rPr>
              <a:t>Iteration:</a:t>
            </a:r>
            <a:endParaRPr sz="2200" b="1" dirty="0">
              <a:solidFill>
                <a:srgbClr val="C00000"/>
              </a:solidFill>
              <a:latin typeface="Garamond" panose="02020404030301010803" pitchFamily="18" charset="0"/>
              <a:cs typeface="Arial"/>
            </a:endParaRPr>
          </a:p>
          <a:p>
            <a:pPr marL="1225386" lvl="1" indent="-342900">
              <a:spcBef>
                <a:spcPts val="953"/>
              </a:spcBef>
              <a:buFont typeface="Arial" panose="020B0604020202020204" pitchFamily="34" charset="0"/>
              <a:buChar char="•"/>
            </a:pPr>
            <a:r>
              <a:rPr sz="2200" b="1" spc="-4" dirty="0">
                <a:solidFill>
                  <a:srgbClr val="002060"/>
                </a:solidFill>
                <a:latin typeface="Garamond" panose="02020404030301010803" pitchFamily="18" charset="0"/>
                <a:cs typeface="Arial"/>
              </a:rPr>
              <a:t>Merge </a:t>
            </a:r>
            <a:r>
              <a:rPr sz="2200" b="1" spc="-13" dirty="0">
                <a:solidFill>
                  <a:srgbClr val="002060"/>
                </a:solidFill>
                <a:latin typeface="Garamond" panose="02020404030301010803" pitchFamily="18" charset="0"/>
                <a:cs typeface="Arial"/>
              </a:rPr>
              <a:t>two </a:t>
            </a:r>
            <a:r>
              <a:rPr sz="2200" b="1" spc="-4" dirty="0">
                <a:solidFill>
                  <a:srgbClr val="002060"/>
                </a:solidFill>
                <a:latin typeface="Garamond" panose="02020404030301010803" pitchFamily="18" charset="0"/>
                <a:cs typeface="Arial"/>
              </a:rPr>
              <a:t>clusters</a:t>
            </a:r>
            <a:r>
              <a:rPr sz="2200" b="1" spc="40" dirty="0">
                <a:solidFill>
                  <a:srgbClr val="002060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200" b="1" spc="-13" dirty="0">
                <a:solidFill>
                  <a:srgbClr val="002060"/>
                </a:solidFill>
                <a:latin typeface="Garamond" panose="02020404030301010803" pitchFamily="18" charset="0"/>
                <a:cs typeface="Arial"/>
              </a:rPr>
              <a:t>which</a:t>
            </a:r>
            <a:r>
              <a:rPr lang="en-IN" sz="2200" b="1" spc="-13" dirty="0">
                <a:solidFill>
                  <a:srgbClr val="002060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200" b="1" spc="-4" dirty="0">
                <a:solidFill>
                  <a:srgbClr val="002060"/>
                </a:solidFill>
                <a:latin typeface="Garamond" panose="02020404030301010803" pitchFamily="18" charset="0"/>
                <a:cs typeface="Arial"/>
              </a:rPr>
              <a:t>are</a:t>
            </a:r>
            <a:r>
              <a:rPr lang="en-IN" sz="2200" b="1" spc="-4" dirty="0">
                <a:solidFill>
                  <a:srgbClr val="002060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200" b="1" dirty="0">
                <a:solidFill>
                  <a:srgbClr val="002060"/>
                </a:solidFill>
                <a:latin typeface="Garamond" panose="02020404030301010803" pitchFamily="18" charset="0"/>
                <a:cs typeface="Arial"/>
              </a:rPr>
              <a:t>most </a:t>
            </a:r>
            <a:r>
              <a:rPr sz="2200" b="1" spc="-4" dirty="0">
                <a:solidFill>
                  <a:srgbClr val="002060"/>
                </a:solidFill>
                <a:latin typeface="Garamond" panose="02020404030301010803" pitchFamily="18" charset="0"/>
                <a:cs typeface="Arial"/>
              </a:rPr>
              <a:t>similar </a:t>
            </a:r>
            <a:r>
              <a:rPr sz="2200" b="1" dirty="0">
                <a:solidFill>
                  <a:srgbClr val="002060"/>
                </a:solidFill>
                <a:latin typeface="Garamond" panose="02020404030301010803" pitchFamily="18" charset="0"/>
                <a:cs typeface="Arial"/>
              </a:rPr>
              <a:t>to </a:t>
            </a:r>
            <a:r>
              <a:rPr sz="2200" b="1" spc="-4" dirty="0">
                <a:solidFill>
                  <a:srgbClr val="002060"/>
                </a:solidFill>
                <a:latin typeface="Garamond" panose="02020404030301010803" pitchFamily="18" charset="0"/>
                <a:cs typeface="Arial"/>
              </a:rPr>
              <a:t>each</a:t>
            </a:r>
            <a:r>
              <a:rPr sz="2200" b="1" spc="-31" dirty="0">
                <a:solidFill>
                  <a:srgbClr val="002060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200" b="1" spc="-4" dirty="0">
                <a:solidFill>
                  <a:srgbClr val="002060"/>
                </a:solidFill>
                <a:latin typeface="Garamond" panose="02020404030301010803" pitchFamily="18" charset="0"/>
                <a:cs typeface="Arial"/>
              </a:rPr>
              <a:t>other;</a:t>
            </a:r>
            <a:endParaRPr sz="2200" b="1" dirty="0">
              <a:solidFill>
                <a:srgbClr val="002060"/>
              </a:solidFill>
              <a:latin typeface="Garamond" panose="02020404030301010803" pitchFamily="18" charset="0"/>
              <a:cs typeface="Arial"/>
            </a:endParaRPr>
          </a:p>
          <a:p>
            <a:pPr marL="1225386" marR="23253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200" b="1" spc="-4" dirty="0">
                <a:solidFill>
                  <a:srgbClr val="002060"/>
                </a:solidFill>
                <a:latin typeface="Garamond" panose="02020404030301010803" pitchFamily="18" charset="0"/>
                <a:cs typeface="Arial"/>
              </a:rPr>
              <a:t>Until all objects are merged into a</a:t>
            </a:r>
            <a:r>
              <a:rPr lang="en-IN" sz="2200" b="1" spc="-4" dirty="0">
                <a:solidFill>
                  <a:srgbClr val="002060"/>
                </a:solidFill>
                <a:latin typeface="Garamond" panose="02020404030301010803" pitchFamily="18" charset="0"/>
                <a:cs typeface="Arial"/>
              </a:rPr>
              <a:t> s</a:t>
            </a:r>
            <a:r>
              <a:rPr sz="2200" b="1" spc="-4" dirty="0">
                <a:solidFill>
                  <a:srgbClr val="002060"/>
                </a:solidFill>
                <a:latin typeface="Garamond" panose="02020404030301010803" pitchFamily="18" charset="0"/>
                <a:cs typeface="Arial"/>
              </a:rPr>
              <a:t>ingle</a:t>
            </a:r>
            <a:r>
              <a:rPr sz="2200" b="1" spc="9" dirty="0">
                <a:solidFill>
                  <a:srgbClr val="002060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200" b="1" spc="-4" dirty="0">
                <a:solidFill>
                  <a:srgbClr val="002060"/>
                </a:solidFill>
                <a:latin typeface="Garamond" panose="02020404030301010803" pitchFamily="18" charset="0"/>
                <a:cs typeface="Arial"/>
              </a:rPr>
              <a:t>cluster</a:t>
            </a:r>
            <a:endParaRPr sz="2200" b="1" dirty="0">
              <a:solidFill>
                <a:srgbClr val="002060"/>
              </a:solidFill>
              <a:latin typeface="Garamond" panose="02020404030301010803" pitchFamily="18" charset="0"/>
              <a:cs typeface="Arial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97912" y="361433"/>
            <a:ext cx="84032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spc="-9" dirty="0">
                <a:solidFill>
                  <a:srgbClr val="002060"/>
                </a:solidFill>
                <a:latin typeface="Garamond" panose="02020404030301010803" pitchFamily="18" charset="0"/>
              </a:rPr>
              <a:t>Agglomerative</a:t>
            </a:r>
            <a:r>
              <a:rPr lang="en-IN" sz="4000" b="1" spc="-75" dirty="0">
                <a:solidFill>
                  <a:srgbClr val="002060"/>
                </a:solidFill>
                <a:latin typeface="Garamond" panose="02020404030301010803" pitchFamily="18" charset="0"/>
              </a:rPr>
              <a:t> </a:t>
            </a:r>
            <a:r>
              <a:rPr lang="en-IN" sz="4000" b="1" spc="-9" dirty="0">
                <a:solidFill>
                  <a:srgbClr val="002060"/>
                </a:solidFill>
                <a:latin typeface="Garamond" panose="02020404030301010803" pitchFamily="18" charset="0"/>
              </a:rPr>
              <a:t>approach</a:t>
            </a:r>
            <a:endParaRPr lang="en-IN" sz="4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7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5" grpId="0" animBg="1"/>
      <p:bldP spid="17" grpId="0" animBg="1"/>
      <p:bldP spid="19" grpId="0" animBg="1"/>
      <p:bldP spid="21" grpId="0" animBg="1"/>
      <p:bldP spid="23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54601F27-47F2-4545-BBFC-FA470F891622}"/>
              </a:ext>
            </a:extLst>
          </p:cNvPr>
          <p:cNvSpPr txBox="1">
            <a:spLocks/>
          </p:cNvSpPr>
          <p:nvPr/>
        </p:nvSpPr>
        <p:spPr>
          <a:xfrm>
            <a:off x="912354" y="322594"/>
            <a:ext cx="6868027" cy="628377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FFF00"/>
                </a:solidFill>
                <a:latin typeface="Garamond" panose="02020404030301010803" pitchFamily="18" charset="0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lang="en-IN" spc="-10" dirty="0">
                <a:solidFill>
                  <a:srgbClr val="002060"/>
                </a:solidFill>
              </a:rPr>
              <a:t>Divisive</a:t>
            </a:r>
            <a:r>
              <a:rPr lang="en-IN" spc="-80" dirty="0">
                <a:solidFill>
                  <a:srgbClr val="002060"/>
                </a:solidFill>
              </a:rPr>
              <a:t> </a:t>
            </a:r>
            <a:r>
              <a:rPr lang="en-IN" spc="-10" dirty="0" smtClean="0">
                <a:solidFill>
                  <a:srgbClr val="002060"/>
                </a:solidFill>
              </a:rPr>
              <a:t>Approach</a:t>
            </a:r>
            <a:endParaRPr lang="en-IN" sz="2050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B8CB033B-5E6E-4126-A592-CE6F40AA6AAF}"/>
              </a:ext>
            </a:extLst>
          </p:cNvPr>
          <p:cNvSpPr txBox="1"/>
          <p:nvPr/>
        </p:nvSpPr>
        <p:spPr>
          <a:xfrm>
            <a:off x="798942" y="1746726"/>
            <a:ext cx="196850" cy="55714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1200"/>
              </a:lnSpc>
              <a:spcBef>
                <a:spcPts val="100"/>
              </a:spcBef>
            </a:pPr>
            <a:r>
              <a:rPr sz="2700" b="1" dirty="0">
                <a:solidFill>
                  <a:srgbClr val="002060"/>
                </a:solidFill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763AA411-6EA6-4A27-8971-F5D632E5CAE9}"/>
              </a:ext>
            </a:extLst>
          </p:cNvPr>
          <p:cNvSpPr/>
          <p:nvPr/>
        </p:nvSpPr>
        <p:spPr>
          <a:xfrm>
            <a:off x="625714" y="1934940"/>
            <a:ext cx="502920" cy="2504440"/>
          </a:xfrm>
          <a:custGeom>
            <a:avLst/>
            <a:gdLst/>
            <a:ahLst/>
            <a:cxnLst/>
            <a:rect l="l" t="t" r="r" b="b"/>
            <a:pathLst>
              <a:path w="502919" h="2504440">
                <a:moveTo>
                  <a:pt x="0" y="215900"/>
                </a:moveTo>
                <a:lnTo>
                  <a:pt x="5108" y="172384"/>
                </a:lnTo>
                <a:lnTo>
                  <a:pt x="19761" y="131855"/>
                </a:lnTo>
                <a:lnTo>
                  <a:pt x="42946" y="95181"/>
                </a:lnTo>
                <a:lnTo>
                  <a:pt x="73652" y="63230"/>
                </a:lnTo>
                <a:lnTo>
                  <a:pt x="110867" y="36868"/>
                </a:lnTo>
                <a:lnTo>
                  <a:pt x="153581" y="16964"/>
                </a:lnTo>
                <a:lnTo>
                  <a:pt x="200782" y="4385"/>
                </a:lnTo>
                <a:lnTo>
                  <a:pt x="251460" y="0"/>
                </a:lnTo>
                <a:lnTo>
                  <a:pt x="302137" y="4385"/>
                </a:lnTo>
                <a:lnTo>
                  <a:pt x="349338" y="16964"/>
                </a:lnTo>
                <a:lnTo>
                  <a:pt x="392052" y="36868"/>
                </a:lnTo>
                <a:lnTo>
                  <a:pt x="429267" y="63230"/>
                </a:lnTo>
                <a:lnTo>
                  <a:pt x="459973" y="95181"/>
                </a:lnTo>
                <a:lnTo>
                  <a:pt x="483158" y="131855"/>
                </a:lnTo>
                <a:lnTo>
                  <a:pt x="497811" y="172384"/>
                </a:lnTo>
                <a:lnTo>
                  <a:pt x="502920" y="215900"/>
                </a:lnTo>
                <a:lnTo>
                  <a:pt x="497811" y="259415"/>
                </a:lnTo>
                <a:lnTo>
                  <a:pt x="483158" y="299944"/>
                </a:lnTo>
                <a:lnTo>
                  <a:pt x="459973" y="336618"/>
                </a:lnTo>
                <a:lnTo>
                  <a:pt x="429267" y="368569"/>
                </a:lnTo>
                <a:lnTo>
                  <a:pt x="392052" y="394931"/>
                </a:lnTo>
                <a:lnTo>
                  <a:pt x="349338" y="414835"/>
                </a:lnTo>
                <a:lnTo>
                  <a:pt x="302137" y="427414"/>
                </a:lnTo>
                <a:lnTo>
                  <a:pt x="251460" y="431800"/>
                </a:lnTo>
                <a:lnTo>
                  <a:pt x="200782" y="427414"/>
                </a:lnTo>
                <a:lnTo>
                  <a:pt x="153581" y="414835"/>
                </a:lnTo>
                <a:lnTo>
                  <a:pt x="110867" y="394931"/>
                </a:lnTo>
                <a:lnTo>
                  <a:pt x="73652" y="368569"/>
                </a:lnTo>
                <a:lnTo>
                  <a:pt x="42946" y="336618"/>
                </a:lnTo>
                <a:lnTo>
                  <a:pt x="19761" y="299944"/>
                </a:lnTo>
                <a:lnTo>
                  <a:pt x="5108" y="259415"/>
                </a:lnTo>
                <a:lnTo>
                  <a:pt x="0" y="215900"/>
                </a:lnTo>
                <a:close/>
              </a:path>
              <a:path w="502919" h="2504440">
                <a:moveTo>
                  <a:pt x="0" y="734060"/>
                </a:moveTo>
                <a:lnTo>
                  <a:pt x="5108" y="690544"/>
                </a:lnTo>
                <a:lnTo>
                  <a:pt x="19761" y="650015"/>
                </a:lnTo>
                <a:lnTo>
                  <a:pt x="42946" y="613341"/>
                </a:lnTo>
                <a:lnTo>
                  <a:pt x="73652" y="581390"/>
                </a:lnTo>
                <a:lnTo>
                  <a:pt x="110867" y="555028"/>
                </a:lnTo>
                <a:lnTo>
                  <a:pt x="153581" y="535124"/>
                </a:lnTo>
                <a:lnTo>
                  <a:pt x="200782" y="522545"/>
                </a:lnTo>
                <a:lnTo>
                  <a:pt x="251460" y="518160"/>
                </a:lnTo>
                <a:lnTo>
                  <a:pt x="302137" y="522545"/>
                </a:lnTo>
                <a:lnTo>
                  <a:pt x="349338" y="535124"/>
                </a:lnTo>
                <a:lnTo>
                  <a:pt x="392052" y="555028"/>
                </a:lnTo>
                <a:lnTo>
                  <a:pt x="429267" y="581390"/>
                </a:lnTo>
                <a:lnTo>
                  <a:pt x="459973" y="613341"/>
                </a:lnTo>
                <a:lnTo>
                  <a:pt x="483158" y="650015"/>
                </a:lnTo>
                <a:lnTo>
                  <a:pt x="497811" y="690544"/>
                </a:lnTo>
                <a:lnTo>
                  <a:pt x="502920" y="734060"/>
                </a:lnTo>
                <a:lnTo>
                  <a:pt x="497811" y="777575"/>
                </a:lnTo>
                <a:lnTo>
                  <a:pt x="483158" y="818104"/>
                </a:lnTo>
                <a:lnTo>
                  <a:pt x="459973" y="854778"/>
                </a:lnTo>
                <a:lnTo>
                  <a:pt x="429267" y="886729"/>
                </a:lnTo>
                <a:lnTo>
                  <a:pt x="392052" y="913091"/>
                </a:lnTo>
                <a:lnTo>
                  <a:pt x="349338" y="932995"/>
                </a:lnTo>
                <a:lnTo>
                  <a:pt x="302137" y="945574"/>
                </a:lnTo>
                <a:lnTo>
                  <a:pt x="251460" y="949960"/>
                </a:lnTo>
                <a:lnTo>
                  <a:pt x="200782" y="945574"/>
                </a:lnTo>
                <a:lnTo>
                  <a:pt x="153581" y="932995"/>
                </a:lnTo>
                <a:lnTo>
                  <a:pt x="110867" y="913091"/>
                </a:lnTo>
                <a:lnTo>
                  <a:pt x="73652" y="886729"/>
                </a:lnTo>
                <a:lnTo>
                  <a:pt x="42946" y="854778"/>
                </a:lnTo>
                <a:lnTo>
                  <a:pt x="19761" y="818104"/>
                </a:lnTo>
                <a:lnTo>
                  <a:pt x="5108" y="777575"/>
                </a:lnTo>
                <a:lnTo>
                  <a:pt x="0" y="734060"/>
                </a:lnTo>
                <a:close/>
              </a:path>
              <a:path w="502919" h="2504440">
                <a:moveTo>
                  <a:pt x="0" y="1252220"/>
                </a:moveTo>
                <a:lnTo>
                  <a:pt x="5108" y="1208704"/>
                </a:lnTo>
                <a:lnTo>
                  <a:pt x="19761" y="1168175"/>
                </a:lnTo>
                <a:lnTo>
                  <a:pt x="42946" y="1131501"/>
                </a:lnTo>
                <a:lnTo>
                  <a:pt x="73652" y="1099550"/>
                </a:lnTo>
                <a:lnTo>
                  <a:pt x="110867" y="1073188"/>
                </a:lnTo>
                <a:lnTo>
                  <a:pt x="153581" y="1053284"/>
                </a:lnTo>
                <a:lnTo>
                  <a:pt x="200782" y="1040705"/>
                </a:lnTo>
                <a:lnTo>
                  <a:pt x="251460" y="1036320"/>
                </a:lnTo>
                <a:lnTo>
                  <a:pt x="302137" y="1040705"/>
                </a:lnTo>
                <a:lnTo>
                  <a:pt x="349338" y="1053284"/>
                </a:lnTo>
                <a:lnTo>
                  <a:pt x="392052" y="1073188"/>
                </a:lnTo>
                <a:lnTo>
                  <a:pt x="429267" y="1099550"/>
                </a:lnTo>
                <a:lnTo>
                  <a:pt x="459973" y="1131501"/>
                </a:lnTo>
                <a:lnTo>
                  <a:pt x="483158" y="1168175"/>
                </a:lnTo>
                <a:lnTo>
                  <a:pt x="497811" y="1208704"/>
                </a:lnTo>
                <a:lnTo>
                  <a:pt x="502920" y="1252220"/>
                </a:lnTo>
                <a:lnTo>
                  <a:pt x="497811" y="1295735"/>
                </a:lnTo>
                <a:lnTo>
                  <a:pt x="483158" y="1336264"/>
                </a:lnTo>
                <a:lnTo>
                  <a:pt x="459973" y="1372938"/>
                </a:lnTo>
                <a:lnTo>
                  <a:pt x="429267" y="1404889"/>
                </a:lnTo>
                <a:lnTo>
                  <a:pt x="392052" y="1431251"/>
                </a:lnTo>
                <a:lnTo>
                  <a:pt x="349338" y="1451155"/>
                </a:lnTo>
                <a:lnTo>
                  <a:pt x="302137" y="1463734"/>
                </a:lnTo>
                <a:lnTo>
                  <a:pt x="251460" y="1468120"/>
                </a:lnTo>
                <a:lnTo>
                  <a:pt x="200782" y="1463734"/>
                </a:lnTo>
                <a:lnTo>
                  <a:pt x="153581" y="1451155"/>
                </a:lnTo>
                <a:lnTo>
                  <a:pt x="110867" y="1431251"/>
                </a:lnTo>
                <a:lnTo>
                  <a:pt x="73652" y="1404889"/>
                </a:lnTo>
                <a:lnTo>
                  <a:pt x="42946" y="1372938"/>
                </a:lnTo>
                <a:lnTo>
                  <a:pt x="19761" y="1336264"/>
                </a:lnTo>
                <a:lnTo>
                  <a:pt x="5108" y="1295735"/>
                </a:lnTo>
                <a:lnTo>
                  <a:pt x="0" y="1252220"/>
                </a:lnTo>
                <a:close/>
              </a:path>
              <a:path w="502919" h="2504440">
                <a:moveTo>
                  <a:pt x="0" y="1770380"/>
                </a:moveTo>
                <a:lnTo>
                  <a:pt x="5108" y="1726864"/>
                </a:lnTo>
                <a:lnTo>
                  <a:pt x="19761" y="1686335"/>
                </a:lnTo>
                <a:lnTo>
                  <a:pt x="42946" y="1649661"/>
                </a:lnTo>
                <a:lnTo>
                  <a:pt x="73652" y="1617710"/>
                </a:lnTo>
                <a:lnTo>
                  <a:pt x="110867" y="1591348"/>
                </a:lnTo>
                <a:lnTo>
                  <a:pt x="153581" y="1571444"/>
                </a:lnTo>
                <a:lnTo>
                  <a:pt x="200782" y="1558865"/>
                </a:lnTo>
                <a:lnTo>
                  <a:pt x="251460" y="1554479"/>
                </a:lnTo>
                <a:lnTo>
                  <a:pt x="302137" y="1558865"/>
                </a:lnTo>
                <a:lnTo>
                  <a:pt x="349338" y="1571444"/>
                </a:lnTo>
                <a:lnTo>
                  <a:pt x="392052" y="1591348"/>
                </a:lnTo>
                <a:lnTo>
                  <a:pt x="429267" y="1617710"/>
                </a:lnTo>
                <a:lnTo>
                  <a:pt x="459973" y="1649661"/>
                </a:lnTo>
                <a:lnTo>
                  <a:pt x="483158" y="1686335"/>
                </a:lnTo>
                <a:lnTo>
                  <a:pt x="497811" y="1726864"/>
                </a:lnTo>
                <a:lnTo>
                  <a:pt x="502920" y="1770380"/>
                </a:lnTo>
                <a:lnTo>
                  <a:pt x="497811" y="1813895"/>
                </a:lnTo>
                <a:lnTo>
                  <a:pt x="483158" y="1854424"/>
                </a:lnTo>
                <a:lnTo>
                  <a:pt x="459973" y="1891098"/>
                </a:lnTo>
                <a:lnTo>
                  <a:pt x="429267" y="1923049"/>
                </a:lnTo>
                <a:lnTo>
                  <a:pt x="392052" y="1949411"/>
                </a:lnTo>
                <a:lnTo>
                  <a:pt x="349338" y="1969315"/>
                </a:lnTo>
                <a:lnTo>
                  <a:pt x="302137" y="1981894"/>
                </a:lnTo>
                <a:lnTo>
                  <a:pt x="251460" y="1986280"/>
                </a:lnTo>
                <a:lnTo>
                  <a:pt x="200782" y="1981894"/>
                </a:lnTo>
                <a:lnTo>
                  <a:pt x="153581" y="1969315"/>
                </a:lnTo>
                <a:lnTo>
                  <a:pt x="110867" y="1949411"/>
                </a:lnTo>
                <a:lnTo>
                  <a:pt x="73652" y="1923049"/>
                </a:lnTo>
                <a:lnTo>
                  <a:pt x="42946" y="1891098"/>
                </a:lnTo>
                <a:lnTo>
                  <a:pt x="19761" y="1854424"/>
                </a:lnTo>
                <a:lnTo>
                  <a:pt x="5108" y="1813895"/>
                </a:lnTo>
                <a:lnTo>
                  <a:pt x="0" y="1770380"/>
                </a:lnTo>
                <a:close/>
              </a:path>
              <a:path w="502919" h="2504440">
                <a:moveTo>
                  <a:pt x="0" y="2288540"/>
                </a:moveTo>
                <a:lnTo>
                  <a:pt x="5108" y="2245024"/>
                </a:lnTo>
                <a:lnTo>
                  <a:pt x="19761" y="2204495"/>
                </a:lnTo>
                <a:lnTo>
                  <a:pt x="42946" y="2167821"/>
                </a:lnTo>
                <a:lnTo>
                  <a:pt x="73652" y="2135870"/>
                </a:lnTo>
                <a:lnTo>
                  <a:pt x="110867" y="2109508"/>
                </a:lnTo>
                <a:lnTo>
                  <a:pt x="153581" y="2089604"/>
                </a:lnTo>
                <a:lnTo>
                  <a:pt x="200782" y="2077025"/>
                </a:lnTo>
                <a:lnTo>
                  <a:pt x="251460" y="2072639"/>
                </a:lnTo>
                <a:lnTo>
                  <a:pt x="302137" y="2077025"/>
                </a:lnTo>
                <a:lnTo>
                  <a:pt x="349338" y="2089604"/>
                </a:lnTo>
                <a:lnTo>
                  <a:pt x="392052" y="2109508"/>
                </a:lnTo>
                <a:lnTo>
                  <a:pt x="429267" y="2135870"/>
                </a:lnTo>
                <a:lnTo>
                  <a:pt x="459973" y="2167821"/>
                </a:lnTo>
                <a:lnTo>
                  <a:pt x="483158" y="2204495"/>
                </a:lnTo>
                <a:lnTo>
                  <a:pt x="497811" y="2245024"/>
                </a:lnTo>
                <a:lnTo>
                  <a:pt x="502920" y="2288540"/>
                </a:lnTo>
                <a:lnTo>
                  <a:pt x="497811" y="2332055"/>
                </a:lnTo>
                <a:lnTo>
                  <a:pt x="483158" y="2372584"/>
                </a:lnTo>
                <a:lnTo>
                  <a:pt x="459973" y="2409258"/>
                </a:lnTo>
                <a:lnTo>
                  <a:pt x="429267" y="2441209"/>
                </a:lnTo>
                <a:lnTo>
                  <a:pt x="392052" y="2467571"/>
                </a:lnTo>
                <a:lnTo>
                  <a:pt x="349338" y="2487475"/>
                </a:lnTo>
                <a:lnTo>
                  <a:pt x="302137" y="2500054"/>
                </a:lnTo>
                <a:lnTo>
                  <a:pt x="251460" y="2504440"/>
                </a:lnTo>
                <a:lnTo>
                  <a:pt x="200782" y="2500054"/>
                </a:lnTo>
                <a:lnTo>
                  <a:pt x="153581" y="2487475"/>
                </a:lnTo>
                <a:lnTo>
                  <a:pt x="110867" y="2467571"/>
                </a:lnTo>
                <a:lnTo>
                  <a:pt x="73652" y="2441209"/>
                </a:lnTo>
                <a:lnTo>
                  <a:pt x="42946" y="2409258"/>
                </a:lnTo>
                <a:lnTo>
                  <a:pt x="19761" y="2372584"/>
                </a:lnTo>
                <a:lnTo>
                  <a:pt x="5108" y="2332055"/>
                </a:lnTo>
                <a:lnTo>
                  <a:pt x="0" y="2288540"/>
                </a:lnTo>
                <a:close/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b="1">
              <a:solidFill>
                <a:srgbClr val="002060"/>
              </a:solidFill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B34A7BCA-3617-4C4A-8B51-46E80B32CD43}"/>
              </a:ext>
            </a:extLst>
          </p:cNvPr>
          <p:cNvSpPr txBox="1"/>
          <p:nvPr/>
        </p:nvSpPr>
        <p:spPr>
          <a:xfrm>
            <a:off x="1720961" y="2047970"/>
            <a:ext cx="664972" cy="42832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solidFill>
                  <a:srgbClr val="002060"/>
                </a:solidFill>
                <a:latin typeface="Times New Roman"/>
                <a:cs typeface="Times New Roman"/>
              </a:rPr>
              <a:t>a</a:t>
            </a:r>
            <a:r>
              <a:rPr sz="2700" b="1" spc="-10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700" b="1" dirty="0">
                <a:solidFill>
                  <a:srgbClr val="002060"/>
                </a:solidFill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D12E1BC8-2393-4AF9-AF08-0CE4A0F27996}"/>
              </a:ext>
            </a:extLst>
          </p:cNvPr>
          <p:cNvSpPr/>
          <p:nvPr/>
        </p:nvSpPr>
        <p:spPr>
          <a:xfrm>
            <a:off x="1463914" y="2107661"/>
            <a:ext cx="922019" cy="431800"/>
          </a:xfrm>
          <a:custGeom>
            <a:avLst/>
            <a:gdLst/>
            <a:ahLst/>
            <a:cxnLst/>
            <a:rect l="l" t="t" r="r" b="b"/>
            <a:pathLst>
              <a:path w="922019" h="431800">
                <a:moveTo>
                  <a:pt x="0" y="215900"/>
                </a:moveTo>
                <a:lnTo>
                  <a:pt x="16465" y="158500"/>
                </a:lnTo>
                <a:lnTo>
                  <a:pt x="62935" y="106924"/>
                </a:lnTo>
                <a:lnTo>
                  <a:pt x="96049" y="83963"/>
                </a:lnTo>
                <a:lnTo>
                  <a:pt x="135016" y="63230"/>
                </a:lnTo>
                <a:lnTo>
                  <a:pt x="179289" y="44981"/>
                </a:lnTo>
                <a:lnTo>
                  <a:pt x="228317" y="29473"/>
                </a:lnTo>
                <a:lnTo>
                  <a:pt x="281553" y="16964"/>
                </a:lnTo>
                <a:lnTo>
                  <a:pt x="338446" y="7711"/>
                </a:lnTo>
                <a:lnTo>
                  <a:pt x="398448" y="1970"/>
                </a:lnTo>
                <a:lnTo>
                  <a:pt x="461009" y="0"/>
                </a:lnTo>
                <a:lnTo>
                  <a:pt x="523571" y="1970"/>
                </a:lnTo>
                <a:lnTo>
                  <a:pt x="583573" y="7711"/>
                </a:lnTo>
                <a:lnTo>
                  <a:pt x="640466" y="16964"/>
                </a:lnTo>
                <a:lnTo>
                  <a:pt x="693702" y="29473"/>
                </a:lnTo>
                <a:lnTo>
                  <a:pt x="742730" y="44981"/>
                </a:lnTo>
                <a:lnTo>
                  <a:pt x="787003" y="63230"/>
                </a:lnTo>
                <a:lnTo>
                  <a:pt x="825970" y="83963"/>
                </a:lnTo>
                <a:lnTo>
                  <a:pt x="859084" y="106924"/>
                </a:lnTo>
                <a:lnTo>
                  <a:pt x="905554" y="158500"/>
                </a:lnTo>
                <a:lnTo>
                  <a:pt x="922019" y="215900"/>
                </a:lnTo>
                <a:lnTo>
                  <a:pt x="917812" y="245199"/>
                </a:lnTo>
                <a:lnTo>
                  <a:pt x="905554" y="273299"/>
                </a:lnTo>
                <a:lnTo>
                  <a:pt x="859084" y="324875"/>
                </a:lnTo>
                <a:lnTo>
                  <a:pt x="825970" y="347836"/>
                </a:lnTo>
                <a:lnTo>
                  <a:pt x="787003" y="368569"/>
                </a:lnTo>
                <a:lnTo>
                  <a:pt x="742730" y="386818"/>
                </a:lnTo>
                <a:lnTo>
                  <a:pt x="693702" y="402326"/>
                </a:lnTo>
                <a:lnTo>
                  <a:pt x="640466" y="414835"/>
                </a:lnTo>
                <a:lnTo>
                  <a:pt x="583573" y="424088"/>
                </a:lnTo>
                <a:lnTo>
                  <a:pt x="523571" y="429829"/>
                </a:lnTo>
                <a:lnTo>
                  <a:pt x="461009" y="431800"/>
                </a:lnTo>
                <a:lnTo>
                  <a:pt x="398448" y="429829"/>
                </a:lnTo>
                <a:lnTo>
                  <a:pt x="338446" y="424088"/>
                </a:lnTo>
                <a:lnTo>
                  <a:pt x="281553" y="414835"/>
                </a:lnTo>
                <a:lnTo>
                  <a:pt x="228317" y="402326"/>
                </a:lnTo>
                <a:lnTo>
                  <a:pt x="179289" y="386818"/>
                </a:lnTo>
                <a:lnTo>
                  <a:pt x="135016" y="368569"/>
                </a:lnTo>
                <a:lnTo>
                  <a:pt x="96049" y="347836"/>
                </a:lnTo>
                <a:lnTo>
                  <a:pt x="62935" y="324875"/>
                </a:lnTo>
                <a:lnTo>
                  <a:pt x="16465" y="273299"/>
                </a:lnTo>
                <a:lnTo>
                  <a:pt x="0" y="215900"/>
                </a:lnTo>
                <a:close/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b="1">
              <a:solidFill>
                <a:srgbClr val="002060"/>
              </a:solidFill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751B953D-0EBF-4CFA-A129-1C67A4C34D84}"/>
              </a:ext>
            </a:extLst>
          </p:cNvPr>
          <p:cNvSpPr txBox="1"/>
          <p:nvPr/>
        </p:nvSpPr>
        <p:spPr>
          <a:xfrm>
            <a:off x="2643235" y="3689064"/>
            <a:ext cx="434340" cy="43688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solidFill>
                  <a:srgbClr val="002060"/>
                </a:solidFill>
                <a:latin typeface="Times New Roman"/>
                <a:cs typeface="Times New Roman"/>
              </a:rPr>
              <a:t>d</a:t>
            </a:r>
            <a:r>
              <a:rPr sz="2700" b="1" spc="-10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700" b="1" dirty="0">
                <a:solidFill>
                  <a:srgbClr val="002060"/>
                </a:solidFill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E9DE63DE-EDE7-4E8B-838C-C00B513DE595}"/>
              </a:ext>
            </a:extLst>
          </p:cNvPr>
          <p:cNvSpPr/>
          <p:nvPr/>
        </p:nvSpPr>
        <p:spPr>
          <a:xfrm>
            <a:off x="2385934" y="3143981"/>
            <a:ext cx="1760220" cy="1036319"/>
          </a:xfrm>
          <a:custGeom>
            <a:avLst/>
            <a:gdLst/>
            <a:ahLst/>
            <a:cxnLst/>
            <a:rect l="l" t="t" r="r" b="b"/>
            <a:pathLst>
              <a:path w="1760220" h="1036320">
                <a:moveTo>
                  <a:pt x="670560" y="259080"/>
                </a:moveTo>
                <a:lnTo>
                  <a:pt x="684951" y="199661"/>
                </a:lnTo>
                <a:lnTo>
                  <a:pt x="725943" y="145124"/>
                </a:lnTo>
                <a:lnTo>
                  <a:pt x="755392" y="120171"/>
                </a:lnTo>
                <a:lnTo>
                  <a:pt x="790265" y="97020"/>
                </a:lnTo>
                <a:lnTo>
                  <a:pt x="830151" y="75866"/>
                </a:lnTo>
                <a:lnTo>
                  <a:pt x="874642" y="56903"/>
                </a:lnTo>
                <a:lnTo>
                  <a:pt x="923330" y="40325"/>
                </a:lnTo>
                <a:lnTo>
                  <a:pt x="975804" y="26325"/>
                </a:lnTo>
                <a:lnTo>
                  <a:pt x="1031656" y="15099"/>
                </a:lnTo>
                <a:lnTo>
                  <a:pt x="1090477" y="6840"/>
                </a:lnTo>
                <a:lnTo>
                  <a:pt x="1151858" y="1742"/>
                </a:lnTo>
                <a:lnTo>
                  <a:pt x="1215389" y="0"/>
                </a:lnTo>
                <a:lnTo>
                  <a:pt x="1278921" y="1742"/>
                </a:lnTo>
                <a:lnTo>
                  <a:pt x="1340302" y="6840"/>
                </a:lnTo>
                <a:lnTo>
                  <a:pt x="1399123" y="15099"/>
                </a:lnTo>
                <a:lnTo>
                  <a:pt x="1454975" y="26325"/>
                </a:lnTo>
                <a:lnTo>
                  <a:pt x="1507449" y="40325"/>
                </a:lnTo>
                <a:lnTo>
                  <a:pt x="1556137" y="56903"/>
                </a:lnTo>
                <a:lnTo>
                  <a:pt x="1600628" y="75866"/>
                </a:lnTo>
                <a:lnTo>
                  <a:pt x="1640514" y="97020"/>
                </a:lnTo>
                <a:lnTo>
                  <a:pt x="1675387" y="120171"/>
                </a:lnTo>
                <a:lnTo>
                  <a:pt x="1704836" y="145124"/>
                </a:lnTo>
                <a:lnTo>
                  <a:pt x="1745828" y="199661"/>
                </a:lnTo>
                <a:lnTo>
                  <a:pt x="1760220" y="259080"/>
                </a:lnTo>
                <a:lnTo>
                  <a:pt x="1756553" y="289278"/>
                </a:lnTo>
                <a:lnTo>
                  <a:pt x="1745828" y="318458"/>
                </a:lnTo>
                <a:lnTo>
                  <a:pt x="1704836" y="372980"/>
                </a:lnTo>
                <a:lnTo>
                  <a:pt x="1675387" y="397932"/>
                </a:lnTo>
                <a:lnTo>
                  <a:pt x="1640514" y="421086"/>
                </a:lnTo>
                <a:lnTo>
                  <a:pt x="1600628" y="442245"/>
                </a:lnTo>
                <a:lnTo>
                  <a:pt x="1556137" y="461216"/>
                </a:lnTo>
                <a:lnTo>
                  <a:pt x="1507449" y="477803"/>
                </a:lnTo>
                <a:lnTo>
                  <a:pt x="1454975" y="491812"/>
                </a:lnTo>
                <a:lnTo>
                  <a:pt x="1399123" y="503046"/>
                </a:lnTo>
                <a:lnTo>
                  <a:pt x="1340302" y="511313"/>
                </a:lnTo>
                <a:lnTo>
                  <a:pt x="1278921" y="516415"/>
                </a:lnTo>
                <a:lnTo>
                  <a:pt x="1215389" y="518160"/>
                </a:lnTo>
                <a:lnTo>
                  <a:pt x="1151858" y="516415"/>
                </a:lnTo>
                <a:lnTo>
                  <a:pt x="1090477" y="511313"/>
                </a:lnTo>
                <a:lnTo>
                  <a:pt x="1031656" y="503046"/>
                </a:lnTo>
                <a:lnTo>
                  <a:pt x="975804" y="491812"/>
                </a:lnTo>
                <a:lnTo>
                  <a:pt x="923330" y="477803"/>
                </a:lnTo>
                <a:lnTo>
                  <a:pt x="874642" y="461216"/>
                </a:lnTo>
                <a:lnTo>
                  <a:pt x="830151" y="442245"/>
                </a:lnTo>
                <a:lnTo>
                  <a:pt x="790265" y="421086"/>
                </a:lnTo>
                <a:lnTo>
                  <a:pt x="755392" y="397932"/>
                </a:lnTo>
                <a:lnTo>
                  <a:pt x="725943" y="372980"/>
                </a:lnTo>
                <a:lnTo>
                  <a:pt x="684951" y="318458"/>
                </a:lnTo>
                <a:lnTo>
                  <a:pt x="670560" y="259080"/>
                </a:lnTo>
                <a:close/>
              </a:path>
              <a:path w="1760220" h="1036320">
                <a:moveTo>
                  <a:pt x="0" y="820419"/>
                </a:moveTo>
                <a:lnTo>
                  <a:pt x="16465" y="763020"/>
                </a:lnTo>
                <a:lnTo>
                  <a:pt x="62935" y="711444"/>
                </a:lnTo>
                <a:lnTo>
                  <a:pt x="96049" y="688483"/>
                </a:lnTo>
                <a:lnTo>
                  <a:pt x="135016" y="667750"/>
                </a:lnTo>
                <a:lnTo>
                  <a:pt x="179289" y="649501"/>
                </a:lnTo>
                <a:lnTo>
                  <a:pt x="228317" y="633993"/>
                </a:lnTo>
                <a:lnTo>
                  <a:pt x="281553" y="621484"/>
                </a:lnTo>
                <a:lnTo>
                  <a:pt x="338446" y="612231"/>
                </a:lnTo>
                <a:lnTo>
                  <a:pt x="398448" y="606490"/>
                </a:lnTo>
                <a:lnTo>
                  <a:pt x="461010" y="604519"/>
                </a:lnTo>
                <a:lnTo>
                  <a:pt x="523571" y="606490"/>
                </a:lnTo>
                <a:lnTo>
                  <a:pt x="583573" y="612231"/>
                </a:lnTo>
                <a:lnTo>
                  <a:pt x="640466" y="621484"/>
                </a:lnTo>
                <a:lnTo>
                  <a:pt x="693702" y="633993"/>
                </a:lnTo>
                <a:lnTo>
                  <a:pt x="742730" y="649501"/>
                </a:lnTo>
                <a:lnTo>
                  <a:pt x="787003" y="667750"/>
                </a:lnTo>
                <a:lnTo>
                  <a:pt x="825970" y="688483"/>
                </a:lnTo>
                <a:lnTo>
                  <a:pt x="859084" y="711444"/>
                </a:lnTo>
                <a:lnTo>
                  <a:pt x="905554" y="763020"/>
                </a:lnTo>
                <a:lnTo>
                  <a:pt x="922020" y="820419"/>
                </a:lnTo>
                <a:lnTo>
                  <a:pt x="917812" y="849719"/>
                </a:lnTo>
                <a:lnTo>
                  <a:pt x="905554" y="877819"/>
                </a:lnTo>
                <a:lnTo>
                  <a:pt x="859084" y="929395"/>
                </a:lnTo>
                <a:lnTo>
                  <a:pt x="825970" y="952356"/>
                </a:lnTo>
                <a:lnTo>
                  <a:pt x="787003" y="973089"/>
                </a:lnTo>
                <a:lnTo>
                  <a:pt x="742730" y="991338"/>
                </a:lnTo>
                <a:lnTo>
                  <a:pt x="693702" y="1006846"/>
                </a:lnTo>
                <a:lnTo>
                  <a:pt x="640466" y="1019355"/>
                </a:lnTo>
                <a:lnTo>
                  <a:pt x="583573" y="1028608"/>
                </a:lnTo>
                <a:lnTo>
                  <a:pt x="523571" y="1034349"/>
                </a:lnTo>
                <a:lnTo>
                  <a:pt x="461010" y="1036319"/>
                </a:lnTo>
                <a:lnTo>
                  <a:pt x="398448" y="1034349"/>
                </a:lnTo>
                <a:lnTo>
                  <a:pt x="338446" y="1028608"/>
                </a:lnTo>
                <a:lnTo>
                  <a:pt x="281553" y="1019355"/>
                </a:lnTo>
                <a:lnTo>
                  <a:pt x="228317" y="1006846"/>
                </a:lnTo>
                <a:lnTo>
                  <a:pt x="179289" y="991338"/>
                </a:lnTo>
                <a:lnTo>
                  <a:pt x="135016" y="973089"/>
                </a:lnTo>
                <a:lnTo>
                  <a:pt x="96049" y="952356"/>
                </a:lnTo>
                <a:lnTo>
                  <a:pt x="62935" y="929395"/>
                </a:lnTo>
                <a:lnTo>
                  <a:pt x="16465" y="877819"/>
                </a:lnTo>
                <a:lnTo>
                  <a:pt x="0" y="820419"/>
                </a:lnTo>
                <a:close/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b="1">
              <a:solidFill>
                <a:srgbClr val="002060"/>
              </a:solidFill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8923273-4FA5-4544-B2E8-A5D9C4677CBC}"/>
              </a:ext>
            </a:extLst>
          </p:cNvPr>
          <p:cNvSpPr txBox="1"/>
          <p:nvPr/>
        </p:nvSpPr>
        <p:spPr>
          <a:xfrm>
            <a:off x="3184161" y="2372837"/>
            <a:ext cx="1884139" cy="55213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marR="5080" indent="586740">
              <a:lnSpc>
                <a:spcPct val="147000"/>
              </a:lnSpc>
              <a:spcBef>
                <a:spcPts val="100"/>
              </a:spcBef>
            </a:pPr>
            <a:r>
              <a:rPr sz="2700" b="1" dirty="0">
                <a:solidFill>
                  <a:srgbClr val="002060"/>
                </a:solidFill>
                <a:latin typeface="Times New Roman"/>
                <a:cs typeface="Times New Roman"/>
              </a:rPr>
              <a:t>a b c d</a:t>
            </a:r>
            <a:r>
              <a:rPr sz="2700" b="1" spc="-11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700" b="1" dirty="0">
                <a:solidFill>
                  <a:srgbClr val="002060"/>
                </a:solidFill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53FC7915-454C-4207-829B-A532C1BFB65B}"/>
              </a:ext>
            </a:extLst>
          </p:cNvPr>
          <p:cNvSpPr/>
          <p:nvPr/>
        </p:nvSpPr>
        <p:spPr>
          <a:xfrm>
            <a:off x="1128634" y="2107661"/>
            <a:ext cx="4274820" cy="2072639"/>
          </a:xfrm>
          <a:custGeom>
            <a:avLst/>
            <a:gdLst/>
            <a:ahLst/>
            <a:cxnLst/>
            <a:rect l="l" t="t" r="r" b="b"/>
            <a:pathLst>
              <a:path w="4274820" h="2072639">
                <a:moveTo>
                  <a:pt x="0" y="0"/>
                </a:moveTo>
                <a:lnTo>
                  <a:pt x="335280" y="172719"/>
                </a:lnTo>
              </a:path>
              <a:path w="4274820" h="2072639">
                <a:moveTo>
                  <a:pt x="0" y="518159"/>
                </a:moveTo>
                <a:lnTo>
                  <a:pt x="335280" y="172719"/>
                </a:lnTo>
              </a:path>
              <a:path w="4274820" h="2072639">
                <a:moveTo>
                  <a:pt x="2514600" y="690879"/>
                </a:moveTo>
                <a:lnTo>
                  <a:pt x="2526120" y="648845"/>
                </a:lnTo>
                <a:lnTo>
                  <a:pt x="2559472" y="608974"/>
                </a:lnTo>
                <a:lnTo>
                  <a:pt x="2612844" y="571798"/>
                </a:lnTo>
                <a:lnTo>
                  <a:pt x="2684422" y="537852"/>
                </a:lnTo>
                <a:lnTo>
                  <a:pt x="2726472" y="522255"/>
                </a:lnTo>
                <a:lnTo>
                  <a:pt x="2772394" y="507666"/>
                </a:lnTo>
                <a:lnTo>
                  <a:pt x="2821961" y="494150"/>
                </a:lnTo>
                <a:lnTo>
                  <a:pt x="2874946" y="481775"/>
                </a:lnTo>
                <a:lnTo>
                  <a:pt x="2931124" y="470605"/>
                </a:lnTo>
                <a:lnTo>
                  <a:pt x="2990267" y="460709"/>
                </a:lnTo>
                <a:lnTo>
                  <a:pt x="3052149" y="452153"/>
                </a:lnTo>
                <a:lnTo>
                  <a:pt x="3116543" y="445003"/>
                </a:lnTo>
                <a:lnTo>
                  <a:pt x="3183223" y="439327"/>
                </a:lnTo>
                <a:lnTo>
                  <a:pt x="3251961" y="435189"/>
                </a:lnTo>
                <a:lnTo>
                  <a:pt x="3322533" y="432658"/>
                </a:lnTo>
                <a:lnTo>
                  <a:pt x="3394710" y="431800"/>
                </a:lnTo>
                <a:lnTo>
                  <a:pt x="3466886" y="432658"/>
                </a:lnTo>
                <a:lnTo>
                  <a:pt x="3537458" y="435189"/>
                </a:lnTo>
                <a:lnTo>
                  <a:pt x="3606196" y="439327"/>
                </a:lnTo>
                <a:lnTo>
                  <a:pt x="3672876" y="445003"/>
                </a:lnTo>
                <a:lnTo>
                  <a:pt x="3737270" y="452153"/>
                </a:lnTo>
                <a:lnTo>
                  <a:pt x="3799152" y="460709"/>
                </a:lnTo>
                <a:lnTo>
                  <a:pt x="3858295" y="470605"/>
                </a:lnTo>
                <a:lnTo>
                  <a:pt x="3914473" y="481775"/>
                </a:lnTo>
                <a:lnTo>
                  <a:pt x="3967458" y="494150"/>
                </a:lnTo>
                <a:lnTo>
                  <a:pt x="4017025" y="507666"/>
                </a:lnTo>
                <a:lnTo>
                  <a:pt x="4062947" y="522255"/>
                </a:lnTo>
                <a:lnTo>
                  <a:pt x="4104997" y="537852"/>
                </a:lnTo>
                <a:lnTo>
                  <a:pt x="4142949" y="554388"/>
                </a:lnTo>
                <a:lnTo>
                  <a:pt x="4205650" y="590016"/>
                </a:lnTo>
                <a:lnTo>
                  <a:pt x="4249239" y="628606"/>
                </a:lnTo>
                <a:lnTo>
                  <a:pt x="4271902" y="669625"/>
                </a:lnTo>
                <a:lnTo>
                  <a:pt x="4274820" y="690879"/>
                </a:lnTo>
                <a:lnTo>
                  <a:pt x="4271902" y="712117"/>
                </a:lnTo>
                <a:lnTo>
                  <a:pt x="4263299" y="732883"/>
                </a:lnTo>
                <a:lnTo>
                  <a:pt x="4229947" y="772737"/>
                </a:lnTo>
                <a:lnTo>
                  <a:pt x="4176575" y="809905"/>
                </a:lnTo>
                <a:lnTo>
                  <a:pt x="4104997" y="843853"/>
                </a:lnTo>
                <a:lnTo>
                  <a:pt x="4062947" y="859452"/>
                </a:lnTo>
                <a:lnTo>
                  <a:pt x="4017025" y="874045"/>
                </a:lnTo>
                <a:lnTo>
                  <a:pt x="3967458" y="887566"/>
                </a:lnTo>
                <a:lnTo>
                  <a:pt x="3914473" y="899948"/>
                </a:lnTo>
                <a:lnTo>
                  <a:pt x="3858295" y="911123"/>
                </a:lnTo>
                <a:lnTo>
                  <a:pt x="3799152" y="921026"/>
                </a:lnTo>
                <a:lnTo>
                  <a:pt x="3737270" y="929588"/>
                </a:lnTo>
                <a:lnTo>
                  <a:pt x="3672876" y="936743"/>
                </a:lnTo>
                <a:lnTo>
                  <a:pt x="3606196" y="942425"/>
                </a:lnTo>
                <a:lnTo>
                  <a:pt x="3537458" y="946566"/>
                </a:lnTo>
                <a:lnTo>
                  <a:pt x="3466886" y="949100"/>
                </a:lnTo>
                <a:lnTo>
                  <a:pt x="3394710" y="949959"/>
                </a:lnTo>
                <a:lnTo>
                  <a:pt x="3322533" y="949100"/>
                </a:lnTo>
                <a:lnTo>
                  <a:pt x="3251961" y="946566"/>
                </a:lnTo>
                <a:lnTo>
                  <a:pt x="3183223" y="942425"/>
                </a:lnTo>
                <a:lnTo>
                  <a:pt x="3116543" y="936743"/>
                </a:lnTo>
                <a:lnTo>
                  <a:pt x="3052149" y="929588"/>
                </a:lnTo>
                <a:lnTo>
                  <a:pt x="2990267" y="921026"/>
                </a:lnTo>
                <a:lnTo>
                  <a:pt x="2931124" y="911123"/>
                </a:lnTo>
                <a:lnTo>
                  <a:pt x="2874946" y="899948"/>
                </a:lnTo>
                <a:lnTo>
                  <a:pt x="2821961" y="887566"/>
                </a:lnTo>
                <a:lnTo>
                  <a:pt x="2772394" y="874045"/>
                </a:lnTo>
                <a:lnTo>
                  <a:pt x="2726472" y="859452"/>
                </a:lnTo>
                <a:lnTo>
                  <a:pt x="2684422" y="843853"/>
                </a:lnTo>
                <a:lnTo>
                  <a:pt x="2646470" y="827315"/>
                </a:lnTo>
                <a:lnTo>
                  <a:pt x="2583769" y="791690"/>
                </a:lnTo>
                <a:lnTo>
                  <a:pt x="2540180" y="753112"/>
                </a:lnTo>
                <a:lnTo>
                  <a:pt x="2517517" y="712117"/>
                </a:lnTo>
                <a:lnTo>
                  <a:pt x="2514600" y="690879"/>
                </a:lnTo>
                <a:close/>
              </a:path>
              <a:path w="4274820" h="2072639">
                <a:moveTo>
                  <a:pt x="1257300" y="259079"/>
                </a:moveTo>
                <a:lnTo>
                  <a:pt x="2514600" y="690879"/>
                </a:lnTo>
              </a:path>
              <a:path w="4274820" h="2072639">
                <a:moveTo>
                  <a:pt x="0" y="1122679"/>
                </a:moveTo>
                <a:lnTo>
                  <a:pt x="1927860" y="1295400"/>
                </a:lnTo>
              </a:path>
              <a:path w="4274820" h="2072639">
                <a:moveTo>
                  <a:pt x="0" y="1554479"/>
                </a:moveTo>
                <a:lnTo>
                  <a:pt x="1257300" y="1813559"/>
                </a:lnTo>
              </a:path>
              <a:path w="4274820" h="2072639">
                <a:moveTo>
                  <a:pt x="0" y="2072639"/>
                </a:moveTo>
                <a:lnTo>
                  <a:pt x="1257300" y="1813559"/>
                </a:lnTo>
              </a:path>
              <a:path w="4274820" h="2072639">
                <a:moveTo>
                  <a:pt x="1760220" y="1640839"/>
                </a:moveTo>
                <a:lnTo>
                  <a:pt x="1927860" y="1295400"/>
                </a:lnTo>
              </a:path>
              <a:path w="4274820" h="2072639">
                <a:moveTo>
                  <a:pt x="2430779" y="1036319"/>
                </a:moveTo>
                <a:lnTo>
                  <a:pt x="2514600" y="690879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b="1">
              <a:solidFill>
                <a:srgbClr val="002060"/>
              </a:solidFill>
            </a:endParaRPr>
          </a:p>
        </p:txBody>
      </p:sp>
      <p:grpSp>
        <p:nvGrpSpPr>
          <p:cNvPr id="13" name="object 11">
            <a:extLst>
              <a:ext uri="{FF2B5EF4-FFF2-40B4-BE49-F238E27FC236}">
                <a16:creationId xmlns:a16="http://schemas.microsoft.com/office/drawing/2014/main" id="{44E008B8-DE05-4F85-979B-4B0390B78D0B}"/>
              </a:ext>
            </a:extLst>
          </p:cNvPr>
          <p:cNvGrpSpPr/>
          <p:nvPr/>
        </p:nvGrpSpPr>
        <p:grpSpPr>
          <a:xfrm>
            <a:off x="290434" y="5126324"/>
            <a:ext cx="5615940" cy="215900"/>
            <a:chOff x="419100" y="6145657"/>
            <a:chExt cx="5615940" cy="215900"/>
          </a:xfrm>
        </p:grpSpPr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A0AEA072-7FC7-42BE-AEA1-F5A18159303D}"/>
                </a:ext>
              </a:extLst>
            </p:cNvPr>
            <p:cNvSpPr/>
            <p:nvPr/>
          </p:nvSpPr>
          <p:spPr>
            <a:xfrm>
              <a:off x="419100" y="6145657"/>
              <a:ext cx="5615940" cy="76200"/>
            </a:xfrm>
            <a:custGeom>
              <a:avLst/>
              <a:gdLst/>
              <a:ahLst/>
              <a:cxnLst/>
              <a:rect l="l" t="t" r="r" b="b"/>
              <a:pathLst>
                <a:path w="561594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7625"/>
                  </a:lnTo>
                  <a:lnTo>
                    <a:pt x="63500" y="47625"/>
                  </a:lnTo>
                  <a:lnTo>
                    <a:pt x="63500" y="28575"/>
                  </a:lnTo>
                  <a:lnTo>
                    <a:pt x="76200" y="28575"/>
                  </a:lnTo>
                  <a:lnTo>
                    <a:pt x="76200" y="0"/>
                  </a:lnTo>
                  <a:close/>
                </a:path>
                <a:path w="5615940" h="76200">
                  <a:moveTo>
                    <a:pt x="76200" y="28575"/>
                  </a:moveTo>
                  <a:lnTo>
                    <a:pt x="63500" y="28575"/>
                  </a:lnTo>
                  <a:lnTo>
                    <a:pt x="63500" y="47625"/>
                  </a:lnTo>
                  <a:lnTo>
                    <a:pt x="76200" y="47625"/>
                  </a:lnTo>
                  <a:lnTo>
                    <a:pt x="76200" y="28575"/>
                  </a:lnTo>
                  <a:close/>
                </a:path>
                <a:path w="5615940" h="76200">
                  <a:moveTo>
                    <a:pt x="5615940" y="28575"/>
                  </a:moveTo>
                  <a:lnTo>
                    <a:pt x="76200" y="28575"/>
                  </a:lnTo>
                  <a:lnTo>
                    <a:pt x="76200" y="47625"/>
                  </a:lnTo>
                  <a:lnTo>
                    <a:pt x="5615940" y="47625"/>
                  </a:lnTo>
                  <a:lnTo>
                    <a:pt x="5615940" y="28575"/>
                  </a:lnTo>
                  <a:close/>
                </a:path>
              </a:pathLst>
            </a:custGeom>
            <a:solidFill>
              <a:srgbClr val="000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b="1">
                <a:solidFill>
                  <a:srgbClr val="002060"/>
                </a:solidFill>
              </a:endParaRPr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87115404-B6BB-48E9-B23A-4F9154E3B5BD}"/>
                </a:ext>
              </a:extLst>
            </p:cNvPr>
            <p:cNvSpPr/>
            <p:nvPr/>
          </p:nvSpPr>
          <p:spPr>
            <a:xfrm>
              <a:off x="1005840" y="6183757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20">
                  <a:moveTo>
                    <a:pt x="0" y="0"/>
                  </a:moveTo>
                  <a:lnTo>
                    <a:pt x="0" y="172720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b="1">
                <a:solidFill>
                  <a:srgbClr val="002060"/>
                </a:solidFill>
              </a:endParaRPr>
            </a:p>
          </p:txBody>
        </p:sp>
      </p:grpSp>
      <p:sp>
        <p:nvSpPr>
          <p:cNvPr id="16" name="object 14">
            <a:extLst>
              <a:ext uri="{FF2B5EF4-FFF2-40B4-BE49-F238E27FC236}">
                <a16:creationId xmlns:a16="http://schemas.microsoft.com/office/drawing/2014/main" id="{AF031428-9482-4861-A017-05324D77380A}"/>
              </a:ext>
            </a:extLst>
          </p:cNvPr>
          <p:cNvSpPr txBox="1"/>
          <p:nvPr/>
        </p:nvSpPr>
        <p:spPr>
          <a:xfrm>
            <a:off x="419213" y="5297443"/>
            <a:ext cx="5358381" cy="32060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2060"/>
                </a:solidFill>
                <a:latin typeface="Times New Roman"/>
                <a:cs typeface="Times New Roman"/>
              </a:rPr>
              <a:t>Step4</a:t>
            </a:r>
            <a:r>
              <a:rPr lang="en-IN" sz="2000" b="1" dirty="0">
                <a:solidFill>
                  <a:srgbClr val="002060"/>
                </a:solidFill>
                <a:latin typeface="Times New Roman"/>
                <a:cs typeface="Times New Roman"/>
              </a:rPr>
              <a:t>       Step3        Step2    Step1    Step0       </a:t>
            </a:r>
            <a:endParaRPr sz="2000" b="1"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48302098-F12E-48F6-A517-D87055461984}"/>
              </a:ext>
            </a:extLst>
          </p:cNvPr>
          <p:cNvSpPr/>
          <p:nvPr/>
        </p:nvSpPr>
        <p:spPr>
          <a:xfrm>
            <a:off x="1799194" y="5148168"/>
            <a:ext cx="2598420" cy="172720"/>
          </a:xfrm>
          <a:custGeom>
            <a:avLst/>
            <a:gdLst/>
            <a:ahLst/>
            <a:cxnLst/>
            <a:rect l="l" t="t" r="r" b="b"/>
            <a:pathLst>
              <a:path w="2598420" h="172720">
                <a:moveTo>
                  <a:pt x="0" y="0"/>
                </a:moveTo>
                <a:lnTo>
                  <a:pt x="0" y="172720"/>
                </a:lnTo>
              </a:path>
              <a:path w="2598420" h="172720">
                <a:moveTo>
                  <a:pt x="922019" y="0"/>
                </a:moveTo>
                <a:lnTo>
                  <a:pt x="922019" y="172720"/>
                </a:lnTo>
              </a:path>
              <a:path w="2598420" h="172720">
                <a:moveTo>
                  <a:pt x="1760219" y="0"/>
                </a:moveTo>
                <a:lnTo>
                  <a:pt x="1760219" y="172720"/>
                </a:lnTo>
              </a:path>
              <a:path w="2598420" h="172720">
                <a:moveTo>
                  <a:pt x="2598419" y="0"/>
                </a:moveTo>
                <a:lnTo>
                  <a:pt x="2598419" y="172720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b="1">
              <a:solidFill>
                <a:srgbClr val="002060"/>
              </a:solidFill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810D9524-3CD5-4917-AD67-1ED62B150E44}"/>
              </a:ext>
            </a:extLst>
          </p:cNvPr>
          <p:cNvSpPr txBox="1">
            <a:spLocks/>
          </p:cNvSpPr>
          <p:nvPr/>
        </p:nvSpPr>
        <p:spPr>
          <a:xfrm>
            <a:off x="9470120" y="6393665"/>
            <a:ext cx="253365" cy="3039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2667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210"/>
              </a:spcBef>
            </a:pPr>
            <a:fld id="{81D60167-4931-47E6-BA6A-407CBD079E47}" type="slidenum">
              <a:rPr lang="en-IN" b="1" spc="85" smtClean="0">
                <a:solidFill>
                  <a:srgbClr val="002060"/>
                </a:solidFill>
              </a:rPr>
              <a:pPr marL="38100">
                <a:spcBef>
                  <a:spcPts val="210"/>
                </a:spcBef>
              </a:pPr>
              <a:t>8</a:t>
            </a:fld>
            <a:endParaRPr lang="en-IN" b="1" spc="85" dirty="0">
              <a:solidFill>
                <a:srgbClr val="002060"/>
              </a:solidFill>
            </a:endParaRPr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922B480A-FE26-49AF-929B-F2D9B47F78C0}"/>
              </a:ext>
            </a:extLst>
          </p:cNvPr>
          <p:cNvSpPr txBox="1"/>
          <p:nvPr/>
        </p:nvSpPr>
        <p:spPr>
          <a:xfrm>
            <a:off x="6262361" y="5225887"/>
            <a:ext cx="3207759" cy="42832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200" dirty="0">
                <a:solidFill>
                  <a:srgbClr val="002060"/>
                </a:solidFill>
                <a:latin typeface="Times New Roman"/>
                <a:cs typeface="Times New Roman"/>
              </a:rPr>
              <a:t>T</a:t>
            </a:r>
            <a:r>
              <a:rPr sz="2700" b="1" dirty="0">
                <a:solidFill>
                  <a:srgbClr val="002060"/>
                </a:solidFill>
                <a:latin typeface="Times New Roman"/>
                <a:cs typeface="Times New Roman"/>
              </a:rPr>
              <a:t>o</a:t>
            </a:r>
            <a:r>
              <a:rPr sz="2700" b="1" spc="10" dirty="0">
                <a:solidFill>
                  <a:srgbClr val="002060"/>
                </a:solidFill>
                <a:latin typeface="Times New Roman"/>
                <a:cs typeface="Times New Roman"/>
              </a:rPr>
              <a:t>p</a:t>
            </a:r>
            <a:r>
              <a:rPr sz="2700" b="1" dirty="0">
                <a:solidFill>
                  <a:srgbClr val="002060"/>
                </a:solidFill>
                <a:latin typeface="Times New Roman"/>
                <a:cs typeface="Times New Roman"/>
              </a:rPr>
              <a:t>-d</a:t>
            </a:r>
            <a:r>
              <a:rPr sz="2700" b="1" spc="5" dirty="0">
                <a:solidFill>
                  <a:srgbClr val="002060"/>
                </a:solidFill>
                <a:latin typeface="Times New Roman"/>
                <a:cs typeface="Times New Roman"/>
              </a:rPr>
              <a:t>o</a:t>
            </a:r>
            <a:r>
              <a:rPr sz="2700" b="1" spc="-5" dirty="0">
                <a:solidFill>
                  <a:srgbClr val="002060"/>
                </a:solidFill>
                <a:latin typeface="Times New Roman"/>
                <a:cs typeface="Times New Roman"/>
              </a:rPr>
              <a:t>wn</a:t>
            </a:r>
            <a:endParaRPr sz="2700" b="1"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BB055179-A82E-47D1-9CD2-2A45BE1AD30A}"/>
              </a:ext>
            </a:extLst>
          </p:cNvPr>
          <p:cNvSpPr txBox="1"/>
          <p:nvPr/>
        </p:nvSpPr>
        <p:spPr>
          <a:xfrm>
            <a:off x="5908723" y="1501146"/>
            <a:ext cx="5876877" cy="2012730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355"/>
              </a:spcBef>
            </a:pP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Initialization:</a:t>
            </a:r>
            <a:endParaRPr sz="1800" b="1" dirty="0">
              <a:solidFill>
                <a:srgbClr val="C00000"/>
              </a:solidFill>
              <a:latin typeface="Arial"/>
              <a:cs typeface="Arial"/>
            </a:endParaRPr>
          </a:p>
          <a:p>
            <a:pPr marL="102870" marR="202565" indent="429259">
              <a:lnSpc>
                <a:spcPct val="150000"/>
              </a:lnSpc>
            </a:pP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All objects 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stay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in one cluster </a:t>
            </a:r>
            <a:endParaRPr lang="en-IN" sz="1800" b="1" spc="-5" dirty="0">
              <a:solidFill>
                <a:srgbClr val="002060"/>
              </a:solidFill>
              <a:latin typeface="Arial"/>
              <a:cs typeface="Arial"/>
            </a:endParaRPr>
          </a:p>
          <a:p>
            <a:pPr marL="102870" marR="202565" indent="429259">
              <a:lnSpc>
                <a:spcPct val="150000"/>
              </a:lnSpc>
            </a:pP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Iteration:</a:t>
            </a:r>
            <a:endParaRPr sz="1800" b="1" dirty="0">
              <a:solidFill>
                <a:srgbClr val="C00000"/>
              </a:solidFill>
              <a:latin typeface="Arial"/>
              <a:cs typeface="Arial"/>
            </a:endParaRPr>
          </a:p>
          <a:p>
            <a:pPr marL="736600" marR="113664" indent="-254635">
              <a:lnSpc>
                <a:spcPts val="3240"/>
              </a:lnSpc>
              <a:spcBef>
                <a:spcPts val="290"/>
              </a:spcBef>
            </a:pP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Select a cluster and split </a:t>
            </a: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it</a:t>
            </a:r>
            <a:r>
              <a:rPr lang="en-IN" sz="1800" b="1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into  </a:t>
            </a:r>
            <a:r>
              <a:rPr sz="1800" b="1" spc="-15" dirty="0">
                <a:solidFill>
                  <a:srgbClr val="002060"/>
                </a:solidFill>
                <a:latin typeface="Arial"/>
                <a:cs typeface="Arial"/>
              </a:rPr>
              <a:t>two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sub</a:t>
            </a:r>
            <a:r>
              <a:rPr sz="1800" b="1" spc="3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clusters</a:t>
            </a:r>
            <a:endParaRPr sz="1800" b="1" dirty="0">
              <a:solidFill>
                <a:srgbClr val="002060"/>
              </a:solidFill>
              <a:latin typeface="Arial"/>
              <a:cs typeface="Arial"/>
            </a:endParaRPr>
          </a:p>
          <a:p>
            <a:pPr marL="736600" marR="102235" indent="-254635">
              <a:lnSpc>
                <a:spcPts val="3240"/>
              </a:lnSpc>
            </a:pP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Until each leaf cluster contains  only one object</a:t>
            </a:r>
            <a:endParaRPr sz="1800" b="1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2" name="object 9">
            <a:extLst>
              <a:ext uri="{FF2B5EF4-FFF2-40B4-BE49-F238E27FC236}">
                <a16:creationId xmlns:a16="http://schemas.microsoft.com/office/drawing/2014/main" id="{9D27D249-5060-45C1-BA3A-C71C47A18350}"/>
              </a:ext>
            </a:extLst>
          </p:cNvPr>
          <p:cNvSpPr txBox="1"/>
          <p:nvPr/>
        </p:nvSpPr>
        <p:spPr>
          <a:xfrm>
            <a:off x="2643030" y="3040526"/>
            <a:ext cx="1884139" cy="55213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marR="5080" indent="586740">
              <a:lnSpc>
                <a:spcPct val="147000"/>
              </a:lnSpc>
              <a:spcBef>
                <a:spcPts val="100"/>
              </a:spcBef>
            </a:pPr>
            <a:r>
              <a:rPr sz="2700" b="1" dirty="0">
                <a:solidFill>
                  <a:srgbClr val="002060"/>
                </a:solidFill>
                <a:latin typeface="Times New Roman"/>
                <a:cs typeface="Times New Roman"/>
              </a:rPr>
              <a:t>c d</a:t>
            </a:r>
            <a:r>
              <a:rPr sz="2700" b="1" spc="-3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700" b="1" dirty="0">
                <a:solidFill>
                  <a:srgbClr val="002060"/>
                </a:solidFill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29" name="object 3">
            <a:extLst>
              <a:ext uri="{FF2B5EF4-FFF2-40B4-BE49-F238E27FC236}">
                <a16:creationId xmlns:a16="http://schemas.microsoft.com/office/drawing/2014/main" id="{B68B55C2-A5FD-46AF-9087-42EEC944A8DF}"/>
              </a:ext>
            </a:extLst>
          </p:cNvPr>
          <p:cNvSpPr txBox="1"/>
          <p:nvPr/>
        </p:nvSpPr>
        <p:spPr>
          <a:xfrm>
            <a:off x="793480" y="2854041"/>
            <a:ext cx="196850" cy="50225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1200"/>
              </a:lnSpc>
              <a:spcBef>
                <a:spcPts val="100"/>
              </a:spcBef>
            </a:pPr>
            <a:r>
              <a:rPr lang="en-IN" sz="2700" b="1" dirty="0">
                <a:solidFill>
                  <a:srgbClr val="002060"/>
                </a:solidFill>
                <a:latin typeface="Times New Roman"/>
                <a:cs typeface="Times New Roman"/>
              </a:rPr>
              <a:t>c</a:t>
            </a:r>
            <a:endParaRPr sz="2700" b="1"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3BC23FAC-DCCE-48CD-9BA2-5D06333E2369}"/>
              </a:ext>
            </a:extLst>
          </p:cNvPr>
          <p:cNvSpPr txBox="1"/>
          <p:nvPr/>
        </p:nvSpPr>
        <p:spPr>
          <a:xfrm>
            <a:off x="778749" y="2332258"/>
            <a:ext cx="196850" cy="50225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1200"/>
              </a:lnSpc>
              <a:spcBef>
                <a:spcPts val="100"/>
              </a:spcBef>
            </a:pPr>
            <a:r>
              <a:rPr lang="en-IN" sz="2700" b="1" dirty="0">
                <a:solidFill>
                  <a:srgbClr val="002060"/>
                </a:solidFill>
                <a:latin typeface="Times New Roman"/>
                <a:cs typeface="Times New Roman"/>
              </a:rPr>
              <a:t>b</a:t>
            </a:r>
            <a:r>
              <a:rPr sz="2700" b="1" dirty="0">
                <a:solidFill>
                  <a:srgbClr val="002060"/>
                </a:solidFill>
                <a:latin typeface="Times New Roman"/>
                <a:cs typeface="Times New Roman"/>
              </a:rPr>
              <a:t>  </a:t>
            </a:r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FA335EAE-C061-4776-8151-25BB901759E2}"/>
              </a:ext>
            </a:extLst>
          </p:cNvPr>
          <p:cNvSpPr txBox="1"/>
          <p:nvPr/>
        </p:nvSpPr>
        <p:spPr>
          <a:xfrm>
            <a:off x="793480" y="3380205"/>
            <a:ext cx="196850" cy="50225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1200"/>
              </a:lnSpc>
              <a:spcBef>
                <a:spcPts val="100"/>
              </a:spcBef>
            </a:pPr>
            <a:r>
              <a:rPr lang="en-IN" sz="2700" b="1" dirty="0">
                <a:solidFill>
                  <a:srgbClr val="002060"/>
                </a:solidFill>
                <a:latin typeface="Times New Roman"/>
                <a:cs typeface="Times New Roman"/>
              </a:rPr>
              <a:t>d</a:t>
            </a:r>
            <a:endParaRPr sz="2700" b="1"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35" name="object 3">
            <a:extLst>
              <a:ext uri="{FF2B5EF4-FFF2-40B4-BE49-F238E27FC236}">
                <a16:creationId xmlns:a16="http://schemas.microsoft.com/office/drawing/2014/main" id="{C0EC1EAA-FC54-471D-82AE-CAAB45161225}"/>
              </a:ext>
            </a:extLst>
          </p:cNvPr>
          <p:cNvSpPr txBox="1"/>
          <p:nvPr/>
        </p:nvSpPr>
        <p:spPr>
          <a:xfrm>
            <a:off x="813929" y="3872135"/>
            <a:ext cx="196850" cy="50225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1200"/>
              </a:lnSpc>
              <a:spcBef>
                <a:spcPts val="100"/>
              </a:spcBef>
            </a:pPr>
            <a:r>
              <a:rPr lang="en-IN" sz="2700" b="1" dirty="0">
                <a:solidFill>
                  <a:srgbClr val="002060"/>
                </a:solidFill>
                <a:latin typeface="Times New Roman"/>
                <a:cs typeface="Times New Roman"/>
              </a:rPr>
              <a:t>e</a:t>
            </a:r>
            <a:endParaRPr sz="2700" b="1"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502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2" grpId="0" animBg="1"/>
      <p:bldP spid="29" grpId="0" animBg="1"/>
      <p:bldP spid="31" grpId="0" animBg="1"/>
      <p:bldP spid="33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5DD46-607C-4DFD-AE55-907A242B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Dendrogram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27102-39D3-48FE-AABF-4661FCF09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13" y="1358948"/>
            <a:ext cx="11718787" cy="1927399"/>
          </a:xfrm>
        </p:spPr>
        <p:txBody>
          <a:bodyPr>
            <a:normAutofit/>
          </a:bodyPr>
          <a:lstStyle/>
          <a:p>
            <a:pPr marL="299085" marR="281305" indent="-287020">
              <a:lnSpc>
                <a:spcPct val="100000"/>
              </a:lnSpc>
              <a:spcBef>
                <a:spcPts val="95"/>
              </a:spcBef>
              <a:buClr>
                <a:srgbClr val="2CA1BE"/>
              </a:buClr>
              <a:buSzPct val="67741"/>
              <a:buFont typeface="Arial"/>
              <a:buChar char=""/>
              <a:tabLst>
                <a:tab pos="299085" algn="l"/>
                <a:tab pos="299720" algn="l"/>
              </a:tabLst>
            </a:pPr>
            <a:r>
              <a:rPr lang="en-IN" sz="2600" b="1" spc="-5" dirty="0">
                <a:solidFill>
                  <a:srgbClr val="002060"/>
                </a:solidFill>
              </a:rPr>
              <a:t>A binary </a:t>
            </a:r>
            <a:r>
              <a:rPr lang="en-IN" sz="2600" b="1" spc="-15" dirty="0">
                <a:solidFill>
                  <a:srgbClr val="C00000"/>
                </a:solidFill>
              </a:rPr>
              <a:t>tree </a:t>
            </a:r>
            <a:r>
              <a:rPr lang="en-IN" sz="2600" b="1" spc="-30" dirty="0">
                <a:solidFill>
                  <a:srgbClr val="C00000"/>
                </a:solidFill>
              </a:rPr>
              <a:t>like </a:t>
            </a:r>
            <a:r>
              <a:rPr lang="en-IN" sz="2600" b="1" spc="-15" dirty="0">
                <a:solidFill>
                  <a:srgbClr val="C00000"/>
                </a:solidFill>
              </a:rPr>
              <a:t>structure </a:t>
            </a:r>
          </a:p>
          <a:p>
            <a:pPr marL="70485" marR="281305" indent="-287020">
              <a:lnSpc>
                <a:spcPct val="100000"/>
              </a:lnSpc>
              <a:spcBef>
                <a:spcPts val="95"/>
              </a:spcBef>
              <a:buClr>
                <a:srgbClr val="2CA1BE"/>
              </a:buClr>
              <a:buSzPct val="67741"/>
              <a:buFont typeface="Arial"/>
              <a:buChar char=""/>
              <a:tabLst>
                <a:tab pos="299085" algn="l"/>
                <a:tab pos="299720" algn="l"/>
              </a:tabLst>
            </a:pPr>
            <a:r>
              <a:rPr lang="en-IN" sz="2600" b="1" spc="-10" dirty="0">
                <a:solidFill>
                  <a:srgbClr val="C00000"/>
                </a:solidFill>
              </a:rPr>
              <a:t>Visualizes</a:t>
            </a:r>
            <a:r>
              <a:rPr lang="en-IN" sz="2600" b="1" spc="-10" dirty="0">
                <a:solidFill>
                  <a:srgbClr val="002060"/>
                </a:solidFill>
              </a:rPr>
              <a:t> how </a:t>
            </a:r>
            <a:r>
              <a:rPr lang="en-IN" sz="2600" b="1" spc="-20" dirty="0">
                <a:solidFill>
                  <a:srgbClr val="002060"/>
                </a:solidFill>
              </a:rPr>
              <a:t>clusters  </a:t>
            </a:r>
            <a:r>
              <a:rPr lang="en-IN" sz="2600" b="1" spc="-15" dirty="0">
                <a:solidFill>
                  <a:srgbClr val="002060"/>
                </a:solidFill>
              </a:rPr>
              <a:t>are </a:t>
            </a:r>
            <a:r>
              <a:rPr lang="en-IN" sz="2600" b="1" spc="-20" dirty="0">
                <a:solidFill>
                  <a:srgbClr val="002060"/>
                </a:solidFill>
              </a:rPr>
              <a:t>merged/split</a:t>
            </a:r>
            <a:r>
              <a:rPr lang="en-IN" sz="2600" b="1" spc="-15" dirty="0">
                <a:solidFill>
                  <a:srgbClr val="002060"/>
                </a:solidFill>
              </a:rPr>
              <a:t> hierarchically</a:t>
            </a:r>
            <a:endParaRPr lang="en-IN" sz="2600" b="1" dirty="0">
              <a:solidFill>
                <a:srgbClr val="002060"/>
              </a:solidFill>
            </a:endParaRPr>
          </a:p>
          <a:p>
            <a:pPr marL="299085" marR="5080" indent="-287020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7741"/>
              <a:buFont typeface="Arial"/>
              <a:buChar char=""/>
              <a:tabLst>
                <a:tab pos="299085" algn="l"/>
                <a:tab pos="299720" algn="l"/>
              </a:tabLst>
            </a:pPr>
            <a:r>
              <a:rPr lang="en-IN" sz="2600" b="1" spc="-15" dirty="0">
                <a:solidFill>
                  <a:srgbClr val="002060"/>
                </a:solidFill>
              </a:rPr>
              <a:t>Each </a:t>
            </a:r>
            <a:r>
              <a:rPr lang="en-IN" sz="2600" b="1" spc="-5" dirty="0">
                <a:solidFill>
                  <a:srgbClr val="C00000"/>
                </a:solidFill>
              </a:rPr>
              <a:t>node</a:t>
            </a:r>
            <a:r>
              <a:rPr lang="en-IN" sz="2600" b="1" spc="-5" dirty="0">
                <a:solidFill>
                  <a:srgbClr val="002060"/>
                </a:solidFill>
              </a:rPr>
              <a:t> on the </a:t>
            </a:r>
            <a:r>
              <a:rPr lang="en-IN" sz="2600" b="1" spc="-15" dirty="0">
                <a:solidFill>
                  <a:srgbClr val="002060"/>
                </a:solidFill>
              </a:rPr>
              <a:t>tree can be treated as </a:t>
            </a:r>
            <a:r>
              <a:rPr lang="en-IN" sz="2600" b="1" spc="-5" dirty="0">
                <a:solidFill>
                  <a:srgbClr val="002060"/>
                </a:solidFill>
              </a:rPr>
              <a:t>a </a:t>
            </a:r>
            <a:r>
              <a:rPr lang="en-IN" sz="2600" b="1" spc="-15" dirty="0">
                <a:solidFill>
                  <a:srgbClr val="C00000"/>
                </a:solidFill>
              </a:rPr>
              <a:t>cluster</a:t>
            </a:r>
            <a:endParaRPr lang="en-IN" sz="2600" b="1" dirty="0">
              <a:solidFill>
                <a:srgbClr val="C00000"/>
              </a:solidFill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BA5E16C6-9A42-4263-AA3C-30886E27C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194" y="2852486"/>
            <a:ext cx="72771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7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chine Learning using Python Day-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Machine Learning using Python Day-1</Template>
  <TotalTime>88114</TotalTime>
  <Words>1053</Words>
  <Application>Microsoft Office PowerPoint</Application>
  <PresentationFormat>Widescreen</PresentationFormat>
  <Paragraphs>220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Arial</vt:lpstr>
      <vt:lpstr>Calibri</vt:lpstr>
      <vt:lpstr>Calibri Light</vt:lpstr>
      <vt:lpstr>Carlito</vt:lpstr>
      <vt:lpstr>Garamond</vt:lpstr>
      <vt:lpstr>Microsoft Sans Serif</vt:lpstr>
      <vt:lpstr>Symbol</vt:lpstr>
      <vt:lpstr>Times New Roman</vt:lpstr>
      <vt:lpstr>Verdana</vt:lpstr>
      <vt:lpstr>Wingdings</vt:lpstr>
      <vt:lpstr>Wingdings 2</vt:lpstr>
      <vt:lpstr>Machine Learning using Python Day-1</vt:lpstr>
      <vt:lpstr>Machine Learning:  Clustering Techniques (Hierarchical Clustering Approaches)</vt:lpstr>
      <vt:lpstr>Outline</vt:lpstr>
      <vt:lpstr>Hierarchical Clustering</vt:lpstr>
      <vt:lpstr>Hierarchical Clustering Methods</vt:lpstr>
      <vt:lpstr>Hierarchical Methods</vt:lpstr>
      <vt:lpstr>Types of Hierarchical Clustering</vt:lpstr>
      <vt:lpstr>PowerPoint Presentation</vt:lpstr>
      <vt:lpstr>PowerPoint Presentation</vt:lpstr>
      <vt:lpstr>Dendrogram</vt:lpstr>
      <vt:lpstr>Dendrogram</vt:lpstr>
      <vt:lpstr>Dendrogram</vt:lpstr>
      <vt:lpstr>Agglomerative Clustering Techniques</vt:lpstr>
      <vt:lpstr>Agglomerative clustering algorithm</vt:lpstr>
      <vt:lpstr>Agglomerative clustering algorithm</vt:lpstr>
      <vt:lpstr>Merging Clusters</vt:lpstr>
      <vt:lpstr>Merging Clusters: Techniques</vt:lpstr>
      <vt:lpstr>Single Link</vt:lpstr>
      <vt:lpstr>Complete Link</vt:lpstr>
      <vt:lpstr>Average Link</vt:lpstr>
      <vt:lpstr>Centroid distance</vt:lpstr>
      <vt:lpstr>Agglomerative: Complete Linkage Example</vt:lpstr>
      <vt:lpstr>Agglomerative: Complete Linkage Example</vt:lpstr>
      <vt:lpstr>Agglomerative: Single Linkage Example</vt:lpstr>
      <vt:lpstr>Agglomerative: Example</vt:lpstr>
      <vt:lpstr>Agglomerative: Example</vt:lpstr>
      <vt:lpstr>Agglomerative: Example</vt:lpstr>
      <vt:lpstr>Agglomerative: Compare Dendrograms</vt:lpstr>
      <vt:lpstr>Which Method is Better…?</vt:lpstr>
      <vt:lpstr>Bias towards Spherical Clusters</vt:lpstr>
      <vt:lpstr>Strength of Single Linkage</vt:lpstr>
      <vt:lpstr>Limitations of Single-Linkage</vt:lpstr>
      <vt:lpstr>Strength of Complete Linkage</vt:lpstr>
      <vt:lpstr>Divisive Clustering Algorithm</vt:lpstr>
      <vt:lpstr>PowerPoint Presentation</vt:lpstr>
      <vt:lpstr>Strengths of Hierarchical Clustering</vt:lpstr>
      <vt:lpstr>Time Complexities</vt:lpstr>
      <vt:lpstr>PowerPoint Presentation</vt:lpstr>
      <vt:lpstr>PowerPoint Presentation</vt:lpstr>
      <vt:lpstr>Numerical Example</vt:lpstr>
      <vt:lpstr>Numerical Examples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using Python</dc:title>
  <dc:creator>dell</dc:creator>
  <cp:lastModifiedBy>Windows User</cp:lastModifiedBy>
  <cp:revision>1186</cp:revision>
  <dcterms:created xsi:type="dcterms:W3CDTF">2020-07-06T09:43:53Z</dcterms:created>
  <dcterms:modified xsi:type="dcterms:W3CDTF">2024-03-26T03:31:24Z</dcterms:modified>
</cp:coreProperties>
</file>