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62" r:id="rId2"/>
    <p:sldId id="263" r:id="rId3"/>
    <p:sldId id="356" r:id="rId4"/>
    <p:sldId id="35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358" r:id="rId31"/>
    <p:sldId id="347" r:id="rId32"/>
    <p:sldId id="359" r:id="rId33"/>
    <p:sldId id="360" r:id="rId34"/>
    <p:sldId id="361" r:id="rId35"/>
    <p:sldId id="362" r:id="rId36"/>
    <p:sldId id="363" r:id="rId37"/>
    <p:sldId id="364" r:id="rId38"/>
    <p:sldId id="348" r:id="rId39"/>
    <p:sldId id="350" r:id="rId40"/>
    <p:sldId id="351" r:id="rId41"/>
    <p:sldId id="352" r:id="rId42"/>
    <p:sldId id="349" r:id="rId43"/>
    <p:sldId id="365" r:id="rId44"/>
    <p:sldId id="366" r:id="rId45"/>
    <p:sldId id="367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45" r:id="rId63"/>
    <p:sldId id="346" r:id="rId64"/>
    <p:sldId id="316" r:id="rId65"/>
    <p:sldId id="315" r:id="rId66"/>
    <p:sldId id="317" r:id="rId67"/>
    <p:sldId id="318" r:id="rId68"/>
    <p:sldId id="319" r:id="rId69"/>
    <p:sldId id="320" r:id="rId70"/>
    <p:sldId id="321" r:id="rId71"/>
    <p:sldId id="322" r:id="rId72"/>
    <p:sldId id="326" r:id="rId73"/>
    <p:sldId id="323" r:id="rId74"/>
    <p:sldId id="324" r:id="rId75"/>
    <p:sldId id="325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42" r:id="rId84"/>
    <p:sldId id="335" r:id="rId85"/>
    <p:sldId id="336" r:id="rId86"/>
    <p:sldId id="337" r:id="rId87"/>
    <p:sldId id="338" r:id="rId88"/>
    <p:sldId id="339" r:id="rId89"/>
    <p:sldId id="259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07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9722E-CA82-4D2F-899A-F061B206D05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AC8DE-4AFD-4BA5-AD1C-D85158B77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5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F744-38FE-93E1-3918-FAE609D37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AEE51-17B2-F793-6297-C13047888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0883A-38E0-33E4-CC5D-4CE0F460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9723BA-12B2-41DC-8A4C-D7E28BDF5B72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FEE06-E595-65F9-DAC9-B686CA2F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8C1B-C973-A524-CB52-439124E8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392EF6-37BC-43E8-A81A-6A5616FAB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2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58F5-61A8-2B0D-F58D-93719A82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EBD85-2011-5A30-E1F6-BB6E54AAE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94094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50F7-1E27-A8E1-D8E2-68B79161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9723BA-12B2-41DC-8A4C-D7E28BDF5B72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25E6B-7C5A-F2DF-2152-45947A97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5673-2589-83BF-5583-2244B69D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392EF6-37BC-43E8-A81A-6A5616FAB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A5A9A-7A3C-831B-A9CE-F08CAEE63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F7D5A-2BBA-D1B3-937C-70E10FCB1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30AB0-693F-829A-6FFA-ED9FF3B9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9723BA-12B2-41DC-8A4C-D7E28BDF5B72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88525-9712-D22C-5987-16E84FBE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3121-3D2E-8D0F-A3FA-9BEC3674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392EF6-37BC-43E8-A81A-6A5616FAB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49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CE12-EF2D-8139-F041-B830CA2D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0815-4E92-EC6A-45D4-9B14409E8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09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CD1C-EDC6-06CF-FD6B-10147D73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9723BA-12B2-41DC-8A4C-D7E28BDF5B72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71B1-E4A7-1E63-5AE8-E32DB2DE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DD33-EF8E-14C6-DC1A-0D84B01F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392EF6-37BC-43E8-A81A-6A5616FAB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1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0EAB-E344-6BD1-8654-C349CFE0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40C5B-8B45-72B1-8433-0AFB3307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3D34F-59E8-74D4-7AC5-F001361C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9723BA-12B2-41DC-8A4C-D7E28BDF5B72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650B2-A7EA-739A-662F-6F280F56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2C42B-F11E-F98E-42FA-A0E4EB24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392EF6-37BC-43E8-A81A-6A5616FAB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24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54AF-B4CF-39A4-726E-348B5783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F596-1F09-8D3A-7658-3F832B34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32FE0-159C-F01B-BE48-A79CD8F3E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62279-AA1F-6F0F-B963-F389DFEC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9723BA-12B2-41DC-8A4C-D7E28BDF5B72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0DDD9-BF8E-716B-7878-84AB4EAB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9D5A6-393D-58F5-8905-1532EE54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392EF6-37BC-43E8-A81A-6A5616FAB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40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BAF7-9588-3E36-ECF8-4220019F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6F379-2740-C128-B1A8-08988654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61464-FF84-0588-CF07-7775409CB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938C-44CD-B0F4-3022-9B6007BD8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F12D2-3E2B-35EC-DACE-E341BF3D7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F66B8-2A24-1B8C-C007-E9676FFB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9723BA-12B2-41DC-8A4C-D7E28BDF5B72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EA203-2DEA-F8F9-7049-96FFAD9A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E751D-A233-738A-58B4-4D20DD03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392EF6-37BC-43E8-A81A-6A5616FAB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E743-C68F-52C3-B339-80C1C1EF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C62D7-79DB-FCA8-361A-302D2891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9723BA-12B2-41DC-8A4C-D7E28BDF5B72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FD36E-E471-8406-DEFD-63959FB5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CEA6A-A7A6-1A24-E1B0-18CA6A8F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392EF6-37BC-43E8-A81A-6A5616FAB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7E597-0649-419E-B494-CEFAD13C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9723BA-12B2-41DC-8A4C-D7E28BDF5B72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64D7E-3759-F5C4-81A5-374ECA31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3B5FE-6A1A-5EF4-7205-2B891B44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392EF6-37BC-43E8-A81A-6A5616FAB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8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F1E4-06BC-930A-67F1-6687209C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0806-C1E8-3554-167E-4322BD0E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60D8A-8944-B7E3-C6A6-3BD1EF0B3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7729C-B2B0-A30F-9A82-4DB394FF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9723BA-12B2-41DC-8A4C-D7E28BDF5B72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9DF9C-A59A-AFDF-24B6-EA77BAF8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734AC-616F-65DA-50F9-B36DAC35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392EF6-37BC-43E8-A81A-6A5616FAB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14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BB03-043F-EA97-5358-47F3E2B8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86857-9219-3104-9398-EA83B1F3B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4ED9B-370A-90B8-7CE4-8195383C7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1567A-7210-5CC5-7A0D-10EC8D68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9723BA-12B2-41DC-8A4C-D7E28BDF5B72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A3C0A-4C24-5131-DE02-C5FACBAD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9EB05-4013-B704-0D8F-7DD4DA4D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392EF6-37BC-43E8-A81A-6A5616FAB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5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3CF65-8F43-8666-F01A-D1515FBC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FAD74-F64B-95DC-F0BF-ECB32269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9E3F-BA1C-C713-43B6-DA7C8A3B1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23BA-12B2-41DC-8A4C-D7E28BDF5B72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EF4AE-0C86-E914-B556-8ED19A081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F74A0-B610-8B76-B316-B9C61DEDD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92EF6-37BC-43E8-A81A-6A5616FAB19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5F4A17B-F515-2117-673B-193E76203604}"/>
              </a:ext>
            </a:extLst>
          </p:cNvPr>
          <p:cNvSpPr txBox="1">
            <a:spLocks/>
          </p:cNvSpPr>
          <p:nvPr userDrawn="1"/>
        </p:nvSpPr>
        <p:spPr>
          <a:xfrm>
            <a:off x="0" y="6432331"/>
            <a:ext cx="12192000" cy="425669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  Mrs Sajja Radha Rani						           Department of ACSE</a:t>
            </a:r>
          </a:p>
        </p:txBody>
      </p:sp>
      <p:pic>
        <p:nvPicPr>
          <p:cNvPr id="11" name="Picture 2" descr="Java Logo - Javatpoint">
            <a:extLst>
              <a:ext uri="{FF2B5EF4-FFF2-40B4-BE49-F238E27FC236}">
                <a16:creationId xmlns:a16="http://schemas.microsoft.com/office/drawing/2014/main" id="{C8467A01-7EC9-0C44-6558-880CDEF4ED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130764" cy="7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Vignan University">
            <a:extLst>
              <a:ext uri="{FF2B5EF4-FFF2-40B4-BE49-F238E27FC236}">
                <a16:creationId xmlns:a16="http://schemas.microsoft.com/office/drawing/2014/main" id="{24965816-91FF-12FE-AB80-AF18DC3F79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788" y="0"/>
            <a:ext cx="2249212" cy="7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11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82FE4A-EC2C-4337-A76A-0EFBF6A16707}"/>
              </a:ext>
            </a:extLst>
          </p:cNvPr>
          <p:cNvSpPr/>
          <p:nvPr/>
        </p:nvSpPr>
        <p:spPr>
          <a:xfrm>
            <a:off x="1807535" y="4800600"/>
            <a:ext cx="421403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32C49-0A88-7873-5328-1C842EF56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CE1752-7D6A-1822-1685-3CD9CDB7CBF5}"/>
              </a:ext>
            </a:extLst>
          </p:cNvPr>
          <p:cNvSpPr txBox="1"/>
          <p:nvPr/>
        </p:nvSpPr>
        <p:spPr>
          <a:xfrm>
            <a:off x="0" y="542835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Through 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1C1C8-49BB-1795-8533-E507AF6AB7E6}"/>
              </a:ext>
            </a:extLst>
          </p:cNvPr>
          <p:cNvSpPr txBox="1"/>
          <p:nvPr/>
        </p:nvSpPr>
        <p:spPr>
          <a:xfrm>
            <a:off x="2888630" y="2055156"/>
            <a:ext cx="641473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02: </a:t>
            </a:r>
            <a:r>
              <a:rPr lang="en-US" sz="4400" b="1" i="1" kern="100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Inheritance and Exceptions</a:t>
            </a:r>
            <a:endParaRPr lang="en-IN" sz="4000" b="1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b="1" i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3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2662" y="642918"/>
            <a:ext cx="4572000" cy="44579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b= new B();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b.showA ():</a:t>
            </a:r>
            <a:b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b.add ():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8349" y="3786191"/>
            <a:ext cx="1595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5737" y="3929067"/>
            <a:ext cx="543739" cy="1315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30</a:t>
            </a:r>
            <a:endParaRPr 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448" y="500871"/>
            <a:ext cx="5373587" cy="1828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Multilevel  Inheritance: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solidFill>
                  <a:srgbClr val="FFC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0182" y="15716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0182" y="3556753"/>
            <a:ext cx="914400" cy="80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5281610" y="53292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8" name="Straight Arrow Connector 7"/>
          <p:cNvCxnSpPr>
            <a:cxnSpLocks/>
            <a:stCxn id="4" idx="2"/>
            <a:endCxn id="5" idx="0"/>
          </p:cNvCxnSpPr>
          <p:nvPr/>
        </p:nvCxnSpPr>
        <p:spPr>
          <a:xfrm>
            <a:off x="5767382" y="2486012"/>
            <a:ext cx="0" cy="1070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endCxn id="6" idx="0"/>
          </p:cNvCxnSpPr>
          <p:nvPr/>
        </p:nvCxnSpPr>
        <p:spPr>
          <a:xfrm flipH="1">
            <a:off x="5738810" y="4357694"/>
            <a:ext cx="1588" cy="97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96066" y="1767202"/>
            <a:ext cx="1766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596066" y="5524844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Sub Class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596066" y="3691104"/>
            <a:ext cx="2666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Super / sub Class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1224" y="610137"/>
            <a:ext cx="68580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Example:-  </a:t>
            </a:r>
            <a:r>
              <a:rPr lang="en-US" sz="24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 {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public int x=10;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void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showA ( )</a:t>
            </a:r>
            <a:b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{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System. out. println (x);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}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}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	class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{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7815" y="174952"/>
            <a:ext cx="6715172" cy="61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 y=20;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showB ()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System.out.println(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 z =30;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showC ()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6515" y="127819"/>
            <a:ext cx="7215238" cy="7237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System.out.println(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x+y+z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 }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Demo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static void main(String args[ ])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 c= new C ();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c.showA ();</a:t>
            </a:r>
            <a:b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c.showB ();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c.showC ( 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 }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372" y="816840"/>
            <a:ext cx="4660250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Multiple  Inheritance: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38612" y="214311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4628" y="2143116"/>
            <a:ext cx="91440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5381620" y="457200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" name="Elbow Connector 6"/>
          <p:cNvCxnSpPr>
            <a:cxnSpLocks/>
            <a:stCxn id="3" idx="2"/>
          </p:cNvCxnSpPr>
          <p:nvPr/>
        </p:nvCxnSpPr>
        <p:spPr>
          <a:xfrm rot="16200000" flipH="1">
            <a:off x="4424346" y="3328981"/>
            <a:ext cx="1514492" cy="9715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</p:cNvCxnSpPr>
          <p:nvPr/>
        </p:nvCxnSpPr>
        <p:spPr>
          <a:xfrm rot="5400000">
            <a:off x="5753096" y="3343276"/>
            <a:ext cx="1500198" cy="957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38349" y="2285992"/>
            <a:ext cx="1888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Super Class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739075" y="2357430"/>
            <a:ext cx="1888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Super Class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024430" y="5786454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Sub Class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771" y="1081378"/>
            <a:ext cx="9907720" cy="114300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JAVA, it does not support multiple inheritance directly; but by using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interfaces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multiple inheritance is possible.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3071" y="428604"/>
            <a:ext cx="5447004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Hierarchical  Inheritance: 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4430" y="17859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6132" y="42862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5095868" y="42862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3024166" y="421481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5" name="Shape 24"/>
          <p:cNvCxnSpPr>
            <a:endCxn id="7" idx="0"/>
          </p:cNvCxnSpPr>
          <p:nvPr/>
        </p:nvCxnSpPr>
        <p:spPr>
          <a:xfrm rot="10800000" flipV="1">
            <a:off x="3481366" y="2714620"/>
            <a:ext cx="1828816" cy="15001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cxnSpLocks/>
            <a:endCxn id="5" idx="0"/>
          </p:cNvCxnSpPr>
          <p:nvPr/>
        </p:nvCxnSpPr>
        <p:spPr>
          <a:xfrm>
            <a:off x="5595934" y="2700325"/>
            <a:ext cx="1957398" cy="15859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6" idx="0"/>
          </p:cNvCxnSpPr>
          <p:nvPr/>
        </p:nvCxnSpPr>
        <p:spPr>
          <a:xfrm rot="16200000" flipH="1">
            <a:off x="4724384" y="3457572"/>
            <a:ext cx="158593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38877" y="1857364"/>
            <a:ext cx="1888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Super Class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166910" y="5500702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Sub Class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595802" y="5500702"/>
            <a:ext cx="1699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Sub Class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953256" y="5429264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Sub Class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1224" y="571480"/>
            <a:ext cx="77153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Example:-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Animal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legs;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double height;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double weight;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 read( int n, double h, double w)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{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7144" y="0"/>
            <a:ext cx="6429420" cy="647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legs=l;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height=h;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weight=w;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Animal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void  voice ( String S)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System.out.println( S);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C84B-1102-7A4F-F277-F52B48D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693" y="144685"/>
            <a:ext cx="6037459" cy="726402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sz="49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DF8C-8FC7-885A-C5A6-845FE869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85" y="877236"/>
            <a:ext cx="6126876" cy="43800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Inheritance - Types of inheritance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 overriding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 of final keyword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Dynamic Method Dispatch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 of super keyword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 Access Rules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 classes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Interfaces - differences between abstract classes and interfaces, defining an interface, implementing interface, applying interfaces, variables in interface and extending interfaces.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Packages-defining, creating and accessing a package, importing packages, access control in packages.</a:t>
            </a:r>
            <a:endParaRPr lang="en-IN" sz="1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117FD3D-A887-8DCF-DAD5-8E8FC449A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r="41194" b="-1"/>
          <a:stretch/>
        </p:blipFill>
        <p:spPr>
          <a:xfrm>
            <a:off x="7178003" y="969710"/>
            <a:ext cx="4438005" cy="510429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9007D1BC-DD9D-8096-B388-6E72B81E1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40" r="11855"/>
          <a:stretch/>
        </p:blipFill>
        <p:spPr>
          <a:xfrm>
            <a:off x="7178003" y="969711"/>
            <a:ext cx="4438005" cy="5104291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007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5345" y="137651"/>
            <a:ext cx="857913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void display 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system.out.println (legs + “ “ +height+ “ “ +weight);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Animal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void voice (String S)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System.out.println(S);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void Display()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1224" y="285729"/>
            <a:ext cx="7500990" cy="611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System.out.println(legs + “ “ +height+ “ “ +weight);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Demo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static void main(String args[ ])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dog d = new dog();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d.read (4,2,12);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d. voice(“bowbow”);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d.display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809852" y="353779"/>
            <a:ext cx="5572164" cy="518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 c = new cat ();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c.read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(4,1,5);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c. voice (“meow”);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c. Display ();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515" y="604536"/>
            <a:ext cx="4875053" cy="90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Hybrid  Inheritance: </a:t>
            </a:r>
            <a:endParaRPr lang="en-US" sz="40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67306" y="18573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6810380" y="37861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7108" y="37861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7306" y="53578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3" name="Shape 12"/>
          <p:cNvCxnSpPr>
            <a:cxnSpLocks/>
            <a:stCxn id="3" idx="3"/>
            <a:endCxn id="4" idx="0"/>
          </p:cNvCxnSpPr>
          <p:nvPr/>
        </p:nvCxnSpPr>
        <p:spPr>
          <a:xfrm>
            <a:off x="6081706" y="2314564"/>
            <a:ext cx="1185874" cy="14716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3" idx="1"/>
            <a:endCxn id="5" idx="0"/>
          </p:cNvCxnSpPr>
          <p:nvPr/>
        </p:nvCxnSpPr>
        <p:spPr>
          <a:xfrm rot="10800000" flipV="1">
            <a:off x="4124308" y="2314564"/>
            <a:ext cx="1042998" cy="14716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7" idx="3"/>
          </p:cNvCxnSpPr>
          <p:nvPr/>
        </p:nvCxnSpPr>
        <p:spPr>
          <a:xfrm flipH="1">
            <a:off x="6081706" y="4694627"/>
            <a:ext cx="1131108" cy="1120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5" idx="2"/>
            <a:endCxn id="7" idx="1"/>
          </p:cNvCxnSpPr>
          <p:nvPr/>
        </p:nvCxnSpPr>
        <p:spPr>
          <a:xfrm>
            <a:off x="4124308" y="4700590"/>
            <a:ext cx="1042998" cy="1114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62712" y="5749006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Sub Class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453191" y="1500174"/>
            <a:ext cx="1888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Super Class</a:t>
            </a: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2678" y="1009325"/>
            <a:ext cx="6858000" cy="308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Benifits of Inheritance:-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Reusability</a:t>
            </a:r>
          </a:p>
          <a:p>
            <a:pPr algn="ctr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Code sharing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64318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Method Overriding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4064" y="808689"/>
            <a:ext cx="10638503" cy="5174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Def:-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Defining a </a:t>
            </a:r>
            <a:r>
              <a:rPr lang="en-US" sz="3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32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same name &amp; same signature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in both </a:t>
            </a: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 classs &amp; sub class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Rules:- 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 declared as final can’t be over ridden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sz="32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method declared as static can’t be over ridden.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Arguments list &amp; return type should be same with </a:t>
            </a:r>
          </a:p>
          <a:p>
            <a:pPr lvl="0" algn="just">
              <a:lnSpc>
                <a:spcPct val="150000"/>
              </a:lnSpc>
            </a:pPr>
            <a:r>
              <a:rPr lang="en-US" sz="3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the super class.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09594" y="-124428"/>
            <a:ext cx="6229838" cy="667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Example:-   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 {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int x = 20;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void show ( )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System.out.println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 x);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class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extends A</a:t>
            </a:r>
            <a:endParaRPr lang="en-US" sz="24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int y= 20;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void show ( )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2086255" y="206478"/>
            <a:ext cx="5786478" cy="61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(x);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(y);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class </a:t>
            </a:r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C extends B</a:t>
            </a:r>
            <a:endParaRPr lang="en-US" sz="24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int z=30;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void show ( 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System.out.println(x);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145250" y="-183425"/>
            <a:ext cx="5622234" cy="667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(y);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(z);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Demo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static void main(String args[ 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 c=new C ( );</a:t>
            </a:r>
          </a:p>
          <a:p>
            <a:pPr>
              <a:lnSpc>
                <a:spcPct val="150000"/>
              </a:lnSpc>
            </a:pP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c.show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24000" y="2500313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014737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071DF-36BF-D8AC-7D84-6B6929B51F5F}"/>
              </a:ext>
            </a:extLst>
          </p:cNvPr>
          <p:cNvSpPr txBox="1"/>
          <p:nvPr/>
        </p:nvSpPr>
        <p:spPr>
          <a:xfrm>
            <a:off x="1122105" y="1297919"/>
            <a:ext cx="10037508" cy="2953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800" b="1" i="1" dirty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final keyword:- </a:t>
            </a:r>
            <a:endParaRPr lang="en-US" sz="48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inheritance enables us to reuse existing code, sometimes we do need to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limitations on extensibility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various reasons; the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keyword allows us to do exactly that.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we’ll take a look at what the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keyword means for classes, methods, and variables.</a:t>
            </a:r>
          </a:p>
        </p:txBody>
      </p:sp>
    </p:spTree>
    <p:extLst>
      <p:ext uri="{BB962C8B-B14F-4D97-AF65-F5344CB8AC3E}">
        <p14:creationId xmlns:p14="http://schemas.microsoft.com/office/powerpoint/2010/main" val="3081218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912388" y="1530432"/>
            <a:ext cx="10367223" cy="324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Final members are declared by using the keyword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final.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There are 3 uses of final keyword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 It is used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declare constants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Eg:-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final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double PI=3.14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final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int MAX =10;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84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5E2518-9028-CBE7-D6D3-D8C6BA001120}"/>
              </a:ext>
            </a:extLst>
          </p:cNvPr>
          <p:cNvSpPr txBox="1"/>
          <p:nvPr/>
        </p:nvSpPr>
        <p:spPr>
          <a:xfrm>
            <a:off x="1644445" y="283568"/>
            <a:ext cx="6100916" cy="604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en-I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Example01: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5" algn="just"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int x = 10;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m1()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lvl="5" algn="just">
              <a:lnSpc>
                <a:spcPct val="150000"/>
              </a:lnSpc>
            </a:pPr>
            <a:r>
              <a:rPr lang="en-IN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final int x = 20;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obj.m1();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76016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B30C9-B059-057B-1EAD-12AD49865C00}"/>
              </a:ext>
            </a:extLst>
          </p:cNvPr>
          <p:cNvSpPr txBox="1"/>
          <p:nvPr/>
        </p:nvSpPr>
        <p:spPr>
          <a:xfrm>
            <a:off x="2519516" y="406698"/>
            <a:ext cx="6100916" cy="604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en-I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Example02: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5" algn="just"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int x = 10;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m1()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lvl="5" algn="just">
              <a:lnSpc>
                <a:spcPct val="150000"/>
              </a:lnSpc>
            </a:pPr>
            <a:r>
              <a:rPr lang="en-IN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final int x = 20;</a:t>
            </a:r>
          </a:p>
          <a:p>
            <a:pPr lvl="5" algn="just">
              <a:lnSpc>
                <a:spcPct val="150000"/>
              </a:lnSpc>
            </a:pPr>
            <a:r>
              <a:rPr lang="en-IN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x++;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obj.m1();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8041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8ED4B-E1B2-C9CB-7540-1E810B55B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8093E-1D90-391A-A6D5-659EAFB116DE}"/>
              </a:ext>
            </a:extLst>
          </p:cNvPr>
          <p:cNvSpPr txBox="1"/>
          <p:nvPr/>
        </p:nvSpPr>
        <p:spPr>
          <a:xfrm>
            <a:off x="1664110" y="283569"/>
            <a:ext cx="6100916" cy="604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en-I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Example03: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5" algn="just"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int x = 10;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m1()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lvl="5" algn="just">
              <a:lnSpc>
                <a:spcPct val="150000"/>
              </a:lnSpc>
            </a:pPr>
            <a:r>
              <a:rPr lang="en-IN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int x = 20;</a:t>
            </a:r>
          </a:p>
          <a:p>
            <a:pPr lvl="5" algn="just">
              <a:lnSpc>
                <a:spcPct val="150000"/>
              </a:lnSpc>
            </a:pPr>
            <a:r>
              <a:rPr lang="en-IN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x++;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obj.m1();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71146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883D02-2269-4782-076A-699F95EE96F0}"/>
              </a:ext>
            </a:extLst>
          </p:cNvPr>
          <p:cNvSpPr txBox="1"/>
          <p:nvPr/>
        </p:nvSpPr>
        <p:spPr>
          <a:xfrm>
            <a:off x="2037734" y="423904"/>
            <a:ext cx="6100916" cy="558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en-I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Example03: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5" algn="just"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int x = 10;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m1()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lvl="5" algn="just">
              <a:lnSpc>
                <a:spcPct val="150000"/>
              </a:lnSpc>
            </a:pPr>
            <a:r>
              <a:rPr lang="en-IN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x++;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obj.m1();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56435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13223-0731-D2DA-1E40-B3E001CBC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6E072-53DF-BCE1-3500-C7D9BBCC97E6}"/>
              </a:ext>
            </a:extLst>
          </p:cNvPr>
          <p:cNvSpPr txBox="1"/>
          <p:nvPr/>
        </p:nvSpPr>
        <p:spPr>
          <a:xfrm>
            <a:off x="2037734" y="423904"/>
            <a:ext cx="6100916" cy="558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en-I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Example03: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5" algn="just"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int x = 10;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m1()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lvl="5" algn="just">
              <a:lnSpc>
                <a:spcPct val="150000"/>
              </a:lnSpc>
            </a:pPr>
            <a:r>
              <a:rPr lang="en-IN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x++;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obj.m1();</a:t>
            </a:r>
          </a:p>
          <a:p>
            <a:pPr lvl="5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94945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D6A23A-8E96-BFF1-9592-4DC2C27F29D7}"/>
              </a:ext>
            </a:extLst>
          </p:cNvPr>
          <p:cNvSpPr txBox="1"/>
          <p:nvPr/>
        </p:nvSpPr>
        <p:spPr>
          <a:xfrm>
            <a:off x="2617839" y="270624"/>
            <a:ext cx="6100916" cy="585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Example04: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Demo {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final int x = 10;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m1()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x = 20;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x++;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Demo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Demo();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obj.m1();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8027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37750-0892-285B-CF14-10226712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5D4B0DE1-F01B-CE14-CD3B-B508FF0C4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34" y="1225690"/>
            <a:ext cx="8215370" cy="414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it is used </a:t>
            </a:r>
            <a:r>
              <a:rPr lang="en-US" sz="3600" b="1" i="1" dirty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</a:t>
            </a:r>
            <a:r>
              <a:rPr lang="en-US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i="1" dirty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prevent method overriding</a:t>
            </a:r>
            <a:r>
              <a:rPr lang="en-US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Eg:-  </a:t>
            </a:r>
            <a:r>
              <a:rPr lang="en-US" sz="3600" b="1" i="1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final</a:t>
            </a:r>
            <a:r>
              <a:rPr lang="en-US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void show ( 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{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// body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}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75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F66FF-6B00-5DD6-7AF9-5A6C822A8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E36780A9-D9F1-4025-6EFD-736B63C2F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525" y="0"/>
            <a:ext cx="8250977" cy="638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Using final to prevent method overriding:-</a:t>
            </a:r>
            <a:endParaRPr lang="en-US" sz="36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Example:- 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  x = 10;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final void show ( )</a:t>
            </a:r>
            <a:endParaRPr lang="en-US" sz="2800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(x);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B extends 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3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683341" y="1031813"/>
            <a:ext cx="10255045" cy="407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itchFamily="18" charset="0"/>
              </a:rPr>
              <a:t>Introduction: </a:t>
            </a:r>
          </a:p>
          <a:p>
            <a:pPr marL="457200" indent="-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Inheritance is an important feature of object oriented programming.</a:t>
            </a:r>
          </a:p>
          <a:p>
            <a:pPr marL="457200" indent="-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that is inherited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US" sz="2800" b="1" i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i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that does the inheriting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US" sz="2800" b="1" i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subclass inherits members of superclass</a:t>
            </a: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java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the keyword used to inherit the other class.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9545273" y="33065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9545273" y="53407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0002473" y="4220951"/>
            <a:ext cx="0" cy="1119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D84C5-92D2-AA8A-0A1C-4952041A9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15FB81D0-0BF3-0941-253E-B9CB8E1A1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889" y="-144123"/>
            <a:ext cx="8671613" cy="647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 y=20;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void show ( )</a:t>
            </a:r>
            <a:endParaRPr lang="en-US" sz="2800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(y);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Demo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public static void main(String args[ ])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34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2F8F1-1C57-206E-131D-CCD12C817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353192-28B2-C960-F9F0-46AB72F1D769}"/>
              </a:ext>
            </a:extLst>
          </p:cNvPr>
          <p:cNvSpPr/>
          <p:nvPr/>
        </p:nvSpPr>
        <p:spPr>
          <a:xfrm>
            <a:off x="2309786" y="1071547"/>
            <a:ext cx="4572000" cy="45170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 b=new B ( );</a:t>
            </a:r>
          </a:p>
          <a:p>
            <a:pPr>
              <a:lnSpc>
                <a:spcPct val="150000"/>
              </a:lnSpc>
            </a:pP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b.show ( );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19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059CD-85EC-6AF7-FD2A-29582ECC0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D6F7A-FBF7-0CF9-7722-71AC0385A1EB}"/>
              </a:ext>
            </a:extLst>
          </p:cNvPr>
          <p:cNvSpPr/>
          <p:nvPr/>
        </p:nvSpPr>
        <p:spPr>
          <a:xfrm>
            <a:off x="1881158" y="1214423"/>
            <a:ext cx="8429684" cy="497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</a:t>
            </a:r>
            <a:r>
              <a:rPr lang="en-US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also used </a:t>
            </a:r>
            <a:r>
              <a:rPr lang="en-US" sz="3600" b="1" i="1" dirty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 prevent inheritance</a:t>
            </a:r>
            <a:r>
              <a:rPr lang="en-US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Eg:-    </a:t>
            </a:r>
            <a:r>
              <a:rPr lang="en-US" sz="3600" b="1" i="1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final</a:t>
            </a:r>
            <a:r>
              <a:rPr lang="en-US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clas A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{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// body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 }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74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1E5E9-3F05-7884-577C-C64F6AC00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15A12459-8656-BDF7-0380-8AD77C014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525" y="0"/>
            <a:ext cx="6930102" cy="638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Using final to prevent inheritance:-</a:t>
            </a:r>
            <a:endParaRPr lang="en-US" sz="36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Example:-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final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  x = 10;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void show ( )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(x);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B extends A</a:t>
            </a:r>
            <a:endParaRPr lang="en-US" sz="36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04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D5616-7484-2BF9-EA53-8EE982E83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9CB47F42-55B2-B5C0-4873-6620F85F2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889" y="-144123"/>
            <a:ext cx="8671613" cy="647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 y=20;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void show ( )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(y);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Demo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public static void main(String args[ ])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29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87D96-C554-1C8C-6D9E-A918C18C7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764A5B-C5A3-9CC2-DAFC-2E62872D3A7E}"/>
              </a:ext>
            </a:extLst>
          </p:cNvPr>
          <p:cNvSpPr/>
          <p:nvPr/>
        </p:nvSpPr>
        <p:spPr>
          <a:xfrm>
            <a:off x="2309786" y="1071547"/>
            <a:ext cx="4572000" cy="45170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 b=new B ( );</a:t>
            </a:r>
          </a:p>
          <a:p>
            <a:pPr>
              <a:lnSpc>
                <a:spcPct val="150000"/>
              </a:lnSpc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b.show ( );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43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974402" y="1580417"/>
            <a:ext cx="10243195" cy="369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Static Binding:- 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method can call at compile time is known as “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compile time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 (or) “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early binding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”.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Dynamic Binding:- 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method can call at runtime is known as “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run time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 (or) “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late binding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 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891" y="1201363"/>
            <a:ext cx="10839173" cy="305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Dynamic Method Dispatch (or) Runtime Polymorphism: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method can call at run time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Creating a reference variable for super class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All the Objects are refered by reference variable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267" y="-117987"/>
            <a:ext cx="6429420" cy="667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 x=10;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 show ( 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System.out.println(x 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 extends 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 y = 20;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 show ( 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7713" y="-167442"/>
            <a:ext cx="4572000" cy="66739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System.out.println(y);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 extends 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 z=30;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 show ( 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System.out.println(z);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9544" y="1028343"/>
            <a:ext cx="87868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endParaRPr 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36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subclass-name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superclass-name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   // body of class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516881" y="135901"/>
            <a:ext cx="4891917" cy="621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class Demo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public static void main(String args[ ])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A a = new A ( );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B b = new B ( );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C c = new C ( );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A  r;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r=a;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r.show ( );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b;</a:t>
            </a:r>
            <a:endParaRPr lang="en-US" sz="36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2796175" y="1080843"/>
            <a:ext cx="498114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r.show ( 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 = c;</a:t>
            </a:r>
            <a:endParaRPr lang="en-US" sz="2800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r.show ( 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9581" y="1215479"/>
            <a:ext cx="10312837" cy="2969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Super Keyword:-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refer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superclass members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subclass and superclass have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members with the same name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then super is useful to refer super class members.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8107" y="855237"/>
            <a:ext cx="8858280" cy="2404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4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Uses:-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 is used </a:t>
            </a:r>
            <a:r>
              <a:rPr lang="en-US" sz="3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 call the superclass constructor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 is used </a:t>
            </a: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acces a member of a superclass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2219" y="1029045"/>
            <a:ext cx="10186219" cy="278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Super keyword to call the superclass constructor: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subclass can call the constructor of super class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using the following form of super.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super(parameter – list);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9786" y="0"/>
            <a:ext cx="6286544" cy="647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Example:-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double dim1;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double dim2;</a:t>
            </a:r>
          </a:p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Shape (double d1, double d2)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dim1 = d1;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dim2 = d2;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2721" y="473159"/>
            <a:ext cx="578647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Rectangle extends shape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Rectangle ( 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Super (5,6);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double area ( 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return dim1*dim2;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Demo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95472" y="704102"/>
            <a:ext cx="7500990" cy="517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public static void main(String args[ ])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Rectangle r = new Rectangle ( );</a:t>
            </a:r>
            <a:endParaRPr 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r.area ( );</a:t>
            </a:r>
            <a:endParaRPr lang="en-US" sz="3200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8004" y="1247499"/>
            <a:ext cx="10490435" cy="3431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2.Using super to refer super class method: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Super keyword is used to access the members of a super class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where members can either be a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an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instance variable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Syntax:-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super.variable name;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super.method name;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1098" y="170354"/>
            <a:ext cx="6715172" cy="611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 x=10;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 show ( 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System.out.println(x 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 extends 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 x = 20;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859499" y="354944"/>
            <a:ext cx="7786742" cy="50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i="1" dirty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Types of inheritance</a:t>
            </a:r>
            <a:endParaRPr lang="en-US" sz="48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Single  Inheritance</a:t>
            </a:r>
          </a:p>
          <a:p>
            <a:pPr marL="45720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Multi Level  Inheritance</a:t>
            </a:r>
          </a:p>
          <a:p>
            <a:pPr marL="45720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Multiple  Inheritance</a:t>
            </a:r>
          </a:p>
          <a:p>
            <a:pPr marL="45720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Hierarchical  Inheritance</a:t>
            </a:r>
          </a:p>
          <a:p>
            <a:pPr marL="45720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Hybrid  Inheritance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-147484"/>
            <a:ext cx="83058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 show ( 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super.show ( )</a:t>
            </a:r>
            <a:b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System.out.println (“value of x is”+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super.x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System.out.println (“value of x is subclass” + x);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Demo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6976" y="928671"/>
            <a:ext cx="8001024" cy="4549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public static void main (String args[ ])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b=new B( );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b.show ( );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58" y="2500306"/>
            <a:ext cx="8305800" cy="1143000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Member Access Rules</a:t>
            </a:r>
          </a:p>
        </p:txBody>
      </p:sp>
    </p:spTree>
    <p:extLst>
      <p:ext uri="{BB962C8B-B14F-4D97-AF65-F5344CB8AC3E}">
        <p14:creationId xmlns:p14="http://schemas.microsoft.com/office/powerpoint/2010/main" val="38067657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20248"/>
              </p:ext>
            </p:extLst>
          </p:nvPr>
        </p:nvGraphicFramePr>
        <p:xfrm>
          <a:off x="1052051" y="1005697"/>
          <a:ext cx="10087897" cy="4846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9242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 Same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351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Same Package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Sub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277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Different Package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Sub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818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8865" y="466907"/>
            <a:ext cx="9714270" cy="5924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Concrete Method: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method with body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known as concrete method.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returntype methodname( ); </a:t>
            </a:r>
          </a:p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returntype methodname( par- list);</a:t>
            </a:r>
            <a:b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Eg:-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void show ( 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{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// body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0205" y="754966"/>
            <a:ext cx="10166555" cy="534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Abstract Method: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method without body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known as abstract method.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abstract returntype methodname( ); </a:t>
            </a:r>
          </a:p>
          <a:p>
            <a:pPr>
              <a:lnSpc>
                <a:spcPct val="150000"/>
              </a:lnSpc>
            </a:pPr>
            <a:r>
              <a:rPr lang="en-US" sz="32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abstract returntype methodname(par list);</a:t>
            </a:r>
            <a:br>
              <a:rPr lang="en-US" sz="32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Example:-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void show ( );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 abstract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void show (int y);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985" y="1007831"/>
            <a:ext cx="10124029" cy="472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Concrete class:-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with fully implemented methods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Abstract class:-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 with atleast one abstract method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known as abstract class.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 class &amp; methods should be declared by using “abstract” keyword.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4273" y="395687"/>
            <a:ext cx="87154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classname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instance variables;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i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concrete methods;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abstract methods;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4566" y="1120878"/>
            <a:ext cx="9920749" cy="3512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Characteristics:-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 abstract class also contain </a:t>
            </a:r>
            <a:r>
              <a:rPr lang="en-US" sz="3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instance variable and concrete methods along with abstract method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All the </a:t>
            </a:r>
            <a:r>
              <a:rPr lang="en-US" sz="32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abstract methods of abstract class should be implemented in its subclass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2885" y="-176388"/>
            <a:ext cx="7500990" cy="6651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itchFamily="18" charset="0"/>
              </a:rPr>
              <a:t>Example:-  </a:t>
            </a:r>
          </a:p>
          <a:p>
            <a:pPr lvl="3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32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3"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3"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 x=10;</a:t>
            </a:r>
          </a:p>
          <a:p>
            <a:pPr lvl="3">
              <a:lnSpc>
                <a:spcPct val="150000"/>
              </a:lnSpc>
            </a:pP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void show ( );</a:t>
            </a:r>
          </a:p>
          <a:p>
            <a:pPr lvl="3"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3"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3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 extends A</a:t>
            </a:r>
          </a:p>
          <a:p>
            <a:pPr lvl="3"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3"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 y=20;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1772" y="1248399"/>
            <a:ext cx="4172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Single  Inheritance: </a:t>
            </a:r>
            <a:endParaRPr lang="en-US" sz="36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1620" y="235743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5453058" y="457200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rot="5400000">
            <a:off x="5231597" y="389334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24629" y="2500306"/>
            <a:ext cx="1888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Super Class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596066" y="4786322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Sub Class</a:t>
            </a:r>
            <a:endParaRPr lang="en-US" sz="28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5104" y="68826"/>
            <a:ext cx="6605606" cy="6399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 show ( )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System.out.println(x);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System.out.println(y);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}  }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class Demo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public static void main (String args[ ])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3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 b=new B ( );</a:t>
            </a:r>
          </a:p>
          <a:p>
            <a:pPr>
              <a:lnSpc>
                <a:spcPct val="150000"/>
              </a:lnSpc>
            </a:pPr>
            <a:r>
              <a:rPr lang="en-US" sz="23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b.show ( );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}  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560" y="837568"/>
            <a:ext cx="10314039" cy="5277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Interfaces: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Interfaces is a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pure abstract class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contains pure abstract methods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Syntax:-    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interfacename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Variable declaration;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b="1" i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 method declaration;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4291" y="452820"/>
            <a:ext cx="8215370" cy="5594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 lvl="2">
              <a:lnSpc>
                <a:spcPct val="150000"/>
              </a:lnSpc>
            </a:pP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  <a:p>
            <a:pPr lvl="2"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en-US" sz="36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int code = 1001;</a:t>
            </a:r>
          </a:p>
          <a:p>
            <a:pPr lvl="2">
              <a:lnSpc>
                <a:spcPct val="150000"/>
              </a:lnSpc>
            </a:pPr>
            <a:r>
              <a:rPr lang="en-US" sz="36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string name = “fan”;</a:t>
            </a:r>
          </a:p>
          <a:p>
            <a:pPr lvl="2"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abstract void display ( );</a:t>
            </a:r>
          </a:p>
          <a:p>
            <a:pPr lvl="2"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2916" y="1483121"/>
            <a:ext cx="10538981" cy="331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Variables are declared as follows: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Static final type variablename = value;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Method declaration as follows: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abstract returntype methodname1 (parameter-list);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579" y="1021768"/>
            <a:ext cx="10310842" cy="497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Extending interfaces:- 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 interface can be subinterfaces from other interfaces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 subinterface inherites all the members of the super interface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This is achieved using keyword </a:t>
            </a:r>
            <a:r>
              <a:rPr lang="en-US" sz="36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“extends”.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2595" y="1428736"/>
            <a:ext cx="8833391" cy="331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36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name2 </a:t>
            </a:r>
            <a:r>
              <a:rPr lang="en-US" sz="3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name1.</a:t>
            </a:r>
          </a:p>
          <a:p>
            <a:pPr lvl="4"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4"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// body of name2</a:t>
            </a:r>
          </a:p>
          <a:p>
            <a:pPr lvl="4"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3907" y="759527"/>
            <a:ext cx="9799564" cy="601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Implementing interface:-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 keyword.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subclass uses “implements” clause to implements interface.</a:t>
            </a:r>
          </a:p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interface1,interface2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 . . 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// body of the clas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2672" y="0"/>
            <a:ext cx="7143800" cy="647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Example:-  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4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4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 x=10;</a:t>
            </a:r>
          </a:p>
          <a:p>
            <a:pPr lvl="4">
              <a:lnSpc>
                <a:spcPct val="150000"/>
              </a:lnSpc>
            </a:pPr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abstract void show ( );</a:t>
            </a:r>
          </a:p>
          <a:p>
            <a:pPr lvl="4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4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 implements A</a:t>
            </a:r>
          </a:p>
          <a:p>
            <a:pPr lvl="4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4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 y=20;</a:t>
            </a:r>
          </a:p>
          <a:p>
            <a:pPr lvl="4">
              <a:lnSpc>
                <a:spcPct val="150000"/>
              </a:lnSpc>
            </a:pPr>
            <a:r>
              <a:rPr lang="en-US" sz="28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public void show ( )</a:t>
            </a:r>
          </a:p>
          <a:p>
            <a:pPr lvl="4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9035" y="-147484"/>
            <a:ext cx="7793929" cy="667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System.out.println( x);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System.out.println(y);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Demo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static void main (String args[ 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b=new B ( );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b.show ( 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 }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356852" y="1390237"/>
            <a:ext cx="9478296" cy="407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Characteristics:-</a:t>
            </a:r>
          </a:p>
          <a:p>
            <a:pPr marL="571500" indent="-5715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 interface have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 or more abstract methods</a:t>
            </a: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By default which are all public and abstract.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All variables of interface are constants.</a:t>
            </a:r>
            <a:endParaRPr lang="en-US" sz="28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We can’t create object for interface but we are creating reference of interface type.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81316" y="3000375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Example:-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{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public int x=10;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void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showA ( )</a:t>
            </a:r>
            <a:b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{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System. out. println (x);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}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}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		class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b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{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2404" y="1298305"/>
            <a:ext cx="9627192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All the methods of interface should be implemented in its subclasses.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 interface can extends another interface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 is possible to write a class within interface.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class can implements more than one interface.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1640576" y="443356"/>
            <a:ext cx="8001056" cy="556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Example:- </a:t>
            </a:r>
          </a:p>
          <a:p>
            <a:pPr lvl="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interface vegetables</a:t>
            </a:r>
            <a:endParaRPr lang="en-US" sz="2400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public abstract void color ( );</a:t>
            </a:r>
            <a:endParaRPr lang="en-US" sz="24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public abstract void wh_grow ( );</a:t>
            </a:r>
            <a:endParaRPr lang="en-US" sz="24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 tamato implements vegetables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public void color ( )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6943" y="171586"/>
            <a:ext cx="7358114" cy="611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(“RED”);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wh_grow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(“on the ground”);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 patato implements vegetables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public void color ( 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2206" y="201083"/>
            <a:ext cx="8429652" cy="611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(“BROWN”);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wh_grow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(“inside  ground”);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 Demo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static void main (String args[ 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2128165" y="369244"/>
            <a:ext cx="8215370" cy="591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tamato t = new tamato ( );</a:t>
            </a:r>
            <a:endParaRPr 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t.color ( );</a:t>
            </a:r>
            <a:endParaRPr lang="en-US" sz="32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 err="1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t.wh_grow</a:t>
            </a:r>
            <a:r>
              <a:rPr lang="en-US" sz="3200" b="1" i="1" dirty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 );</a:t>
            </a:r>
            <a:endParaRPr lang="en-US" sz="32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potato p = new potato ( );</a:t>
            </a:r>
            <a:endParaRPr lang="en-US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p.color ( );</a:t>
            </a:r>
            <a:endParaRPr lang="en-US" sz="32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 err="1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p.wh_grow</a:t>
            </a:r>
            <a:r>
              <a:rPr lang="en-US" sz="3200" b="1" i="1" dirty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 );</a:t>
            </a:r>
            <a:endParaRPr lang="en-US" sz="32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3620" y="134254"/>
            <a:ext cx="850109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Multiple inheritance using interface</a:t>
            </a:r>
          </a:p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Example:-  </a:t>
            </a:r>
          </a:p>
          <a:p>
            <a:pPr>
              <a:lnSpc>
                <a:spcPct val="150000"/>
              </a:lnSpc>
            </a:pPr>
            <a:r>
              <a:rPr lang="en-US" sz="32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interface A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 x=10;</a:t>
            </a:r>
          </a:p>
          <a:p>
            <a:pPr>
              <a:lnSpc>
                <a:spcPct val="150000"/>
              </a:lnSpc>
            </a:pPr>
            <a:r>
              <a:rPr lang="en-US" sz="3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abstract void display ( );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32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interface B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5849" y="350562"/>
            <a:ext cx="4572000" cy="58318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 y=10;</a:t>
            </a:r>
          </a:p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abstract void  add ( 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 C implements A,B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 s;</a:t>
            </a:r>
          </a:p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void add ( 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6076" y="232577"/>
            <a:ext cx="660161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 = x+y;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void display ( 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System.out.println (s);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 Demo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0041" y="535381"/>
            <a:ext cx="7576241" cy="6651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public static void main (String args[ ])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 c = new C ( );</a:t>
            </a:r>
          </a:p>
          <a:p>
            <a:pPr>
              <a:lnSpc>
                <a:spcPct val="150000"/>
              </a:lnSpc>
            </a:pPr>
            <a:r>
              <a:rPr lang="en-US" sz="32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c.add ( );</a:t>
            </a:r>
          </a:p>
          <a:p>
            <a:pPr>
              <a:lnSpc>
                <a:spcPct val="150000"/>
              </a:lnSpc>
            </a:pPr>
            <a:r>
              <a:rPr lang="en-US" sz="32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c.display ( );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A0-78F9-C757-948A-634DD65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155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4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5538" y="1"/>
            <a:ext cx="8072462" cy="667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 y=20;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add()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System.out.println(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Demo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static void main (String args[])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3123</Words>
  <Application>Microsoft Office PowerPoint</Application>
  <PresentationFormat>Widescreen</PresentationFormat>
  <Paragraphs>641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Index </vt:lpstr>
      <vt:lpstr>Inheritance</vt:lpstr>
      <vt:lpstr>PowerPoint Presentation</vt:lpstr>
      <vt:lpstr>PowerPoint Presentation</vt:lpstr>
      <vt:lpstr>PowerPoint Presentation</vt:lpstr>
      <vt:lpstr>PowerPoint Presentation</vt:lpstr>
      <vt:lpstr>Example:-    class  A    {     public int x=10;    void showA ( )    {    System. out. println (x);    }    }     class B extends A    {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JAVA, it does not support multiple inheritance directly; but by using interfaces multiple inheritance is possible.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Overriding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void show ( ) { super.show ( ) System.out.println (“value of x is”+ super.x); System.out.println (“value of x is subclass” + x); } } class Demo { </vt:lpstr>
      <vt:lpstr>PowerPoint Presentation</vt:lpstr>
      <vt:lpstr>Member Access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Sajja Radharani</cp:lastModifiedBy>
  <cp:revision>295</cp:revision>
  <dcterms:created xsi:type="dcterms:W3CDTF">2023-12-11T10:02:15Z</dcterms:created>
  <dcterms:modified xsi:type="dcterms:W3CDTF">2024-02-07T06:08:21Z</dcterms:modified>
</cp:coreProperties>
</file>