
<file path=[Content_Types].xml><?xml version="1.0" encoding="utf-8"?>
<Types xmlns="http://schemas.openxmlformats.org/package/2006/content-types">
  <Default ContentType="image/x-wmf" Extension="wmf"/>
  <Default ContentType="application/vnd.openxmlformats-officedocument.vmlDrawing" Extension="vml"/>
  <Default ContentType="application/vnd.openxmlformats-officedocument.oleObject" Extension="bin"/>
  <Default ContentType="application/xml" Extension="xml"/>
  <Default ContentType="image/png" Extension="png"/>
  <Default ContentType="image/jpeg" Extension="jpeg"/>
  <Default ContentType="application/vnd.openxmlformats-package.relationships+xml" Extension="rels"/>
  <Default ContentType="image/x-emf" Extension="emf"/>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B455E3-EF56-454D-AF9D-4B850557DF8F}" type="datetimeFigureOut">
              <a:rPr lang="en-IN" smtClean="0"/>
              <a:pPr/>
              <a:t>09-02-2024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A4E865-DA93-4253-9802-12F3C13BAFBF}" type="slidenum">
              <a:rPr lang="en-IN" smtClean="0"/>
              <a:pPr/>
              <a:t>‹#›</a:t>
            </a:fld>
            <a:endParaRPr lang="en-IN"/>
          </a:p>
        </p:txBody>
      </p:sp>
    </p:spTree>
    <p:extLst>
      <p:ext uri="{BB962C8B-B14F-4D97-AF65-F5344CB8AC3E}">
        <p14:creationId xmlns:p14="http://schemas.microsoft.com/office/powerpoint/2010/main" val="3721495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08A8324-21EE-4DE8-B65D-B61DE69BD8B6}" type="slidenum">
              <a:rPr lang="en-US" altLang="en-US">
                <a:latin typeface="Times New Roman" pitchFamily="18" charset="0"/>
                <a:ea typeface="ＭＳ Ｐゴシック" pitchFamily="34" charset="-128"/>
              </a:rPr>
              <a:pPr/>
              <a:t>16</a:t>
            </a:fld>
            <a:endParaRPr lang="en-US" altLang="en-US">
              <a:latin typeface="Times New Roman" pitchFamily="18" charset="0"/>
              <a:ea typeface="ＭＳ Ｐゴシック" pitchFamily="34" charset="-128"/>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r>
              <a:rPr lang="en-US" altLang="en-US">
                <a:latin typeface="Times New Roman" pitchFamily="18" charset="0"/>
                <a:cs typeface="Arial" pitchFamily="34" charset="0"/>
              </a:rPr>
              <a:t>Minkowsky = l-norm</a:t>
            </a:r>
          </a:p>
        </p:txBody>
      </p:sp>
    </p:spTree>
    <p:extLst>
      <p:ext uri="{BB962C8B-B14F-4D97-AF65-F5344CB8AC3E}">
        <p14:creationId xmlns:p14="http://schemas.microsoft.com/office/powerpoint/2010/main" val="2667147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Verdana" panose="020B0604030504040204" pitchFamily="34" charset="0"/>
              </a:rPr>
              <a:t>Below is the list of few of the reasons to choose K-NN machine learning algorithm:</a:t>
            </a:r>
          </a:p>
          <a:p>
            <a:pPr algn="l">
              <a:buFont typeface="+mj-lt"/>
              <a:buAutoNum type="arabicPeriod"/>
            </a:pPr>
            <a:r>
              <a:rPr lang="en-US" b="1" i="0" dirty="0">
                <a:solidFill>
                  <a:srgbClr val="222222"/>
                </a:solidFill>
                <a:effectLst/>
                <a:latin typeface="Verdana" panose="020B0604030504040204" pitchFamily="34" charset="0"/>
              </a:rPr>
              <a:t>K-NN is pretty intuitive and simple</a:t>
            </a:r>
            <a:r>
              <a:rPr lang="en-US" b="0" i="0" dirty="0">
                <a:solidFill>
                  <a:srgbClr val="222222"/>
                </a:solidFill>
                <a:effectLst/>
                <a:latin typeface="Verdana" panose="020B0604030504040204" pitchFamily="34" charset="0"/>
              </a:rPr>
              <a:t>: K-NN algorithm is very simple to understand and equally easy to implement. To classify the new data point K-NN algorithm reads through whole dataset to find out K nearest neighbors.</a:t>
            </a:r>
          </a:p>
          <a:p>
            <a:pPr algn="l">
              <a:buFont typeface="+mj-lt"/>
              <a:buAutoNum type="arabicPeriod"/>
            </a:pPr>
            <a:r>
              <a:rPr lang="en-US" b="1" i="0" dirty="0">
                <a:solidFill>
                  <a:srgbClr val="222222"/>
                </a:solidFill>
                <a:effectLst/>
                <a:latin typeface="Verdana" panose="020B0604030504040204" pitchFamily="34" charset="0"/>
              </a:rPr>
              <a:t>K-NN has no assumptions</a:t>
            </a:r>
            <a:r>
              <a:rPr lang="en-US" b="0" i="0" dirty="0">
                <a:solidFill>
                  <a:srgbClr val="222222"/>
                </a:solidFill>
                <a:effectLst/>
                <a:latin typeface="Verdana" panose="020B0604030504040204" pitchFamily="34" charset="0"/>
              </a:rPr>
              <a:t>: K-NN is a non-parametric algorithm which means there are assumptions to be met to implement K-NN. Parametric models like linear regression has lots of assumptions to be met by data before it can be implemented which is not the case with K-NN.</a:t>
            </a:r>
          </a:p>
          <a:p>
            <a:pPr algn="l">
              <a:buFont typeface="+mj-lt"/>
              <a:buAutoNum type="arabicPeriod"/>
            </a:pPr>
            <a:r>
              <a:rPr lang="en-US" b="1" i="0" dirty="0">
                <a:solidFill>
                  <a:srgbClr val="222222"/>
                </a:solidFill>
                <a:effectLst/>
                <a:latin typeface="Verdana" panose="020B0604030504040204" pitchFamily="34" charset="0"/>
              </a:rPr>
              <a:t>No</a:t>
            </a:r>
            <a:r>
              <a:rPr lang="en-US" b="0" i="0" dirty="0">
                <a:solidFill>
                  <a:srgbClr val="222222"/>
                </a:solidFill>
                <a:effectLst/>
                <a:latin typeface="Verdana" panose="020B0604030504040204" pitchFamily="34" charset="0"/>
              </a:rPr>
              <a:t> </a:t>
            </a:r>
            <a:r>
              <a:rPr lang="en-US" b="1" i="0" dirty="0">
                <a:solidFill>
                  <a:srgbClr val="222222"/>
                </a:solidFill>
                <a:effectLst/>
                <a:latin typeface="Verdana" panose="020B0604030504040204" pitchFamily="34" charset="0"/>
              </a:rPr>
              <a:t>Training Step:</a:t>
            </a:r>
            <a:r>
              <a:rPr lang="en-US" b="0" i="0" dirty="0">
                <a:solidFill>
                  <a:srgbClr val="222222"/>
                </a:solidFill>
                <a:effectLst/>
                <a:latin typeface="Verdana" panose="020B0604030504040204" pitchFamily="34" charset="0"/>
              </a:rPr>
              <a:t> K-NN does not explicitly build any model, it simply tags the new data entry based learning from historical data. New data entry would be tagged with majority class in the nearest neighbor.</a:t>
            </a:r>
          </a:p>
          <a:p>
            <a:pPr algn="l">
              <a:buFont typeface="+mj-lt"/>
              <a:buAutoNum type="arabicPeriod"/>
            </a:pPr>
            <a:r>
              <a:rPr lang="en-US" b="1" i="0" dirty="0">
                <a:solidFill>
                  <a:srgbClr val="222222"/>
                </a:solidFill>
                <a:effectLst/>
                <a:latin typeface="Verdana" panose="020B0604030504040204" pitchFamily="34" charset="0"/>
              </a:rPr>
              <a:t>It constantly evolves</a:t>
            </a:r>
            <a:r>
              <a:rPr lang="en-US" b="0" i="0" dirty="0">
                <a:solidFill>
                  <a:srgbClr val="222222"/>
                </a:solidFill>
                <a:effectLst/>
                <a:latin typeface="Verdana" panose="020B0604030504040204" pitchFamily="34" charset="0"/>
              </a:rPr>
              <a:t>: Given it’s an instance-based learning; k-NN is a memory-based approach. The classifier immediately adapts as we collect new training data. It allows the algorithm to respond quickly to changes in the input during real-time use.</a:t>
            </a:r>
          </a:p>
          <a:p>
            <a:pPr algn="l">
              <a:buFont typeface="+mj-lt"/>
              <a:buAutoNum type="arabicPeriod"/>
            </a:pPr>
            <a:r>
              <a:rPr lang="en-US" b="1" i="0" dirty="0">
                <a:solidFill>
                  <a:srgbClr val="222222"/>
                </a:solidFill>
                <a:effectLst/>
                <a:latin typeface="Verdana" panose="020B0604030504040204" pitchFamily="34" charset="0"/>
              </a:rPr>
              <a:t>Very easy to implement for multi-class problem: </a:t>
            </a:r>
            <a:r>
              <a:rPr lang="en-US" b="0" i="0" dirty="0">
                <a:solidFill>
                  <a:srgbClr val="222222"/>
                </a:solidFill>
                <a:effectLst/>
                <a:latin typeface="Verdana" panose="020B0604030504040204" pitchFamily="34" charset="0"/>
              </a:rPr>
              <a:t>Most of the classifier algorithms are easy to implement for binary problems and needs effort to implement for multi class whereas K-NN adjust to multi class without any extra efforts.</a:t>
            </a:r>
          </a:p>
          <a:p>
            <a:pPr algn="l">
              <a:buFont typeface="+mj-lt"/>
              <a:buAutoNum type="arabicPeriod"/>
            </a:pPr>
            <a:r>
              <a:rPr lang="en-US" b="1" i="0" dirty="0">
                <a:solidFill>
                  <a:srgbClr val="222222"/>
                </a:solidFill>
                <a:effectLst/>
                <a:latin typeface="Verdana" panose="020B0604030504040204" pitchFamily="34" charset="0"/>
              </a:rPr>
              <a:t>Can be used both for Classification and Regression:</a:t>
            </a:r>
            <a:r>
              <a:rPr lang="en-US" b="0" i="0" dirty="0">
                <a:solidFill>
                  <a:srgbClr val="222222"/>
                </a:solidFill>
                <a:effectLst/>
                <a:latin typeface="Verdana" panose="020B0604030504040204" pitchFamily="34" charset="0"/>
              </a:rPr>
              <a:t> One of the biggest advantages of K-NN is that K-NN can be used both for classification and regression problems.</a:t>
            </a:r>
          </a:p>
          <a:p>
            <a:pPr algn="l">
              <a:buFont typeface="+mj-lt"/>
              <a:buAutoNum type="arabicPeriod"/>
            </a:pPr>
            <a:r>
              <a:rPr lang="en-US" b="1" i="0" dirty="0">
                <a:solidFill>
                  <a:srgbClr val="222222"/>
                </a:solidFill>
                <a:effectLst/>
                <a:latin typeface="Verdana" panose="020B0604030504040204" pitchFamily="34" charset="0"/>
              </a:rPr>
              <a:t>One Hyper Parameter: </a:t>
            </a:r>
            <a:r>
              <a:rPr lang="en-US" b="0" i="0" dirty="0">
                <a:solidFill>
                  <a:srgbClr val="222222"/>
                </a:solidFill>
                <a:effectLst/>
                <a:latin typeface="Verdana" panose="020B0604030504040204" pitchFamily="34" charset="0"/>
              </a:rPr>
              <a:t>K-NN might take some time while selecting the first hyper parameter but after that rest of the parameters are aligned to it.</a:t>
            </a:r>
          </a:p>
          <a:p>
            <a:pPr algn="l">
              <a:buFont typeface="+mj-lt"/>
              <a:buAutoNum type="arabicPeriod"/>
            </a:pPr>
            <a:r>
              <a:rPr lang="en-US" b="1" i="0" dirty="0">
                <a:solidFill>
                  <a:srgbClr val="222222"/>
                </a:solidFill>
                <a:effectLst/>
                <a:latin typeface="Verdana" panose="020B0604030504040204" pitchFamily="34" charset="0"/>
              </a:rPr>
              <a:t>Variety of distance criteria to be choose from: </a:t>
            </a:r>
            <a:r>
              <a:rPr lang="en-US" b="0" i="0" dirty="0">
                <a:solidFill>
                  <a:srgbClr val="222222"/>
                </a:solidFill>
                <a:effectLst/>
                <a:latin typeface="Verdana" panose="020B0604030504040204" pitchFamily="34" charset="0"/>
              </a:rPr>
              <a:t>K-NN algorithm gives user the flexibility to choose distance while building K-NN model.</a:t>
            </a:r>
          </a:p>
          <a:p>
            <a:pPr marL="742950" lvl="1" indent="-285750" algn="l">
              <a:buFont typeface="+mj-lt"/>
              <a:buAutoNum type="arabicPeriod"/>
            </a:pPr>
            <a:r>
              <a:rPr lang="en-US" b="0" i="0" dirty="0">
                <a:solidFill>
                  <a:srgbClr val="222222"/>
                </a:solidFill>
                <a:effectLst/>
                <a:latin typeface="Verdana" panose="020B0604030504040204" pitchFamily="34" charset="0"/>
              </a:rPr>
              <a:t>Euclidean Distance</a:t>
            </a:r>
          </a:p>
          <a:p>
            <a:pPr marL="742950" lvl="1" indent="-285750" algn="l">
              <a:buFont typeface="+mj-lt"/>
              <a:buAutoNum type="arabicPeriod"/>
            </a:pPr>
            <a:r>
              <a:rPr lang="en-US" b="0" i="0" dirty="0">
                <a:solidFill>
                  <a:srgbClr val="222222"/>
                </a:solidFill>
                <a:effectLst/>
                <a:latin typeface="Verdana" panose="020B0604030504040204" pitchFamily="34" charset="0"/>
              </a:rPr>
              <a:t>Hamming Distance</a:t>
            </a:r>
          </a:p>
          <a:p>
            <a:pPr marL="742950" lvl="1" indent="-285750" algn="l">
              <a:buFont typeface="+mj-lt"/>
              <a:buAutoNum type="arabicPeriod"/>
            </a:pPr>
            <a:r>
              <a:rPr lang="en-US" b="0" i="0" dirty="0">
                <a:solidFill>
                  <a:srgbClr val="222222"/>
                </a:solidFill>
                <a:effectLst/>
                <a:latin typeface="Verdana" panose="020B0604030504040204" pitchFamily="34" charset="0"/>
              </a:rPr>
              <a:t>Manhattan Distance</a:t>
            </a:r>
          </a:p>
          <a:p>
            <a:pPr marL="742950" lvl="1" indent="-285750" algn="l">
              <a:buFont typeface="+mj-lt"/>
              <a:buAutoNum type="arabicPeriod"/>
            </a:pPr>
            <a:r>
              <a:rPr lang="en-US" b="0" i="0" dirty="0" err="1">
                <a:solidFill>
                  <a:srgbClr val="222222"/>
                </a:solidFill>
                <a:effectLst/>
                <a:latin typeface="Verdana" panose="020B0604030504040204" pitchFamily="34" charset="0"/>
              </a:rPr>
              <a:t>Minkowski</a:t>
            </a:r>
            <a:r>
              <a:rPr lang="en-US" b="0" i="0" dirty="0">
                <a:solidFill>
                  <a:srgbClr val="222222"/>
                </a:solidFill>
                <a:effectLst/>
                <a:latin typeface="Verdana" panose="020B0604030504040204" pitchFamily="34" charset="0"/>
              </a:rPr>
              <a:t> Distance</a:t>
            </a:r>
          </a:p>
          <a:p>
            <a:pPr algn="l"/>
            <a:r>
              <a:rPr lang="en-US" b="0" i="0" dirty="0">
                <a:solidFill>
                  <a:srgbClr val="222222"/>
                </a:solidFill>
                <a:effectLst/>
                <a:latin typeface="Verdana" panose="020B0604030504040204" pitchFamily="34" charset="0"/>
              </a:rPr>
              <a:t>Even though K-NN has several advantages but there are certain very important disadvantages or constraints of K-NN. Below are listed few cons of K-NN.</a:t>
            </a:r>
          </a:p>
          <a:p>
            <a:pPr algn="l">
              <a:buFont typeface="+mj-lt"/>
              <a:buAutoNum type="arabicPeriod"/>
            </a:pPr>
            <a:r>
              <a:rPr lang="en-US" b="1" i="0" dirty="0">
                <a:solidFill>
                  <a:srgbClr val="222222"/>
                </a:solidFill>
                <a:effectLst/>
                <a:latin typeface="Verdana" panose="020B0604030504040204" pitchFamily="34" charset="0"/>
              </a:rPr>
              <a:t>K-NN slow algorithm</a:t>
            </a:r>
            <a:r>
              <a:rPr lang="en-US" b="0" i="0" dirty="0">
                <a:solidFill>
                  <a:srgbClr val="222222"/>
                </a:solidFill>
                <a:effectLst/>
                <a:latin typeface="Verdana" panose="020B0604030504040204" pitchFamily="34" charset="0"/>
              </a:rPr>
              <a:t>: K-NN might be very easy to implement but as dataset grows efficiency or speed of algorithm declines very fast.</a:t>
            </a:r>
          </a:p>
          <a:p>
            <a:pPr algn="l">
              <a:buFont typeface="+mj-lt"/>
              <a:buAutoNum type="arabicPeriod"/>
            </a:pPr>
            <a:r>
              <a:rPr lang="en-US" b="1" i="0" dirty="0">
                <a:solidFill>
                  <a:srgbClr val="222222"/>
                </a:solidFill>
                <a:effectLst/>
                <a:latin typeface="Verdana" panose="020B0604030504040204" pitchFamily="34" charset="0"/>
              </a:rPr>
              <a:t>Curse of Dimensionality: </a:t>
            </a:r>
            <a:r>
              <a:rPr lang="en-US" b="0" i="0" dirty="0">
                <a:solidFill>
                  <a:srgbClr val="222222"/>
                </a:solidFill>
                <a:effectLst/>
                <a:latin typeface="Verdana" panose="020B0604030504040204" pitchFamily="34" charset="0"/>
              </a:rPr>
              <a:t>KNN works well with small number of input variables but as the numbers of variables grow K-NN algorithm struggles to predict the output of new data point.</a:t>
            </a:r>
          </a:p>
          <a:p>
            <a:pPr algn="l">
              <a:buFont typeface="+mj-lt"/>
              <a:buAutoNum type="arabicPeriod"/>
            </a:pPr>
            <a:r>
              <a:rPr lang="en-US" b="1" i="0" dirty="0">
                <a:solidFill>
                  <a:srgbClr val="222222"/>
                </a:solidFill>
                <a:effectLst/>
                <a:latin typeface="Verdana" panose="020B0604030504040204" pitchFamily="34" charset="0"/>
              </a:rPr>
              <a:t>K-NN needs homogeneous features</a:t>
            </a:r>
            <a:r>
              <a:rPr lang="en-US" b="0" i="0" dirty="0">
                <a:solidFill>
                  <a:srgbClr val="222222"/>
                </a:solidFill>
                <a:effectLst/>
                <a:latin typeface="Verdana" panose="020B0604030504040204" pitchFamily="34" charset="0"/>
              </a:rPr>
              <a:t>: If you decide to build k-NN using a common distance, like Euclidean or Manhattan distances, it is completely necessary that features have the same scale, since absolute differences in features weight the same, i.e., a given distance in feature 1 must means the same for feature 2.</a:t>
            </a:r>
          </a:p>
          <a:p>
            <a:pPr algn="l">
              <a:buFont typeface="+mj-lt"/>
              <a:buAutoNum type="arabicPeriod"/>
            </a:pPr>
            <a:r>
              <a:rPr lang="en-US" b="1" i="0" dirty="0">
                <a:solidFill>
                  <a:srgbClr val="222222"/>
                </a:solidFill>
                <a:effectLst/>
                <a:latin typeface="Verdana" panose="020B0604030504040204" pitchFamily="34" charset="0"/>
              </a:rPr>
              <a:t>Optimal number of neighbors</a:t>
            </a:r>
            <a:r>
              <a:rPr lang="en-US" b="0" i="0" dirty="0">
                <a:solidFill>
                  <a:srgbClr val="222222"/>
                </a:solidFill>
                <a:effectLst/>
                <a:latin typeface="Verdana" panose="020B0604030504040204" pitchFamily="34" charset="0"/>
              </a:rPr>
              <a:t>: One of the biggest issues with K-NN is to choose the optimal number of neighbors to be consider while classifying the new data entry.</a:t>
            </a:r>
          </a:p>
          <a:p>
            <a:pPr algn="l">
              <a:buFont typeface="+mj-lt"/>
              <a:buAutoNum type="arabicPeriod"/>
            </a:pPr>
            <a:r>
              <a:rPr lang="en-US" b="1" i="0" dirty="0">
                <a:solidFill>
                  <a:srgbClr val="222222"/>
                </a:solidFill>
                <a:effectLst/>
                <a:latin typeface="Verdana" panose="020B0604030504040204" pitchFamily="34" charset="0"/>
              </a:rPr>
              <a:t>Imbalanced data causes problems</a:t>
            </a:r>
            <a:r>
              <a:rPr lang="en-US" b="0" i="0" dirty="0">
                <a:solidFill>
                  <a:srgbClr val="222222"/>
                </a:solidFill>
                <a:effectLst/>
                <a:latin typeface="Verdana" panose="020B0604030504040204" pitchFamily="34" charset="0"/>
              </a:rPr>
              <a:t>: k-NN doesn’t perform well on imbalanced data. If we consider two classes, A and B, and the majority of the training data is labeled as A, then the model will ultimately give a lot of preference to A. This might result in getting the less common class B wrongly classified.</a:t>
            </a:r>
          </a:p>
          <a:p>
            <a:pPr algn="l">
              <a:buFont typeface="+mj-lt"/>
              <a:buAutoNum type="arabicPeriod"/>
            </a:pPr>
            <a:r>
              <a:rPr lang="en-US" b="1" i="0" dirty="0">
                <a:solidFill>
                  <a:srgbClr val="222222"/>
                </a:solidFill>
                <a:effectLst/>
                <a:latin typeface="Verdana" panose="020B0604030504040204" pitchFamily="34" charset="0"/>
              </a:rPr>
              <a:t>Outlier sensitivity: </a:t>
            </a:r>
            <a:r>
              <a:rPr lang="en-US" b="0" i="0" dirty="0">
                <a:solidFill>
                  <a:srgbClr val="222222"/>
                </a:solidFill>
                <a:effectLst/>
                <a:latin typeface="Verdana" panose="020B0604030504040204" pitchFamily="34" charset="0"/>
              </a:rPr>
              <a:t>K-NN algorithm is very sensitive to outliers as it simply chose the neighbors based on distance criteria.</a:t>
            </a:r>
          </a:p>
          <a:p>
            <a:pPr algn="l">
              <a:buFont typeface="+mj-lt"/>
              <a:buAutoNum type="arabicPeriod"/>
            </a:pPr>
            <a:r>
              <a:rPr lang="en-US" b="1" i="0" dirty="0">
                <a:solidFill>
                  <a:srgbClr val="222222"/>
                </a:solidFill>
                <a:effectLst/>
                <a:latin typeface="Verdana" panose="020B0604030504040204" pitchFamily="34" charset="0"/>
              </a:rPr>
              <a:t>Missing Value treatment:</a:t>
            </a:r>
            <a:r>
              <a:rPr lang="en-US" b="0" i="0" dirty="0">
                <a:solidFill>
                  <a:srgbClr val="222222"/>
                </a:solidFill>
                <a:effectLst/>
                <a:latin typeface="Verdana" panose="020B0604030504040204" pitchFamily="34" charset="0"/>
              </a:rPr>
              <a:t> K-NN inherently has no capability of dealing with missing value problem.</a:t>
            </a:r>
          </a:p>
          <a:p>
            <a:endParaRPr lang="en-IN" dirty="0"/>
          </a:p>
        </p:txBody>
      </p:sp>
      <p:sp>
        <p:nvSpPr>
          <p:cNvPr id="4" name="Slide Number Placeholder 3"/>
          <p:cNvSpPr>
            <a:spLocks noGrp="1"/>
          </p:cNvSpPr>
          <p:nvPr>
            <p:ph type="sldNum" sz="quarter" idx="5"/>
          </p:nvPr>
        </p:nvSpPr>
        <p:spPr/>
        <p:txBody>
          <a:bodyPr/>
          <a:lstStyle/>
          <a:p>
            <a:fld id="{C8A4E865-DA93-4253-9802-12F3C13BAFBF}" type="slidenum">
              <a:rPr lang="en-IN" smtClean="0"/>
              <a:pPr/>
              <a:t>24</a:t>
            </a:fld>
            <a:endParaRPr lang="en-IN"/>
          </a:p>
        </p:txBody>
      </p:sp>
    </p:spTree>
    <p:extLst>
      <p:ext uri="{BB962C8B-B14F-4D97-AF65-F5344CB8AC3E}">
        <p14:creationId xmlns:p14="http://schemas.microsoft.com/office/powerpoint/2010/main" val="36045929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2" descr="Advanced Analytics Certification, SAS Academy for Data Science | SAS">
            <a:extLst>
              <a:ext uri="{FF2B5EF4-FFF2-40B4-BE49-F238E27FC236}">
                <a16:creationId xmlns:a16="http://schemas.microsoft.com/office/drawing/2014/main" xmlns="" id="{DB0FA3A4-7EEF-415D-B8F5-1B87C1AF49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9514"/>
            <a:ext cx="12192000" cy="6937514"/>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xmlns="" id="{0CB77B82-F4D6-44C9-AEE7-EDA2AF35CAF1}"/>
              </a:ext>
            </a:extLst>
          </p:cNvPr>
          <p:cNvGrpSpPr/>
          <p:nvPr/>
        </p:nvGrpSpPr>
        <p:grpSpPr>
          <a:xfrm>
            <a:off x="198782" y="4000444"/>
            <a:ext cx="2888974" cy="2698862"/>
            <a:chOff x="10871" y="3841085"/>
            <a:chExt cx="3026259" cy="2833427"/>
          </a:xfrm>
        </p:grpSpPr>
        <p:pic>
          <p:nvPicPr>
            <p:cNvPr id="9" name="Picture 16" descr="Machine Learning Brain Mind - Free image on Pixabay">
              <a:extLst>
                <a:ext uri="{FF2B5EF4-FFF2-40B4-BE49-F238E27FC236}">
                  <a16:creationId xmlns:a16="http://schemas.microsoft.com/office/drawing/2014/main" xmlns="" id="{C3C16DC6-EC34-4D47-AD73-6948F5486A6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71" y="3841085"/>
              <a:ext cx="3026259" cy="283342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Download Python | Python.org">
              <a:extLst>
                <a:ext uri="{FF2B5EF4-FFF2-40B4-BE49-F238E27FC236}">
                  <a16:creationId xmlns:a16="http://schemas.microsoft.com/office/drawing/2014/main" xmlns="" id="{7A0D6B8F-2F96-4020-AB83-BA2FDF392C7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867" y="4145583"/>
              <a:ext cx="1099932" cy="1203698"/>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xmlns="" id="{235CD057-578B-4BF4-B502-B73F476FB22A}"/>
              </a:ext>
            </a:extLst>
          </p:cNvPr>
          <p:cNvSpPr>
            <a:spLocks noGrp="1"/>
          </p:cNvSpPr>
          <p:nvPr>
            <p:ph type="ctrTitle"/>
          </p:nvPr>
        </p:nvSpPr>
        <p:spPr>
          <a:xfrm>
            <a:off x="1524000" y="1122363"/>
            <a:ext cx="9144000" cy="2387600"/>
          </a:xfrm>
        </p:spPr>
        <p:txBody>
          <a:bodyPr anchor="b"/>
          <a:lstStyle>
            <a:lvl1pPr algn="ctr">
              <a:defRPr sz="6000" b="1">
                <a:effectLst>
                  <a:outerShdw blurRad="38100" dist="38100" dir="2700000" algn="tl">
                    <a:srgbClr val="000000">
                      <a:alpha val="43137"/>
                    </a:srgbClr>
                  </a:outerShdw>
                </a:effectLst>
                <a:latin typeface="Garamond" panose="02020404030301010803" pitchFamily="18" charset="0"/>
              </a:defRPr>
            </a:lvl1pPr>
          </a:lstStyle>
          <a:p>
            <a:r>
              <a:rPr lang="en-US"/>
              <a:t>Click to edit Master title style</a:t>
            </a:r>
            <a:endParaRPr lang="en-IN" dirty="0"/>
          </a:p>
        </p:txBody>
      </p:sp>
      <p:sp>
        <p:nvSpPr>
          <p:cNvPr id="3" name="Subtitle 2">
            <a:extLst>
              <a:ext uri="{FF2B5EF4-FFF2-40B4-BE49-F238E27FC236}">
                <a16:creationId xmlns:a16="http://schemas.microsoft.com/office/drawing/2014/main" xmlns="" id="{45F885AE-AB3D-4F13-85D4-FB54EB49865A}"/>
              </a:ext>
            </a:extLst>
          </p:cNvPr>
          <p:cNvSpPr>
            <a:spLocks noGrp="1"/>
          </p:cNvSpPr>
          <p:nvPr>
            <p:ph type="subTitle" idx="1"/>
          </p:nvPr>
        </p:nvSpPr>
        <p:spPr>
          <a:xfrm>
            <a:off x="1524000" y="3602038"/>
            <a:ext cx="9144000" cy="1655762"/>
          </a:xfrm>
        </p:spPr>
        <p:txBody>
          <a:bodyPr/>
          <a:lstStyle>
            <a:lvl1pPr marL="0" indent="0" algn="ctr">
              <a:buNone/>
              <a:defRPr sz="2400">
                <a:latin typeface="Garamond" panose="020204040303010108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4" name="Date Placeholder 3">
            <a:extLst>
              <a:ext uri="{FF2B5EF4-FFF2-40B4-BE49-F238E27FC236}">
                <a16:creationId xmlns:a16="http://schemas.microsoft.com/office/drawing/2014/main" xmlns="" id="{E303263B-5A7F-4864-8FB6-FC7C9981FA58}"/>
              </a:ext>
            </a:extLst>
          </p:cNvPr>
          <p:cNvSpPr>
            <a:spLocks noGrp="1"/>
          </p:cNvSpPr>
          <p:nvPr>
            <p:ph type="dt" sz="half" idx="10"/>
          </p:nvPr>
        </p:nvSpPr>
        <p:spPr/>
        <p:txBody>
          <a:bodyPr/>
          <a:lstStyle/>
          <a:p>
            <a:fld id="{C98A5597-BE5B-4C4E-99B0-B953B82966E8}" type="datetime1">
              <a:rPr lang="en-IN" smtClean="0"/>
              <a:pPr/>
              <a:t>09-02-2024</a:t>
            </a:fld>
            <a:endParaRPr lang="en-IN"/>
          </a:p>
        </p:txBody>
      </p:sp>
      <p:sp>
        <p:nvSpPr>
          <p:cNvPr id="5" name="Footer Placeholder 4">
            <a:extLst>
              <a:ext uri="{FF2B5EF4-FFF2-40B4-BE49-F238E27FC236}">
                <a16:creationId xmlns:a16="http://schemas.microsoft.com/office/drawing/2014/main" xmlns="" id="{DCAD2D0C-FEEE-4423-8FBF-34563689EEFF}"/>
              </a:ext>
            </a:extLst>
          </p:cNvPr>
          <p:cNvSpPr>
            <a:spLocks noGrp="1"/>
          </p:cNvSpPr>
          <p:nvPr>
            <p:ph type="ftr" sz="quarter" idx="11"/>
          </p:nvPr>
        </p:nvSpPr>
        <p:spPr/>
        <p:txBody>
          <a:bodyPr/>
          <a:lstStyle/>
          <a:p>
            <a:r>
              <a:rPr lang="en-IN"/>
              <a:t>Mrs. Jyostna Devi Bodapati, Asst.Professor, Dept. of CSE - VFSTR Deemed to  be  University</a:t>
            </a:r>
          </a:p>
        </p:txBody>
      </p:sp>
      <p:sp>
        <p:nvSpPr>
          <p:cNvPr id="6" name="Slide Number Placeholder 5">
            <a:extLst>
              <a:ext uri="{FF2B5EF4-FFF2-40B4-BE49-F238E27FC236}">
                <a16:creationId xmlns:a16="http://schemas.microsoft.com/office/drawing/2014/main" xmlns="" id="{BFDFD2C8-1632-456C-A56B-FC52E66D0E90}"/>
              </a:ext>
            </a:extLst>
          </p:cNvPr>
          <p:cNvSpPr>
            <a:spLocks noGrp="1"/>
          </p:cNvSpPr>
          <p:nvPr>
            <p:ph type="sldNum" sz="quarter" idx="12"/>
          </p:nvPr>
        </p:nvSpPr>
        <p:spPr/>
        <p:txBody>
          <a:bodyPr/>
          <a:lstStyle/>
          <a:p>
            <a:fld id="{DB6201F3-EC50-4D03-9DCC-72CFC24C5356}" type="slidenum">
              <a:rPr lang="en-IN" smtClean="0"/>
              <a:pPr/>
              <a:t>‹#›</a:t>
            </a:fld>
            <a:endParaRPr lang="en-IN"/>
          </a:p>
        </p:txBody>
      </p:sp>
      <p:pic>
        <p:nvPicPr>
          <p:cNvPr id="11" name="Picture 2" descr="Vignan University Admission 2020-21,online Application Dates, Courses">
            <a:extLst>
              <a:ext uri="{FF2B5EF4-FFF2-40B4-BE49-F238E27FC236}">
                <a16:creationId xmlns:a16="http://schemas.microsoft.com/office/drawing/2014/main" xmlns="" id="{8A5BE4CA-F401-4892-837D-D0D2ACA95402}"/>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892731" y="23813"/>
            <a:ext cx="4406537" cy="1387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381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68D599-52DB-406F-B342-F6A3C9FF6F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9BF1555-FA0E-430E-806A-49DB6E406B9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2D65103-4C68-4D44-A498-9A5D980E1962}"/>
              </a:ext>
            </a:extLst>
          </p:cNvPr>
          <p:cNvSpPr>
            <a:spLocks noGrp="1"/>
          </p:cNvSpPr>
          <p:nvPr>
            <p:ph type="dt" sz="half" idx="10"/>
          </p:nvPr>
        </p:nvSpPr>
        <p:spPr/>
        <p:txBody>
          <a:bodyPr/>
          <a:lstStyle/>
          <a:p>
            <a:fld id="{FEC9AA2E-4F5B-4D8E-9525-761DF494E9CC}" type="datetime1">
              <a:rPr lang="en-IN" smtClean="0"/>
              <a:pPr/>
              <a:t>09-02-2024</a:t>
            </a:fld>
            <a:endParaRPr lang="en-IN"/>
          </a:p>
        </p:txBody>
      </p:sp>
      <p:sp>
        <p:nvSpPr>
          <p:cNvPr id="5" name="Footer Placeholder 4">
            <a:extLst>
              <a:ext uri="{FF2B5EF4-FFF2-40B4-BE49-F238E27FC236}">
                <a16:creationId xmlns:a16="http://schemas.microsoft.com/office/drawing/2014/main" xmlns="" id="{41FE62EF-22F8-4362-9F3A-A3147B5288F9}"/>
              </a:ext>
            </a:extLst>
          </p:cNvPr>
          <p:cNvSpPr>
            <a:spLocks noGrp="1"/>
          </p:cNvSpPr>
          <p:nvPr>
            <p:ph type="ftr" sz="quarter" idx="11"/>
          </p:nvPr>
        </p:nvSpPr>
        <p:spPr/>
        <p:txBody>
          <a:bodyPr/>
          <a:lstStyle/>
          <a:p>
            <a:r>
              <a:rPr lang="en-IN"/>
              <a:t>Mrs. Jyostna Devi Bodapati, Asst.Professor, Dept. of CSE - VFSTR Deemed to  be  University</a:t>
            </a:r>
          </a:p>
        </p:txBody>
      </p:sp>
      <p:sp>
        <p:nvSpPr>
          <p:cNvPr id="6" name="Slide Number Placeholder 5">
            <a:extLst>
              <a:ext uri="{FF2B5EF4-FFF2-40B4-BE49-F238E27FC236}">
                <a16:creationId xmlns:a16="http://schemas.microsoft.com/office/drawing/2014/main" xmlns="" id="{B4115472-E77B-4300-B33B-56149F632A83}"/>
              </a:ext>
            </a:extLst>
          </p:cNvPr>
          <p:cNvSpPr>
            <a:spLocks noGrp="1"/>
          </p:cNvSpPr>
          <p:nvPr>
            <p:ph type="sldNum" sz="quarter" idx="12"/>
          </p:nvPr>
        </p:nvSpPr>
        <p:spPr/>
        <p:txBody>
          <a:bodyPr/>
          <a:lstStyle/>
          <a:p>
            <a:fld id="{DB6201F3-EC50-4D03-9DCC-72CFC24C5356}" type="slidenum">
              <a:rPr lang="en-IN" smtClean="0"/>
              <a:pPr/>
              <a:t>‹#›</a:t>
            </a:fld>
            <a:endParaRPr lang="en-IN"/>
          </a:p>
        </p:txBody>
      </p:sp>
    </p:spTree>
    <p:extLst>
      <p:ext uri="{BB962C8B-B14F-4D97-AF65-F5344CB8AC3E}">
        <p14:creationId xmlns:p14="http://schemas.microsoft.com/office/powerpoint/2010/main" val="2511582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9BFB7C1-CB0D-4451-942E-147E1B0127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493CB47-94F4-47B6-8FF9-999F96D08ED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FB106A4-B08D-4E51-BA60-BDCE7AA8CE17}"/>
              </a:ext>
            </a:extLst>
          </p:cNvPr>
          <p:cNvSpPr>
            <a:spLocks noGrp="1"/>
          </p:cNvSpPr>
          <p:nvPr>
            <p:ph type="dt" sz="half" idx="10"/>
          </p:nvPr>
        </p:nvSpPr>
        <p:spPr/>
        <p:txBody>
          <a:bodyPr/>
          <a:lstStyle/>
          <a:p>
            <a:fld id="{9FE0241F-42B6-4478-853A-E312E7A79607}" type="datetime1">
              <a:rPr lang="en-IN" smtClean="0"/>
              <a:pPr/>
              <a:t>09-02-2024</a:t>
            </a:fld>
            <a:endParaRPr lang="en-IN"/>
          </a:p>
        </p:txBody>
      </p:sp>
      <p:sp>
        <p:nvSpPr>
          <p:cNvPr id="5" name="Footer Placeholder 4">
            <a:extLst>
              <a:ext uri="{FF2B5EF4-FFF2-40B4-BE49-F238E27FC236}">
                <a16:creationId xmlns:a16="http://schemas.microsoft.com/office/drawing/2014/main" xmlns="" id="{9D5C5995-8787-4D83-8318-9DD9F1637D81}"/>
              </a:ext>
            </a:extLst>
          </p:cNvPr>
          <p:cNvSpPr>
            <a:spLocks noGrp="1"/>
          </p:cNvSpPr>
          <p:nvPr>
            <p:ph type="ftr" sz="quarter" idx="11"/>
          </p:nvPr>
        </p:nvSpPr>
        <p:spPr/>
        <p:txBody>
          <a:bodyPr/>
          <a:lstStyle/>
          <a:p>
            <a:r>
              <a:rPr lang="en-IN"/>
              <a:t>Mrs. Jyostna Devi Bodapati, Asst.Professor, Dept. of CSE - VFSTR Deemed to  be  University</a:t>
            </a:r>
          </a:p>
        </p:txBody>
      </p:sp>
      <p:sp>
        <p:nvSpPr>
          <p:cNvPr id="6" name="Slide Number Placeholder 5">
            <a:extLst>
              <a:ext uri="{FF2B5EF4-FFF2-40B4-BE49-F238E27FC236}">
                <a16:creationId xmlns:a16="http://schemas.microsoft.com/office/drawing/2014/main" xmlns="" id="{186D0941-81C0-4119-82D1-FC49D5D539B2}"/>
              </a:ext>
            </a:extLst>
          </p:cNvPr>
          <p:cNvSpPr>
            <a:spLocks noGrp="1"/>
          </p:cNvSpPr>
          <p:nvPr>
            <p:ph type="sldNum" sz="quarter" idx="12"/>
          </p:nvPr>
        </p:nvSpPr>
        <p:spPr/>
        <p:txBody>
          <a:bodyPr/>
          <a:lstStyle/>
          <a:p>
            <a:fld id="{DB6201F3-EC50-4D03-9DCC-72CFC24C5356}" type="slidenum">
              <a:rPr lang="en-IN" smtClean="0"/>
              <a:pPr/>
              <a:t>‹#›</a:t>
            </a:fld>
            <a:endParaRPr lang="en-IN"/>
          </a:p>
        </p:txBody>
      </p:sp>
    </p:spTree>
    <p:extLst>
      <p:ext uri="{BB962C8B-B14F-4D97-AF65-F5344CB8AC3E}">
        <p14:creationId xmlns:p14="http://schemas.microsoft.com/office/powerpoint/2010/main" val="2077604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C2475C-34C6-4DC1-8BE2-183D23BEB3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44D8CBCF-767A-44F4-B80D-3E7139A022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CC3486CF-E390-484C-ABA8-E5B880675D66}"/>
              </a:ext>
            </a:extLst>
          </p:cNvPr>
          <p:cNvSpPr>
            <a:spLocks noGrp="1"/>
          </p:cNvSpPr>
          <p:nvPr>
            <p:ph type="dt" sz="half" idx="10"/>
          </p:nvPr>
        </p:nvSpPr>
        <p:spPr/>
        <p:txBody>
          <a:bodyPr/>
          <a:lstStyle/>
          <a:p>
            <a:fld id="{82716D05-C995-4747-A299-0AF6B5AF3D76}" type="datetime1">
              <a:rPr lang="en-IN" smtClean="0"/>
              <a:pPr/>
              <a:t>09-02-2024</a:t>
            </a:fld>
            <a:endParaRPr lang="en-IN"/>
          </a:p>
        </p:txBody>
      </p:sp>
      <p:sp>
        <p:nvSpPr>
          <p:cNvPr id="5" name="Footer Placeholder 4">
            <a:extLst>
              <a:ext uri="{FF2B5EF4-FFF2-40B4-BE49-F238E27FC236}">
                <a16:creationId xmlns:a16="http://schemas.microsoft.com/office/drawing/2014/main" xmlns="" id="{D20973FC-4119-4848-9A3C-DE2FB7737807}"/>
              </a:ext>
            </a:extLst>
          </p:cNvPr>
          <p:cNvSpPr>
            <a:spLocks noGrp="1"/>
          </p:cNvSpPr>
          <p:nvPr>
            <p:ph type="ftr" sz="quarter" idx="11"/>
          </p:nvPr>
        </p:nvSpPr>
        <p:spPr/>
        <p:txBody>
          <a:bodyPr/>
          <a:lstStyle/>
          <a:p>
            <a:r>
              <a:rPr lang="en-IN"/>
              <a:t>Mrs. Jyostna Devi Bodapati, Asst.Professor, Dept. of CSE - VFSTR Deemed to  be  University</a:t>
            </a:r>
          </a:p>
        </p:txBody>
      </p:sp>
      <p:sp>
        <p:nvSpPr>
          <p:cNvPr id="6" name="Slide Number Placeholder 5">
            <a:extLst>
              <a:ext uri="{FF2B5EF4-FFF2-40B4-BE49-F238E27FC236}">
                <a16:creationId xmlns:a16="http://schemas.microsoft.com/office/drawing/2014/main" xmlns="" id="{F093B2CF-7F01-4A3E-B8C9-1A765C707201}"/>
              </a:ext>
            </a:extLst>
          </p:cNvPr>
          <p:cNvSpPr>
            <a:spLocks noGrp="1"/>
          </p:cNvSpPr>
          <p:nvPr>
            <p:ph type="sldNum" sz="quarter" idx="12"/>
          </p:nvPr>
        </p:nvSpPr>
        <p:spPr/>
        <p:txBody>
          <a:bodyPr/>
          <a:lstStyle/>
          <a:p>
            <a:fld id="{DB6201F3-EC50-4D03-9DCC-72CFC24C5356}" type="slidenum">
              <a:rPr lang="en-IN" smtClean="0"/>
              <a:pPr/>
              <a:t>‹#›</a:t>
            </a:fld>
            <a:endParaRPr lang="en-IN"/>
          </a:p>
        </p:txBody>
      </p:sp>
    </p:spTree>
    <p:extLst>
      <p:ext uri="{BB962C8B-B14F-4D97-AF65-F5344CB8AC3E}">
        <p14:creationId xmlns:p14="http://schemas.microsoft.com/office/powerpoint/2010/main" val="3760832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98267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C071A4AF-1F9A-46E4-ACFE-14AB3C5A3C07}"/>
              </a:ext>
            </a:extLst>
          </p:cNvPr>
          <p:cNvGrpSpPr/>
          <p:nvPr/>
        </p:nvGrpSpPr>
        <p:grpSpPr>
          <a:xfrm>
            <a:off x="0" y="0"/>
            <a:ext cx="12192000" cy="1246049"/>
            <a:chOff x="0" y="-79514"/>
            <a:chExt cx="12192000" cy="1325563"/>
          </a:xfrm>
        </p:grpSpPr>
        <p:pic>
          <p:nvPicPr>
            <p:cNvPr id="7" name="Picture 2" descr="Advanced Analytics Certification, SAS Academy for Data Science | SAS">
              <a:extLst>
                <a:ext uri="{FF2B5EF4-FFF2-40B4-BE49-F238E27FC236}">
                  <a16:creationId xmlns:a16="http://schemas.microsoft.com/office/drawing/2014/main" xmlns="" id="{4C476D76-BCF5-46DE-B85F-93387E44D7B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79514"/>
              <a:ext cx="12192000" cy="1325563"/>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xmlns="" id="{929D7A01-36D2-47EE-A784-A83F00F8F6FD}"/>
                </a:ext>
              </a:extLst>
            </p:cNvPr>
            <p:cNvGrpSpPr/>
            <p:nvPr userDrawn="1"/>
          </p:nvGrpSpPr>
          <p:grpSpPr>
            <a:xfrm>
              <a:off x="10959785" y="38550"/>
              <a:ext cx="1100877" cy="1168309"/>
              <a:chOff x="10959785" y="77740"/>
              <a:chExt cx="1100877" cy="938586"/>
            </a:xfrm>
          </p:grpSpPr>
          <p:pic>
            <p:nvPicPr>
              <p:cNvPr id="14" name="Picture 16" descr="Machine Learning Brain Mind - Free image on Pixabay">
                <a:extLst>
                  <a:ext uri="{FF2B5EF4-FFF2-40B4-BE49-F238E27FC236}">
                    <a16:creationId xmlns:a16="http://schemas.microsoft.com/office/drawing/2014/main" xmlns="" id="{22D187DD-D2A4-426A-ADB4-823CFA6BF0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959785" y="77740"/>
                <a:ext cx="1100877" cy="93858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Download Python | Python.org">
                <a:extLst>
                  <a:ext uri="{FF2B5EF4-FFF2-40B4-BE49-F238E27FC236}">
                    <a16:creationId xmlns:a16="http://schemas.microsoft.com/office/drawing/2014/main" xmlns="" id="{B673B12A-F79D-49AD-9D37-3308E459314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83190" y="190510"/>
                <a:ext cx="389709" cy="356523"/>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8" name="Picture 4" descr="Insurance | [24]7.ai">
            <a:extLst>
              <a:ext uri="{FF2B5EF4-FFF2-40B4-BE49-F238E27FC236}">
                <a16:creationId xmlns:a16="http://schemas.microsoft.com/office/drawing/2014/main" xmlns="" id="{5B5DB037-955D-4ACC-91E0-AB06C9E1D39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668" y="6320719"/>
            <a:ext cx="12192000" cy="5237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6294F513-D67F-4561-B425-1C3A91A5368D}"/>
              </a:ext>
            </a:extLst>
          </p:cNvPr>
          <p:cNvSpPr>
            <a:spLocks noGrp="1"/>
          </p:cNvSpPr>
          <p:nvPr>
            <p:ph type="title"/>
          </p:nvPr>
        </p:nvSpPr>
        <p:spPr>
          <a:xfrm>
            <a:off x="838200" y="116929"/>
            <a:ext cx="10515600" cy="1006478"/>
          </a:xfrm>
        </p:spPr>
        <p:txBody>
          <a:bodyPr/>
          <a:lstStyle>
            <a:lvl1pPr>
              <a:defRPr b="1">
                <a:latin typeface="Garamond" panose="02020404030301010803" pitchFamily="18"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xmlns="" id="{25A79739-2B62-45A2-B039-EBB02F97F5F0}"/>
              </a:ext>
            </a:extLst>
          </p:cNvPr>
          <p:cNvSpPr>
            <a:spLocks noGrp="1"/>
          </p:cNvSpPr>
          <p:nvPr>
            <p:ph idx="1"/>
          </p:nvPr>
        </p:nvSpPr>
        <p:spPr>
          <a:xfrm>
            <a:off x="867590" y="1396554"/>
            <a:ext cx="10515600" cy="4773660"/>
          </a:xfrm>
        </p:spPr>
        <p:txBody>
          <a:bodyPr/>
          <a:lstStyle>
            <a:lvl1pPr marL="228600" indent="-228600">
              <a:buClr>
                <a:srgbClr val="0066CC"/>
              </a:buClr>
              <a:buFont typeface="Wingdings 2" panose="05020102010507070707" pitchFamily="18" charset="2"/>
              <a:buChar char="ô"/>
              <a:defRPr>
                <a:latin typeface="Garamond" panose="02020404030301010803" pitchFamily="18" charset="0"/>
              </a:defRPr>
            </a:lvl1pPr>
            <a:lvl2pPr marL="685800" indent="-228600">
              <a:buClr>
                <a:srgbClr val="FF0000"/>
              </a:buClr>
              <a:buFont typeface="Wingdings" panose="05000000000000000000" pitchFamily="2" charset="2"/>
              <a:buChar char="Ø"/>
              <a:defRPr>
                <a:latin typeface="Garamond" panose="02020404030301010803" pitchFamily="18" charset="0"/>
              </a:defRPr>
            </a:lvl2pPr>
            <a:lvl3pPr marL="1143000" indent="-228600">
              <a:buClr>
                <a:srgbClr val="00B050"/>
              </a:buClr>
              <a:buFont typeface="Wingdings" panose="05000000000000000000" pitchFamily="2" charset="2"/>
              <a:buChar char="§"/>
              <a:defRPr>
                <a:latin typeface="Garamond" panose="02020404030301010803" pitchFamily="18" charset="0"/>
              </a:defRPr>
            </a:lvl3pPr>
            <a:lvl4pPr>
              <a:defRPr>
                <a:latin typeface="Garamond" panose="02020404030301010803" pitchFamily="18" charset="0"/>
              </a:defRPr>
            </a:lvl4pPr>
            <a:lvl5pPr>
              <a:defRPr>
                <a:latin typeface="Garamond" panose="02020404030301010803"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xmlns="" id="{967BE5ED-A53B-41A5-8703-807349800165}"/>
              </a:ext>
            </a:extLst>
          </p:cNvPr>
          <p:cNvSpPr>
            <a:spLocks noGrp="1"/>
          </p:cNvSpPr>
          <p:nvPr>
            <p:ph type="dt" sz="half" idx="10"/>
          </p:nvPr>
        </p:nvSpPr>
        <p:spPr>
          <a:xfrm>
            <a:off x="11025246" y="6505947"/>
            <a:ext cx="1155085" cy="338554"/>
          </a:xfrm>
        </p:spPr>
        <p:txBody>
          <a:bodyPr/>
          <a:lstStyle>
            <a:lvl1pPr algn="ctr">
              <a:defRPr sz="1400" b="1">
                <a:solidFill>
                  <a:schemeClr val="tx1"/>
                </a:solidFill>
                <a:latin typeface="Garamond" panose="02020404030301010803" pitchFamily="18" charset="0"/>
                <a:ea typeface="Microsoft Sans Serif" panose="020B0604020202020204" pitchFamily="34" charset="0"/>
                <a:cs typeface="Microsoft Sans Serif" panose="020B0604020202020204" pitchFamily="34" charset="0"/>
              </a:defRPr>
            </a:lvl1pPr>
          </a:lstStyle>
          <a:p>
            <a:fld id="{48C00A98-EA36-4A60-B693-565FDCD0127B}" type="datetime1">
              <a:rPr lang="en-IN" smtClean="0"/>
              <a:pPr/>
              <a:t>09-02-2024</a:t>
            </a:fld>
            <a:endParaRPr lang="en-IN" dirty="0"/>
          </a:p>
        </p:txBody>
      </p:sp>
      <p:sp>
        <p:nvSpPr>
          <p:cNvPr id="21" name="TextBox 20">
            <a:extLst>
              <a:ext uri="{FF2B5EF4-FFF2-40B4-BE49-F238E27FC236}">
                <a16:creationId xmlns:a16="http://schemas.microsoft.com/office/drawing/2014/main" xmlns="" id="{7C475A5F-BD26-470B-ADEC-A0356567C196}"/>
              </a:ext>
            </a:extLst>
          </p:cNvPr>
          <p:cNvSpPr txBox="1"/>
          <p:nvPr/>
        </p:nvSpPr>
        <p:spPr>
          <a:xfrm>
            <a:off x="4511440" y="6441127"/>
            <a:ext cx="6203666" cy="338554"/>
          </a:xfrm>
          <a:prstGeom prst="rect">
            <a:avLst/>
          </a:prstGeom>
          <a:noFill/>
        </p:spPr>
        <p:txBody>
          <a:bodyPr wrap="square" rtlCol="0">
            <a:spAutoFit/>
          </a:bodyPr>
          <a:lstStyle/>
          <a:p>
            <a:pPr algn="ctr"/>
            <a:r>
              <a:rPr lang="en-IN" sz="1600" b="1" dirty="0" smtClean="0">
                <a:effectLst>
                  <a:outerShdw blurRad="38100" dist="38100" dir="2700000" algn="tl">
                    <a:srgbClr val="000000">
                      <a:alpha val="43137"/>
                    </a:srgbClr>
                  </a:outerShdw>
                </a:effectLst>
                <a:latin typeface="Garamond" panose="02020404030301010803" pitchFamily="18" charset="0"/>
              </a:rPr>
              <a:t>Dr</a:t>
            </a:r>
            <a:r>
              <a:rPr lang="en-IN" sz="1600" b="1" baseline="0" dirty="0" smtClean="0">
                <a:effectLst>
                  <a:outerShdw blurRad="38100" dist="38100" dir="2700000" algn="tl">
                    <a:srgbClr val="000000">
                      <a:alpha val="43137"/>
                    </a:srgbClr>
                  </a:outerShdw>
                </a:effectLst>
                <a:latin typeface="Garamond" panose="02020404030301010803" pitchFamily="18" charset="0"/>
              </a:rPr>
              <a:t> </a:t>
            </a:r>
            <a:r>
              <a:rPr lang="en-IN" sz="1600" b="1" dirty="0" smtClean="0">
                <a:effectLst>
                  <a:outerShdw blurRad="38100" dist="38100" dir="2700000" algn="tl">
                    <a:srgbClr val="000000">
                      <a:alpha val="43137"/>
                    </a:srgbClr>
                  </a:outerShdw>
                </a:effectLst>
                <a:latin typeface="Garamond" panose="02020404030301010803" pitchFamily="18" charset="0"/>
              </a:rPr>
              <a:t>Jyostna </a:t>
            </a:r>
            <a:r>
              <a:rPr lang="en-IN" sz="1600" b="1" dirty="0">
                <a:effectLst>
                  <a:outerShdw blurRad="38100" dist="38100" dir="2700000" algn="tl">
                    <a:srgbClr val="000000">
                      <a:alpha val="43137"/>
                    </a:srgbClr>
                  </a:outerShdw>
                </a:effectLst>
                <a:latin typeface="Garamond" panose="02020404030301010803" pitchFamily="18" charset="0"/>
              </a:rPr>
              <a:t>Devi Bodapati, Department of </a:t>
            </a:r>
            <a:r>
              <a:rPr lang="en-IN" sz="1600" b="1" dirty="0" smtClean="0">
                <a:effectLst>
                  <a:outerShdw blurRad="38100" dist="38100" dir="2700000" algn="tl">
                    <a:srgbClr val="000000">
                      <a:alpha val="43137"/>
                    </a:srgbClr>
                  </a:outerShdw>
                </a:effectLst>
                <a:latin typeface="Garamond" panose="02020404030301010803" pitchFamily="18" charset="0"/>
              </a:rPr>
              <a:t>ACSE, </a:t>
            </a:r>
            <a:r>
              <a:rPr lang="en-IN" sz="1600" b="1" dirty="0">
                <a:effectLst>
                  <a:outerShdw blurRad="38100" dist="38100" dir="2700000" algn="tl">
                    <a:srgbClr val="000000">
                      <a:alpha val="43137"/>
                    </a:srgbClr>
                  </a:outerShdw>
                </a:effectLst>
                <a:latin typeface="Garamond" panose="02020404030301010803" pitchFamily="18" charset="0"/>
              </a:rPr>
              <a:t>VFSTR</a:t>
            </a:r>
          </a:p>
        </p:txBody>
      </p:sp>
      <p:sp>
        <p:nvSpPr>
          <p:cNvPr id="9" name="TextBox 8">
            <a:extLst>
              <a:ext uri="{FF2B5EF4-FFF2-40B4-BE49-F238E27FC236}">
                <a16:creationId xmlns:a16="http://schemas.microsoft.com/office/drawing/2014/main" xmlns="" id="{5CE25F01-E335-4297-B86B-991CA35D9D2C}"/>
              </a:ext>
            </a:extLst>
          </p:cNvPr>
          <p:cNvSpPr txBox="1"/>
          <p:nvPr userDrawn="1"/>
        </p:nvSpPr>
        <p:spPr>
          <a:xfrm>
            <a:off x="178816" y="6409731"/>
            <a:ext cx="4526188" cy="369332"/>
          </a:xfrm>
          <a:prstGeom prst="rect">
            <a:avLst/>
          </a:prstGeom>
          <a:noFill/>
        </p:spPr>
        <p:txBody>
          <a:bodyPr wrap="square" rtlCol="0">
            <a:spAutoFit/>
          </a:bodyPr>
          <a:lstStyle/>
          <a:p>
            <a:pPr algn="ctr"/>
            <a:r>
              <a:rPr lang="en-IN" b="1" dirty="0">
                <a:solidFill>
                  <a:schemeClr val="bg1"/>
                </a:solidFill>
                <a:effectLst>
                  <a:outerShdw blurRad="38100" dist="38100" dir="2700000" algn="tl">
                    <a:srgbClr val="000000">
                      <a:alpha val="43137"/>
                    </a:srgbClr>
                  </a:outerShdw>
                </a:effectLst>
                <a:latin typeface="Garamond" panose="02020404030301010803" pitchFamily="18" charset="0"/>
              </a:rPr>
              <a:t>Machine Learning: Model Evaluation</a:t>
            </a:r>
          </a:p>
        </p:txBody>
      </p:sp>
      <p:pic>
        <p:nvPicPr>
          <p:cNvPr id="11" name="Picture 10" descr="Image result for AI ROBOT tutorials points">
            <a:extLst>
              <a:ext uri="{FF2B5EF4-FFF2-40B4-BE49-F238E27FC236}">
                <a16:creationId xmlns:a16="http://schemas.microsoft.com/office/drawing/2014/main" xmlns="" id="{DC3120ED-AD0E-464D-ADED-101C4A7526A2}"/>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8294" y="345849"/>
            <a:ext cx="849870" cy="88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357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35D981-10EB-495C-B099-CD010110CB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CC7D241-25FE-4C07-BF0B-37456DB33E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418E093B-BB07-40EE-B49E-8522330CFFD8}"/>
              </a:ext>
            </a:extLst>
          </p:cNvPr>
          <p:cNvSpPr>
            <a:spLocks noGrp="1"/>
          </p:cNvSpPr>
          <p:nvPr>
            <p:ph type="dt" sz="half" idx="10"/>
          </p:nvPr>
        </p:nvSpPr>
        <p:spPr/>
        <p:txBody>
          <a:bodyPr/>
          <a:lstStyle/>
          <a:p>
            <a:fld id="{0752EFEA-DD8F-4190-BBDE-E81779CF4A44}" type="datetime1">
              <a:rPr lang="en-IN" smtClean="0"/>
              <a:pPr/>
              <a:t>09-02-2024</a:t>
            </a:fld>
            <a:endParaRPr lang="en-IN"/>
          </a:p>
        </p:txBody>
      </p:sp>
      <p:sp>
        <p:nvSpPr>
          <p:cNvPr id="5" name="Footer Placeholder 4">
            <a:extLst>
              <a:ext uri="{FF2B5EF4-FFF2-40B4-BE49-F238E27FC236}">
                <a16:creationId xmlns:a16="http://schemas.microsoft.com/office/drawing/2014/main" xmlns="" id="{EBCCDFE7-4E9E-480E-BB0A-DAFF1084F428}"/>
              </a:ext>
            </a:extLst>
          </p:cNvPr>
          <p:cNvSpPr>
            <a:spLocks noGrp="1"/>
          </p:cNvSpPr>
          <p:nvPr>
            <p:ph type="ftr" sz="quarter" idx="11"/>
          </p:nvPr>
        </p:nvSpPr>
        <p:spPr/>
        <p:txBody>
          <a:bodyPr/>
          <a:lstStyle/>
          <a:p>
            <a:r>
              <a:rPr lang="en-IN"/>
              <a:t>Mrs. Jyostna Devi Bodapati, Asst.Professor, Dept. of CSE - VFSTR Deemed to  be  University</a:t>
            </a:r>
          </a:p>
        </p:txBody>
      </p:sp>
      <p:sp>
        <p:nvSpPr>
          <p:cNvPr id="6" name="Slide Number Placeholder 5">
            <a:extLst>
              <a:ext uri="{FF2B5EF4-FFF2-40B4-BE49-F238E27FC236}">
                <a16:creationId xmlns:a16="http://schemas.microsoft.com/office/drawing/2014/main" xmlns="" id="{1FF078C0-F55B-427F-8A4D-B8FBD5CCFF95}"/>
              </a:ext>
            </a:extLst>
          </p:cNvPr>
          <p:cNvSpPr>
            <a:spLocks noGrp="1"/>
          </p:cNvSpPr>
          <p:nvPr>
            <p:ph type="sldNum" sz="quarter" idx="12"/>
          </p:nvPr>
        </p:nvSpPr>
        <p:spPr/>
        <p:txBody>
          <a:bodyPr/>
          <a:lstStyle/>
          <a:p>
            <a:fld id="{DB6201F3-EC50-4D03-9DCC-72CFC24C5356}" type="slidenum">
              <a:rPr lang="en-IN" smtClean="0"/>
              <a:pPr/>
              <a:t>‹#›</a:t>
            </a:fld>
            <a:endParaRPr lang="en-IN"/>
          </a:p>
        </p:txBody>
      </p:sp>
    </p:spTree>
    <p:extLst>
      <p:ext uri="{BB962C8B-B14F-4D97-AF65-F5344CB8AC3E}">
        <p14:creationId xmlns:p14="http://schemas.microsoft.com/office/powerpoint/2010/main" val="2187349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D18164-05B3-4753-A203-0931D91E57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B8FB8FF-F2D5-4C72-9547-60C84CF5BA0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Content Placeholder 3">
            <a:extLst>
              <a:ext uri="{FF2B5EF4-FFF2-40B4-BE49-F238E27FC236}">
                <a16:creationId xmlns:a16="http://schemas.microsoft.com/office/drawing/2014/main" xmlns="" id="{2A10C0B6-CC2C-4EB4-A0CE-21056633C6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B8BE4BF9-501B-441F-92A4-88911D52C874}"/>
              </a:ext>
            </a:extLst>
          </p:cNvPr>
          <p:cNvSpPr>
            <a:spLocks noGrp="1"/>
          </p:cNvSpPr>
          <p:nvPr>
            <p:ph type="dt" sz="half" idx="10"/>
          </p:nvPr>
        </p:nvSpPr>
        <p:spPr/>
        <p:txBody>
          <a:bodyPr/>
          <a:lstStyle/>
          <a:p>
            <a:fld id="{FB81333C-230B-4AC5-BB15-D7A318AF233F}" type="datetime1">
              <a:rPr lang="en-IN" smtClean="0"/>
              <a:pPr/>
              <a:t>09-02-2024</a:t>
            </a:fld>
            <a:endParaRPr lang="en-IN"/>
          </a:p>
        </p:txBody>
      </p:sp>
      <p:sp>
        <p:nvSpPr>
          <p:cNvPr id="6" name="Footer Placeholder 5">
            <a:extLst>
              <a:ext uri="{FF2B5EF4-FFF2-40B4-BE49-F238E27FC236}">
                <a16:creationId xmlns:a16="http://schemas.microsoft.com/office/drawing/2014/main" xmlns="" id="{153FF0E4-1334-4D20-8DB0-BBB764A82DFC}"/>
              </a:ext>
            </a:extLst>
          </p:cNvPr>
          <p:cNvSpPr>
            <a:spLocks noGrp="1"/>
          </p:cNvSpPr>
          <p:nvPr>
            <p:ph type="ftr" sz="quarter" idx="11"/>
          </p:nvPr>
        </p:nvSpPr>
        <p:spPr/>
        <p:txBody>
          <a:bodyPr/>
          <a:lstStyle/>
          <a:p>
            <a:r>
              <a:rPr lang="en-IN"/>
              <a:t>Mrs. Jyostna Devi Bodapati, Asst.Professor, Dept. of CSE - VFSTR Deemed to  be  University</a:t>
            </a:r>
          </a:p>
        </p:txBody>
      </p:sp>
      <p:sp>
        <p:nvSpPr>
          <p:cNvPr id="7" name="Slide Number Placeholder 6">
            <a:extLst>
              <a:ext uri="{FF2B5EF4-FFF2-40B4-BE49-F238E27FC236}">
                <a16:creationId xmlns:a16="http://schemas.microsoft.com/office/drawing/2014/main" xmlns="" id="{56E71A5A-36C3-4A6E-AB11-DBEC0725E49F}"/>
              </a:ext>
            </a:extLst>
          </p:cNvPr>
          <p:cNvSpPr>
            <a:spLocks noGrp="1"/>
          </p:cNvSpPr>
          <p:nvPr>
            <p:ph type="sldNum" sz="quarter" idx="12"/>
          </p:nvPr>
        </p:nvSpPr>
        <p:spPr/>
        <p:txBody>
          <a:bodyPr/>
          <a:lstStyle/>
          <a:p>
            <a:fld id="{DB6201F3-EC50-4D03-9DCC-72CFC24C5356}" type="slidenum">
              <a:rPr lang="en-IN" smtClean="0"/>
              <a:pPr/>
              <a:t>‹#›</a:t>
            </a:fld>
            <a:endParaRPr lang="en-IN"/>
          </a:p>
        </p:txBody>
      </p:sp>
    </p:spTree>
    <p:extLst>
      <p:ext uri="{BB962C8B-B14F-4D97-AF65-F5344CB8AC3E}">
        <p14:creationId xmlns:p14="http://schemas.microsoft.com/office/powerpoint/2010/main" val="3488483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34F90B-E428-4358-866C-7AD386D7E09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877F8AA-6AF4-43ED-B17C-6894A5511A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67ECBB7A-7770-45D6-8BD1-D8AD432A30A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2685D616-A596-484D-9A8A-C4931DA7DD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58F62A7E-211A-4D08-A8FE-8633AA1E1D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71D6E0C8-137A-4542-A731-CAF29D2D651A}"/>
              </a:ext>
            </a:extLst>
          </p:cNvPr>
          <p:cNvSpPr>
            <a:spLocks noGrp="1"/>
          </p:cNvSpPr>
          <p:nvPr>
            <p:ph type="dt" sz="half" idx="10"/>
          </p:nvPr>
        </p:nvSpPr>
        <p:spPr/>
        <p:txBody>
          <a:bodyPr/>
          <a:lstStyle/>
          <a:p>
            <a:fld id="{BED85525-A18E-40DB-A539-CFCA856FB55C}" type="datetime1">
              <a:rPr lang="en-IN" smtClean="0"/>
              <a:pPr/>
              <a:t>09-02-2024</a:t>
            </a:fld>
            <a:endParaRPr lang="en-IN"/>
          </a:p>
        </p:txBody>
      </p:sp>
      <p:sp>
        <p:nvSpPr>
          <p:cNvPr id="8" name="Footer Placeholder 7">
            <a:extLst>
              <a:ext uri="{FF2B5EF4-FFF2-40B4-BE49-F238E27FC236}">
                <a16:creationId xmlns:a16="http://schemas.microsoft.com/office/drawing/2014/main" xmlns="" id="{535D7CFD-6C23-4AB6-85EF-E77B28225DAA}"/>
              </a:ext>
            </a:extLst>
          </p:cNvPr>
          <p:cNvSpPr>
            <a:spLocks noGrp="1"/>
          </p:cNvSpPr>
          <p:nvPr>
            <p:ph type="ftr" sz="quarter" idx="11"/>
          </p:nvPr>
        </p:nvSpPr>
        <p:spPr/>
        <p:txBody>
          <a:bodyPr/>
          <a:lstStyle/>
          <a:p>
            <a:r>
              <a:rPr lang="en-IN"/>
              <a:t>Mrs. Jyostna Devi Bodapati, Asst.Professor, Dept. of CSE - VFSTR Deemed to  be  University</a:t>
            </a:r>
          </a:p>
        </p:txBody>
      </p:sp>
      <p:sp>
        <p:nvSpPr>
          <p:cNvPr id="9" name="Slide Number Placeholder 8">
            <a:extLst>
              <a:ext uri="{FF2B5EF4-FFF2-40B4-BE49-F238E27FC236}">
                <a16:creationId xmlns:a16="http://schemas.microsoft.com/office/drawing/2014/main" xmlns="" id="{2AAC1743-4F96-4A26-836A-0E47B2DE8EDD}"/>
              </a:ext>
            </a:extLst>
          </p:cNvPr>
          <p:cNvSpPr>
            <a:spLocks noGrp="1"/>
          </p:cNvSpPr>
          <p:nvPr>
            <p:ph type="sldNum" sz="quarter" idx="12"/>
          </p:nvPr>
        </p:nvSpPr>
        <p:spPr/>
        <p:txBody>
          <a:bodyPr/>
          <a:lstStyle/>
          <a:p>
            <a:fld id="{DB6201F3-EC50-4D03-9DCC-72CFC24C5356}" type="slidenum">
              <a:rPr lang="en-IN" smtClean="0"/>
              <a:pPr/>
              <a:t>‹#›</a:t>
            </a:fld>
            <a:endParaRPr lang="en-IN"/>
          </a:p>
        </p:txBody>
      </p:sp>
    </p:spTree>
    <p:extLst>
      <p:ext uri="{BB962C8B-B14F-4D97-AF65-F5344CB8AC3E}">
        <p14:creationId xmlns:p14="http://schemas.microsoft.com/office/powerpoint/2010/main" val="115055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2" descr="Advanced Analytics Certification, SAS Academy for Data Science | SAS">
            <a:extLst>
              <a:ext uri="{FF2B5EF4-FFF2-40B4-BE49-F238E27FC236}">
                <a16:creationId xmlns:a16="http://schemas.microsoft.com/office/drawing/2014/main" xmlns="" id="{41C024A3-87CF-4DCB-8047-BD5666136F3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9514"/>
            <a:ext cx="12192000" cy="69375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4E6FEAAA-7A85-4658-934E-E5C6DBF89CAA}"/>
              </a:ext>
            </a:extLst>
          </p:cNvPr>
          <p:cNvSpPr>
            <a:spLocks noGrp="1"/>
          </p:cNvSpPr>
          <p:nvPr>
            <p:ph type="title"/>
          </p:nvPr>
        </p:nvSpPr>
        <p:spPr>
          <a:xfrm>
            <a:off x="838200" y="2598882"/>
            <a:ext cx="10515600" cy="1325563"/>
          </a:xfrm>
        </p:spPr>
        <p:txBody>
          <a:bodyPr/>
          <a:lstStyle>
            <a:lvl1pPr algn="ctr">
              <a:defRPr b="1">
                <a:effectLst>
                  <a:outerShdw blurRad="38100" dist="38100" dir="2700000" algn="tl">
                    <a:srgbClr val="000000">
                      <a:alpha val="43137"/>
                    </a:srgbClr>
                  </a:outerShdw>
                </a:effectLst>
                <a:latin typeface="Garamond" panose="02020404030301010803" pitchFamily="18" charset="0"/>
              </a:defRPr>
            </a:lvl1pPr>
          </a:lstStyle>
          <a:p>
            <a:r>
              <a:rPr lang="en-US"/>
              <a:t>Click to edit Master title style</a:t>
            </a:r>
            <a:endParaRPr lang="en-IN" dirty="0"/>
          </a:p>
        </p:txBody>
      </p:sp>
    </p:spTree>
    <p:extLst>
      <p:ext uri="{BB962C8B-B14F-4D97-AF65-F5344CB8AC3E}">
        <p14:creationId xmlns:p14="http://schemas.microsoft.com/office/powerpoint/2010/main" val="29696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1796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BB9508-09EE-469F-B0A3-820EC5326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5B14E05-27F2-482E-B8DD-C5F6EC68B8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E9E08969-3554-4A22-8563-48CFE8E3A0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344F3E3-01F6-4AFD-997F-4BAA969FD752}"/>
              </a:ext>
            </a:extLst>
          </p:cNvPr>
          <p:cNvSpPr>
            <a:spLocks noGrp="1"/>
          </p:cNvSpPr>
          <p:nvPr>
            <p:ph type="dt" sz="half" idx="10"/>
          </p:nvPr>
        </p:nvSpPr>
        <p:spPr/>
        <p:txBody>
          <a:bodyPr/>
          <a:lstStyle/>
          <a:p>
            <a:fld id="{42AE319F-509F-4B94-A20D-20DCBF964DF3}" type="datetime1">
              <a:rPr lang="en-IN" smtClean="0"/>
              <a:pPr/>
              <a:t>09-02-2024</a:t>
            </a:fld>
            <a:endParaRPr lang="en-IN"/>
          </a:p>
        </p:txBody>
      </p:sp>
      <p:sp>
        <p:nvSpPr>
          <p:cNvPr id="6" name="Footer Placeholder 5">
            <a:extLst>
              <a:ext uri="{FF2B5EF4-FFF2-40B4-BE49-F238E27FC236}">
                <a16:creationId xmlns:a16="http://schemas.microsoft.com/office/drawing/2014/main" xmlns="" id="{E4DBCDC5-335F-4705-BF8D-4C7101012280}"/>
              </a:ext>
            </a:extLst>
          </p:cNvPr>
          <p:cNvSpPr>
            <a:spLocks noGrp="1"/>
          </p:cNvSpPr>
          <p:nvPr>
            <p:ph type="ftr" sz="quarter" idx="11"/>
          </p:nvPr>
        </p:nvSpPr>
        <p:spPr/>
        <p:txBody>
          <a:bodyPr/>
          <a:lstStyle/>
          <a:p>
            <a:r>
              <a:rPr lang="en-IN"/>
              <a:t>Mrs. Jyostna Devi Bodapati, Asst.Professor, Dept. of CSE - VFSTR Deemed to  be  University</a:t>
            </a:r>
          </a:p>
        </p:txBody>
      </p:sp>
      <p:sp>
        <p:nvSpPr>
          <p:cNvPr id="7" name="Slide Number Placeholder 6">
            <a:extLst>
              <a:ext uri="{FF2B5EF4-FFF2-40B4-BE49-F238E27FC236}">
                <a16:creationId xmlns:a16="http://schemas.microsoft.com/office/drawing/2014/main" xmlns="" id="{6BB739FA-F92B-45B0-AE4E-B54170F19118}"/>
              </a:ext>
            </a:extLst>
          </p:cNvPr>
          <p:cNvSpPr>
            <a:spLocks noGrp="1"/>
          </p:cNvSpPr>
          <p:nvPr>
            <p:ph type="sldNum" sz="quarter" idx="12"/>
          </p:nvPr>
        </p:nvSpPr>
        <p:spPr/>
        <p:txBody>
          <a:bodyPr/>
          <a:lstStyle/>
          <a:p>
            <a:fld id="{DB6201F3-EC50-4D03-9DCC-72CFC24C5356}" type="slidenum">
              <a:rPr lang="en-IN" smtClean="0"/>
              <a:pPr/>
              <a:t>‹#›</a:t>
            </a:fld>
            <a:endParaRPr lang="en-IN"/>
          </a:p>
        </p:txBody>
      </p:sp>
    </p:spTree>
    <p:extLst>
      <p:ext uri="{BB962C8B-B14F-4D97-AF65-F5344CB8AC3E}">
        <p14:creationId xmlns:p14="http://schemas.microsoft.com/office/powerpoint/2010/main" val="2676804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AD00D8-11F7-4643-BD09-80023BD2FB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64D3E798-A671-4D95-B978-9906BFE949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xmlns="" id="{7F89F40C-9AEC-46C2-820E-BC08420E47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068C1706-A4CD-4D18-8AD4-FC6DE40C16E0}"/>
              </a:ext>
            </a:extLst>
          </p:cNvPr>
          <p:cNvSpPr>
            <a:spLocks noGrp="1"/>
          </p:cNvSpPr>
          <p:nvPr>
            <p:ph type="dt" sz="half" idx="10"/>
          </p:nvPr>
        </p:nvSpPr>
        <p:spPr/>
        <p:txBody>
          <a:bodyPr/>
          <a:lstStyle/>
          <a:p>
            <a:fld id="{4A67E8F4-DC78-42BF-B678-9008F682B04F}" type="datetime1">
              <a:rPr lang="en-IN" smtClean="0"/>
              <a:pPr/>
              <a:t>09-02-2024</a:t>
            </a:fld>
            <a:endParaRPr lang="en-IN"/>
          </a:p>
        </p:txBody>
      </p:sp>
      <p:sp>
        <p:nvSpPr>
          <p:cNvPr id="6" name="Footer Placeholder 5">
            <a:extLst>
              <a:ext uri="{FF2B5EF4-FFF2-40B4-BE49-F238E27FC236}">
                <a16:creationId xmlns:a16="http://schemas.microsoft.com/office/drawing/2014/main" xmlns="" id="{152BBB01-6605-4739-872C-CE2B8BD1CA0E}"/>
              </a:ext>
            </a:extLst>
          </p:cNvPr>
          <p:cNvSpPr>
            <a:spLocks noGrp="1"/>
          </p:cNvSpPr>
          <p:nvPr>
            <p:ph type="ftr" sz="quarter" idx="11"/>
          </p:nvPr>
        </p:nvSpPr>
        <p:spPr/>
        <p:txBody>
          <a:bodyPr/>
          <a:lstStyle/>
          <a:p>
            <a:r>
              <a:rPr lang="en-IN"/>
              <a:t>Mrs. Jyostna Devi Bodapati, Asst.Professor, Dept. of CSE - VFSTR Deemed to  be  University</a:t>
            </a:r>
          </a:p>
        </p:txBody>
      </p:sp>
      <p:sp>
        <p:nvSpPr>
          <p:cNvPr id="7" name="Slide Number Placeholder 6">
            <a:extLst>
              <a:ext uri="{FF2B5EF4-FFF2-40B4-BE49-F238E27FC236}">
                <a16:creationId xmlns:a16="http://schemas.microsoft.com/office/drawing/2014/main" xmlns="" id="{8105A445-971A-42B5-9750-57F4141E2BE4}"/>
              </a:ext>
            </a:extLst>
          </p:cNvPr>
          <p:cNvSpPr>
            <a:spLocks noGrp="1"/>
          </p:cNvSpPr>
          <p:nvPr>
            <p:ph type="sldNum" sz="quarter" idx="12"/>
          </p:nvPr>
        </p:nvSpPr>
        <p:spPr/>
        <p:txBody>
          <a:bodyPr/>
          <a:lstStyle/>
          <a:p>
            <a:fld id="{DB6201F3-EC50-4D03-9DCC-72CFC24C5356}" type="slidenum">
              <a:rPr lang="en-IN" smtClean="0"/>
              <a:pPr/>
              <a:t>‹#›</a:t>
            </a:fld>
            <a:endParaRPr lang="en-IN"/>
          </a:p>
        </p:txBody>
      </p:sp>
    </p:spTree>
    <p:extLst>
      <p:ext uri="{BB962C8B-B14F-4D97-AF65-F5344CB8AC3E}">
        <p14:creationId xmlns:p14="http://schemas.microsoft.com/office/powerpoint/2010/main" val="2891518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069B311-0985-49FE-B59F-A285A4A2DE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1CCA2E3-A664-4894-BCCD-A601616D32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961AF9B-5CA7-4870-9CB4-22A4C355B0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79C711-89DB-4CFC-A5E9-8AFECB542C59}" type="datetime1">
              <a:rPr lang="en-IN" smtClean="0"/>
              <a:pPr/>
              <a:t>09-02-2024</a:t>
            </a:fld>
            <a:endParaRPr lang="en-IN"/>
          </a:p>
        </p:txBody>
      </p:sp>
      <p:sp>
        <p:nvSpPr>
          <p:cNvPr id="5" name="Footer Placeholder 4">
            <a:extLst>
              <a:ext uri="{FF2B5EF4-FFF2-40B4-BE49-F238E27FC236}">
                <a16:creationId xmlns:a16="http://schemas.microsoft.com/office/drawing/2014/main" xmlns="" id="{8A1A1963-8FE3-4996-ABCF-4BFB0A1692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Mrs. Jyostna Devi Bodapati, Asst.Professor, Dept. of CSE - VFSTR Deemed to  be  University</a:t>
            </a:r>
          </a:p>
        </p:txBody>
      </p:sp>
      <p:sp>
        <p:nvSpPr>
          <p:cNvPr id="6" name="Slide Number Placeholder 5">
            <a:extLst>
              <a:ext uri="{FF2B5EF4-FFF2-40B4-BE49-F238E27FC236}">
                <a16:creationId xmlns:a16="http://schemas.microsoft.com/office/drawing/2014/main" xmlns="" id="{8C7AE570-E941-4F18-AB53-FBF8BBBEDE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201F3-EC50-4D03-9DCC-72CFC24C5356}" type="slidenum">
              <a:rPr lang="en-IN" smtClean="0"/>
              <a:pPr/>
              <a:t>‹#›</a:t>
            </a:fld>
            <a:endParaRPr lang="en-IN"/>
          </a:p>
        </p:txBody>
      </p:sp>
    </p:spTree>
    <p:extLst>
      <p:ext uri="{BB962C8B-B14F-4D97-AF65-F5344CB8AC3E}">
        <p14:creationId xmlns:p14="http://schemas.microsoft.com/office/powerpoint/2010/main" val="407563200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710" r:id="rId3"/>
    <p:sldLayoutId id="2147483711" r:id="rId4"/>
    <p:sldLayoutId id="2147483712" r:id="rId5"/>
    <p:sldLayoutId id="2147483713" r:id="rId6"/>
    <p:sldLayoutId id="2147483714" r:id="rId7"/>
    <p:sldLayoutId id="2147483715" r:id="rId8"/>
    <p:sldLayoutId id="2147483716" r:id="rId9"/>
    <p:sldLayoutId id="2147483682" r:id="rId10"/>
    <p:sldLayoutId id="2147483683" r:id="rId11"/>
    <p:sldLayoutId id="2147483685" r:id="rId12"/>
    <p:sldLayoutId id="2147483684" r:id="rId13"/>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0.emf"/></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A296D8-B8F7-4B98-8D09-C85139EFBB40}"/>
              </a:ext>
            </a:extLst>
          </p:cNvPr>
          <p:cNvSpPr>
            <a:spLocks noGrp="1"/>
          </p:cNvSpPr>
          <p:nvPr>
            <p:ph type="ctrTitle"/>
          </p:nvPr>
        </p:nvSpPr>
        <p:spPr>
          <a:xfrm>
            <a:off x="1524000" y="1352550"/>
            <a:ext cx="9144000" cy="2505075"/>
          </a:xfrm>
        </p:spPr>
        <p:txBody>
          <a:bodyPr>
            <a:noAutofit/>
          </a:bodyPr>
          <a:lstStyle/>
          <a:p>
            <a:r>
              <a:rPr lang="en-US" sz="4000" spc="-10" dirty="0">
                <a:latin typeface="Calibri"/>
                <a:cs typeface="Calibri"/>
              </a:rPr>
              <a:t>Machine Learning</a:t>
            </a:r>
            <a:br>
              <a:rPr lang="en-US" sz="4000" spc="-10" dirty="0">
                <a:latin typeface="Calibri"/>
                <a:cs typeface="Calibri"/>
              </a:rPr>
            </a:br>
            <a:r>
              <a:rPr lang="en-US" sz="4000" spc="-10" dirty="0">
                <a:solidFill>
                  <a:srgbClr val="002060"/>
                </a:solidFill>
                <a:latin typeface="Calibri"/>
                <a:cs typeface="Calibri"/>
              </a:rPr>
              <a:t/>
            </a:r>
            <a:br>
              <a:rPr lang="en-US" sz="4000" spc="-10" dirty="0">
                <a:solidFill>
                  <a:srgbClr val="002060"/>
                </a:solidFill>
                <a:latin typeface="Calibri"/>
                <a:cs typeface="Calibri"/>
              </a:rPr>
            </a:br>
            <a:r>
              <a:rPr lang="en-US" sz="3600" dirty="0"/>
              <a:t>K Nearest Neighbor Classification</a:t>
            </a:r>
            <a:endParaRPr lang="en-IN" sz="4000" dirty="0">
              <a:solidFill>
                <a:srgbClr val="002060"/>
              </a:solidFill>
            </a:endParaRPr>
          </a:p>
        </p:txBody>
      </p:sp>
      <p:sp>
        <p:nvSpPr>
          <p:cNvPr id="3" name="Subtitle 2">
            <a:extLst>
              <a:ext uri="{FF2B5EF4-FFF2-40B4-BE49-F238E27FC236}">
                <a16:creationId xmlns:a16="http://schemas.microsoft.com/office/drawing/2014/main" xmlns="" id="{4AEFC0EF-5DAD-4C4B-8D3F-0D6EE612894C}"/>
              </a:ext>
            </a:extLst>
          </p:cNvPr>
          <p:cNvSpPr>
            <a:spLocks noGrp="1"/>
          </p:cNvSpPr>
          <p:nvPr>
            <p:ph type="subTitle" idx="1"/>
          </p:nvPr>
        </p:nvSpPr>
        <p:spPr>
          <a:xfrm>
            <a:off x="1524000" y="4155181"/>
            <a:ext cx="9144000" cy="2109649"/>
          </a:xfrm>
        </p:spPr>
        <p:txBody>
          <a:bodyPr>
            <a:normAutofit/>
          </a:bodyPr>
          <a:lstStyle/>
          <a:p>
            <a:pPr marL="0" indent="0" algn="ctr">
              <a:buNone/>
            </a:pPr>
            <a:r>
              <a:rPr lang="en-IN" sz="2800" b="1" dirty="0">
                <a:solidFill>
                  <a:schemeClr val="accent1">
                    <a:lumMod val="50000"/>
                  </a:schemeClr>
                </a:solidFill>
                <a:effectLst>
                  <a:outerShdw blurRad="38100" dist="38100" dir="2700000" algn="tl">
                    <a:srgbClr val="000000">
                      <a:alpha val="43137"/>
                    </a:srgbClr>
                  </a:outerShdw>
                </a:effectLst>
              </a:rPr>
              <a:t>by</a:t>
            </a:r>
          </a:p>
          <a:p>
            <a:pPr marL="0" indent="0" algn="ctr">
              <a:buNone/>
            </a:pPr>
            <a:r>
              <a:rPr lang="en-IN" sz="2800" b="1" dirty="0" smtClean="0">
                <a:solidFill>
                  <a:srgbClr val="002060"/>
                </a:solidFill>
                <a:effectLst>
                  <a:outerShdw blurRad="38100" dist="38100" dir="2700000" algn="tl">
                    <a:srgbClr val="000000">
                      <a:alpha val="43137"/>
                    </a:srgbClr>
                  </a:outerShdw>
                </a:effectLst>
              </a:rPr>
              <a:t>Dr Jyostna </a:t>
            </a:r>
            <a:r>
              <a:rPr lang="en-IN" sz="2800" b="1" dirty="0">
                <a:solidFill>
                  <a:srgbClr val="002060"/>
                </a:solidFill>
                <a:effectLst>
                  <a:outerShdw blurRad="38100" dist="38100" dir="2700000" algn="tl">
                    <a:srgbClr val="000000">
                      <a:alpha val="43137"/>
                    </a:srgbClr>
                  </a:outerShdw>
                </a:effectLst>
              </a:rPr>
              <a:t>Devi </a:t>
            </a:r>
            <a:r>
              <a:rPr lang="en-IN" sz="2800" b="1" dirty="0" smtClean="0">
                <a:solidFill>
                  <a:srgbClr val="002060"/>
                </a:solidFill>
                <a:effectLst>
                  <a:outerShdw blurRad="38100" dist="38100" dir="2700000" algn="tl">
                    <a:srgbClr val="000000">
                      <a:alpha val="43137"/>
                    </a:srgbClr>
                  </a:outerShdw>
                </a:effectLst>
              </a:rPr>
              <a:t>Bodapati</a:t>
            </a:r>
            <a:endParaRPr lang="en-IN" sz="2800" b="1" dirty="0">
              <a:solidFill>
                <a:srgbClr val="002060"/>
              </a:solidFill>
              <a:effectLst>
                <a:outerShdw blurRad="38100" dist="38100" dir="2700000" algn="tl">
                  <a:srgbClr val="000000">
                    <a:alpha val="43137"/>
                  </a:srgbClr>
                </a:outerShdw>
              </a:effectLst>
            </a:endParaRPr>
          </a:p>
          <a:p>
            <a:pPr marL="0" indent="0" algn="ctr">
              <a:buNone/>
            </a:pPr>
            <a:r>
              <a:rPr lang="en-IN" sz="2000" b="1" dirty="0" smtClean="0">
                <a:solidFill>
                  <a:srgbClr val="002060"/>
                </a:solidFill>
                <a:effectLst>
                  <a:outerShdw blurRad="38100" dist="38100" dir="2700000" algn="tl">
                    <a:srgbClr val="000000">
                      <a:alpha val="43137"/>
                    </a:srgbClr>
                  </a:outerShdw>
                </a:effectLst>
              </a:rPr>
              <a:t>Associate </a:t>
            </a:r>
            <a:r>
              <a:rPr lang="en-IN" sz="2000" b="1" dirty="0">
                <a:solidFill>
                  <a:srgbClr val="002060"/>
                </a:solidFill>
                <a:effectLst>
                  <a:outerShdw blurRad="38100" dist="38100" dir="2700000" algn="tl">
                    <a:srgbClr val="000000">
                      <a:alpha val="43137"/>
                    </a:srgbClr>
                  </a:outerShdw>
                </a:effectLst>
              </a:rPr>
              <a:t>Professor, </a:t>
            </a:r>
            <a:r>
              <a:rPr lang="en-IN" sz="2000" b="1" dirty="0" smtClean="0">
                <a:solidFill>
                  <a:srgbClr val="002060"/>
                </a:solidFill>
                <a:effectLst>
                  <a:outerShdw blurRad="38100" dist="38100" dir="2700000" algn="tl">
                    <a:srgbClr val="000000">
                      <a:alpha val="43137"/>
                    </a:srgbClr>
                  </a:outerShdw>
                </a:effectLst>
              </a:rPr>
              <a:t>ACSE</a:t>
            </a:r>
            <a:r>
              <a:rPr lang="en-IN" sz="2000" b="1" dirty="0">
                <a:solidFill>
                  <a:srgbClr val="002060"/>
                </a:solidFill>
                <a:effectLst>
                  <a:outerShdw blurRad="38100" dist="38100" dir="2700000" algn="tl">
                    <a:srgbClr val="000000">
                      <a:alpha val="43137"/>
                    </a:srgbClr>
                  </a:outerShdw>
                </a:effectLst>
              </a:rPr>
              <a:t>, VFSTR</a:t>
            </a:r>
          </a:p>
        </p:txBody>
      </p:sp>
    </p:spTree>
    <p:extLst>
      <p:ext uri="{BB962C8B-B14F-4D97-AF65-F5344CB8AC3E}">
        <p14:creationId xmlns:p14="http://schemas.microsoft.com/office/powerpoint/2010/main" val="2308870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72636"/>
            <a:ext cx="10515600" cy="695062"/>
          </a:xfrm>
          <a:prstGeom prst="rect">
            <a:avLst/>
          </a:prstGeom>
        </p:spPr>
        <p:txBody>
          <a:bodyPr vert="horz" wrap="square" lIns="0" tIns="78740" rIns="0" bIns="0" rtlCol="0">
            <a:spAutoFit/>
          </a:bodyPr>
          <a:lstStyle/>
          <a:p>
            <a:pPr marL="1945639">
              <a:lnSpc>
                <a:spcPct val="100000"/>
              </a:lnSpc>
              <a:spcBef>
                <a:spcPts val="620"/>
              </a:spcBef>
            </a:pPr>
            <a:r>
              <a:rPr sz="4000" dirty="0"/>
              <a:t>1</a:t>
            </a:r>
            <a:r>
              <a:rPr sz="4000" spc="-20" dirty="0"/>
              <a:t> </a:t>
            </a:r>
            <a:r>
              <a:rPr lang="en-US" sz="4000" spc="-20" dirty="0"/>
              <a:t>N</a:t>
            </a:r>
            <a:r>
              <a:rPr sz="4000" spc="-10" dirty="0"/>
              <a:t>earest-neighbor</a:t>
            </a:r>
          </a:p>
        </p:txBody>
      </p:sp>
      <p:pic>
        <p:nvPicPr>
          <p:cNvPr id="3" name="object 3"/>
          <p:cNvPicPr/>
          <p:nvPr/>
        </p:nvPicPr>
        <p:blipFill>
          <a:blip r:embed="rId2" cstate="print"/>
          <a:stretch>
            <a:fillRect/>
          </a:stretch>
        </p:blipFill>
        <p:spPr>
          <a:xfrm>
            <a:off x="571636" y="1712504"/>
            <a:ext cx="5070021" cy="4168502"/>
          </a:xfrm>
          <a:prstGeom prst="rect">
            <a:avLst/>
          </a:prstGeom>
        </p:spPr>
      </p:pic>
      <p:sp>
        <p:nvSpPr>
          <p:cNvPr id="7" name="TextBox 6">
            <a:extLst>
              <a:ext uri="{FF2B5EF4-FFF2-40B4-BE49-F238E27FC236}">
                <a16:creationId xmlns:a16="http://schemas.microsoft.com/office/drawing/2014/main" xmlns="" id="{7443F3EE-0477-C2E7-7BE2-87E57BAC245F}"/>
              </a:ext>
            </a:extLst>
          </p:cNvPr>
          <p:cNvSpPr txBox="1"/>
          <p:nvPr/>
        </p:nvSpPr>
        <p:spPr>
          <a:xfrm>
            <a:off x="6172200" y="1941513"/>
            <a:ext cx="5448164" cy="3046988"/>
          </a:xfrm>
          <a:prstGeom prst="rect">
            <a:avLst/>
          </a:prstGeom>
          <a:noFill/>
        </p:spPr>
        <p:txBody>
          <a:bodyPr wrap="square">
            <a:spAutoFit/>
          </a:bodyPr>
          <a:lstStyle/>
          <a:p>
            <a:pPr>
              <a:defRPr/>
            </a:pPr>
            <a:r>
              <a:rPr lang="en-US" sz="2400" b="1" i="0" dirty="0">
                <a:solidFill>
                  <a:srgbClr val="002060"/>
                </a:solidFill>
                <a:latin typeface="Garamond" panose="02020404030301010803" pitchFamily="18" charset="0"/>
                <a:ea typeface="Arial" pitchFamily="30" charset="0"/>
                <a:cs typeface="Arial" pitchFamily="30" charset="0"/>
              </a:rPr>
              <a:t>Properties:</a:t>
            </a:r>
          </a:p>
          <a:p>
            <a:pPr marL="342900" indent="-342900">
              <a:buFontTx/>
              <a:buAutoNum type="arabicParenR"/>
              <a:defRPr/>
            </a:pPr>
            <a:r>
              <a:rPr lang="en-US" sz="2400" b="1" i="0" dirty="0">
                <a:solidFill>
                  <a:srgbClr val="002060"/>
                </a:solidFill>
                <a:latin typeface="Garamond" panose="02020404030301010803" pitchFamily="18" charset="0"/>
                <a:ea typeface="Arial" pitchFamily="30" charset="0"/>
                <a:cs typeface="Arial" pitchFamily="30" charset="0"/>
              </a:rPr>
              <a:t>All possible points within a sample's Voronoi cell are the nearest neighboring points for that sample</a:t>
            </a:r>
          </a:p>
          <a:p>
            <a:pPr>
              <a:defRPr/>
            </a:pPr>
            <a:endParaRPr lang="en-US" sz="2400" b="1" i="0" dirty="0">
              <a:solidFill>
                <a:srgbClr val="002060"/>
              </a:solidFill>
              <a:latin typeface="Garamond" panose="02020404030301010803" pitchFamily="18" charset="0"/>
              <a:ea typeface="Arial" pitchFamily="30" charset="0"/>
              <a:cs typeface="Arial" pitchFamily="30" charset="0"/>
            </a:endParaRPr>
          </a:p>
          <a:p>
            <a:pPr marL="342900" indent="-342900">
              <a:buFontTx/>
              <a:buAutoNum type="arabicParenR"/>
              <a:defRPr/>
            </a:pPr>
            <a:r>
              <a:rPr lang="en-US" sz="2400" b="1" i="0" dirty="0">
                <a:solidFill>
                  <a:srgbClr val="002060"/>
                </a:solidFill>
                <a:latin typeface="Garamond" panose="02020404030301010803" pitchFamily="18" charset="0"/>
                <a:ea typeface="Arial" pitchFamily="30" charset="0"/>
                <a:cs typeface="Arial" pitchFamily="30" charset="0"/>
              </a:rPr>
              <a:t>For any sample, the nearest sample is determined by the closest </a:t>
            </a:r>
            <a:r>
              <a:rPr lang="en-US" sz="2400" b="1" i="0" dirty="0" err="1">
                <a:solidFill>
                  <a:srgbClr val="002060"/>
                </a:solidFill>
                <a:latin typeface="Garamond" panose="02020404030301010803" pitchFamily="18" charset="0"/>
                <a:ea typeface="Arial" pitchFamily="30" charset="0"/>
                <a:cs typeface="Arial" pitchFamily="30" charset="0"/>
              </a:rPr>
              <a:t>Voronoi</a:t>
            </a:r>
            <a:r>
              <a:rPr lang="en-US" sz="2400" b="1" i="0" dirty="0">
                <a:solidFill>
                  <a:srgbClr val="002060"/>
                </a:solidFill>
                <a:latin typeface="Garamond" panose="02020404030301010803" pitchFamily="18" charset="0"/>
                <a:ea typeface="Arial" pitchFamily="30" charset="0"/>
                <a:cs typeface="Arial" pitchFamily="30" charset="0"/>
              </a:rPr>
              <a:t> cell edge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3475" y="495700"/>
            <a:ext cx="8646032" cy="629018"/>
          </a:xfrm>
          <a:prstGeom prst="rect">
            <a:avLst/>
          </a:prstGeom>
        </p:spPr>
        <p:txBody>
          <a:bodyPr vert="horz" wrap="square" lIns="0" tIns="13335" rIns="0" bIns="0" rtlCol="0">
            <a:spAutoFit/>
          </a:bodyPr>
          <a:lstStyle/>
          <a:p>
            <a:pPr marL="12700">
              <a:lnSpc>
                <a:spcPct val="100000"/>
              </a:lnSpc>
              <a:spcBef>
                <a:spcPts val="105"/>
              </a:spcBef>
            </a:pPr>
            <a:r>
              <a:rPr sz="4000" spc="-5" dirty="0"/>
              <a:t>The </a:t>
            </a:r>
            <a:r>
              <a:rPr sz="4000" dirty="0"/>
              <a:t>KNN</a:t>
            </a:r>
            <a:r>
              <a:rPr sz="4000" spc="5" dirty="0"/>
              <a:t> </a:t>
            </a:r>
            <a:r>
              <a:rPr sz="4000" spc="-10" dirty="0"/>
              <a:t>classification</a:t>
            </a:r>
            <a:r>
              <a:rPr sz="4000" spc="10" dirty="0"/>
              <a:t> </a:t>
            </a:r>
            <a:r>
              <a:rPr sz="4000" spc="-5" dirty="0"/>
              <a:t>algorithm</a:t>
            </a:r>
          </a:p>
        </p:txBody>
      </p:sp>
      <p:sp>
        <p:nvSpPr>
          <p:cNvPr id="4" name="object 4"/>
          <p:cNvSpPr txBox="1"/>
          <p:nvPr/>
        </p:nvSpPr>
        <p:spPr>
          <a:xfrm>
            <a:off x="247015" y="1350390"/>
            <a:ext cx="11021060" cy="3027111"/>
          </a:xfrm>
          <a:prstGeom prst="rect">
            <a:avLst/>
          </a:prstGeom>
        </p:spPr>
        <p:txBody>
          <a:bodyPr vert="horz" wrap="square" lIns="0" tIns="13335" rIns="0" bIns="0" rtlCol="0">
            <a:spAutoFit/>
          </a:bodyPr>
          <a:lstStyle/>
          <a:p>
            <a:pPr marL="101600" marR="260350">
              <a:lnSpc>
                <a:spcPct val="100000"/>
              </a:lnSpc>
              <a:spcBef>
                <a:spcPts val="105"/>
              </a:spcBef>
            </a:pPr>
            <a:r>
              <a:rPr sz="2400" b="1" spc="-5" dirty="0">
                <a:solidFill>
                  <a:srgbClr val="002060"/>
                </a:solidFill>
                <a:latin typeface="Garamond" panose="02020404030301010803" pitchFamily="18" charset="0"/>
                <a:cs typeface="Calibri"/>
              </a:rPr>
              <a:t>Let</a:t>
            </a:r>
            <a:r>
              <a:rPr sz="2400" b="1" dirty="0">
                <a:solidFill>
                  <a:srgbClr val="002060"/>
                </a:solidFill>
                <a:latin typeface="Garamond" panose="02020404030301010803" pitchFamily="18" charset="0"/>
                <a:cs typeface="Calibri"/>
              </a:rPr>
              <a:t> k</a:t>
            </a:r>
            <a:r>
              <a:rPr sz="2400" b="1" spc="-15" dirty="0">
                <a:solidFill>
                  <a:srgbClr val="002060"/>
                </a:solidFill>
                <a:latin typeface="Garamond" panose="02020404030301010803" pitchFamily="18" charset="0"/>
                <a:cs typeface="Calibri"/>
              </a:rPr>
              <a:t> </a:t>
            </a:r>
            <a:r>
              <a:rPr sz="2400" b="1" spc="-5" dirty="0">
                <a:solidFill>
                  <a:srgbClr val="002060"/>
                </a:solidFill>
                <a:latin typeface="Garamond" panose="02020404030301010803" pitchFamily="18" charset="0"/>
                <a:cs typeface="Calibri"/>
              </a:rPr>
              <a:t>be </a:t>
            </a:r>
            <a:r>
              <a:rPr sz="2400" b="1" dirty="0">
                <a:solidFill>
                  <a:srgbClr val="002060"/>
                </a:solidFill>
                <a:latin typeface="Garamond" panose="02020404030301010803" pitchFamily="18" charset="0"/>
                <a:cs typeface="Calibri"/>
              </a:rPr>
              <a:t>the </a:t>
            </a:r>
            <a:r>
              <a:rPr sz="2400" b="1" spc="-5" dirty="0">
                <a:solidFill>
                  <a:srgbClr val="002060"/>
                </a:solidFill>
                <a:latin typeface="Garamond" panose="02020404030301010803" pitchFamily="18" charset="0"/>
                <a:cs typeface="Calibri"/>
              </a:rPr>
              <a:t>number</a:t>
            </a:r>
            <a:r>
              <a:rPr sz="2400" b="1" dirty="0">
                <a:solidFill>
                  <a:srgbClr val="002060"/>
                </a:solidFill>
                <a:latin typeface="Garamond" panose="02020404030301010803" pitchFamily="18" charset="0"/>
                <a:cs typeface="Calibri"/>
              </a:rPr>
              <a:t> </a:t>
            </a:r>
            <a:r>
              <a:rPr sz="2400" b="1" spc="-5" dirty="0">
                <a:solidFill>
                  <a:srgbClr val="002060"/>
                </a:solidFill>
                <a:latin typeface="Garamond" panose="02020404030301010803" pitchFamily="18" charset="0"/>
                <a:cs typeface="Calibri"/>
              </a:rPr>
              <a:t>of</a:t>
            </a:r>
            <a:r>
              <a:rPr sz="2400" b="1" dirty="0">
                <a:solidFill>
                  <a:srgbClr val="002060"/>
                </a:solidFill>
                <a:latin typeface="Garamond" panose="02020404030301010803" pitchFamily="18" charset="0"/>
                <a:cs typeface="Calibri"/>
              </a:rPr>
              <a:t> </a:t>
            </a:r>
            <a:r>
              <a:rPr sz="2400" b="1" spc="-15" dirty="0">
                <a:solidFill>
                  <a:srgbClr val="002060"/>
                </a:solidFill>
                <a:latin typeface="Garamond" panose="02020404030301010803" pitchFamily="18" charset="0"/>
                <a:cs typeface="Calibri"/>
              </a:rPr>
              <a:t>nearest</a:t>
            </a:r>
            <a:r>
              <a:rPr sz="2400" b="1" dirty="0">
                <a:solidFill>
                  <a:srgbClr val="002060"/>
                </a:solidFill>
                <a:latin typeface="Garamond" panose="02020404030301010803" pitchFamily="18" charset="0"/>
                <a:cs typeface="Calibri"/>
              </a:rPr>
              <a:t> </a:t>
            </a:r>
            <a:r>
              <a:rPr sz="2400" b="1" spc="-10" dirty="0">
                <a:solidFill>
                  <a:srgbClr val="002060"/>
                </a:solidFill>
                <a:latin typeface="Garamond" panose="02020404030301010803" pitchFamily="18" charset="0"/>
                <a:cs typeface="Calibri"/>
              </a:rPr>
              <a:t>neighbors</a:t>
            </a:r>
            <a:r>
              <a:rPr sz="2400" b="1" spc="10" dirty="0">
                <a:solidFill>
                  <a:srgbClr val="002060"/>
                </a:solidFill>
                <a:latin typeface="Garamond" panose="02020404030301010803" pitchFamily="18" charset="0"/>
                <a:cs typeface="Calibri"/>
              </a:rPr>
              <a:t> </a:t>
            </a:r>
            <a:r>
              <a:rPr sz="2400" b="1" dirty="0">
                <a:solidFill>
                  <a:srgbClr val="002060"/>
                </a:solidFill>
                <a:latin typeface="Garamond" panose="02020404030301010803" pitchFamily="18" charset="0"/>
                <a:cs typeface="Calibri"/>
              </a:rPr>
              <a:t>and</a:t>
            </a:r>
            <a:r>
              <a:rPr sz="2400" b="1" spc="10" dirty="0">
                <a:solidFill>
                  <a:srgbClr val="002060"/>
                </a:solidFill>
                <a:latin typeface="Garamond" panose="02020404030301010803" pitchFamily="18" charset="0"/>
                <a:cs typeface="Calibri"/>
              </a:rPr>
              <a:t> </a:t>
            </a:r>
            <a:r>
              <a:rPr sz="2400" b="1" dirty="0">
                <a:solidFill>
                  <a:srgbClr val="002060"/>
                </a:solidFill>
                <a:latin typeface="Garamond" panose="02020404030301010803" pitchFamily="18" charset="0"/>
                <a:cs typeface="Calibri"/>
              </a:rPr>
              <a:t>D</a:t>
            </a:r>
            <a:r>
              <a:rPr sz="2400" b="1" spc="-5" dirty="0">
                <a:solidFill>
                  <a:srgbClr val="002060"/>
                </a:solidFill>
                <a:latin typeface="Garamond" panose="02020404030301010803" pitchFamily="18" charset="0"/>
                <a:cs typeface="Calibri"/>
              </a:rPr>
              <a:t> be</a:t>
            </a:r>
            <a:r>
              <a:rPr sz="2400" b="1" dirty="0">
                <a:solidFill>
                  <a:srgbClr val="002060"/>
                </a:solidFill>
                <a:latin typeface="Garamond" panose="02020404030301010803" pitchFamily="18" charset="0"/>
                <a:cs typeface="Calibri"/>
              </a:rPr>
              <a:t> the </a:t>
            </a:r>
            <a:r>
              <a:rPr sz="2400" b="1" spc="-10" dirty="0">
                <a:solidFill>
                  <a:srgbClr val="002060"/>
                </a:solidFill>
                <a:latin typeface="Garamond" panose="02020404030301010803" pitchFamily="18" charset="0"/>
                <a:cs typeface="Calibri"/>
              </a:rPr>
              <a:t>set</a:t>
            </a:r>
            <a:r>
              <a:rPr sz="2400" b="1" dirty="0">
                <a:solidFill>
                  <a:srgbClr val="002060"/>
                </a:solidFill>
                <a:latin typeface="Garamond" panose="02020404030301010803" pitchFamily="18" charset="0"/>
                <a:cs typeface="Calibri"/>
              </a:rPr>
              <a:t> </a:t>
            </a:r>
            <a:r>
              <a:rPr sz="2400" b="1" spc="-5" dirty="0">
                <a:solidFill>
                  <a:srgbClr val="002060"/>
                </a:solidFill>
                <a:latin typeface="Garamond" panose="02020404030301010803" pitchFamily="18" charset="0"/>
                <a:cs typeface="Calibri"/>
              </a:rPr>
              <a:t>of </a:t>
            </a:r>
            <a:r>
              <a:rPr sz="2400" b="1" spc="-710" dirty="0">
                <a:solidFill>
                  <a:srgbClr val="002060"/>
                </a:solidFill>
                <a:latin typeface="Garamond" panose="02020404030301010803" pitchFamily="18" charset="0"/>
                <a:cs typeface="Calibri"/>
              </a:rPr>
              <a:t> </a:t>
            </a:r>
            <a:r>
              <a:rPr sz="2400" b="1" spc="-10" dirty="0">
                <a:solidFill>
                  <a:srgbClr val="002060"/>
                </a:solidFill>
                <a:latin typeface="Garamond" panose="02020404030301010803" pitchFamily="18" charset="0"/>
                <a:cs typeface="Calibri"/>
              </a:rPr>
              <a:t>training</a:t>
            </a:r>
            <a:r>
              <a:rPr sz="2400" b="1" spc="20" dirty="0">
                <a:solidFill>
                  <a:srgbClr val="002060"/>
                </a:solidFill>
                <a:latin typeface="Garamond" panose="02020404030301010803" pitchFamily="18" charset="0"/>
                <a:cs typeface="Calibri"/>
              </a:rPr>
              <a:t> </a:t>
            </a:r>
            <a:r>
              <a:rPr sz="2400" b="1" spc="-15" dirty="0">
                <a:solidFill>
                  <a:srgbClr val="002060"/>
                </a:solidFill>
                <a:latin typeface="Garamond" panose="02020404030301010803" pitchFamily="18" charset="0"/>
                <a:cs typeface="Calibri"/>
              </a:rPr>
              <a:t>examples.</a:t>
            </a:r>
            <a:endParaRPr sz="2400" b="1" dirty="0">
              <a:solidFill>
                <a:srgbClr val="002060"/>
              </a:solidFill>
              <a:latin typeface="Garamond" panose="02020404030301010803" pitchFamily="18" charset="0"/>
              <a:cs typeface="Calibri"/>
            </a:endParaRPr>
          </a:p>
          <a:p>
            <a:pPr marL="100965">
              <a:lnSpc>
                <a:spcPct val="100000"/>
              </a:lnSpc>
              <a:spcBef>
                <a:spcPts val="770"/>
              </a:spcBef>
              <a:tabLst>
                <a:tab pos="616585" algn="l"/>
                <a:tab pos="617220" algn="l"/>
              </a:tabLst>
            </a:pPr>
            <a:r>
              <a:rPr lang="en-US" sz="2400" b="1" spc="-20" dirty="0">
                <a:solidFill>
                  <a:srgbClr val="C00000"/>
                </a:solidFill>
                <a:latin typeface="Garamond" panose="02020404030301010803" pitchFamily="18" charset="0"/>
                <a:cs typeface="Calibri"/>
              </a:rPr>
              <a:t>Step1: </a:t>
            </a:r>
            <a:r>
              <a:rPr sz="2400" b="1" spc="-20" dirty="0">
                <a:solidFill>
                  <a:srgbClr val="002060"/>
                </a:solidFill>
                <a:latin typeface="Garamond" panose="02020404030301010803" pitchFamily="18" charset="0"/>
                <a:cs typeface="Calibri"/>
              </a:rPr>
              <a:t>for</a:t>
            </a:r>
            <a:r>
              <a:rPr sz="2400" b="1" spc="-5" dirty="0">
                <a:solidFill>
                  <a:srgbClr val="002060"/>
                </a:solidFill>
                <a:latin typeface="Garamond" panose="02020404030301010803" pitchFamily="18" charset="0"/>
                <a:cs typeface="Calibri"/>
              </a:rPr>
              <a:t> </a:t>
            </a:r>
            <a:r>
              <a:rPr sz="2400" b="1" dirty="0">
                <a:solidFill>
                  <a:srgbClr val="002060"/>
                </a:solidFill>
                <a:latin typeface="Garamond" panose="02020404030301010803" pitchFamily="18" charset="0"/>
                <a:cs typeface="Calibri"/>
              </a:rPr>
              <a:t>each </a:t>
            </a:r>
            <a:r>
              <a:rPr sz="2400" b="1" spc="-25" dirty="0">
                <a:solidFill>
                  <a:srgbClr val="002060"/>
                </a:solidFill>
                <a:latin typeface="Garamond" panose="02020404030301010803" pitchFamily="18" charset="0"/>
                <a:cs typeface="Calibri"/>
              </a:rPr>
              <a:t>test</a:t>
            </a:r>
            <a:r>
              <a:rPr sz="2400" b="1" spc="-5" dirty="0">
                <a:solidFill>
                  <a:srgbClr val="002060"/>
                </a:solidFill>
                <a:latin typeface="Garamond" panose="02020404030301010803" pitchFamily="18" charset="0"/>
                <a:cs typeface="Calibri"/>
              </a:rPr>
              <a:t> </a:t>
            </a:r>
            <a:r>
              <a:rPr lang="en-US" sz="2400" b="1" spc="-5" dirty="0" smtClean="0">
                <a:solidFill>
                  <a:srgbClr val="002060"/>
                </a:solidFill>
                <a:latin typeface="Garamond" panose="02020404030301010803" pitchFamily="18" charset="0"/>
                <a:cs typeface="Calibri"/>
              </a:rPr>
              <a:t>s</a:t>
            </a:r>
            <a:r>
              <a:rPr sz="2400" b="1" spc="-15" dirty="0" smtClean="0">
                <a:solidFill>
                  <a:srgbClr val="002060"/>
                </a:solidFill>
                <a:latin typeface="Garamond" panose="02020404030301010803" pitchFamily="18" charset="0"/>
                <a:cs typeface="Calibri"/>
              </a:rPr>
              <a:t>ample</a:t>
            </a:r>
            <a:r>
              <a:rPr sz="2400" b="1" dirty="0" smtClean="0">
                <a:solidFill>
                  <a:srgbClr val="002060"/>
                </a:solidFill>
                <a:latin typeface="Garamond" panose="02020404030301010803" pitchFamily="18" charset="0"/>
                <a:cs typeface="Calibri"/>
              </a:rPr>
              <a:t> </a:t>
            </a:r>
            <a:r>
              <a:rPr sz="2400" b="1" dirty="0">
                <a:solidFill>
                  <a:srgbClr val="002060"/>
                </a:solidFill>
                <a:latin typeface="Garamond" panose="02020404030301010803" pitchFamily="18" charset="0"/>
                <a:cs typeface="Calibri"/>
              </a:rPr>
              <a:t>z</a:t>
            </a:r>
            <a:r>
              <a:rPr sz="2400" b="1" spc="5" dirty="0">
                <a:solidFill>
                  <a:srgbClr val="002060"/>
                </a:solidFill>
                <a:latin typeface="Garamond" panose="02020404030301010803" pitchFamily="18" charset="0"/>
                <a:cs typeface="Calibri"/>
              </a:rPr>
              <a:t> </a:t>
            </a:r>
            <a:r>
              <a:rPr sz="2400" b="1" dirty="0">
                <a:solidFill>
                  <a:srgbClr val="002060"/>
                </a:solidFill>
                <a:latin typeface="Garamond" panose="02020404030301010803" pitchFamily="18" charset="0"/>
                <a:cs typeface="Calibri"/>
              </a:rPr>
              <a:t>=</a:t>
            </a:r>
            <a:r>
              <a:rPr sz="2400" b="1" spc="-5" dirty="0">
                <a:solidFill>
                  <a:srgbClr val="002060"/>
                </a:solidFill>
                <a:latin typeface="Garamond" panose="02020404030301010803" pitchFamily="18" charset="0"/>
                <a:cs typeface="Calibri"/>
              </a:rPr>
              <a:t> </a:t>
            </a:r>
            <a:r>
              <a:rPr sz="2400" b="1" spc="-35" dirty="0">
                <a:solidFill>
                  <a:srgbClr val="002060"/>
                </a:solidFill>
                <a:latin typeface="Garamond" panose="02020404030301010803" pitchFamily="18" charset="0"/>
                <a:cs typeface="Calibri"/>
              </a:rPr>
              <a:t>(x</a:t>
            </a:r>
            <a:r>
              <a:rPr lang="en-US" sz="2400" b="1" spc="-35" dirty="0">
                <a:solidFill>
                  <a:srgbClr val="002060"/>
                </a:solidFill>
                <a:latin typeface="Garamond" panose="02020404030301010803" pitchFamily="18" charset="0"/>
                <a:cs typeface="Calibri"/>
              </a:rPr>
              <a:t>'</a:t>
            </a:r>
            <a:r>
              <a:rPr sz="2400" b="1" spc="-35" dirty="0">
                <a:solidFill>
                  <a:srgbClr val="002060"/>
                </a:solidFill>
                <a:latin typeface="Garamond" panose="02020404030301010803" pitchFamily="18" charset="0"/>
                <a:cs typeface="Calibri"/>
              </a:rPr>
              <a:t>,</a:t>
            </a:r>
            <a:r>
              <a:rPr lang="en-US" sz="2400" b="1" spc="-35" dirty="0">
                <a:solidFill>
                  <a:srgbClr val="002060"/>
                </a:solidFill>
                <a:latin typeface="Garamond" panose="02020404030301010803" pitchFamily="18" charset="0"/>
                <a:cs typeface="Calibri"/>
              </a:rPr>
              <a:t> </a:t>
            </a:r>
            <a:r>
              <a:rPr sz="2400" b="1" spc="-35" dirty="0">
                <a:solidFill>
                  <a:srgbClr val="002060"/>
                </a:solidFill>
                <a:latin typeface="Garamond" panose="02020404030301010803" pitchFamily="18" charset="0"/>
                <a:cs typeface="Calibri"/>
              </a:rPr>
              <a:t>y</a:t>
            </a:r>
            <a:r>
              <a:rPr lang="en-US" sz="2400" b="1" spc="-35" dirty="0">
                <a:solidFill>
                  <a:srgbClr val="002060"/>
                </a:solidFill>
                <a:latin typeface="Garamond" panose="02020404030301010803" pitchFamily="18" charset="0"/>
                <a:cs typeface="Calibri"/>
              </a:rPr>
              <a:t>'</a:t>
            </a:r>
            <a:r>
              <a:rPr sz="2400" b="1" spc="-35" dirty="0">
                <a:solidFill>
                  <a:srgbClr val="002060"/>
                </a:solidFill>
                <a:latin typeface="Garamond" panose="02020404030301010803" pitchFamily="18" charset="0"/>
                <a:cs typeface="Calibri"/>
              </a:rPr>
              <a:t>)</a:t>
            </a:r>
            <a:r>
              <a:rPr sz="2400" b="1" spc="-5" dirty="0">
                <a:solidFill>
                  <a:srgbClr val="002060"/>
                </a:solidFill>
                <a:latin typeface="Garamond" panose="02020404030301010803" pitchFamily="18" charset="0"/>
                <a:cs typeface="Calibri"/>
              </a:rPr>
              <a:t> do</a:t>
            </a:r>
            <a:endParaRPr lang="en-US" sz="2400" b="1" dirty="0">
              <a:solidFill>
                <a:srgbClr val="002060"/>
              </a:solidFill>
              <a:latin typeface="Garamond" panose="02020404030301010803" pitchFamily="18" charset="0"/>
              <a:cs typeface="Calibri"/>
            </a:endParaRPr>
          </a:p>
          <a:p>
            <a:pPr marL="100965">
              <a:lnSpc>
                <a:spcPct val="100000"/>
              </a:lnSpc>
              <a:spcBef>
                <a:spcPts val="770"/>
              </a:spcBef>
              <a:tabLst>
                <a:tab pos="616585" algn="l"/>
                <a:tab pos="617220" algn="l"/>
              </a:tabLst>
            </a:pPr>
            <a:r>
              <a:rPr lang="en-IN" sz="2400" b="1" spc="-10" dirty="0">
                <a:solidFill>
                  <a:srgbClr val="C00000"/>
                </a:solidFill>
                <a:latin typeface="Garamond" panose="02020404030301010803" pitchFamily="18" charset="0"/>
                <a:cs typeface="Calibri"/>
              </a:rPr>
              <a:t>Step2: </a:t>
            </a:r>
            <a:r>
              <a:rPr sz="2400" b="1" spc="-10" dirty="0">
                <a:solidFill>
                  <a:srgbClr val="002060"/>
                </a:solidFill>
                <a:latin typeface="Garamond" panose="02020404030301010803" pitchFamily="18" charset="0"/>
                <a:cs typeface="Calibri"/>
              </a:rPr>
              <a:t>Compute</a:t>
            </a:r>
            <a:r>
              <a:rPr sz="2400" b="1" spc="30" dirty="0">
                <a:solidFill>
                  <a:srgbClr val="002060"/>
                </a:solidFill>
                <a:latin typeface="Garamond" panose="02020404030301010803" pitchFamily="18" charset="0"/>
                <a:cs typeface="Calibri"/>
              </a:rPr>
              <a:t> </a:t>
            </a:r>
            <a:r>
              <a:rPr sz="2400" b="1" spc="-40" dirty="0">
                <a:solidFill>
                  <a:srgbClr val="002060"/>
                </a:solidFill>
                <a:latin typeface="Garamond" panose="02020404030301010803" pitchFamily="18" charset="0"/>
                <a:cs typeface="Calibri"/>
              </a:rPr>
              <a:t>d(x,</a:t>
            </a:r>
            <a:r>
              <a:rPr lang="en-US" sz="2400" b="1" spc="-40" dirty="0">
                <a:solidFill>
                  <a:srgbClr val="002060"/>
                </a:solidFill>
                <a:latin typeface="Garamond" panose="02020404030301010803" pitchFamily="18" charset="0"/>
                <a:cs typeface="Calibri"/>
              </a:rPr>
              <a:t> </a:t>
            </a:r>
            <a:r>
              <a:rPr sz="2400" b="1" spc="-40" dirty="0">
                <a:solidFill>
                  <a:srgbClr val="002060"/>
                </a:solidFill>
                <a:latin typeface="Garamond" panose="02020404030301010803" pitchFamily="18" charset="0"/>
                <a:cs typeface="Calibri"/>
              </a:rPr>
              <a:t>x</a:t>
            </a:r>
            <a:r>
              <a:rPr lang="en-US" sz="2400" b="1" spc="-40" dirty="0">
                <a:solidFill>
                  <a:srgbClr val="002060"/>
                </a:solidFill>
                <a:latin typeface="Garamond" panose="02020404030301010803" pitchFamily="18" charset="0"/>
                <a:cs typeface="Calibri"/>
              </a:rPr>
              <a:t>'</a:t>
            </a:r>
            <a:r>
              <a:rPr sz="2400" b="1" spc="-40" dirty="0">
                <a:solidFill>
                  <a:srgbClr val="002060"/>
                </a:solidFill>
                <a:latin typeface="Garamond" panose="02020404030301010803" pitchFamily="18" charset="0"/>
                <a:cs typeface="Calibri"/>
              </a:rPr>
              <a:t>),</a:t>
            </a:r>
            <a:r>
              <a:rPr sz="2400" b="1" dirty="0">
                <a:solidFill>
                  <a:srgbClr val="002060"/>
                </a:solidFill>
                <a:latin typeface="Garamond" panose="02020404030301010803" pitchFamily="18" charset="0"/>
                <a:cs typeface="Calibri"/>
              </a:rPr>
              <a:t> </a:t>
            </a:r>
            <a:r>
              <a:rPr sz="2400" b="1" spc="-5" dirty="0">
                <a:solidFill>
                  <a:srgbClr val="002060"/>
                </a:solidFill>
                <a:latin typeface="Garamond" panose="02020404030301010803" pitchFamily="18" charset="0"/>
                <a:cs typeface="Calibri"/>
              </a:rPr>
              <a:t>the</a:t>
            </a:r>
            <a:r>
              <a:rPr sz="2400" b="1" spc="5" dirty="0">
                <a:solidFill>
                  <a:srgbClr val="002060"/>
                </a:solidFill>
                <a:latin typeface="Garamond" panose="02020404030301010803" pitchFamily="18" charset="0"/>
                <a:cs typeface="Calibri"/>
              </a:rPr>
              <a:t> </a:t>
            </a:r>
            <a:r>
              <a:rPr sz="2400" b="1" spc="-15" dirty="0">
                <a:solidFill>
                  <a:srgbClr val="002060"/>
                </a:solidFill>
                <a:latin typeface="Garamond" panose="02020404030301010803" pitchFamily="18" charset="0"/>
                <a:cs typeface="Calibri"/>
              </a:rPr>
              <a:t>distance</a:t>
            </a:r>
            <a:r>
              <a:rPr sz="2400" b="1" spc="15" dirty="0">
                <a:solidFill>
                  <a:srgbClr val="002060"/>
                </a:solidFill>
                <a:latin typeface="Garamond" panose="02020404030301010803" pitchFamily="18" charset="0"/>
                <a:cs typeface="Calibri"/>
              </a:rPr>
              <a:t> </a:t>
            </a:r>
            <a:r>
              <a:rPr sz="2400" b="1" spc="-10" dirty="0">
                <a:solidFill>
                  <a:srgbClr val="002060"/>
                </a:solidFill>
                <a:latin typeface="Garamond" panose="02020404030301010803" pitchFamily="18" charset="0"/>
                <a:cs typeface="Calibri"/>
              </a:rPr>
              <a:t>between</a:t>
            </a:r>
            <a:r>
              <a:rPr sz="2400" b="1" spc="-15" dirty="0">
                <a:solidFill>
                  <a:srgbClr val="002060"/>
                </a:solidFill>
                <a:latin typeface="Garamond" panose="02020404030301010803" pitchFamily="18" charset="0"/>
                <a:cs typeface="Calibri"/>
              </a:rPr>
              <a:t> </a:t>
            </a:r>
            <a:r>
              <a:rPr sz="2400" b="1" dirty="0">
                <a:solidFill>
                  <a:srgbClr val="002060"/>
                </a:solidFill>
                <a:latin typeface="Garamond" panose="02020404030301010803" pitchFamily="18" charset="0"/>
                <a:cs typeface="Calibri"/>
              </a:rPr>
              <a:t>z</a:t>
            </a:r>
            <a:r>
              <a:rPr sz="2400" b="1" spc="-5" dirty="0">
                <a:solidFill>
                  <a:srgbClr val="002060"/>
                </a:solidFill>
                <a:latin typeface="Garamond" panose="02020404030301010803" pitchFamily="18" charset="0"/>
                <a:cs typeface="Calibri"/>
              </a:rPr>
              <a:t> </a:t>
            </a:r>
            <a:r>
              <a:rPr sz="2400" b="1" dirty="0">
                <a:solidFill>
                  <a:srgbClr val="002060"/>
                </a:solidFill>
                <a:latin typeface="Garamond" panose="02020404030301010803" pitchFamily="18" charset="0"/>
                <a:cs typeface="Calibri"/>
              </a:rPr>
              <a:t>and</a:t>
            </a:r>
            <a:r>
              <a:rPr sz="2400" b="1" spc="15" dirty="0">
                <a:solidFill>
                  <a:srgbClr val="002060"/>
                </a:solidFill>
                <a:latin typeface="Garamond" panose="02020404030301010803" pitchFamily="18" charset="0"/>
                <a:cs typeface="Calibri"/>
              </a:rPr>
              <a:t> </a:t>
            </a:r>
            <a:r>
              <a:rPr sz="2400" b="1" spc="-10" dirty="0">
                <a:solidFill>
                  <a:srgbClr val="002060"/>
                </a:solidFill>
                <a:latin typeface="Garamond" panose="02020404030301010803" pitchFamily="18" charset="0"/>
                <a:cs typeface="Calibri"/>
              </a:rPr>
              <a:t>every </a:t>
            </a:r>
            <a:r>
              <a:rPr sz="2400" b="1" spc="-710" dirty="0">
                <a:solidFill>
                  <a:srgbClr val="002060"/>
                </a:solidFill>
                <a:latin typeface="Garamond" panose="02020404030301010803" pitchFamily="18" charset="0"/>
                <a:cs typeface="Calibri"/>
              </a:rPr>
              <a:t> </a:t>
            </a:r>
            <a:r>
              <a:rPr sz="2400" b="1" spc="-15" dirty="0">
                <a:solidFill>
                  <a:srgbClr val="002060"/>
                </a:solidFill>
                <a:latin typeface="Garamond" panose="02020404030301010803" pitchFamily="18" charset="0"/>
                <a:cs typeface="Calibri"/>
              </a:rPr>
              <a:t>example,</a:t>
            </a:r>
            <a:r>
              <a:rPr sz="2400" b="1" spc="-5" dirty="0">
                <a:solidFill>
                  <a:srgbClr val="002060"/>
                </a:solidFill>
                <a:latin typeface="Garamond" panose="02020404030301010803" pitchFamily="18" charset="0"/>
                <a:cs typeface="Calibri"/>
              </a:rPr>
              <a:t> </a:t>
            </a:r>
            <a:r>
              <a:rPr sz="2400" b="1" dirty="0">
                <a:solidFill>
                  <a:srgbClr val="002060"/>
                </a:solidFill>
                <a:latin typeface="Garamond" panose="02020404030301010803" pitchFamily="18" charset="0"/>
                <a:cs typeface="Calibri"/>
              </a:rPr>
              <a:t>(x,y)</a:t>
            </a:r>
            <a:r>
              <a:rPr sz="2400" b="1" spc="5" dirty="0">
                <a:solidFill>
                  <a:srgbClr val="002060"/>
                </a:solidFill>
                <a:latin typeface="Garamond" panose="02020404030301010803" pitchFamily="18" charset="0"/>
                <a:cs typeface="Calibri"/>
              </a:rPr>
              <a:t> </a:t>
            </a:r>
            <a:r>
              <a:rPr sz="2400" b="1" dirty="0">
                <a:solidFill>
                  <a:srgbClr val="002060"/>
                </a:solidFill>
                <a:latin typeface="Garamond" panose="02020404030301010803" pitchFamily="18" charset="0"/>
                <a:cs typeface="Calibri"/>
              </a:rPr>
              <a:t>ϵ</a:t>
            </a:r>
            <a:r>
              <a:rPr sz="2400" b="1" spc="5" dirty="0">
                <a:solidFill>
                  <a:srgbClr val="002060"/>
                </a:solidFill>
                <a:latin typeface="Garamond" panose="02020404030301010803" pitchFamily="18" charset="0"/>
                <a:cs typeface="Calibri"/>
              </a:rPr>
              <a:t> </a:t>
            </a:r>
            <a:r>
              <a:rPr sz="2400" b="1" dirty="0">
                <a:solidFill>
                  <a:srgbClr val="002060"/>
                </a:solidFill>
                <a:latin typeface="Garamond" panose="02020404030301010803" pitchFamily="18" charset="0"/>
                <a:cs typeface="Calibri"/>
              </a:rPr>
              <a:t>D</a:t>
            </a:r>
          </a:p>
          <a:p>
            <a:pPr marL="100966">
              <a:lnSpc>
                <a:spcPct val="100000"/>
              </a:lnSpc>
              <a:spcBef>
                <a:spcPts val="765"/>
              </a:spcBef>
              <a:tabLst>
                <a:tab pos="1076960" algn="l"/>
                <a:tab pos="1077595" algn="l"/>
              </a:tabLst>
            </a:pPr>
            <a:r>
              <a:rPr lang="en-US" sz="2400" b="1" spc="-5" dirty="0">
                <a:solidFill>
                  <a:srgbClr val="C00000"/>
                </a:solidFill>
                <a:latin typeface="Garamond" panose="02020404030301010803" pitchFamily="18" charset="0"/>
                <a:cs typeface="Calibri"/>
              </a:rPr>
              <a:t>Step3: </a:t>
            </a:r>
            <a:r>
              <a:rPr sz="2400" b="1" spc="-5" dirty="0">
                <a:solidFill>
                  <a:srgbClr val="002060"/>
                </a:solidFill>
                <a:latin typeface="Garamond" panose="02020404030301010803" pitchFamily="18" charset="0"/>
                <a:cs typeface="Calibri"/>
              </a:rPr>
              <a:t>Select</a:t>
            </a:r>
            <a:r>
              <a:rPr sz="2400" b="1" spc="10" dirty="0">
                <a:solidFill>
                  <a:srgbClr val="002060"/>
                </a:solidFill>
                <a:latin typeface="Garamond" panose="02020404030301010803" pitchFamily="18" charset="0"/>
                <a:cs typeface="Calibri"/>
              </a:rPr>
              <a:t> </a:t>
            </a:r>
            <a:r>
              <a:rPr sz="2400" b="1" spc="5" dirty="0">
                <a:solidFill>
                  <a:srgbClr val="002060"/>
                </a:solidFill>
                <a:latin typeface="Garamond" panose="02020404030301010803" pitchFamily="18" charset="0"/>
                <a:cs typeface="Calibri"/>
              </a:rPr>
              <a:t>D</a:t>
            </a:r>
            <a:r>
              <a:rPr sz="2400" b="1" spc="7" baseline="-21164" dirty="0">
                <a:solidFill>
                  <a:srgbClr val="002060"/>
                </a:solidFill>
                <a:latin typeface="Garamond" panose="02020404030301010803" pitchFamily="18" charset="0"/>
                <a:cs typeface="Calibri"/>
              </a:rPr>
              <a:t>z</a:t>
            </a:r>
            <a:r>
              <a:rPr sz="2400" b="1" spc="367" baseline="-21164" dirty="0">
                <a:solidFill>
                  <a:srgbClr val="002060"/>
                </a:solidFill>
                <a:latin typeface="Garamond" panose="02020404030301010803" pitchFamily="18" charset="0"/>
                <a:cs typeface="Calibri"/>
              </a:rPr>
              <a:t> </a:t>
            </a:r>
            <a:r>
              <a:rPr sz="2400" b="1" dirty="0">
                <a:solidFill>
                  <a:srgbClr val="002060"/>
                </a:solidFill>
                <a:latin typeface="Garamond" panose="02020404030301010803" pitchFamily="18" charset="0"/>
                <a:cs typeface="Cambria Math"/>
              </a:rPr>
              <a:t>⊆</a:t>
            </a:r>
            <a:r>
              <a:rPr sz="2400" b="1" spc="25" dirty="0">
                <a:solidFill>
                  <a:srgbClr val="002060"/>
                </a:solidFill>
                <a:latin typeface="Garamond" panose="02020404030301010803" pitchFamily="18" charset="0"/>
                <a:cs typeface="Cambria Math"/>
              </a:rPr>
              <a:t> </a:t>
            </a:r>
            <a:r>
              <a:rPr sz="2400" b="1" spc="-45" dirty="0">
                <a:solidFill>
                  <a:srgbClr val="002060"/>
                </a:solidFill>
                <a:latin typeface="Garamond" panose="02020404030301010803" pitchFamily="18" charset="0"/>
                <a:cs typeface="Calibri"/>
              </a:rPr>
              <a:t>D,</a:t>
            </a:r>
            <a:r>
              <a:rPr sz="2400" b="1" dirty="0">
                <a:solidFill>
                  <a:srgbClr val="002060"/>
                </a:solidFill>
                <a:latin typeface="Garamond" panose="02020404030301010803" pitchFamily="18" charset="0"/>
                <a:cs typeface="Calibri"/>
              </a:rPr>
              <a:t> the</a:t>
            </a:r>
            <a:r>
              <a:rPr sz="2400" b="1" spc="5" dirty="0">
                <a:solidFill>
                  <a:srgbClr val="002060"/>
                </a:solidFill>
                <a:latin typeface="Garamond" panose="02020404030301010803" pitchFamily="18" charset="0"/>
                <a:cs typeface="Calibri"/>
              </a:rPr>
              <a:t> </a:t>
            </a:r>
            <a:r>
              <a:rPr sz="2400" b="1" spc="-10" dirty="0">
                <a:solidFill>
                  <a:srgbClr val="002060"/>
                </a:solidFill>
                <a:latin typeface="Garamond" panose="02020404030301010803" pitchFamily="18" charset="0"/>
                <a:cs typeface="Calibri"/>
              </a:rPr>
              <a:t>set</a:t>
            </a:r>
            <a:r>
              <a:rPr sz="2400" b="1" spc="5" dirty="0">
                <a:solidFill>
                  <a:srgbClr val="002060"/>
                </a:solidFill>
                <a:latin typeface="Garamond" panose="02020404030301010803" pitchFamily="18" charset="0"/>
                <a:cs typeface="Calibri"/>
              </a:rPr>
              <a:t> </a:t>
            </a:r>
            <a:r>
              <a:rPr sz="2400" b="1" spc="-5" dirty="0">
                <a:solidFill>
                  <a:srgbClr val="002060"/>
                </a:solidFill>
                <a:latin typeface="Garamond" panose="02020404030301010803" pitchFamily="18" charset="0"/>
                <a:cs typeface="Calibri"/>
              </a:rPr>
              <a:t>of </a:t>
            </a:r>
            <a:r>
              <a:rPr sz="2400" b="1" dirty="0">
                <a:solidFill>
                  <a:srgbClr val="002060"/>
                </a:solidFill>
                <a:latin typeface="Garamond" panose="02020404030301010803" pitchFamily="18" charset="0"/>
                <a:cs typeface="Calibri"/>
              </a:rPr>
              <a:t>k </a:t>
            </a:r>
            <a:r>
              <a:rPr sz="2400" b="1" spc="-10" dirty="0">
                <a:solidFill>
                  <a:srgbClr val="002060"/>
                </a:solidFill>
                <a:latin typeface="Garamond" panose="02020404030301010803" pitchFamily="18" charset="0"/>
                <a:cs typeface="Calibri"/>
              </a:rPr>
              <a:t>closest</a:t>
            </a:r>
            <a:r>
              <a:rPr sz="2400" b="1" spc="5" dirty="0">
                <a:solidFill>
                  <a:srgbClr val="002060"/>
                </a:solidFill>
                <a:latin typeface="Garamond" panose="02020404030301010803" pitchFamily="18" charset="0"/>
                <a:cs typeface="Calibri"/>
              </a:rPr>
              <a:t> </a:t>
            </a:r>
            <a:r>
              <a:rPr sz="2400" b="1" spc="-15" dirty="0">
                <a:solidFill>
                  <a:srgbClr val="002060"/>
                </a:solidFill>
                <a:latin typeface="Garamond" panose="02020404030301010803" pitchFamily="18" charset="0"/>
                <a:cs typeface="Calibri"/>
              </a:rPr>
              <a:t>training</a:t>
            </a:r>
            <a:r>
              <a:rPr sz="2400" b="1" spc="30" dirty="0">
                <a:solidFill>
                  <a:srgbClr val="002060"/>
                </a:solidFill>
                <a:latin typeface="Garamond" panose="02020404030301010803" pitchFamily="18" charset="0"/>
                <a:cs typeface="Calibri"/>
              </a:rPr>
              <a:t> </a:t>
            </a:r>
            <a:r>
              <a:rPr lang="en-US" sz="2400" b="1" spc="30" dirty="0" smtClean="0">
                <a:solidFill>
                  <a:srgbClr val="002060"/>
                </a:solidFill>
                <a:latin typeface="Garamond" panose="02020404030301010803" pitchFamily="18" charset="0"/>
                <a:cs typeface="Calibri"/>
              </a:rPr>
              <a:t>sam</a:t>
            </a:r>
            <a:r>
              <a:rPr sz="2400" b="1" spc="-15" dirty="0" smtClean="0">
                <a:solidFill>
                  <a:srgbClr val="002060"/>
                </a:solidFill>
                <a:latin typeface="Garamond" panose="02020404030301010803" pitchFamily="18" charset="0"/>
                <a:cs typeface="Calibri"/>
              </a:rPr>
              <a:t>ples</a:t>
            </a:r>
            <a:r>
              <a:rPr sz="2400" b="1" dirty="0" smtClean="0">
                <a:solidFill>
                  <a:srgbClr val="002060"/>
                </a:solidFill>
                <a:latin typeface="Garamond" panose="02020404030301010803" pitchFamily="18" charset="0"/>
                <a:cs typeface="Calibri"/>
              </a:rPr>
              <a:t> </a:t>
            </a:r>
            <a:r>
              <a:rPr sz="2400" b="1" spc="-30" dirty="0">
                <a:solidFill>
                  <a:srgbClr val="002060"/>
                </a:solidFill>
                <a:latin typeface="Garamond" panose="02020404030301010803" pitchFamily="18" charset="0"/>
                <a:cs typeface="Calibri"/>
              </a:rPr>
              <a:t>to</a:t>
            </a:r>
            <a:r>
              <a:rPr sz="2400" b="1" spc="10" dirty="0">
                <a:solidFill>
                  <a:srgbClr val="002060"/>
                </a:solidFill>
                <a:latin typeface="Garamond" panose="02020404030301010803" pitchFamily="18" charset="0"/>
                <a:cs typeface="Calibri"/>
              </a:rPr>
              <a:t> </a:t>
            </a:r>
            <a:r>
              <a:rPr sz="2400" b="1" spc="-5" dirty="0">
                <a:solidFill>
                  <a:srgbClr val="002060"/>
                </a:solidFill>
                <a:latin typeface="Garamond" panose="02020404030301010803" pitchFamily="18" charset="0"/>
                <a:cs typeface="Calibri"/>
              </a:rPr>
              <a:t>z.</a:t>
            </a:r>
            <a:endParaRPr lang="en-US" sz="2400" b="1" spc="-5" dirty="0">
              <a:solidFill>
                <a:srgbClr val="002060"/>
              </a:solidFill>
              <a:latin typeface="Garamond" panose="02020404030301010803" pitchFamily="18" charset="0"/>
              <a:cs typeface="Calibri"/>
            </a:endParaRPr>
          </a:p>
          <a:p>
            <a:pPr marL="100966">
              <a:lnSpc>
                <a:spcPct val="100000"/>
              </a:lnSpc>
              <a:spcBef>
                <a:spcPts val="765"/>
              </a:spcBef>
              <a:tabLst>
                <a:tab pos="1076960" algn="l"/>
                <a:tab pos="1077595" algn="l"/>
              </a:tabLst>
            </a:pPr>
            <a:r>
              <a:rPr lang="en-IN" sz="2400" b="1" spc="-5" dirty="0">
                <a:solidFill>
                  <a:srgbClr val="C00000"/>
                </a:solidFill>
                <a:latin typeface="Garamond" panose="02020404030301010803" pitchFamily="18" charset="0"/>
                <a:cs typeface="Calibri"/>
              </a:rPr>
              <a:t>Step4: 	</a:t>
            </a:r>
            <a:r>
              <a:rPr lang="en-IN" sz="2400" b="1" spc="-5" dirty="0">
                <a:solidFill>
                  <a:srgbClr val="002060"/>
                </a:solidFill>
                <a:latin typeface="Garamond" panose="02020404030301010803" pitchFamily="18" charset="0"/>
                <a:cs typeface="Calibri"/>
              </a:rPr>
              <a:t> </a:t>
            </a:r>
            <a:r>
              <a:rPr sz="2400" b="1" spc="-5" dirty="0">
                <a:solidFill>
                  <a:srgbClr val="002060"/>
                </a:solidFill>
                <a:latin typeface="Garamond" panose="02020404030301010803" pitchFamily="18" charset="0"/>
                <a:cs typeface="Calibri"/>
              </a:rPr>
              <a:t>	</a:t>
            </a:r>
            <a:r>
              <a:rPr sz="2400" b="1" spc="45" dirty="0">
                <a:solidFill>
                  <a:srgbClr val="002060"/>
                </a:solidFill>
                <a:latin typeface="Garamond" panose="02020404030301010803" pitchFamily="18" charset="0"/>
                <a:cs typeface="Calibri"/>
              </a:rPr>
              <a:t>y</a:t>
            </a:r>
            <a:r>
              <a:rPr lang="en-US" sz="2400" b="1" spc="45" dirty="0">
                <a:solidFill>
                  <a:srgbClr val="002060"/>
                </a:solidFill>
                <a:latin typeface="Garamond" panose="02020404030301010803" pitchFamily="18" charset="0"/>
                <a:cs typeface="Calibri"/>
              </a:rPr>
              <a:t>'</a:t>
            </a:r>
            <a:r>
              <a:rPr sz="2400" b="1" spc="5" dirty="0">
                <a:solidFill>
                  <a:srgbClr val="002060"/>
                </a:solidFill>
                <a:latin typeface="Garamond" panose="02020404030301010803" pitchFamily="18" charset="0"/>
                <a:cs typeface="Calibri"/>
              </a:rPr>
              <a:t> </a:t>
            </a:r>
            <a:r>
              <a:rPr sz="2400" b="1" dirty="0">
                <a:solidFill>
                  <a:srgbClr val="002060"/>
                </a:solidFill>
                <a:latin typeface="Garamond" panose="02020404030301010803" pitchFamily="18" charset="0"/>
                <a:cs typeface="Calibri"/>
              </a:rPr>
              <a:t>=</a:t>
            </a:r>
            <a:r>
              <a:rPr sz="2400" b="1" spc="10" dirty="0">
                <a:solidFill>
                  <a:srgbClr val="002060"/>
                </a:solidFill>
                <a:latin typeface="Garamond" panose="02020404030301010803" pitchFamily="18" charset="0"/>
                <a:cs typeface="Calibri"/>
              </a:rPr>
              <a:t> </a:t>
            </a:r>
            <a:r>
              <a:rPr sz="2400" b="1" spc="-5" dirty="0">
                <a:solidFill>
                  <a:srgbClr val="002060"/>
                </a:solidFill>
                <a:latin typeface="Garamond" panose="02020404030301010803" pitchFamily="18" charset="0"/>
                <a:cs typeface="Cambria Math"/>
              </a:rPr>
              <a:t>argmax</a:t>
            </a:r>
            <a:r>
              <a:rPr sz="2400" b="1" spc="-150" dirty="0">
                <a:solidFill>
                  <a:srgbClr val="002060"/>
                </a:solidFill>
                <a:latin typeface="Garamond" panose="02020404030301010803" pitchFamily="18" charset="0"/>
                <a:cs typeface="Cambria Math"/>
              </a:rPr>
              <a:t> </a:t>
            </a:r>
            <a:r>
              <a:rPr sz="4000" b="1" baseline="2604" dirty="0">
                <a:solidFill>
                  <a:srgbClr val="002060"/>
                </a:solidFill>
                <a:latin typeface="Garamond" panose="02020404030301010803" pitchFamily="18" charset="0"/>
                <a:cs typeface="Cambria Math"/>
              </a:rPr>
              <a:t>∑</a:t>
            </a:r>
            <a:r>
              <a:rPr sz="4000" b="1" spc="397" baseline="2604" dirty="0">
                <a:solidFill>
                  <a:srgbClr val="002060"/>
                </a:solidFill>
                <a:latin typeface="Garamond" panose="02020404030301010803" pitchFamily="18" charset="0"/>
                <a:cs typeface="Cambria Math"/>
              </a:rPr>
              <a:t> </a:t>
            </a:r>
            <a:r>
              <a:rPr lang="en-US" sz="4000" b="1" spc="397" baseline="2604" dirty="0">
                <a:solidFill>
                  <a:srgbClr val="002060"/>
                </a:solidFill>
                <a:latin typeface="Garamond" panose="02020404030301010803" pitchFamily="18" charset="0"/>
                <a:cs typeface="Cambria Math"/>
              </a:rPr>
              <a:t>(</a:t>
            </a:r>
            <a:r>
              <a:rPr sz="2800" b="1" spc="142" baseline="-20094" dirty="0">
                <a:solidFill>
                  <a:srgbClr val="002060"/>
                </a:solidFill>
                <a:latin typeface="Garamond" panose="02020404030301010803" pitchFamily="18" charset="0"/>
                <a:cs typeface="Cambria Math"/>
              </a:rPr>
              <a:t>𝒙</a:t>
            </a:r>
            <a:r>
              <a:rPr sz="2400" b="1" spc="142" baseline="-39473" dirty="0">
                <a:solidFill>
                  <a:srgbClr val="002060"/>
                </a:solidFill>
                <a:latin typeface="Garamond" panose="02020404030301010803" pitchFamily="18" charset="0"/>
                <a:cs typeface="Cambria Math"/>
              </a:rPr>
              <a:t>𝑖</a:t>
            </a:r>
            <a:r>
              <a:rPr sz="2800" b="1" spc="142" baseline="-20094" dirty="0">
                <a:solidFill>
                  <a:srgbClr val="002060"/>
                </a:solidFill>
                <a:latin typeface="Garamond" panose="02020404030301010803" pitchFamily="18" charset="0"/>
                <a:cs typeface="Cambria Math"/>
              </a:rPr>
              <a:t>,𝑦</a:t>
            </a:r>
            <a:r>
              <a:rPr sz="2400" b="1" spc="142" baseline="-39473" dirty="0">
                <a:solidFill>
                  <a:srgbClr val="002060"/>
                </a:solidFill>
                <a:latin typeface="Garamond" panose="02020404030301010803" pitchFamily="18" charset="0"/>
                <a:cs typeface="Cambria Math"/>
              </a:rPr>
              <a:t>𝑖	</a:t>
            </a:r>
            <a:r>
              <a:rPr lang="en-US" sz="2400" b="1" spc="142" dirty="0">
                <a:solidFill>
                  <a:srgbClr val="002060"/>
                </a:solidFill>
                <a:latin typeface="Garamond" panose="02020404030301010803" pitchFamily="18" charset="0"/>
                <a:cs typeface="Cambria Math"/>
              </a:rPr>
              <a:t>)</a:t>
            </a:r>
            <a:r>
              <a:rPr sz="4000" b="1" baseline="-14756" dirty="0">
                <a:solidFill>
                  <a:srgbClr val="002060"/>
                </a:solidFill>
                <a:latin typeface="Garamond" panose="02020404030301010803" pitchFamily="18" charset="0"/>
                <a:cs typeface="Calibri"/>
              </a:rPr>
              <a:t>ϵ</a:t>
            </a:r>
            <a:r>
              <a:rPr sz="4000" b="1" spc="-7" baseline="-14756" dirty="0">
                <a:solidFill>
                  <a:srgbClr val="002060"/>
                </a:solidFill>
                <a:latin typeface="Garamond" panose="02020404030301010803" pitchFamily="18" charset="0"/>
                <a:cs typeface="Calibri"/>
              </a:rPr>
              <a:t> </a:t>
            </a:r>
            <a:r>
              <a:rPr sz="2800" b="1" spc="44" baseline="-20094" dirty="0">
                <a:solidFill>
                  <a:srgbClr val="002060"/>
                </a:solidFill>
                <a:latin typeface="Garamond" panose="02020404030301010803" pitchFamily="18" charset="0"/>
                <a:cs typeface="Cambria Math"/>
              </a:rPr>
              <a:t>𝐷</a:t>
            </a:r>
            <a:r>
              <a:rPr sz="2400" b="1" spc="44" baseline="-39473" dirty="0">
                <a:solidFill>
                  <a:srgbClr val="002060"/>
                </a:solidFill>
                <a:latin typeface="Garamond" panose="02020404030301010803" pitchFamily="18" charset="0"/>
                <a:cs typeface="Cambria Math"/>
              </a:rPr>
              <a:t>𝑧</a:t>
            </a:r>
            <a:r>
              <a:rPr sz="2400" b="1" spc="292" baseline="-39473" dirty="0">
                <a:solidFill>
                  <a:srgbClr val="002060"/>
                </a:solidFill>
                <a:latin typeface="Garamond" panose="02020404030301010803" pitchFamily="18" charset="0"/>
                <a:cs typeface="Cambria Math"/>
              </a:rPr>
              <a:t> </a:t>
            </a:r>
            <a:r>
              <a:rPr sz="2400" b="1" spc="55" dirty="0">
                <a:solidFill>
                  <a:srgbClr val="002060"/>
                </a:solidFill>
                <a:latin typeface="Garamond" panose="02020404030301010803" pitchFamily="18" charset="0"/>
                <a:cs typeface="Cambria Math"/>
              </a:rPr>
              <a:t>𝐼(</a:t>
            </a:r>
            <a:r>
              <a:rPr sz="2400" b="1" spc="5" dirty="0">
                <a:solidFill>
                  <a:srgbClr val="002060"/>
                </a:solidFill>
                <a:latin typeface="Garamond" panose="02020404030301010803" pitchFamily="18" charset="0"/>
                <a:cs typeface="Cambria Math"/>
              </a:rPr>
              <a:t> </a:t>
            </a:r>
            <a:r>
              <a:rPr sz="2400" b="1" dirty="0">
                <a:solidFill>
                  <a:srgbClr val="002060"/>
                </a:solidFill>
                <a:latin typeface="Garamond" panose="02020404030301010803" pitchFamily="18" charset="0"/>
                <a:cs typeface="Cambria Math"/>
              </a:rPr>
              <a:t>𝑣</a:t>
            </a:r>
            <a:r>
              <a:rPr sz="2400" b="1" spc="254" dirty="0">
                <a:solidFill>
                  <a:srgbClr val="002060"/>
                </a:solidFill>
                <a:latin typeface="Garamond" panose="02020404030301010803" pitchFamily="18" charset="0"/>
                <a:cs typeface="Cambria Math"/>
              </a:rPr>
              <a:t> </a:t>
            </a:r>
            <a:r>
              <a:rPr sz="2400" b="1" dirty="0">
                <a:solidFill>
                  <a:srgbClr val="002060"/>
                </a:solidFill>
                <a:latin typeface="Garamond" panose="02020404030301010803" pitchFamily="18" charset="0"/>
                <a:cs typeface="Cambria Math"/>
              </a:rPr>
              <a:t>=	</a:t>
            </a:r>
            <a:r>
              <a:rPr sz="2400" b="1" spc="-15" dirty="0">
                <a:solidFill>
                  <a:srgbClr val="002060"/>
                </a:solidFill>
                <a:latin typeface="Garamond" panose="02020404030301010803" pitchFamily="18" charset="0"/>
                <a:cs typeface="Cambria Math"/>
              </a:rPr>
              <a:t>𝑦</a:t>
            </a:r>
            <a:r>
              <a:rPr sz="2800" b="1" spc="-22" baseline="-15366" dirty="0">
                <a:solidFill>
                  <a:srgbClr val="002060"/>
                </a:solidFill>
                <a:latin typeface="Garamond" panose="02020404030301010803" pitchFamily="18" charset="0"/>
                <a:cs typeface="Cambria Math"/>
              </a:rPr>
              <a:t>𝑖</a:t>
            </a:r>
            <a:r>
              <a:rPr sz="2800" b="1" spc="532" baseline="-15366" dirty="0">
                <a:solidFill>
                  <a:srgbClr val="002060"/>
                </a:solidFill>
                <a:latin typeface="Garamond" panose="02020404030301010803" pitchFamily="18" charset="0"/>
                <a:cs typeface="Cambria Math"/>
              </a:rPr>
              <a:t> </a:t>
            </a:r>
            <a:r>
              <a:rPr sz="2400" b="1" dirty="0">
                <a:solidFill>
                  <a:srgbClr val="002060"/>
                </a:solidFill>
                <a:latin typeface="Garamond" panose="02020404030301010803" pitchFamily="18" charset="0"/>
                <a:cs typeface="Cambria Math"/>
              </a:rPr>
              <a:t>)</a:t>
            </a:r>
          </a:p>
          <a:p>
            <a:pPr marL="2325370">
              <a:lnSpc>
                <a:spcPts val="2645"/>
              </a:lnSpc>
            </a:pPr>
            <a:r>
              <a:rPr lang="en-US" b="1" spc="45" dirty="0">
                <a:solidFill>
                  <a:srgbClr val="002060"/>
                </a:solidFill>
                <a:latin typeface="Garamond" panose="02020404030301010803" pitchFamily="18" charset="0"/>
                <a:cs typeface="Cambria Math"/>
              </a:rPr>
              <a:t>      </a:t>
            </a:r>
            <a:r>
              <a:rPr b="1" spc="45" dirty="0">
                <a:solidFill>
                  <a:srgbClr val="002060"/>
                </a:solidFill>
                <a:latin typeface="Garamond" panose="02020404030301010803" pitchFamily="18" charset="0"/>
                <a:cs typeface="Cambria Math"/>
              </a:rPr>
              <a:t>𝑣</a:t>
            </a:r>
            <a:endParaRPr b="1" dirty="0">
              <a:solidFill>
                <a:srgbClr val="002060"/>
              </a:solidFill>
              <a:latin typeface="Garamond" panose="02020404030301010803" pitchFamily="18" charset="0"/>
              <a:cs typeface="Cambria Math"/>
            </a:endParaRPr>
          </a:p>
          <a:p>
            <a:pPr marL="101600">
              <a:lnSpc>
                <a:spcPct val="100000"/>
              </a:lnSpc>
              <a:spcBef>
                <a:spcPts val="110"/>
              </a:spcBef>
              <a:tabLst>
                <a:tab pos="616585" algn="l"/>
              </a:tabLst>
            </a:pPr>
            <a:r>
              <a:rPr lang="en-US" sz="2400" b="1" spc="-5" dirty="0">
                <a:solidFill>
                  <a:srgbClr val="C00000"/>
                </a:solidFill>
                <a:latin typeface="Garamond" panose="02020404030301010803" pitchFamily="18" charset="0"/>
                <a:cs typeface="Calibri"/>
              </a:rPr>
              <a:t>Step5 :</a:t>
            </a:r>
            <a:r>
              <a:rPr sz="2400" b="1" spc="-5" dirty="0">
                <a:solidFill>
                  <a:srgbClr val="002060"/>
                </a:solidFill>
                <a:latin typeface="Garamond" panose="02020404030301010803" pitchFamily="18" charset="0"/>
                <a:cs typeface="Calibri"/>
              </a:rPr>
              <a:t>	end</a:t>
            </a:r>
            <a:r>
              <a:rPr sz="2400" b="1" spc="-50" dirty="0">
                <a:solidFill>
                  <a:srgbClr val="002060"/>
                </a:solidFill>
                <a:latin typeface="Garamond" panose="02020404030301010803" pitchFamily="18" charset="0"/>
                <a:cs typeface="Calibri"/>
              </a:rPr>
              <a:t> </a:t>
            </a:r>
            <a:r>
              <a:rPr sz="2400" b="1" spc="-20" dirty="0">
                <a:solidFill>
                  <a:srgbClr val="002060"/>
                </a:solidFill>
                <a:latin typeface="Garamond" panose="02020404030301010803" pitchFamily="18" charset="0"/>
                <a:cs typeface="Calibri"/>
              </a:rPr>
              <a:t>for</a:t>
            </a:r>
            <a:endParaRPr sz="2400" b="1" dirty="0">
              <a:solidFill>
                <a:srgbClr val="002060"/>
              </a:solidFill>
              <a:latin typeface="Garamond" panose="02020404030301010803" pitchFamily="18" charset="0"/>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7301" y="461594"/>
            <a:ext cx="6900290" cy="697230"/>
          </a:xfrm>
          <a:prstGeom prst="rect">
            <a:avLst/>
          </a:prstGeom>
        </p:spPr>
        <p:txBody>
          <a:bodyPr vert="horz" wrap="square" lIns="0" tIns="13335" rIns="0" bIns="0" rtlCol="0">
            <a:spAutoFit/>
          </a:bodyPr>
          <a:lstStyle/>
          <a:p>
            <a:pPr marL="12700">
              <a:lnSpc>
                <a:spcPct val="100000"/>
              </a:lnSpc>
              <a:spcBef>
                <a:spcPts val="105"/>
              </a:spcBef>
            </a:pPr>
            <a:r>
              <a:rPr dirty="0"/>
              <a:t>KNN</a:t>
            </a:r>
            <a:r>
              <a:rPr spc="-50" dirty="0"/>
              <a:t> </a:t>
            </a:r>
            <a:r>
              <a:rPr spc="-10" dirty="0"/>
              <a:t>Classification</a:t>
            </a:r>
          </a:p>
        </p:txBody>
      </p:sp>
      <p:grpSp>
        <p:nvGrpSpPr>
          <p:cNvPr id="3" name="object 3"/>
          <p:cNvGrpSpPr/>
          <p:nvPr/>
        </p:nvGrpSpPr>
        <p:grpSpPr>
          <a:xfrm>
            <a:off x="3425952" y="1920239"/>
            <a:ext cx="5006340" cy="3238500"/>
            <a:chOff x="3425952" y="1920239"/>
            <a:chExt cx="5006340" cy="3238500"/>
          </a:xfrm>
        </p:grpSpPr>
        <p:sp>
          <p:nvSpPr>
            <p:cNvPr id="4" name="object 4"/>
            <p:cNvSpPr/>
            <p:nvPr/>
          </p:nvSpPr>
          <p:spPr>
            <a:xfrm>
              <a:off x="3482340" y="4459223"/>
              <a:ext cx="4945380" cy="0"/>
            </a:xfrm>
            <a:custGeom>
              <a:avLst/>
              <a:gdLst/>
              <a:ahLst/>
              <a:cxnLst/>
              <a:rect l="l" t="t" r="r" b="b"/>
              <a:pathLst>
                <a:path w="4945380">
                  <a:moveTo>
                    <a:pt x="0" y="0"/>
                  </a:moveTo>
                  <a:lnTo>
                    <a:pt x="4945380" y="0"/>
                  </a:lnTo>
                </a:path>
              </a:pathLst>
            </a:custGeom>
            <a:ln w="9144">
              <a:solidFill>
                <a:srgbClr val="858585"/>
              </a:solidFill>
            </a:ln>
          </p:spPr>
          <p:txBody>
            <a:bodyPr wrap="square" lIns="0" tIns="0" rIns="0" bIns="0" rtlCol="0"/>
            <a:lstStyle/>
            <a:p>
              <a:endParaRPr/>
            </a:p>
          </p:txBody>
        </p:sp>
        <p:sp>
          <p:nvSpPr>
            <p:cNvPr id="5" name="object 5"/>
            <p:cNvSpPr/>
            <p:nvPr/>
          </p:nvSpPr>
          <p:spPr>
            <a:xfrm>
              <a:off x="3482340" y="3192779"/>
              <a:ext cx="4180840" cy="632460"/>
            </a:xfrm>
            <a:custGeom>
              <a:avLst/>
              <a:gdLst/>
              <a:ahLst/>
              <a:cxnLst/>
              <a:rect l="l" t="t" r="r" b="b"/>
              <a:pathLst>
                <a:path w="4180840" h="632460">
                  <a:moveTo>
                    <a:pt x="0" y="632460"/>
                  </a:moveTo>
                  <a:lnTo>
                    <a:pt x="4180332" y="632460"/>
                  </a:lnTo>
                </a:path>
                <a:path w="4180840" h="632460">
                  <a:moveTo>
                    <a:pt x="0" y="0"/>
                  </a:moveTo>
                  <a:lnTo>
                    <a:pt x="2272284" y="0"/>
                  </a:lnTo>
                </a:path>
              </a:pathLst>
            </a:custGeom>
            <a:ln w="9144">
              <a:solidFill>
                <a:srgbClr val="858585"/>
              </a:solidFill>
            </a:ln>
          </p:spPr>
          <p:txBody>
            <a:bodyPr wrap="square" lIns="0" tIns="0" rIns="0" bIns="0" rtlCol="0"/>
            <a:lstStyle/>
            <a:p>
              <a:endParaRPr/>
            </a:p>
          </p:txBody>
        </p:sp>
        <p:sp>
          <p:nvSpPr>
            <p:cNvPr id="6" name="object 6"/>
            <p:cNvSpPr/>
            <p:nvPr/>
          </p:nvSpPr>
          <p:spPr>
            <a:xfrm>
              <a:off x="3425952" y="1924811"/>
              <a:ext cx="5001895" cy="3234055"/>
            </a:xfrm>
            <a:custGeom>
              <a:avLst/>
              <a:gdLst/>
              <a:ahLst/>
              <a:cxnLst/>
              <a:rect l="l" t="t" r="r" b="b"/>
              <a:pathLst>
                <a:path w="5001895" h="3234054">
                  <a:moveTo>
                    <a:pt x="56387" y="633984"/>
                  </a:moveTo>
                  <a:lnTo>
                    <a:pt x="5001768" y="633984"/>
                  </a:lnTo>
                </a:path>
                <a:path w="5001895" h="3234054">
                  <a:moveTo>
                    <a:pt x="56387" y="0"/>
                  </a:moveTo>
                  <a:lnTo>
                    <a:pt x="5001768" y="0"/>
                  </a:lnTo>
                </a:path>
                <a:path w="5001895" h="3234054">
                  <a:moveTo>
                    <a:pt x="56387" y="3168396"/>
                  </a:moveTo>
                  <a:lnTo>
                    <a:pt x="56387" y="0"/>
                  </a:lnTo>
                </a:path>
                <a:path w="5001895" h="3234054">
                  <a:moveTo>
                    <a:pt x="0" y="3168396"/>
                  </a:moveTo>
                  <a:lnTo>
                    <a:pt x="56387" y="3168396"/>
                  </a:lnTo>
                </a:path>
                <a:path w="5001895" h="3234054">
                  <a:moveTo>
                    <a:pt x="0" y="2534412"/>
                  </a:moveTo>
                  <a:lnTo>
                    <a:pt x="56387" y="2534412"/>
                  </a:lnTo>
                </a:path>
                <a:path w="5001895" h="3234054">
                  <a:moveTo>
                    <a:pt x="0" y="1900427"/>
                  </a:moveTo>
                  <a:lnTo>
                    <a:pt x="56387" y="1900427"/>
                  </a:lnTo>
                </a:path>
                <a:path w="5001895" h="3234054">
                  <a:moveTo>
                    <a:pt x="0" y="1267967"/>
                  </a:moveTo>
                  <a:lnTo>
                    <a:pt x="56387" y="1267967"/>
                  </a:lnTo>
                </a:path>
                <a:path w="5001895" h="3234054">
                  <a:moveTo>
                    <a:pt x="0" y="633984"/>
                  </a:moveTo>
                  <a:lnTo>
                    <a:pt x="56387" y="633984"/>
                  </a:lnTo>
                </a:path>
                <a:path w="5001895" h="3234054">
                  <a:moveTo>
                    <a:pt x="0" y="0"/>
                  </a:moveTo>
                  <a:lnTo>
                    <a:pt x="56387" y="0"/>
                  </a:lnTo>
                </a:path>
                <a:path w="5001895" h="3234054">
                  <a:moveTo>
                    <a:pt x="56387" y="3168396"/>
                  </a:moveTo>
                  <a:lnTo>
                    <a:pt x="5001768" y="3168396"/>
                  </a:lnTo>
                </a:path>
                <a:path w="5001895" h="3234054">
                  <a:moveTo>
                    <a:pt x="56387" y="3168396"/>
                  </a:moveTo>
                  <a:lnTo>
                    <a:pt x="56387" y="3233928"/>
                  </a:lnTo>
                </a:path>
                <a:path w="5001895" h="3234054">
                  <a:moveTo>
                    <a:pt x="762000" y="3168396"/>
                  </a:moveTo>
                  <a:lnTo>
                    <a:pt x="762000" y="3233928"/>
                  </a:lnTo>
                </a:path>
                <a:path w="5001895" h="3234054">
                  <a:moveTo>
                    <a:pt x="1469136" y="3168396"/>
                  </a:moveTo>
                  <a:lnTo>
                    <a:pt x="1469136" y="3233928"/>
                  </a:lnTo>
                </a:path>
                <a:path w="5001895" h="3234054">
                  <a:moveTo>
                    <a:pt x="2176272" y="3168396"/>
                  </a:moveTo>
                  <a:lnTo>
                    <a:pt x="2176272" y="3233928"/>
                  </a:lnTo>
                </a:path>
                <a:path w="5001895" h="3234054">
                  <a:moveTo>
                    <a:pt x="2881884" y="3168396"/>
                  </a:moveTo>
                  <a:lnTo>
                    <a:pt x="2881884" y="3233928"/>
                  </a:lnTo>
                </a:path>
                <a:path w="5001895" h="3234054">
                  <a:moveTo>
                    <a:pt x="3589020" y="3168396"/>
                  </a:moveTo>
                  <a:lnTo>
                    <a:pt x="3589020" y="3233928"/>
                  </a:lnTo>
                </a:path>
                <a:path w="5001895" h="3234054">
                  <a:moveTo>
                    <a:pt x="4296156" y="3168396"/>
                  </a:moveTo>
                  <a:lnTo>
                    <a:pt x="4296156" y="3233928"/>
                  </a:lnTo>
                </a:path>
                <a:path w="5001895" h="3234054">
                  <a:moveTo>
                    <a:pt x="5001768" y="3168396"/>
                  </a:moveTo>
                  <a:lnTo>
                    <a:pt x="5001768" y="3233928"/>
                  </a:lnTo>
                </a:path>
              </a:pathLst>
            </a:custGeom>
            <a:ln w="9144">
              <a:solidFill>
                <a:srgbClr val="858585"/>
              </a:solidFill>
            </a:ln>
          </p:spPr>
          <p:txBody>
            <a:bodyPr wrap="square" lIns="0" tIns="0" rIns="0" bIns="0" rtlCol="0"/>
            <a:lstStyle/>
            <a:p>
              <a:endParaRPr/>
            </a:p>
          </p:txBody>
        </p:sp>
        <p:pic>
          <p:nvPicPr>
            <p:cNvPr id="7" name="object 7"/>
            <p:cNvPicPr/>
            <p:nvPr/>
          </p:nvPicPr>
          <p:blipFill>
            <a:blip r:embed="rId2" cstate="print"/>
            <a:stretch>
              <a:fillRect/>
            </a:stretch>
          </p:blipFill>
          <p:spPr>
            <a:xfrm>
              <a:off x="5172519" y="4511103"/>
              <a:ext cx="149732" cy="149732"/>
            </a:xfrm>
            <a:prstGeom prst="rect">
              <a:avLst/>
            </a:prstGeom>
          </p:spPr>
        </p:pic>
        <p:pic>
          <p:nvPicPr>
            <p:cNvPr id="8" name="object 8"/>
            <p:cNvPicPr/>
            <p:nvPr/>
          </p:nvPicPr>
          <p:blipFill>
            <a:blip r:embed="rId3" cstate="print"/>
            <a:stretch>
              <a:fillRect/>
            </a:stretch>
          </p:blipFill>
          <p:spPr>
            <a:xfrm>
              <a:off x="5879655" y="4258119"/>
              <a:ext cx="149733" cy="149732"/>
            </a:xfrm>
            <a:prstGeom prst="rect">
              <a:avLst/>
            </a:prstGeom>
          </p:spPr>
        </p:pic>
        <p:pic>
          <p:nvPicPr>
            <p:cNvPr id="9" name="object 9"/>
            <p:cNvPicPr/>
            <p:nvPr/>
          </p:nvPicPr>
          <p:blipFill>
            <a:blip r:embed="rId4" cstate="print"/>
            <a:stretch>
              <a:fillRect/>
            </a:stretch>
          </p:blipFill>
          <p:spPr>
            <a:xfrm>
              <a:off x="6586791" y="4003611"/>
              <a:ext cx="149732" cy="149732"/>
            </a:xfrm>
            <a:prstGeom prst="rect">
              <a:avLst/>
            </a:prstGeom>
          </p:spPr>
        </p:pic>
        <p:pic>
          <p:nvPicPr>
            <p:cNvPr id="10" name="object 10"/>
            <p:cNvPicPr/>
            <p:nvPr/>
          </p:nvPicPr>
          <p:blipFill>
            <a:blip r:embed="rId3" cstate="print"/>
            <a:stretch>
              <a:fillRect/>
            </a:stretch>
          </p:blipFill>
          <p:spPr>
            <a:xfrm>
              <a:off x="4818951" y="4764087"/>
              <a:ext cx="149733" cy="149732"/>
            </a:xfrm>
            <a:prstGeom prst="rect">
              <a:avLst/>
            </a:prstGeom>
          </p:spPr>
        </p:pic>
        <p:pic>
          <p:nvPicPr>
            <p:cNvPr id="11" name="object 11"/>
            <p:cNvPicPr/>
            <p:nvPr/>
          </p:nvPicPr>
          <p:blipFill>
            <a:blip r:embed="rId3" cstate="print"/>
            <a:stretch>
              <a:fillRect/>
            </a:stretch>
          </p:blipFill>
          <p:spPr>
            <a:xfrm>
              <a:off x="5879655" y="3497643"/>
              <a:ext cx="149733" cy="149733"/>
            </a:xfrm>
            <a:prstGeom prst="rect">
              <a:avLst/>
            </a:prstGeom>
          </p:spPr>
        </p:pic>
        <p:pic>
          <p:nvPicPr>
            <p:cNvPr id="12" name="object 12"/>
            <p:cNvPicPr/>
            <p:nvPr/>
          </p:nvPicPr>
          <p:blipFill>
            <a:blip r:embed="rId4" cstate="print"/>
            <a:stretch>
              <a:fillRect/>
            </a:stretch>
          </p:blipFill>
          <p:spPr>
            <a:xfrm>
              <a:off x="7080567" y="4789995"/>
              <a:ext cx="149733" cy="149733"/>
            </a:xfrm>
            <a:prstGeom prst="rect">
              <a:avLst/>
            </a:prstGeom>
          </p:spPr>
        </p:pic>
        <p:sp>
          <p:nvSpPr>
            <p:cNvPr id="13" name="object 13"/>
            <p:cNvSpPr/>
            <p:nvPr/>
          </p:nvSpPr>
          <p:spPr>
            <a:xfrm>
              <a:off x="5047488" y="3831335"/>
              <a:ext cx="114300" cy="114300"/>
            </a:xfrm>
            <a:custGeom>
              <a:avLst/>
              <a:gdLst/>
              <a:ahLst/>
              <a:cxnLst/>
              <a:rect l="l" t="t" r="r" b="b"/>
              <a:pathLst>
                <a:path w="114300" h="114300">
                  <a:moveTo>
                    <a:pt x="114300" y="0"/>
                  </a:moveTo>
                  <a:lnTo>
                    <a:pt x="0" y="0"/>
                  </a:lnTo>
                  <a:lnTo>
                    <a:pt x="0" y="114300"/>
                  </a:lnTo>
                  <a:lnTo>
                    <a:pt x="114300" y="114300"/>
                  </a:lnTo>
                  <a:lnTo>
                    <a:pt x="114300" y="0"/>
                  </a:lnTo>
                  <a:close/>
                </a:path>
              </a:pathLst>
            </a:custGeom>
            <a:solidFill>
              <a:srgbClr val="C0504D"/>
            </a:solidFill>
          </p:spPr>
          <p:txBody>
            <a:bodyPr wrap="square" lIns="0" tIns="0" rIns="0" bIns="0" rtlCol="0"/>
            <a:lstStyle/>
            <a:p>
              <a:endParaRPr/>
            </a:p>
          </p:txBody>
        </p:sp>
        <p:sp>
          <p:nvSpPr>
            <p:cNvPr id="14" name="object 14"/>
            <p:cNvSpPr/>
            <p:nvPr/>
          </p:nvSpPr>
          <p:spPr>
            <a:xfrm>
              <a:off x="5047488" y="3831335"/>
              <a:ext cx="114300" cy="114300"/>
            </a:xfrm>
            <a:custGeom>
              <a:avLst/>
              <a:gdLst/>
              <a:ahLst/>
              <a:cxnLst/>
              <a:rect l="l" t="t" r="r" b="b"/>
              <a:pathLst>
                <a:path w="114300" h="114300">
                  <a:moveTo>
                    <a:pt x="0" y="114300"/>
                  </a:moveTo>
                  <a:lnTo>
                    <a:pt x="114300" y="114300"/>
                  </a:lnTo>
                  <a:lnTo>
                    <a:pt x="114300" y="0"/>
                  </a:lnTo>
                  <a:lnTo>
                    <a:pt x="0" y="0"/>
                  </a:lnTo>
                  <a:lnTo>
                    <a:pt x="0" y="114300"/>
                  </a:lnTo>
                  <a:close/>
                </a:path>
              </a:pathLst>
            </a:custGeom>
            <a:ln w="9525">
              <a:solidFill>
                <a:srgbClr val="BD4A47"/>
              </a:solidFill>
            </a:ln>
          </p:spPr>
          <p:txBody>
            <a:bodyPr wrap="square" lIns="0" tIns="0" rIns="0" bIns="0" rtlCol="0"/>
            <a:lstStyle/>
            <a:p>
              <a:endParaRPr/>
            </a:p>
          </p:txBody>
        </p:sp>
        <p:sp>
          <p:nvSpPr>
            <p:cNvPr id="15" name="object 15"/>
            <p:cNvSpPr/>
            <p:nvPr/>
          </p:nvSpPr>
          <p:spPr>
            <a:xfrm>
              <a:off x="6249924" y="4248911"/>
              <a:ext cx="114300" cy="114300"/>
            </a:xfrm>
            <a:custGeom>
              <a:avLst/>
              <a:gdLst/>
              <a:ahLst/>
              <a:cxnLst/>
              <a:rect l="l" t="t" r="r" b="b"/>
              <a:pathLst>
                <a:path w="114300" h="114300">
                  <a:moveTo>
                    <a:pt x="114300" y="0"/>
                  </a:moveTo>
                  <a:lnTo>
                    <a:pt x="0" y="0"/>
                  </a:lnTo>
                  <a:lnTo>
                    <a:pt x="0" y="114300"/>
                  </a:lnTo>
                  <a:lnTo>
                    <a:pt x="114300" y="114300"/>
                  </a:lnTo>
                  <a:lnTo>
                    <a:pt x="114300" y="0"/>
                  </a:lnTo>
                  <a:close/>
                </a:path>
              </a:pathLst>
            </a:custGeom>
            <a:solidFill>
              <a:srgbClr val="C0504D"/>
            </a:solidFill>
          </p:spPr>
          <p:txBody>
            <a:bodyPr wrap="square" lIns="0" tIns="0" rIns="0" bIns="0" rtlCol="0"/>
            <a:lstStyle/>
            <a:p>
              <a:endParaRPr/>
            </a:p>
          </p:txBody>
        </p:sp>
        <p:sp>
          <p:nvSpPr>
            <p:cNvPr id="16" name="object 16"/>
            <p:cNvSpPr/>
            <p:nvPr/>
          </p:nvSpPr>
          <p:spPr>
            <a:xfrm>
              <a:off x="6249924" y="4248911"/>
              <a:ext cx="114300" cy="114300"/>
            </a:xfrm>
            <a:custGeom>
              <a:avLst/>
              <a:gdLst/>
              <a:ahLst/>
              <a:cxnLst/>
              <a:rect l="l" t="t" r="r" b="b"/>
              <a:pathLst>
                <a:path w="114300" h="114300">
                  <a:moveTo>
                    <a:pt x="0" y="114300"/>
                  </a:moveTo>
                  <a:lnTo>
                    <a:pt x="114300" y="114300"/>
                  </a:lnTo>
                  <a:lnTo>
                    <a:pt x="114300" y="0"/>
                  </a:lnTo>
                  <a:lnTo>
                    <a:pt x="0" y="0"/>
                  </a:lnTo>
                  <a:lnTo>
                    <a:pt x="0" y="114300"/>
                  </a:lnTo>
                  <a:close/>
                </a:path>
              </a:pathLst>
            </a:custGeom>
            <a:ln w="9525">
              <a:solidFill>
                <a:srgbClr val="BD4A47"/>
              </a:solidFill>
            </a:ln>
          </p:spPr>
          <p:txBody>
            <a:bodyPr wrap="square" lIns="0" tIns="0" rIns="0" bIns="0" rtlCol="0"/>
            <a:lstStyle/>
            <a:p>
              <a:endParaRPr/>
            </a:p>
          </p:txBody>
        </p:sp>
        <p:sp>
          <p:nvSpPr>
            <p:cNvPr id="17" name="object 17"/>
            <p:cNvSpPr/>
            <p:nvPr/>
          </p:nvSpPr>
          <p:spPr>
            <a:xfrm>
              <a:off x="7776972" y="3825239"/>
              <a:ext cx="650875" cy="0"/>
            </a:xfrm>
            <a:custGeom>
              <a:avLst/>
              <a:gdLst/>
              <a:ahLst/>
              <a:cxnLst/>
              <a:rect l="l" t="t" r="r" b="b"/>
              <a:pathLst>
                <a:path w="650875">
                  <a:moveTo>
                    <a:pt x="0" y="0"/>
                  </a:moveTo>
                  <a:lnTo>
                    <a:pt x="650748" y="0"/>
                  </a:lnTo>
                </a:path>
              </a:pathLst>
            </a:custGeom>
            <a:ln w="9144">
              <a:solidFill>
                <a:srgbClr val="858585"/>
              </a:solidFill>
            </a:ln>
          </p:spPr>
          <p:txBody>
            <a:bodyPr wrap="square" lIns="0" tIns="0" rIns="0" bIns="0" rtlCol="0"/>
            <a:lstStyle/>
            <a:p>
              <a:endParaRPr/>
            </a:p>
          </p:txBody>
        </p:sp>
        <p:sp>
          <p:nvSpPr>
            <p:cNvPr id="18" name="object 18"/>
            <p:cNvSpPr/>
            <p:nvPr/>
          </p:nvSpPr>
          <p:spPr>
            <a:xfrm>
              <a:off x="7662672" y="3767327"/>
              <a:ext cx="114300" cy="114300"/>
            </a:xfrm>
            <a:custGeom>
              <a:avLst/>
              <a:gdLst/>
              <a:ahLst/>
              <a:cxnLst/>
              <a:rect l="l" t="t" r="r" b="b"/>
              <a:pathLst>
                <a:path w="114300" h="114300">
                  <a:moveTo>
                    <a:pt x="114300" y="0"/>
                  </a:moveTo>
                  <a:lnTo>
                    <a:pt x="0" y="0"/>
                  </a:lnTo>
                  <a:lnTo>
                    <a:pt x="0" y="114300"/>
                  </a:lnTo>
                  <a:lnTo>
                    <a:pt x="114300" y="114300"/>
                  </a:lnTo>
                  <a:lnTo>
                    <a:pt x="114300" y="0"/>
                  </a:lnTo>
                  <a:close/>
                </a:path>
              </a:pathLst>
            </a:custGeom>
            <a:solidFill>
              <a:srgbClr val="C0504D"/>
            </a:solidFill>
          </p:spPr>
          <p:txBody>
            <a:bodyPr wrap="square" lIns="0" tIns="0" rIns="0" bIns="0" rtlCol="0"/>
            <a:lstStyle/>
            <a:p>
              <a:endParaRPr/>
            </a:p>
          </p:txBody>
        </p:sp>
        <p:sp>
          <p:nvSpPr>
            <p:cNvPr id="19" name="object 19"/>
            <p:cNvSpPr/>
            <p:nvPr/>
          </p:nvSpPr>
          <p:spPr>
            <a:xfrm>
              <a:off x="7662672" y="3767327"/>
              <a:ext cx="114300" cy="114300"/>
            </a:xfrm>
            <a:custGeom>
              <a:avLst/>
              <a:gdLst/>
              <a:ahLst/>
              <a:cxnLst/>
              <a:rect l="l" t="t" r="r" b="b"/>
              <a:pathLst>
                <a:path w="114300" h="114300">
                  <a:moveTo>
                    <a:pt x="0" y="114300"/>
                  </a:moveTo>
                  <a:lnTo>
                    <a:pt x="114300" y="114300"/>
                  </a:lnTo>
                  <a:lnTo>
                    <a:pt x="114300" y="0"/>
                  </a:lnTo>
                  <a:lnTo>
                    <a:pt x="0" y="0"/>
                  </a:lnTo>
                  <a:lnTo>
                    <a:pt x="0" y="114300"/>
                  </a:lnTo>
                  <a:close/>
                </a:path>
              </a:pathLst>
            </a:custGeom>
            <a:ln w="9525">
              <a:solidFill>
                <a:srgbClr val="BD4A47"/>
              </a:solidFill>
            </a:ln>
          </p:spPr>
          <p:txBody>
            <a:bodyPr wrap="square" lIns="0" tIns="0" rIns="0" bIns="0" rtlCol="0"/>
            <a:lstStyle/>
            <a:p>
              <a:endParaRPr/>
            </a:p>
          </p:txBody>
        </p:sp>
        <p:sp>
          <p:nvSpPr>
            <p:cNvPr id="20" name="object 20"/>
            <p:cNvSpPr/>
            <p:nvPr/>
          </p:nvSpPr>
          <p:spPr>
            <a:xfrm>
              <a:off x="6815328" y="2246375"/>
              <a:ext cx="114300" cy="114300"/>
            </a:xfrm>
            <a:custGeom>
              <a:avLst/>
              <a:gdLst/>
              <a:ahLst/>
              <a:cxnLst/>
              <a:rect l="l" t="t" r="r" b="b"/>
              <a:pathLst>
                <a:path w="114300" h="114300">
                  <a:moveTo>
                    <a:pt x="114300" y="0"/>
                  </a:moveTo>
                  <a:lnTo>
                    <a:pt x="0" y="0"/>
                  </a:lnTo>
                  <a:lnTo>
                    <a:pt x="0" y="114300"/>
                  </a:lnTo>
                  <a:lnTo>
                    <a:pt x="114300" y="114300"/>
                  </a:lnTo>
                  <a:lnTo>
                    <a:pt x="114300" y="0"/>
                  </a:lnTo>
                  <a:close/>
                </a:path>
              </a:pathLst>
            </a:custGeom>
            <a:solidFill>
              <a:srgbClr val="C0504D"/>
            </a:solidFill>
          </p:spPr>
          <p:txBody>
            <a:bodyPr wrap="square" lIns="0" tIns="0" rIns="0" bIns="0" rtlCol="0"/>
            <a:lstStyle/>
            <a:p>
              <a:endParaRPr/>
            </a:p>
          </p:txBody>
        </p:sp>
        <p:sp>
          <p:nvSpPr>
            <p:cNvPr id="21" name="object 21"/>
            <p:cNvSpPr/>
            <p:nvPr/>
          </p:nvSpPr>
          <p:spPr>
            <a:xfrm>
              <a:off x="6815328" y="2246375"/>
              <a:ext cx="114300" cy="114300"/>
            </a:xfrm>
            <a:custGeom>
              <a:avLst/>
              <a:gdLst/>
              <a:ahLst/>
              <a:cxnLst/>
              <a:rect l="l" t="t" r="r" b="b"/>
              <a:pathLst>
                <a:path w="114300" h="114300">
                  <a:moveTo>
                    <a:pt x="0" y="114300"/>
                  </a:moveTo>
                  <a:lnTo>
                    <a:pt x="114300" y="114300"/>
                  </a:lnTo>
                  <a:lnTo>
                    <a:pt x="114300" y="0"/>
                  </a:lnTo>
                  <a:lnTo>
                    <a:pt x="0" y="0"/>
                  </a:lnTo>
                  <a:lnTo>
                    <a:pt x="0" y="114300"/>
                  </a:lnTo>
                  <a:close/>
                </a:path>
              </a:pathLst>
            </a:custGeom>
            <a:ln w="9525">
              <a:solidFill>
                <a:srgbClr val="BD4A47"/>
              </a:solidFill>
            </a:ln>
          </p:spPr>
          <p:txBody>
            <a:bodyPr wrap="square" lIns="0" tIns="0" rIns="0" bIns="0" rtlCol="0"/>
            <a:lstStyle/>
            <a:p>
              <a:endParaRPr/>
            </a:p>
          </p:txBody>
        </p:sp>
        <p:sp>
          <p:nvSpPr>
            <p:cNvPr id="22" name="object 22"/>
            <p:cNvSpPr/>
            <p:nvPr/>
          </p:nvSpPr>
          <p:spPr>
            <a:xfrm>
              <a:off x="5868924" y="3192779"/>
              <a:ext cx="2559050" cy="0"/>
            </a:xfrm>
            <a:custGeom>
              <a:avLst/>
              <a:gdLst/>
              <a:ahLst/>
              <a:cxnLst/>
              <a:rect l="l" t="t" r="r" b="b"/>
              <a:pathLst>
                <a:path w="2559050">
                  <a:moveTo>
                    <a:pt x="0" y="0"/>
                  </a:moveTo>
                  <a:lnTo>
                    <a:pt x="2558796" y="0"/>
                  </a:lnTo>
                </a:path>
              </a:pathLst>
            </a:custGeom>
            <a:ln w="9144">
              <a:solidFill>
                <a:srgbClr val="858585"/>
              </a:solidFill>
            </a:ln>
          </p:spPr>
          <p:txBody>
            <a:bodyPr wrap="square" lIns="0" tIns="0" rIns="0" bIns="0" rtlCol="0"/>
            <a:lstStyle/>
            <a:p>
              <a:endParaRPr/>
            </a:p>
          </p:txBody>
        </p:sp>
        <p:sp>
          <p:nvSpPr>
            <p:cNvPr id="23" name="object 23"/>
            <p:cNvSpPr/>
            <p:nvPr/>
          </p:nvSpPr>
          <p:spPr>
            <a:xfrm>
              <a:off x="5754624" y="3133343"/>
              <a:ext cx="114300" cy="114300"/>
            </a:xfrm>
            <a:custGeom>
              <a:avLst/>
              <a:gdLst/>
              <a:ahLst/>
              <a:cxnLst/>
              <a:rect l="l" t="t" r="r" b="b"/>
              <a:pathLst>
                <a:path w="114300" h="114300">
                  <a:moveTo>
                    <a:pt x="114300" y="0"/>
                  </a:moveTo>
                  <a:lnTo>
                    <a:pt x="0" y="0"/>
                  </a:lnTo>
                  <a:lnTo>
                    <a:pt x="0" y="114300"/>
                  </a:lnTo>
                  <a:lnTo>
                    <a:pt x="114300" y="114300"/>
                  </a:lnTo>
                  <a:lnTo>
                    <a:pt x="114300" y="0"/>
                  </a:lnTo>
                  <a:close/>
                </a:path>
              </a:pathLst>
            </a:custGeom>
            <a:solidFill>
              <a:srgbClr val="C0504D"/>
            </a:solidFill>
          </p:spPr>
          <p:txBody>
            <a:bodyPr wrap="square" lIns="0" tIns="0" rIns="0" bIns="0" rtlCol="0"/>
            <a:lstStyle/>
            <a:p>
              <a:endParaRPr/>
            </a:p>
          </p:txBody>
        </p:sp>
        <p:sp>
          <p:nvSpPr>
            <p:cNvPr id="24" name="object 24"/>
            <p:cNvSpPr/>
            <p:nvPr/>
          </p:nvSpPr>
          <p:spPr>
            <a:xfrm>
              <a:off x="5754624" y="3133343"/>
              <a:ext cx="114300" cy="114300"/>
            </a:xfrm>
            <a:custGeom>
              <a:avLst/>
              <a:gdLst/>
              <a:ahLst/>
              <a:cxnLst/>
              <a:rect l="l" t="t" r="r" b="b"/>
              <a:pathLst>
                <a:path w="114300" h="114300">
                  <a:moveTo>
                    <a:pt x="0" y="114300"/>
                  </a:moveTo>
                  <a:lnTo>
                    <a:pt x="114300" y="114300"/>
                  </a:lnTo>
                  <a:lnTo>
                    <a:pt x="114300" y="0"/>
                  </a:lnTo>
                  <a:lnTo>
                    <a:pt x="0" y="0"/>
                  </a:lnTo>
                  <a:lnTo>
                    <a:pt x="0" y="114300"/>
                  </a:lnTo>
                  <a:close/>
                </a:path>
              </a:pathLst>
            </a:custGeom>
            <a:ln w="9525">
              <a:solidFill>
                <a:srgbClr val="BD4A47"/>
              </a:solidFill>
            </a:ln>
          </p:spPr>
          <p:txBody>
            <a:bodyPr wrap="square" lIns="0" tIns="0" rIns="0" bIns="0" rtlCol="0"/>
            <a:lstStyle/>
            <a:p>
              <a:endParaRPr/>
            </a:p>
          </p:txBody>
        </p:sp>
        <p:pic>
          <p:nvPicPr>
            <p:cNvPr id="25" name="object 25"/>
            <p:cNvPicPr/>
            <p:nvPr/>
          </p:nvPicPr>
          <p:blipFill>
            <a:blip r:embed="rId5" cstate="print"/>
            <a:stretch>
              <a:fillRect/>
            </a:stretch>
          </p:blipFill>
          <p:spPr>
            <a:xfrm>
              <a:off x="5864352" y="3241547"/>
              <a:ext cx="1039368" cy="438912"/>
            </a:xfrm>
            <a:prstGeom prst="rect">
              <a:avLst/>
            </a:prstGeom>
          </p:spPr>
        </p:pic>
        <p:sp>
          <p:nvSpPr>
            <p:cNvPr id="26" name="object 26"/>
            <p:cNvSpPr/>
            <p:nvPr/>
          </p:nvSpPr>
          <p:spPr>
            <a:xfrm>
              <a:off x="6019800" y="3264280"/>
              <a:ext cx="842010" cy="271145"/>
            </a:xfrm>
            <a:custGeom>
              <a:avLst/>
              <a:gdLst/>
              <a:ahLst/>
              <a:cxnLst/>
              <a:rect l="l" t="t" r="r" b="b"/>
              <a:pathLst>
                <a:path w="842009" h="271145">
                  <a:moveTo>
                    <a:pt x="90042" y="157353"/>
                  </a:moveTo>
                  <a:lnTo>
                    <a:pt x="81914" y="157480"/>
                  </a:lnTo>
                  <a:lnTo>
                    <a:pt x="0" y="240919"/>
                  </a:lnTo>
                  <a:lnTo>
                    <a:pt x="113029" y="271145"/>
                  </a:lnTo>
                  <a:lnTo>
                    <a:pt x="119887" y="267208"/>
                  </a:lnTo>
                  <a:lnTo>
                    <a:pt x="121792" y="260350"/>
                  </a:lnTo>
                  <a:lnTo>
                    <a:pt x="123571" y="253619"/>
                  </a:lnTo>
                  <a:lnTo>
                    <a:pt x="119507" y="246634"/>
                  </a:lnTo>
                  <a:lnTo>
                    <a:pt x="119026" y="246507"/>
                  </a:lnTo>
                  <a:lnTo>
                    <a:pt x="27686" y="246507"/>
                  </a:lnTo>
                  <a:lnTo>
                    <a:pt x="20954" y="221996"/>
                  </a:lnTo>
                  <a:lnTo>
                    <a:pt x="66300" y="209628"/>
                  </a:lnTo>
                  <a:lnTo>
                    <a:pt x="95123" y="180213"/>
                  </a:lnTo>
                  <a:lnTo>
                    <a:pt x="100075" y="175260"/>
                  </a:lnTo>
                  <a:lnTo>
                    <a:pt x="99949" y="167259"/>
                  </a:lnTo>
                  <a:lnTo>
                    <a:pt x="90042" y="157353"/>
                  </a:lnTo>
                  <a:close/>
                </a:path>
                <a:path w="842009" h="271145">
                  <a:moveTo>
                    <a:pt x="66300" y="209628"/>
                  </a:moveTo>
                  <a:lnTo>
                    <a:pt x="20954" y="221996"/>
                  </a:lnTo>
                  <a:lnTo>
                    <a:pt x="27686" y="246507"/>
                  </a:lnTo>
                  <a:lnTo>
                    <a:pt x="39790" y="243205"/>
                  </a:lnTo>
                  <a:lnTo>
                    <a:pt x="33400" y="243205"/>
                  </a:lnTo>
                  <a:lnTo>
                    <a:pt x="27559" y="221996"/>
                  </a:lnTo>
                  <a:lnTo>
                    <a:pt x="54182" y="221996"/>
                  </a:lnTo>
                  <a:lnTo>
                    <a:pt x="66300" y="209628"/>
                  </a:lnTo>
                  <a:close/>
                </a:path>
                <a:path w="842009" h="271145">
                  <a:moveTo>
                    <a:pt x="72926" y="234166"/>
                  </a:moveTo>
                  <a:lnTo>
                    <a:pt x="27686" y="246507"/>
                  </a:lnTo>
                  <a:lnTo>
                    <a:pt x="119026" y="246507"/>
                  </a:lnTo>
                  <a:lnTo>
                    <a:pt x="72926" y="234166"/>
                  </a:lnTo>
                  <a:close/>
                </a:path>
                <a:path w="842009" h="271145">
                  <a:moveTo>
                    <a:pt x="27559" y="221996"/>
                  </a:moveTo>
                  <a:lnTo>
                    <a:pt x="33400" y="243205"/>
                  </a:lnTo>
                  <a:lnTo>
                    <a:pt x="48641" y="227651"/>
                  </a:lnTo>
                  <a:lnTo>
                    <a:pt x="27559" y="221996"/>
                  </a:lnTo>
                  <a:close/>
                </a:path>
                <a:path w="842009" h="271145">
                  <a:moveTo>
                    <a:pt x="48641" y="227651"/>
                  </a:moveTo>
                  <a:lnTo>
                    <a:pt x="33400" y="243205"/>
                  </a:lnTo>
                  <a:lnTo>
                    <a:pt x="39790" y="243205"/>
                  </a:lnTo>
                  <a:lnTo>
                    <a:pt x="72926" y="234166"/>
                  </a:lnTo>
                  <a:lnTo>
                    <a:pt x="48641" y="227651"/>
                  </a:lnTo>
                  <a:close/>
                </a:path>
                <a:path w="842009" h="271145">
                  <a:moveTo>
                    <a:pt x="834898" y="0"/>
                  </a:moveTo>
                  <a:lnTo>
                    <a:pt x="66300" y="209628"/>
                  </a:lnTo>
                  <a:lnTo>
                    <a:pt x="48641" y="227651"/>
                  </a:lnTo>
                  <a:lnTo>
                    <a:pt x="72926" y="234166"/>
                  </a:lnTo>
                  <a:lnTo>
                    <a:pt x="841501" y="24511"/>
                  </a:lnTo>
                  <a:lnTo>
                    <a:pt x="834898" y="0"/>
                  </a:lnTo>
                  <a:close/>
                </a:path>
                <a:path w="842009" h="271145">
                  <a:moveTo>
                    <a:pt x="54182" y="221996"/>
                  </a:moveTo>
                  <a:lnTo>
                    <a:pt x="27559" y="221996"/>
                  </a:lnTo>
                  <a:lnTo>
                    <a:pt x="48641" y="227651"/>
                  </a:lnTo>
                  <a:lnTo>
                    <a:pt x="54182" y="221996"/>
                  </a:lnTo>
                  <a:close/>
                </a:path>
              </a:pathLst>
            </a:custGeom>
            <a:solidFill>
              <a:srgbClr val="9BBA58"/>
            </a:solidFill>
          </p:spPr>
          <p:txBody>
            <a:bodyPr wrap="square" lIns="0" tIns="0" rIns="0" bIns="0" rtlCol="0"/>
            <a:lstStyle/>
            <a:p>
              <a:endParaRPr/>
            </a:p>
          </p:txBody>
        </p:sp>
        <p:pic>
          <p:nvPicPr>
            <p:cNvPr id="27" name="object 27"/>
            <p:cNvPicPr/>
            <p:nvPr/>
          </p:nvPicPr>
          <p:blipFill>
            <a:blip r:embed="rId6" cstate="print"/>
            <a:stretch>
              <a:fillRect/>
            </a:stretch>
          </p:blipFill>
          <p:spPr>
            <a:xfrm>
              <a:off x="6885432" y="3243072"/>
              <a:ext cx="966216" cy="589788"/>
            </a:xfrm>
            <a:prstGeom prst="rect">
              <a:avLst/>
            </a:prstGeom>
          </p:spPr>
        </p:pic>
        <p:sp>
          <p:nvSpPr>
            <p:cNvPr id="28" name="object 28"/>
            <p:cNvSpPr/>
            <p:nvPr/>
          </p:nvSpPr>
          <p:spPr>
            <a:xfrm>
              <a:off x="6928485" y="3265169"/>
              <a:ext cx="767715" cy="400050"/>
            </a:xfrm>
            <a:custGeom>
              <a:avLst/>
              <a:gdLst/>
              <a:ahLst/>
              <a:cxnLst/>
              <a:rect l="l" t="t" r="r" b="b"/>
              <a:pathLst>
                <a:path w="767715" h="400050">
                  <a:moveTo>
                    <a:pt x="697474" y="371530"/>
                  </a:moveTo>
                  <a:lnTo>
                    <a:pt x="649351" y="374649"/>
                  </a:lnTo>
                  <a:lnTo>
                    <a:pt x="644017" y="380618"/>
                  </a:lnTo>
                  <a:lnTo>
                    <a:pt x="644545" y="388111"/>
                  </a:lnTo>
                  <a:lnTo>
                    <a:pt x="644906" y="394715"/>
                  </a:lnTo>
                  <a:lnTo>
                    <a:pt x="651001" y="399922"/>
                  </a:lnTo>
                  <a:lnTo>
                    <a:pt x="657987" y="399541"/>
                  </a:lnTo>
                  <a:lnTo>
                    <a:pt x="765755" y="392556"/>
                  </a:lnTo>
                  <a:lnTo>
                    <a:pt x="739521" y="392556"/>
                  </a:lnTo>
                  <a:lnTo>
                    <a:pt x="697474" y="371530"/>
                  </a:lnTo>
                  <a:close/>
                </a:path>
                <a:path w="767715" h="400050">
                  <a:moveTo>
                    <a:pt x="722676" y="369929"/>
                  </a:moveTo>
                  <a:lnTo>
                    <a:pt x="697474" y="371530"/>
                  </a:lnTo>
                  <a:lnTo>
                    <a:pt x="739521" y="392556"/>
                  </a:lnTo>
                  <a:lnTo>
                    <a:pt x="741755" y="388111"/>
                  </a:lnTo>
                  <a:lnTo>
                    <a:pt x="734568" y="388111"/>
                  </a:lnTo>
                  <a:lnTo>
                    <a:pt x="722676" y="369929"/>
                  </a:lnTo>
                  <a:close/>
                </a:path>
                <a:path w="767715" h="400050">
                  <a:moveTo>
                    <a:pt x="695833" y="292862"/>
                  </a:moveTo>
                  <a:lnTo>
                    <a:pt x="684149" y="300481"/>
                  </a:lnTo>
                  <a:lnTo>
                    <a:pt x="682498" y="308355"/>
                  </a:lnTo>
                  <a:lnTo>
                    <a:pt x="686308" y="314325"/>
                  </a:lnTo>
                  <a:lnTo>
                    <a:pt x="708829" y="348759"/>
                  </a:lnTo>
                  <a:lnTo>
                    <a:pt x="750951" y="369823"/>
                  </a:lnTo>
                  <a:lnTo>
                    <a:pt x="739521" y="392556"/>
                  </a:lnTo>
                  <a:lnTo>
                    <a:pt x="765755" y="392556"/>
                  </a:lnTo>
                  <a:lnTo>
                    <a:pt x="767715" y="392429"/>
                  </a:lnTo>
                  <a:lnTo>
                    <a:pt x="703707" y="294513"/>
                  </a:lnTo>
                  <a:lnTo>
                    <a:pt x="695833" y="292862"/>
                  </a:lnTo>
                  <a:close/>
                </a:path>
                <a:path w="767715" h="400050">
                  <a:moveTo>
                    <a:pt x="744347" y="368553"/>
                  </a:moveTo>
                  <a:lnTo>
                    <a:pt x="722676" y="369929"/>
                  </a:lnTo>
                  <a:lnTo>
                    <a:pt x="734568" y="388111"/>
                  </a:lnTo>
                  <a:lnTo>
                    <a:pt x="744347" y="368553"/>
                  </a:lnTo>
                  <a:close/>
                </a:path>
                <a:path w="767715" h="400050">
                  <a:moveTo>
                    <a:pt x="748411" y="368553"/>
                  </a:moveTo>
                  <a:lnTo>
                    <a:pt x="744347" y="368553"/>
                  </a:lnTo>
                  <a:lnTo>
                    <a:pt x="734568" y="388111"/>
                  </a:lnTo>
                  <a:lnTo>
                    <a:pt x="741755" y="388111"/>
                  </a:lnTo>
                  <a:lnTo>
                    <a:pt x="750951" y="369823"/>
                  </a:lnTo>
                  <a:lnTo>
                    <a:pt x="748411" y="368553"/>
                  </a:lnTo>
                  <a:close/>
                </a:path>
                <a:path w="767715" h="400050">
                  <a:moveTo>
                    <a:pt x="11430" y="0"/>
                  </a:moveTo>
                  <a:lnTo>
                    <a:pt x="0" y="22732"/>
                  </a:lnTo>
                  <a:lnTo>
                    <a:pt x="697474" y="371530"/>
                  </a:lnTo>
                  <a:lnTo>
                    <a:pt x="722676" y="369929"/>
                  </a:lnTo>
                  <a:lnTo>
                    <a:pt x="708829" y="348759"/>
                  </a:lnTo>
                  <a:lnTo>
                    <a:pt x="11430" y="0"/>
                  </a:lnTo>
                  <a:close/>
                </a:path>
                <a:path w="767715" h="400050">
                  <a:moveTo>
                    <a:pt x="708829" y="348759"/>
                  </a:moveTo>
                  <a:lnTo>
                    <a:pt x="722676" y="369929"/>
                  </a:lnTo>
                  <a:lnTo>
                    <a:pt x="744347" y="368553"/>
                  </a:lnTo>
                  <a:lnTo>
                    <a:pt x="748411" y="368553"/>
                  </a:lnTo>
                  <a:lnTo>
                    <a:pt x="708829" y="348759"/>
                  </a:lnTo>
                  <a:close/>
                </a:path>
              </a:pathLst>
            </a:custGeom>
            <a:solidFill>
              <a:srgbClr val="9BBA58"/>
            </a:solidFill>
          </p:spPr>
          <p:txBody>
            <a:bodyPr wrap="square" lIns="0" tIns="0" rIns="0" bIns="0" rtlCol="0"/>
            <a:lstStyle/>
            <a:p>
              <a:endParaRPr/>
            </a:p>
          </p:txBody>
        </p:sp>
        <p:pic>
          <p:nvPicPr>
            <p:cNvPr id="29" name="object 29"/>
            <p:cNvPicPr/>
            <p:nvPr/>
          </p:nvPicPr>
          <p:blipFill>
            <a:blip r:embed="rId7" cstate="print"/>
            <a:stretch>
              <a:fillRect/>
            </a:stretch>
          </p:blipFill>
          <p:spPr>
            <a:xfrm>
              <a:off x="6704076" y="2228087"/>
              <a:ext cx="310896" cy="1036319"/>
            </a:xfrm>
            <a:prstGeom prst="rect">
              <a:avLst/>
            </a:prstGeom>
          </p:spPr>
        </p:pic>
        <p:sp>
          <p:nvSpPr>
            <p:cNvPr id="30" name="object 30"/>
            <p:cNvSpPr/>
            <p:nvPr/>
          </p:nvSpPr>
          <p:spPr>
            <a:xfrm>
              <a:off x="6800215" y="2363723"/>
              <a:ext cx="118110" cy="838835"/>
            </a:xfrm>
            <a:custGeom>
              <a:avLst/>
              <a:gdLst/>
              <a:ahLst/>
              <a:cxnLst/>
              <a:rect l="l" t="t" r="r" b="b"/>
              <a:pathLst>
                <a:path w="118109" h="838835">
                  <a:moveTo>
                    <a:pt x="59164" y="50455"/>
                  </a:moveTo>
                  <a:lnTo>
                    <a:pt x="46425" y="72132"/>
                  </a:lnTo>
                  <a:lnTo>
                    <a:pt x="43433" y="838200"/>
                  </a:lnTo>
                  <a:lnTo>
                    <a:pt x="68833" y="838326"/>
                  </a:lnTo>
                  <a:lnTo>
                    <a:pt x="71737" y="94741"/>
                  </a:lnTo>
                  <a:lnTo>
                    <a:pt x="71716" y="72132"/>
                  </a:lnTo>
                  <a:lnTo>
                    <a:pt x="59164" y="50455"/>
                  </a:lnTo>
                  <a:close/>
                </a:path>
                <a:path w="118109" h="838835">
                  <a:moveTo>
                    <a:pt x="73860" y="25146"/>
                  </a:moveTo>
                  <a:lnTo>
                    <a:pt x="46608" y="25146"/>
                  </a:lnTo>
                  <a:lnTo>
                    <a:pt x="72008" y="25273"/>
                  </a:lnTo>
                  <a:lnTo>
                    <a:pt x="71825" y="72320"/>
                  </a:lnTo>
                  <a:lnTo>
                    <a:pt x="92455" y="107950"/>
                  </a:lnTo>
                  <a:lnTo>
                    <a:pt x="96011" y="114046"/>
                  </a:lnTo>
                  <a:lnTo>
                    <a:pt x="103758" y="116077"/>
                  </a:lnTo>
                  <a:lnTo>
                    <a:pt x="115824" y="109092"/>
                  </a:lnTo>
                  <a:lnTo>
                    <a:pt x="117982" y="101346"/>
                  </a:lnTo>
                  <a:lnTo>
                    <a:pt x="114426" y="95250"/>
                  </a:lnTo>
                  <a:lnTo>
                    <a:pt x="73860" y="25146"/>
                  </a:lnTo>
                  <a:close/>
                </a:path>
                <a:path w="118109" h="838835">
                  <a:moveTo>
                    <a:pt x="59308" y="0"/>
                  </a:moveTo>
                  <a:lnTo>
                    <a:pt x="3555" y="94741"/>
                  </a:lnTo>
                  <a:lnTo>
                    <a:pt x="0" y="100837"/>
                  </a:lnTo>
                  <a:lnTo>
                    <a:pt x="2031" y="108585"/>
                  </a:lnTo>
                  <a:lnTo>
                    <a:pt x="8127" y="112140"/>
                  </a:lnTo>
                  <a:lnTo>
                    <a:pt x="14096" y="115697"/>
                  </a:lnTo>
                  <a:lnTo>
                    <a:pt x="21970" y="113664"/>
                  </a:lnTo>
                  <a:lnTo>
                    <a:pt x="25526" y="107696"/>
                  </a:lnTo>
                  <a:lnTo>
                    <a:pt x="46425" y="72132"/>
                  </a:lnTo>
                  <a:lnTo>
                    <a:pt x="46608" y="25146"/>
                  </a:lnTo>
                  <a:lnTo>
                    <a:pt x="73860" y="25146"/>
                  </a:lnTo>
                  <a:lnTo>
                    <a:pt x="59308" y="0"/>
                  </a:lnTo>
                  <a:close/>
                </a:path>
                <a:path w="118109" h="838835">
                  <a:moveTo>
                    <a:pt x="71984" y="31623"/>
                  </a:moveTo>
                  <a:lnTo>
                    <a:pt x="70230" y="31623"/>
                  </a:lnTo>
                  <a:lnTo>
                    <a:pt x="59164" y="50455"/>
                  </a:lnTo>
                  <a:lnTo>
                    <a:pt x="71825" y="72320"/>
                  </a:lnTo>
                  <a:lnTo>
                    <a:pt x="71984" y="31623"/>
                  </a:lnTo>
                  <a:close/>
                </a:path>
                <a:path w="118109" h="838835">
                  <a:moveTo>
                    <a:pt x="46608" y="25146"/>
                  </a:moveTo>
                  <a:lnTo>
                    <a:pt x="46425" y="72132"/>
                  </a:lnTo>
                  <a:lnTo>
                    <a:pt x="59164" y="50455"/>
                  </a:lnTo>
                  <a:lnTo>
                    <a:pt x="48259" y="31623"/>
                  </a:lnTo>
                  <a:lnTo>
                    <a:pt x="71984" y="31623"/>
                  </a:lnTo>
                  <a:lnTo>
                    <a:pt x="72008" y="25273"/>
                  </a:lnTo>
                  <a:lnTo>
                    <a:pt x="46608" y="25146"/>
                  </a:lnTo>
                  <a:close/>
                </a:path>
                <a:path w="118109" h="838835">
                  <a:moveTo>
                    <a:pt x="70230" y="31623"/>
                  </a:moveTo>
                  <a:lnTo>
                    <a:pt x="48259" y="31623"/>
                  </a:lnTo>
                  <a:lnTo>
                    <a:pt x="59164" y="50455"/>
                  </a:lnTo>
                  <a:lnTo>
                    <a:pt x="70230" y="31623"/>
                  </a:lnTo>
                  <a:close/>
                </a:path>
              </a:pathLst>
            </a:custGeom>
            <a:solidFill>
              <a:srgbClr val="9BBA58"/>
            </a:solidFill>
          </p:spPr>
          <p:txBody>
            <a:bodyPr wrap="square" lIns="0" tIns="0" rIns="0" bIns="0" rtlCol="0"/>
            <a:lstStyle/>
            <a:p>
              <a:endParaRPr/>
            </a:p>
          </p:txBody>
        </p:sp>
        <p:pic>
          <p:nvPicPr>
            <p:cNvPr id="31" name="object 31"/>
            <p:cNvPicPr/>
            <p:nvPr/>
          </p:nvPicPr>
          <p:blipFill>
            <a:blip r:embed="rId8" cstate="print"/>
            <a:stretch>
              <a:fillRect/>
            </a:stretch>
          </p:blipFill>
          <p:spPr>
            <a:xfrm>
              <a:off x="6550152" y="3326891"/>
              <a:ext cx="344424" cy="810767"/>
            </a:xfrm>
            <a:prstGeom prst="rect">
              <a:avLst/>
            </a:prstGeom>
          </p:spPr>
        </p:pic>
        <p:sp>
          <p:nvSpPr>
            <p:cNvPr id="32" name="object 32"/>
            <p:cNvSpPr/>
            <p:nvPr/>
          </p:nvSpPr>
          <p:spPr>
            <a:xfrm>
              <a:off x="6669532" y="3350132"/>
              <a:ext cx="182245" cy="612775"/>
            </a:xfrm>
            <a:custGeom>
              <a:avLst/>
              <a:gdLst/>
              <a:ahLst/>
              <a:cxnLst/>
              <a:rect l="l" t="t" r="r" b="b"/>
              <a:pathLst>
                <a:path w="182245" h="612775">
                  <a:moveTo>
                    <a:pt x="17018" y="489457"/>
                  </a:moveTo>
                  <a:lnTo>
                    <a:pt x="3683" y="493775"/>
                  </a:lnTo>
                  <a:lnTo>
                    <a:pt x="0" y="501014"/>
                  </a:lnTo>
                  <a:lnTo>
                    <a:pt x="2611" y="509015"/>
                  </a:lnTo>
                  <a:lnTo>
                    <a:pt x="36068" y="612266"/>
                  </a:lnTo>
                  <a:lnTo>
                    <a:pt x="56163" y="590422"/>
                  </a:lnTo>
                  <a:lnTo>
                    <a:pt x="53848" y="590422"/>
                  </a:lnTo>
                  <a:lnTo>
                    <a:pt x="29083" y="584961"/>
                  </a:lnTo>
                  <a:lnTo>
                    <a:pt x="39090" y="539188"/>
                  </a:lnTo>
                  <a:lnTo>
                    <a:pt x="24257" y="493140"/>
                  </a:lnTo>
                  <a:lnTo>
                    <a:pt x="17018" y="489457"/>
                  </a:lnTo>
                  <a:close/>
                </a:path>
                <a:path w="182245" h="612775">
                  <a:moveTo>
                    <a:pt x="39090" y="539188"/>
                  </a:moveTo>
                  <a:lnTo>
                    <a:pt x="29083" y="584961"/>
                  </a:lnTo>
                  <a:lnTo>
                    <a:pt x="53848" y="590422"/>
                  </a:lnTo>
                  <a:lnTo>
                    <a:pt x="55292" y="583818"/>
                  </a:lnTo>
                  <a:lnTo>
                    <a:pt x="53467" y="583818"/>
                  </a:lnTo>
                  <a:lnTo>
                    <a:pt x="32131" y="579119"/>
                  </a:lnTo>
                  <a:lnTo>
                    <a:pt x="46811" y="563158"/>
                  </a:lnTo>
                  <a:lnTo>
                    <a:pt x="39090" y="539188"/>
                  </a:lnTo>
                  <a:close/>
                </a:path>
                <a:path w="182245" h="612775">
                  <a:moveTo>
                    <a:pt x="104521" y="508634"/>
                  </a:moveTo>
                  <a:lnTo>
                    <a:pt x="96520" y="509015"/>
                  </a:lnTo>
                  <a:lnTo>
                    <a:pt x="91821" y="514222"/>
                  </a:lnTo>
                  <a:lnTo>
                    <a:pt x="63871" y="544610"/>
                  </a:lnTo>
                  <a:lnTo>
                    <a:pt x="53848" y="590422"/>
                  </a:lnTo>
                  <a:lnTo>
                    <a:pt x="56163" y="590422"/>
                  </a:lnTo>
                  <a:lnTo>
                    <a:pt x="110490" y="531367"/>
                  </a:lnTo>
                  <a:lnTo>
                    <a:pt x="115189" y="526160"/>
                  </a:lnTo>
                  <a:lnTo>
                    <a:pt x="114935" y="518159"/>
                  </a:lnTo>
                  <a:lnTo>
                    <a:pt x="109727" y="513460"/>
                  </a:lnTo>
                  <a:lnTo>
                    <a:pt x="104521" y="508634"/>
                  </a:lnTo>
                  <a:close/>
                </a:path>
                <a:path w="182245" h="612775">
                  <a:moveTo>
                    <a:pt x="46811" y="563158"/>
                  </a:moveTo>
                  <a:lnTo>
                    <a:pt x="32131" y="579119"/>
                  </a:lnTo>
                  <a:lnTo>
                    <a:pt x="53467" y="583818"/>
                  </a:lnTo>
                  <a:lnTo>
                    <a:pt x="46811" y="563158"/>
                  </a:lnTo>
                  <a:close/>
                </a:path>
                <a:path w="182245" h="612775">
                  <a:moveTo>
                    <a:pt x="63871" y="544610"/>
                  </a:moveTo>
                  <a:lnTo>
                    <a:pt x="46811" y="563158"/>
                  </a:lnTo>
                  <a:lnTo>
                    <a:pt x="53467" y="583818"/>
                  </a:lnTo>
                  <a:lnTo>
                    <a:pt x="55292" y="583818"/>
                  </a:lnTo>
                  <a:lnTo>
                    <a:pt x="63871" y="544610"/>
                  </a:lnTo>
                  <a:close/>
                </a:path>
                <a:path w="182245" h="612775">
                  <a:moveTo>
                    <a:pt x="156972" y="0"/>
                  </a:moveTo>
                  <a:lnTo>
                    <a:pt x="39090" y="539188"/>
                  </a:lnTo>
                  <a:lnTo>
                    <a:pt x="46811" y="563158"/>
                  </a:lnTo>
                  <a:lnTo>
                    <a:pt x="63871" y="544610"/>
                  </a:lnTo>
                  <a:lnTo>
                    <a:pt x="181864" y="5333"/>
                  </a:lnTo>
                  <a:lnTo>
                    <a:pt x="156972" y="0"/>
                  </a:lnTo>
                  <a:close/>
                </a:path>
              </a:pathLst>
            </a:custGeom>
            <a:solidFill>
              <a:srgbClr val="9BBA58"/>
            </a:solidFill>
          </p:spPr>
          <p:txBody>
            <a:bodyPr wrap="square" lIns="0" tIns="0" rIns="0" bIns="0" rtlCol="0"/>
            <a:lstStyle/>
            <a:p>
              <a:endParaRPr/>
            </a:p>
          </p:txBody>
        </p:sp>
        <p:pic>
          <p:nvPicPr>
            <p:cNvPr id="33" name="object 33"/>
            <p:cNvPicPr/>
            <p:nvPr/>
          </p:nvPicPr>
          <p:blipFill>
            <a:blip r:embed="rId9" cstate="print"/>
            <a:stretch>
              <a:fillRect/>
            </a:stretch>
          </p:blipFill>
          <p:spPr>
            <a:xfrm>
              <a:off x="6737604" y="3179063"/>
              <a:ext cx="240792" cy="240791"/>
            </a:xfrm>
            <a:prstGeom prst="rect">
              <a:avLst/>
            </a:prstGeom>
          </p:spPr>
        </p:pic>
      </p:grpSp>
      <p:sp>
        <p:nvSpPr>
          <p:cNvPr id="34" name="object 34"/>
          <p:cNvSpPr txBox="1"/>
          <p:nvPr/>
        </p:nvSpPr>
        <p:spPr>
          <a:xfrm>
            <a:off x="2719197" y="4320362"/>
            <a:ext cx="610870" cy="873760"/>
          </a:xfrm>
          <a:prstGeom prst="rect">
            <a:avLst/>
          </a:prstGeom>
        </p:spPr>
        <p:txBody>
          <a:bodyPr vert="horz" wrap="square" lIns="0" tIns="13335" rIns="0" bIns="0" rtlCol="0">
            <a:spAutoFit/>
          </a:bodyPr>
          <a:lstStyle/>
          <a:p>
            <a:pPr marR="5080" algn="r">
              <a:lnSpc>
                <a:spcPct val="100000"/>
              </a:lnSpc>
              <a:spcBef>
                <a:spcPts val="105"/>
              </a:spcBef>
            </a:pPr>
            <a:r>
              <a:rPr sz="1400" spc="-5" dirty="0">
                <a:latin typeface="Calibri"/>
                <a:cs typeface="Calibri"/>
              </a:rPr>
              <a:t>$50,000</a:t>
            </a:r>
            <a:endParaRPr sz="1400">
              <a:latin typeface="Calibri"/>
              <a:cs typeface="Calibri"/>
            </a:endParaRPr>
          </a:p>
          <a:p>
            <a:pPr>
              <a:lnSpc>
                <a:spcPct val="100000"/>
              </a:lnSpc>
            </a:pPr>
            <a:endParaRPr sz="1400">
              <a:latin typeface="Calibri"/>
              <a:cs typeface="Calibri"/>
            </a:endParaRPr>
          </a:p>
          <a:p>
            <a:pPr>
              <a:lnSpc>
                <a:spcPct val="100000"/>
              </a:lnSpc>
              <a:spcBef>
                <a:spcPts val="10"/>
              </a:spcBef>
            </a:pPr>
            <a:endParaRPr sz="1300">
              <a:latin typeface="Calibri"/>
              <a:cs typeface="Calibri"/>
            </a:endParaRPr>
          </a:p>
          <a:p>
            <a:pPr marR="5080" algn="r">
              <a:lnSpc>
                <a:spcPct val="100000"/>
              </a:lnSpc>
              <a:spcBef>
                <a:spcPts val="5"/>
              </a:spcBef>
            </a:pPr>
            <a:r>
              <a:rPr sz="1400" spc="-5" dirty="0">
                <a:latin typeface="Calibri"/>
                <a:cs typeface="Calibri"/>
              </a:rPr>
              <a:t>$0</a:t>
            </a:r>
            <a:endParaRPr sz="1400">
              <a:latin typeface="Calibri"/>
              <a:cs typeface="Calibri"/>
            </a:endParaRPr>
          </a:p>
        </p:txBody>
      </p:sp>
      <p:sp>
        <p:nvSpPr>
          <p:cNvPr id="35" name="object 35"/>
          <p:cNvSpPr txBox="1"/>
          <p:nvPr/>
        </p:nvSpPr>
        <p:spPr>
          <a:xfrm>
            <a:off x="2584830" y="3686683"/>
            <a:ext cx="745490"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libri"/>
                <a:cs typeface="Calibri"/>
              </a:rPr>
              <a:t>$1,00,000</a:t>
            </a:r>
            <a:endParaRPr sz="1400">
              <a:latin typeface="Calibri"/>
              <a:cs typeface="Calibri"/>
            </a:endParaRPr>
          </a:p>
        </p:txBody>
      </p:sp>
      <p:sp>
        <p:nvSpPr>
          <p:cNvPr id="36" name="object 36"/>
          <p:cNvSpPr txBox="1"/>
          <p:nvPr/>
        </p:nvSpPr>
        <p:spPr>
          <a:xfrm>
            <a:off x="2584830" y="1784731"/>
            <a:ext cx="745490" cy="1507490"/>
          </a:xfrm>
          <a:prstGeom prst="rect">
            <a:avLst/>
          </a:prstGeom>
        </p:spPr>
        <p:txBody>
          <a:bodyPr vert="horz" wrap="square" lIns="0" tIns="13335" rIns="0" bIns="0" rtlCol="0">
            <a:spAutoFit/>
          </a:bodyPr>
          <a:lstStyle/>
          <a:p>
            <a:pPr marL="12700">
              <a:lnSpc>
                <a:spcPct val="100000"/>
              </a:lnSpc>
              <a:spcBef>
                <a:spcPts val="105"/>
              </a:spcBef>
            </a:pPr>
            <a:r>
              <a:rPr sz="1400" spc="-5" dirty="0">
                <a:latin typeface="Calibri"/>
                <a:cs typeface="Calibri"/>
              </a:rPr>
              <a:t>$2,50,000</a:t>
            </a:r>
            <a:endParaRPr sz="1400">
              <a:latin typeface="Calibri"/>
              <a:cs typeface="Calibri"/>
            </a:endParaRPr>
          </a:p>
          <a:p>
            <a:pPr>
              <a:lnSpc>
                <a:spcPct val="100000"/>
              </a:lnSpc>
            </a:pPr>
            <a:endParaRPr sz="1400">
              <a:latin typeface="Calibri"/>
              <a:cs typeface="Calibri"/>
            </a:endParaRPr>
          </a:p>
          <a:p>
            <a:pPr>
              <a:lnSpc>
                <a:spcPct val="100000"/>
              </a:lnSpc>
              <a:spcBef>
                <a:spcPts val="15"/>
              </a:spcBef>
            </a:pPr>
            <a:endParaRPr sz="1300">
              <a:latin typeface="Calibri"/>
              <a:cs typeface="Calibri"/>
            </a:endParaRPr>
          </a:p>
          <a:p>
            <a:pPr marL="12700">
              <a:lnSpc>
                <a:spcPct val="100000"/>
              </a:lnSpc>
            </a:pPr>
            <a:r>
              <a:rPr sz="1400" spc="-5" dirty="0">
                <a:latin typeface="Calibri"/>
                <a:cs typeface="Calibri"/>
              </a:rPr>
              <a:t>$2,00,000</a:t>
            </a:r>
            <a:endParaRPr sz="1400">
              <a:latin typeface="Calibri"/>
              <a:cs typeface="Calibri"/>
            </a:endParaRPr>
          </a:p>
          <a:p>
            <a:pPr>
              <a:lnSpc>
                <a:spcPct val="100000"/>
              </a:lnSpc>
            </a:pPr>
            <a:endParaRPr sz="1400">
              <a:latin typeface="Calibri"/>
              <a:cs typeface="Calibri"/>
            </a:endParaRPr>
          </a:p>
          <a:p>
            <a:pPr>
              <a:lnSpc>
                <a:spcPct val="100000"/>
              </a:lnSpc>
              <a:spcBef>
                <a:spcPts val="15"/>
              </a:spcBef>
            </a:pPr>
            <a:endParaRPr sz="1300">
              <a:latin typeface="Calibri"/>
              <a:cs typeface="Calibri"/>
            </a:endParaRPr>
          </a:p>
          <a:p>
            <a:pPr marL="12700">
              <a:lnSpc>
                <a:spcPct val="100000"/>
              </a:lnSpc>
            </a:pPr>
            <a:r>
              <a:rPr sz="1400" spc="-5" dirty="0">
                <a:latin typeface="Calibri"/>
                <a:cs typeface="Calibri"/>
              </a:rPr>
              <a:t>$1,50,000</a:t>
            </a:r>
            <a:endParaRPr sz="1400">
              <a:latin typeface="Calibri"/>
              <a:cs typeface="Calibri"/>
            </a:endParaRPr>
          </a:p>
        </p:txBody>
      </p:sp>
      <p:sp>
        <p:nvSpPr>
          <p:cNvPr id="37" name="object 37"/>
          <p:cNvSpPr txBox="1"/>
          <p:nvPr/>
        </p:nvSpPr>
        <p:spPr>
          <a:xfrm>
            <a:off x="3417823" y="5201792"/>
            <a:ext cx="12827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Calibri"/>
                <a:cs typeface="Calibri"/>
              </a:rPr>
              <a:t>0</a:t>
            </a:r>
            <a:endParaRPr sz="1600">
              <a:latin typeface="Calibri"/>
              <a:cs typeface="Calibri"/>
            </a:endParaRPr>
          </a:p>
        </p:txBody>
      </p:sp>
      <p:sp>
        <p:nvSpPr>
          <p:cNvPr id="38" name="object 38"/>
          <p:cNvSpPr txBox="1"/>
          <p:nvPr/>
        </p:nvSpPr>
        <p:spPr>
          <a:xfrm>
            <a:off x="4073144" y="5201792"/>
            <a:ext cx="233045"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Calibri"/>
                <a:cs typeface="Calibri"/>
              </a:rPr>
              <a:t>10</a:t>
            </a:r>
            <a:endParaRPr sz="1600">
              <a:latin typeface="Calibri"/>
              <a:cs typeface="Calibri"/>
            </a:endParaRPr>
          </a:p>
        </p:txBody>
      </p:sp>
      <p:sp>
        <p:nvSpPr>
          <p:cNvPr id="39" name="object 39"/>
          <p:cNvSpPr txBox="1"/>
          <p:nvPr/>
        </p:nvSpPr>
        <p:spPr>
          <a:xfrm>
            <a:off x="4780026" y="5201792"/>
            <a:ext cx="233045"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Calibri"/>
                <a:cs typeface="Calibri"/>
              </a:rPr>
              <a:t>20</a:t>
            </a:r>
            <a:endParaRPr sz="1600">
              <a:latin typeface="Calibri"/>
              <a:cs typeface="Calibri"/>
            </a:endParaRPr>
          </a:p>
        </p:txBody>
      </p:sp>
      <p:sp>
        <p:nvSpPr>
          <p:cNvPr id="40" name="object 40"/>
          <p:cNvSpPr txBox="1"/>
          <p:nvPr/>
        </p:nvSpPr>
        <p:spPr>
          <a:xfrm>
            <a:off x="5486527" y="5201792"/>
            <a:ext cx="233045"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Calibri"/>
                <a:cs typeface="Calibri"/>
              </a:rPr>
              <a:t>30</a:t>
            </a:r>
            <a:endParaRPr sz="1600">
              <a:latin typeface="Calibri"/>
              <a:cs typeface="Calibri"/>
            </a:endParaRPr>
          </a:p>
        </p:txBody>
      </p:sp>
      <p:sp>
        <p:nvSpPr>
          <p:cNvPr id="41" name="object 41"/>
          <p:cNvSpPr txBox="1"/>
          <p:nvPr/>
        </p:nvSpPr>
        <p:spPr>
          <a:xfrm>
            <a:off x="6193282" y="5201792"/>
            <a:ext cx="233045"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Calibri"/>
                <a:cs typeface="Calibri"/>
              </a:rPr>
              <a:t>40</a:t>
            </a:r>
            <a:endParaRPr sz="1600">
              <a:latin typeface="Calibri"/>
              <a:cs typeface="Calibri"/>
            </a:endParaRPr>
          </a:p>
        </p:txBody>
      </p:sp>
      <p:sp>
        <p:nvSpPr>
          <p:cNvPr id="42" name="object 42"/>
          <p:cNvSpPr txBox="1"/>
          <p:nvPr/>
        </p:nvSpPr>
        <p:spPr>
          <a:xfrm>
            <a:off x="6900164" y="5201792"/>
            <a:ext cx="233045"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Calibri"/>
                <a:cs typeface="Calibri"/>
              </a:rPr>
              <a:t>50</a:t>
            </a:r>
            <a:endParaRPr sz="1600">
              <a:latin typeface="Calibri"/>
              <a:cs typeface="Calibri"/>
            </a:endParaRPr>
          </a:p>
        </p:txBody>
      </p:sp>
      <p:sp>
        <p:nvSpPr>
          <p:cNvPr id="43" name="object 43"/>
          <p:cNvSpPr txBox="1"/>
          <p:nvPr/>
        </p:nvSpPr>
        <p:spPr>
          <a:xfrm>
            <a:off x="7607045" y="5201792"/>
            <a:ext cx="233045"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Calibri"/>
                <a:cs typeface="Calibri"/>
              </a:rPr>
              <a:t>60</a:t>
            </a:r>
            <a:endParaRPr sz="1600">
              <a:latin typeface="Calibri"/>
              <a:cs typeface="Calibri"/>
            </a:endParaRPr>
          </a:p>
        </p:txBody>
      </p:sp>
      <p:sp>
        <p:nvSpPr>
          <p:cNvPr id="44" name="object 44"/>
          <p:cNvSpPr txBox="1"/>
          <p:nvPr/>
        </p:nvSpPr>
        <p:spPr>
          <a:xfrm>
            <a:off x="8313546" y="5201792"/>
            <a:ext cx="233045"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Calibri"/>
                <a:cs typeface="Calibri"/>
              </a:rPr>
              <a:t>70</a:t>
            </a:r>
            <a:endParaRPr sz="1600">
              <a:latin typeface="Calibri"/>
              <a:cs typeface="Calibri"/>
            </a:endParaRPr>
          </a:p>
        </p:txBody>
      </p:sp>
      <p:pic>
        <p:nvPicPr>
          <p:cNvPr id="45" name="object 45"/>
          <p:cNvPicPr/>
          <p:nvPr/>
        </p:nvPicPr>
        <p:blipFill>
          <a:blip r:embed="rId10" cstate="print"/>
          <a:stretch>
            <a:fillRect/>
          </a:stretch>
        </p:blipFill>
        <p:spPr>
          <a:xfrm>
            <a:off x="8741664" y="3451986"/>
            <a:ext cx="110744" cy="110744"/>
          </a:xfrm>
          <a:prstGeom prst="rect">
            <a:avLst/>
          </a:prstGeom>
        </p:spPr>
      </p:pic>
      <p:sp>
        <p:nvSpPr>
          <p:cNvPr id="46" name="object 46"/>
          <p:cNvSpPr txBox="1"/>
          <p:nvPr/>
        </p:nvSpPr>
        <p:spPr>
          <a:xfrm>
            <a:off x="8878569" y="3290671"/>
            <a:ext cx="912494" cy="607695"/>
          </a:xfrm>
          <a:prstGeom prst="rect">
            <a:avLst/>
          </a:prstGeom>
        </p:spPr>
        <p:txBody>
          <a:bodyPr vert="horz" wrap="square" lIns="0" tIns="12700" rIns="0" bIns="0" rtlCol="0">
            <a:spAutoFit/>
          </a:bodyPr>
          <a:lstStyle/>
          <a:p>
            <a:pPr marL="12700" marR="5080">
              <a:lnSpc>
                <a:spcPct val="136400"/>
              </a:lnSpc>
              <a:spcBef>
                <a:spcPts val="100"/>
              </a:spcBef>
            </a:pPr>
            <a:r>
              <a:rPr sz="1400" spc="-10" dirty="0">
                <a:latin typeface="Calibri"/>
                <a:cs typeface="Calibri"/>
              </a:rPr>
              <a:t>N</a:t>
            </a:r>
            <a:r>
              <a:rPr sz="1400" spc="-5" dirty="0">
                <a:latin typeface="Calibri"/>
                <a:cs typeface="Calibri"/>
              </a:rPr>
              <a:t>on-De</a:t>
            </a:r>
            <a:r>
              <a:rPr sz="1400" spc="-15" dirty="0">
                <a:latin typeface="Calibri"/>
                <a:cs typeface="Calibri"/>
              </a:rPr>
              <a:t>f</a:t>
            </a:r>
            <a:r>
              <a:rPr sz="1400" dirty="0">
                <a:latin typeface="Calibri"/>
                <a:cs typeface="Calibri"/>
              </a:rPr>
              <a:t>a</a:t>
            </a:r>
            <a:r>
              <a:rPr sz="1400" spc="-10" dirty="0">
                <a:latin typeface="Calibri"/>
                <a:cs typeface="Calibri"/>
              </a:rPr>
              <a:t>u</a:t>
            </a:r>
            <a:r>
              <a:rPr sz="1400" dirty="0">
                <a:latin typeface="Calibri"/>
                <a:cs typeface="Calibri"/>
              </a:rPr>
              <a:t>lt  </a:t>
            </a:r>
            <a:r>
              <a:rPr sz="1400" spc="-5" dirty="0">
                <a:latin typeface="Calibri"/>
                <a:cs typeface="Calibri"/>
              </a:rPr>
              <a:t>Default</a:t>
            </a:r>
            <a:endParaRPr sz="1400">
              <a:latin typeface="Calibri"/>
              <a:cs typeface="Calibri"/>
            </a:endParaRPr>
          </a:p>
        </p:txBody>
      </p:sp>
      <p:grpSp>
        <p:nvGrpSpPr>
          <p:cNvPr id="47" name="object 47"/>
          <p:cNvGrpSpPr/>
          <p:nvPr/>
        </p:nvGrpSpPr>
        <p:grpSpPr>
          <a:xfrm>
            <a:off x="8741664" y="3742944"/>
            <a:ext cx="111760" cy="111760"/>
            <a:chOff x="8741664" y="3742944"/>
            <a:chExt cx="111760" cy="111760"/>
          </a:xfrm>
        </p:grpSpPr>
        <p:sp>
          <p:nvSpPr>
            <p:cNvPr id="48" name="object 48"/>
            <p:cNvSpPr/>
            <p:nvPr/>
          </p:nvSpPr>
          <p:spPr>
            <a:xfrm>
              <a:off x="8746236" y="3747516"/>
              <a:ext cx="102235" cy="102235"/>
            </a:xfrm>
            <a:custGeom>
              <a:avLst/>
              <a:gdLst/>
              <a:ahLst/>
              <a:cxnLst/>
              <a:rect l="l" t="t" r="r" b="b"/>
              <a:pathLst>
                <a:path w="102234" h="102235">
                  <a:moveTo>
                    <a:pt x="102107" y="0"/>
                  </a:moveTo>
                  <a:lnTo>
                    <a:pt x="0" y="0"/>
                  </a:lnTo>
                  <a:lnTo>
                    <a:pt x="0" y="102107"/>
                  </a:lnTo>
                  <a:lnTo>
                    <a:pt x="102107" y="102107"/>
                  </a:lnTo>
                  <a:lnTo>
                    <a:pt x="102107" y="0"/>
                  </a:lnTo>
                  <a:close/>
                </a:path>
              </a:pathLst>
            </a:custGeom>
            <a:solidFill>
              <a:srgbClr val="C0504D"/>
            </a:solidFill>
          </p:spPr>
          <p:txBody>
            <a:bodyPr wrap="square" lIns="0" tIns="0" rIns="0" bIns="0" rtlCol="0"/>
            <a:lstStyle/>
            <a:p>
              <a:endParaRPr/>
            </a:p>
          </p:txBody>
        </p:sp>
        <p:sp>
          <p:nvSpPr>
            <p:cNvPr id="49" name="object 49"/>
            <p:cNvSpPr/>
            <p:nvPr/>
          </p:nvSpPr>
          <p:spPr>
            <a:xfrm>
              <a:off x="8746236" y="3747516"/>
              <a:ext cx="102235" cy="102235"/>
            </a:xfrm>
            <a:custGeom>
              <a:avLst/>
              <a:gdLst/>
              <a:ahLst/>
              <a:cxnLst/>
              <a:rect l="l" t="t" r="r" b="b"/>
              <a:pathLst>
                <a:path w="102234" h="102235">
                  <a:moveTo>
                    <a:pt x="0" y="102107"/>
                  </a:moveTo>
                  <a:lnTo>
                    <a:pt x="102107" y="102107"/>
                  </a:lnTo>
                  <a:lnTo>
                    <a:pt x="102107" y="0"/>
                  </a:lnTo>
                  <a:lnTo>
                    <a:pt x="0" y="0"/>
                  </a:lnTo>
                  <a:lnTo>
                    <a:pt x="0" y="102107"/>
                  </a:lnTo>
                  <a:close/>
                </a:path>
              </a:pathLst>
            </a:custGeom>
            <a:ln w="9144">
              <a:solidFill>
                <a:srgbClr val="BD4A47"/>
              </a:solidFill>
            </a:ln>
          </p:spPr>
          <p:txBody>
            <a:bodyPr wrap="square" lIns="0" tIns="0" rIns="0" bIns="0" rtlCol="0"/>
            <a:lstStyle/>
            <a:p>
              <a:endParaRPr/>
            </a:p>
          </p:txBody>
        </p:sp>
      </p:grpSp>
      <p:sp>
        <p:nvSpPr>
          <p:cNvPr id="50" name="object 50"/>
          <p:cNvSpPr txBox="1"/>
          <p:nvPr/>
        </p:nvSpPr>
        <p:spPr>
          <a:xfrm>
            <a:off x="5794628" y="5581599"/>
            <a:ext cx="3790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A</a:t>
            </a:r>
            <a:r>
              <a:rPr sz="1800" spc="-5" dirty="0">
                <a:latin typeface="Calibri"/>
                <a:cs typeface="Calibri"/>
              </a:rPr>
              <a:t>g</a:t>
            </a:r>
            <a:r>
              <a:rPr sz="1800" dirty="0">
                <a:latin typeface="Calibri"/>
                <a:cs typeface="Calibri"/>
              </a:rPr>
              <a:t>e</a:t>
            </a:r>
            <a:endParaRPr sz="1800">
              <a:latin typeface="Calibri"/>
              <a:cs typeface="Calibri"/>
            </a:endParaRPr>
          </a:p>
        </p:txBody>
      </p:sp>
      <p:sp>
        <p:nvSpPr>
          <p:cNvPr id="51" name="object 51"/>
          <p:cNvSpPr txBox="1"/>
          <p:nvPr/>
        </p:nvSpPr>
        <p:spPr>
          <a:xfrm>
            <a:off x="1831594" y="3371164"/>
            <a:ext cx="58801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Loan$</a:t>
            </a:r>
            <a:endParaRPr sz="180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normAutofit/>
          </a:bodyPr>
          <a:lstStyle/>
          <a:p>
            <a:pPr algn="ctr"/>
            <a:r>
              <a:rPr lang="en-US" sz="3200" b="1" dirty="0" smtClean="0">
                <a:solidFill>
                  <a:srgbClr val="002060"/>
                </a:solidFill>
              </a:rPr>
              <a:t>K Nearest-Neighbor Classifiers: Issues</a:t>
            </a:r>
            <a:endParaRPr lang="en-IN" sz="4400" b="1" dirty="0">
              <a:solidFill>
                <a:srgbClr val="002060"/>
              </a:solidFill>
              <a:latin typeface="Arial" pitchFamily="34" charset="0"/>
              <a:cs typeface="Arial" pitchFamily="34" charset="0"/>
            </a:endParaRPr>
          </a:p>
        </p:txBody>
      </p:sp>
      <p:sp>
        <p:nvSpPr>
          <p:cNvPr id="4" name="Text Placeholder 3"/>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14427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dirty="0"/>
              <a:t>K Nearest-Neighbor Classifiers: Issues</a:t>
            </a:r>
          </a:p>
        </p:txBody>
      </p:sp>
      <p:sp>
        <p:nvSpPr>
          <p:cNvPr id="15364" name="Rectangle 3"/>
          <p:cNvSpPr>
            <a:spLocks noChangeArrowheads="1"/>
          </p:cNvSpPr>
          <p:nvPr/>
        </p:nvSpPr>
        <p:spPr bwMode="auto">
          <a:xfrm>
            <a:off x="1009650" y="1447799"/>
            <a:ext cx="10020300" cy="3781425"/>
          </a:xfrm>
          <a:prstGeom prst="rect">
            <a:avLst/>
          </a:prstGeom>
          <a:noFill/>
          <a:ln w="9525">
            <a:noFill/>
            <a:miter lim="800000"/>
            <a:headEnd/>
            <a:tailEnd/>
          </a:ln>
        </p:spPr>
        <p:txBody>
          <a:bodyPr/>
          <a:lstStyle/>
          <a:p>
            <a:pPr marL="285750" indent="-285750">
              <a:spcBef>
                <a:spcPct val="10000"/>
              </a:spcBef>
              <a:spcAft>
                <a:spcPts val="400"/>
              </a:spcAft>
              <a:buClr>
                <a:srgbClr val="0C7B9C"/>
              </a:buClr>
              <a:buSzPct val="100000"/>
              <a:buFont typeface="Arial" pitchFamily="34" charset="0"/>
              <a:buChar char="–"/>
            </a:pPr>
            <a:r>
              <a:rPr lang="en-US" sz="2400" b="1" dirty="0">
                <a:solidFill>
                  <a:srgbClr val="002060"/>
                </a:solidFill>
                <a:latin typeface="Garamond" panose="02020404030301010803" pitchFamily="18" charset="0"/>
              </a:rPr>
              <a:t>The </a:t>
            </a:r>
            <a:r>
              <a:rPr lang="en-US" sz="2400" b="1" dirty="0">
                <a:solidFill>
                  <a:srgbClr val="C00000"/>
                </a:solidFill>
                <a:latin typeface="Garamond" panose="02020404030301010803" pitchFamily="18" charset="0"/>
              </a:rPr>
              <a:t>value of k</a:t>
            </a:r>
            <a:r>
              <a:rPr lang="en-US" sz="2400" b="1" dirty="0">
                <a:solidFill>
                  <a:srgbClr val="002060"/>
                </a:solidFill>
                <a:latin typeface="Garamond" panose="02020404030301010803" pitchFamily="18" charset="0"/>
              </a:rPr>
              <a:t>, the number of nearest neighbors to retrieve</a:t>
            </a:r>
          </a:p>
          <a:p>
            <a:pPr marL="285750" indent="-285750">
              <a:spcBef>
                <a:spcPct val="10000"/>
              </a:spcBef>
              <a:spcAft>
                <a:spcPts val="400"/>
              </a:spcAft>
              <a:buClr>
                <a:srgbClr val="0C7B9C"/>
              </a:buClr>
              <a:buSzPct val="100000"/>
              <a:buFont typeface="Arial" pitchFamily="34" charset="0"/>
              <a:buChar char="–"/>
            </a:pPr>
            <a:r>
              <a:rPr lang="en-US" sz="2400" b="1" dirty="0">
                <a:solidFill>
                  <a:srgbClr val="C00000"/>
                </a:solidFill>
                <a:latin typeface="Garamond" panose="02020404030301010803" pitchFamily="18" charset="0"/>
              </a:rPr>
              <a:t>Choice of Distance Metric </a:t>
            </a:r>
            <a:r>
              <a:rPr lang="en-US" sz="2400" b="1" dirty="0">
                <a:solidFill>
                  <a:srgbClr val="002060"/>
                </a:solidFill>
                <a:latin typeface="Garamond" panose="02020404030301010803" pitchFamily="18" charset="0"/>
              </a:rPr>
              <a:t>to compute distance between records</a:t>
            </a:r>
          </a:p>
          <a:p>
            <a:pPr marL="285750" indent="-285750">
              <a:spcBef>
                <a:spcPct val="10000"/>
              </a:spcBef>
              <a:spcAft>
                <a:spcPts val="400"/>
              </a:spcAft>
              <a:buClr>
                <a:srgbClr val="0C7B9C"/>
              </a:buClr>
              <a:buSzPct val="100000"/>
              <a:buFont typeface="Arial" pitchFamily="34" charset="0"/>
              <a:buChar char="–"/>
            </a:pPr>
            <a:r>
              <a:rPr lang="en-US" sz="2400" b="1" dirty="0">
                <a:solidFill>
                  <a:srgbClr val="002060"/>
                </a:solidFill>
                <a:latin typeface="Garamond" panose="02020404030301010803" pitchFamily="18" charset="0"/>
              </a:rPr>
              <a:t>Computational complexity</a:t>
            </a:r>
          </a:p>
          <a:p>
            <a:pPr marL="742950" lvl="1" indent="-285750">
              <a:spcBef>
                <a:spcPct val="10000"/>
              </a:spcBef>
              <a:spcAft>
                <a:spcPts val="400"/>
              </a:spcAft>
              <a:buClr>
                <a:srgbClr val="0C7B9C"/>
              </a:buClr>
              <a:buSzPct val="100000"/>
              <a:buFont typeface="Arial" pitchFamily="34" charset="0"/>
              <a:buChar char="–"/>
            </a:pPr>
            <a:r>
              <a:rPr lang="en-US" sz="2400" b="1" dirty="0">
                <a:solidFill>
                  <a:srgbClr val="002060"/>
                </a:solidFill>
                <a:latin typeface="Garamond" panose="02020404030301010803" pitchFamily="18" charset="0"/>
              </a:rPr>
              <a:t>Size of training set</a:t>
            </a:r>
          </a:p>
          <a:p>
            <a:pPr marL="742950" lvl="1" indent="-285750">
              <a:spcBef>
                <a:spcPct val="10000"/>
              </a:spcBef>
              <a:spcAft>
                <a:spcPts val="400"/>
              </a:spcAft>
              <a:buClr>
                <a:srgbClr val="0C7B9C"/>
              </a:buClr>
              <a:buSzPct val="100000"/>
              <a:buFont typeface="Arial" pitchFamily="34" charset="0"/>
              <a:buChar char="–"/>
            </a:pPr>
            <a:r>
              <a:rPr lang="en-US" sz="2400" b="1" dirty="0">
                <a:solidFill>
                  <a:srgbClr val="002060"/>
                </a:solidFill>
                <a:latin typeface="Garamond" panose="02020404030301010803" pitchFamily="18" charset="0"/>
              </a:rPr>
              <a:t>Dimension of data</a:t>
            </a:r>
          </a:p>
          <a:p>
            <a:pPr marL="742950" lvl="1" indent="-285750">
              <a:spcBef>
                <a:spcPct val="10000"/>
              </a:spcBef>
              <a:spcAft>
                <a:spcPts val="400"/>
              </a:spcAft>
              <a:buClr>
                <a:srgbClr val="0C7B9C"/>
              </a:buClr>
              <a:buSzPct val="100000"/>
              <a:buFont typeface="Arial" pitchFamily="34" charset="0"/>
              <a:buChar char="–"/>
            </a:pPr>
            <a:endParaRPr lang="en-US" sz="1600" b="1" dirty="0">
              <a:solidFill>
                <a:srgbClr val="002060"/>
              </a:solidFill>
              <a:latin typeface="Garamond" panose="02020404030301010803" pitchFamily="18" charset="0"/>
            </a:endParaRPr>
          </a:p>
          <a:p>
            <a:pPr marL="742950" lvl="1" indent="-285750">
              <a:spcBef>
                <a:spcPct val="10000"/>
              </a:spcBef>
              <a:spcAft>
                <a:spcPts val="400"/>
              </a:spcAft>
              <a:buClr>
                <a:srgbClr val="0C7B9C"/>
              </a:buClr>
              <a:buSzPct val="100000"/>
            </a:pPr>
            <a:endParaRPr lang="en-US" sz="1600" b="1" dirty="0">
              <a:solidFill>
                <a:srgbClr val="002060"/>
              </a:solidFill>
              <a:latin typeface="Garamond" panose="02020404030301010803"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3450" y="526477"/>
            <a:ext cx="8725407" cy="567463"/>
          </a:xfrm>
          <a:prstGeom prst="rect">
            <a:avLst/>
          </a:prstGeom>
        </p:spPr>
        <p:txBody>
          <a:bodyPr vert="horz" wrap="square" lIns="0" tIns="13335" rIns="0" bIns="0" rtlCol="0">
            <a:spAutoFit/>
          </a:bodyPr>
          <a:lstStyle/>
          <a:p>
            <a:pPr marL="12700">
              <a:lnSpc>
                <a:spcPct val="100000"/>
              </a:lnSpc>
              <a:spcBef>
                <a:spcPts val="105"/>
              </a:spcBef>
            </a:pPr>
            <a:r>
              <a:rPr lang="en-US" altLang="en-US" sz="3600" dirty="0"/>
              <a:t>Distance Metrics</a:t>
            </a:r>
            <a:endParaRPr sz="3600" spc="-10" dirty="0">
              <a:solidFill>
                <a:srgbClr val="002060"/>
              </a:solidFill>
            </a:endParaRPr>
          </a:p>
        </p:txBody>
      </p:sp>
      <p:sp>
        <p:nvSpPr>
          <p:cNvPr id="3" name="object 3"/>
          <p:cNvSpPr txBox="1"/>
          <p:nvPr/>
        </p:nvSpPr>
        <p:spPr>
          <a:xfrm>
            <a:off x="688339" y="1607565"/>
            <a:ext cx="11227435" cy="703398"/>
          </a:xfrm>
          <a:prstGeom prst="rect">
            <a:avLst/>
          </a:prstGeom>
        </p:spPr>
        <p:txBody>
          <a:bodyPr vert="horz" wrap="square" lIns="0" tIns="13335" rIns="0" bIns="0" rtlCol="0">
            <a:spAutoFit/>
          </a:bodyPr>
          <a:lstStyle/>
          <a:p>
            <a:pPr marL="355600" indent="-342900">
              <a:spcBef>
                <a:spcPts val="105"/>
              </a:spcBef>
              <a:buFont typeface="Arial MT"/>
              <a:buChar char="•"/>
              <a:tabLst>
                <a:tab pos="354965" algn="l"/>
                <a:tab pos="355600" algn="l"/>
              </a:tabLst>
            </a:pPr>
            <a:r>
              <a:rPr sz="2200" b="1" spc="-10" dirty="0">
                <a:solidFill>
                  <a:srgbClr val="002060"/>
                </a:solidFill>
                <a:latin typeface="Garamond" panose="02020404030301010803" pitchFamily="18" charset="0"/>
                <a:cs typeface="Calibri"/>
              </a:rPr>
              <a:t>Compute</a:t>
            </a:r>
            <a:r>
              <a:rPr sz="2200" b="1" spc="25" dirty="0">
                <a:solidFill>
                  <a:srgbClr val="002060"/>
                </a:solidFill>
                <a:latin typeface="Garamond" panose="02020404030301010803" pitchFamily="18" charset="0"/>
                <a:cs typeface="Calibri"/>
              </a:rPr>
              <a:t> </a:t>
            </a:r>
            <a:r>
              <a:rPr sz="2200" b="1" spc="-15" dirty="0">
                <a:solidFill>
                  <a:srgbClr val="002060"/>
                </a:solidFill>
                <a:latin typeface="Garamond" panose="02020404030301010803" pitchFamily="18" charset="0"/>
                <a:cs typeface="Calibri"/>
              </a:rPr>
              <a:t>distance</a:t>
            </a:r>
            <a:r>
              <a:rPr sz="2200" b="1" dirty="0">
                <a:solidFill>
                  <a:srgbClr val="002060"/>
                </a:solidFill>
                <a:latin typeface="Garamond" panose="02020404030301010803" pitchFamily="18" charset="0"/>
                <a:cs typeface="Calibri"/>
              </a:rPr>
              <a:t> </a:t>
            </a:r>
            <a:r>
              <a:rPr sz="2200" b="1" spc="-10" dirty="0">
                <a:solidFill>
                  <a:srgbClr val="002060"/>
                </a:solidFill>
                <a:latin typeface="Garamond" panose="02020404030301010803" pitchFamily="18" charset="0"/>
                <a:cs typeface="Calibri"/>
              </a:rPr>
              <a:t>between</a:t>
            </a:r>
            <a:r>
              <a:rPr sz="2200" b="1" spc="-15" dirty="0">
                <a:solidFill>
                  <a:srgbClr val="002060"/>
                </a:solidFill>
                <a:latin typeface="Garamond" panose="02020404030301010803" pitchFamily="18" charset="0"/>
                <a:cs typeface="Calibri"/>
              </a:rPr>
              <a:t> </a:t>
            </a:r>
            <a:r>
              <a:rPr sz="2200" b="1" spc="-10" dirty="0">
                <a:solidFill>
                  <a:srgbClr val="002060"/>
                </a:solidFill>
                <a:latin typeface="Garamond" panose="02020404030301010803" pitchFamily="18" charset="0"/>
                <a:cs typeface="Calibri"/>
              </a:rPr>
              <a:t>two</a:t>
            </a:r>
            <a:r>
              <a:rPr sz="2200" b="1" spc="-5" dirty="0">
                <a:solidFill>
                  <a:srgbClr val="002060"/>
                </a:solidFill>
                <a:latin typeface="Garamond" panose="02020404030301010803" pitchFamily="18" charset="0"/>
                <a:cs typeface="Calibri"/>
              </a:rPr>
              <a:t> </a:t>
            </a:r>
            <a:r>
              <a:rPr sz="2200" b="1" spc="-10" dirty="0">
                <a:solidFill>
                  <a:srgbClr val="002060"/>
                </a:solidFill>
                <a:latin typeface="Garamond" panose="02020404030301010803" pitchFamily="18" charset="0"/>
                <a:cs typeface="Calibri"/>
              </a:rPr>
              <a:t>points:</a:t>
            </a:r>
            <a:r>
              <a:rPr lang="en-US" sz="2200" b="1" spc="-10" dirty="0">
                <a:solidFill>
                  <a:srgbClr val="002060"/>
                </a:solidFill>
                <a:latin typeface="Garamond" panose="02020404030301010803" pitchFamily="18" charset="0"/>
                <a:cs typeface="Calibri"/>
              </a:rPr>
              <a:t> x = [ x</a:t>
            </a:r>
            <a:r>
              <a:rPr lang="en-US" sz="2200" b="1" spc="-10" baseline="-25000" dirty="0">
                <a:solidFill>
                  <a:srgbClr val="002060"/>
                </a:solidFill>
                <a:latin typeface="Garamond" panose="02020404030301010803" pitchFamily="18" charset="0"/>
                <a:cs typeface="Calibri"/>
              </a:rPr>
              <a:t>1</a:t>
            </a:r>
            <a:r>
              <a:rPr lang="en-US" sz="2200" b="1" spc="-10" dirty="0">
                <a:solidFill>
                  <a:srgbClr val="002060"/>
                </a:solidFill>
                <a:latin typeface="Garamond" panose="02020404030301010803" pitchFamily="18" charset="0"/>
                <a:cs typeface="Calibri"/>
              </a:rPr>
              <a:t>, x</a:t>
            </a:r>
            <a:r>
              <a:rPr lang="en-US" sz="2200" b="1" spc="-10" baseline="-25000" dirty="0">
                <a:solidFill>
                  <a:srgbClr val="002060"/>
                </a:solidFill>
                <a:latin typeface="Garamond" panose="02020404030301010803" pitchFamily="18" charset="0"/>
                <a:cs typeface="Calibri"/>
              </a:rPr>
              <a:t>2</a:t>
            </a:r>
            <a:r>
              <a:rPr lang="en-US" sz="2200" b="1" spc="-10" dirty="0">
                <a:solidFill>
                  <a:srgbClr val="002060"/>
                </a:solidFill>
                <a:latin typeface="Garamond" panose="02020404030301010803" pitchFamily="18" charset="0"/>
                <a:cs typeface="Calibri"/>
              </a:rPr>
              <a:t> ….</a:t>
            </a:r>
            <a:r>
              <a:rPr lang="en-US" sz="2200" b="1" spc="-10" dirty="0" err="1">
                <a:solidFill>
                  <a:srgbClr val="002060"/>
                </a:solidFill>
                <a:latin typeface="Garamond" panose="02020404030301010803" pitchFamily="18" charset="0"/>
                <a:cs typeface="Calibri"/>
              </a:rPr>
              <a:t>x</a:t>
            </a:r>
            <a:r>
              <a:rPr lang="en-US" sz="2000" b="1" spc="-10" baseline="-25000" dirty="0" err="1">
                <a:solidFill>
                  <a:srgbClr val="002060"/>
                </a:solidFill>
                <a:latin typeface="Garamond" panose="02020404030301010803" pitchFamily="18" charset="0"/>
                <a:cs typeface="Calibri"/>
              </a:rPr>
              <a:t>m</a:t>
            </a:r>
            <a:r>
              <a:rPr lang="en-US" sz="2000" b="1" spc="-10" baseline="-25000" dirty="0">
                <a:solidFill>
                  <a:srgbClr val="002060"/>
                </a:solidFill>
                <a:latin typeface="Garamond" panose="02020404030301010803" pitchFamily="18" charset="0"/>
                <a:cs typeface="Calibri"/>
              </a:rPr>
              <a:t>  </a:t>
            </a:r>
            <a:r>
              <a:rPr lang="en-US" sz="2000" b="1" spc="-10" dirty="0">
                <a:solidFill>
                  <a:srgbClr val="002060"/>
                </a:solidFill>
                <a:latin typeface="Garamond" panose="02020404030301010803" pitchFamily="18" charset="0"/>
                <a:cs typeface="Calibri"/>
              </a:rPr>
              <a:t>] and y</a:t>
            </a:r>
            <a:r>
              <a:rPr lang="en-US" sz="2200" b="1" spc="-10" dirty="0">
                <a:solidFill>
                  <a:srgbClr val="002060"/>
                </a:solidFill>
                <a:latin typeface="Garamond" panose="02020404030301010803" pitchFamily="18" charset="0"/>
                <a:cs typeface="Calibri"/>
              </a:rPr>
              <a:t> = [ y</a:t>
            </a:r>
            <a:r>
              <a:rPr lang="en-US" sz="2200" b="1" spc="-10" baseline="-25000" dirty="0">
                <a:solidFill>
                  <a:srgbClr val="002060"/>
                </a:solidFill>
                <a:latin typeface="Garamond" panose="02020404030301010803" pitchFamily="18" charset="0"/>
                <a:cs typeface="Calibri"/>
              </a:rPr>
              <a:t>1</a:t>
            </a:r>
            <a:r>
              <a:rPr lang="en-US" sz="2200" b="1" spc="-10" dirty="0">
                <a:solidFill>
                  <a:srgbClr val="002060"/>
                </a:solidFill>
                <a:latin typeface="Garamond" panose="02020404030301010803" pitchFamily="18" charset="0"/>
                <a:cs typeface="Calibri"/>
              </a:rPr>
              <a:t>, y</a:t>
            </a:r>
            <a:r>
              <a:rPr lang="en-US" sz="2200" b="1" spc="-10" baseline="-25000" dirty="0">
                <a:solidFill>
                  <a:srgbClr val="002060"/>
                </a:solidFill>
                <a:latin typeface="Garamond" panose="02020404030301010803" pitchFamily="18" charset="0"/>
                <a:cs typeface="Calibri"/>
              </a:rPr>
              <a:t>2</a:t>
            </a:r>
            <a:r>
              <a:rPr lang="en-US" sz="2200" b="1" spc="-10" dirty="0">
                <a:solidFill>
                  <a:srgbClr val="002060"/>
                </a:solidFill>
                <a:latin typeface="Garamond" panose="02020404030301010803" pitchFamily="18" charset="0"/>
                <a:cs typeface="Calibri"/>
              </a:rPr>
              <a:t> ….</a:t>
            </a:r>
            <a:r>
              <a:rPr lang="en-US" sz="2200" b="1" spc="-10" dirty="0" err="1">
                <a:solidFill>
                  <a:srgbClr val="002060"/>
                </a:solidFill>
                <a:latin typeface="Garamond" panose="02020404030301010803" pitchFamily="18" charset="0"/>
                <a:cs typeface="Calibri"/>
              </a:rPr>
              <a:t>y</a:t>
            </a:r>
            <a:r>
              <a:rPr lang="en-US" sz="2000" b="1" spc="-10" baseline="-25000" dirty="0" err="1">
                <a:solidFill>
                  <a:srgbClr val="002060"/>
                </a:solidFill>
                <a:latin typeface="Garamond" panose="02020404030301010803" pitchFamily="18" charset="0"/>
                <a:cs typeface="Calibri"/>
              </a:rPr>
              <a:t>m</a:t>
            </a:r>
            <a:r>
              <a:rPr lang="en-US" sz="2000" b="1" spc="-10" baseline="-25000" dirty="0">
                <a:solidFill>
                  <a:srgbClr val="002060"/>
                </a:solidFill>
                <a:latin typeface="Garamond" panose="02020404030301010803" pitchFamily="18" charset="0"/>
                <a:cs typeface="Calibri"/>
              </a:rPr>
              <a:t>  </a:t>
            </a:r>
            <a:r>
              <a:rPr lang="en-US" sz="2000" b="1" spc="-10" dirty="0">
                <a:solidFill>
                  <a:srgbClr val="002060"/>
                </a:solidFill>
                <a:latin typeface="Garamond" panose="02020404030301010803" pitchFamily="18" charset="0"/>
                <a:cs typeface="Calibri"/>
              </a:rPr>
              <a:t>]</a:t>
            </a:r>
            <a:endParaRPr lang="en-US" sz="2200" b="1" dirty="0">
              <a:solidFill>
                <a:srgbClr val="002060"/>
              </a:solidFill>
              <a:latin typeface="Garamond" panose="02020404030301010803" pitchFamily="18" charset="0"/>
              <a:cs typeface="Calibri"/>
            </a:endParaRPr>
          </a:p>
          <a:p>
            <a:pPr marL="355600" indent="-342900">
              <a:lnSpc>
                <a:spcPct val="100000"/>
              </a:lnSpc>
              <a:spcBef>
                <a:spcPts val="105"/>
              </a:spcBef>
              <a:buFont typeface="Arial MT"/>
              <a:buChar char="•"/>
              <a:tabLst>
                <a:tab pos="354965" algn="l"/>
                <a:tab pos="355600" algn="l"/>
              </a:tabLst>
            </a:pPr>
            <a:endParaRPr sz="2200" b="1" dirty="0">
              <a:solidFill>
                <a:srgbClr val="002060"/>
              </a:solidFill>
              <a:latin typeface="Garamond" panose="02020404030301010803" pitchFamily="18" charset="0"/>
              <a:cs typeface="Calibri"/>
            </a:endParaRPr>
          </a:p>
        </p:txBody>
      </p:sp>
      <mc:AlternateContent xmlns:mc="http://schemas.openxmlformats.org/markup-compatibility/2006">
        <mc:Choice xmlns:a14="http://schemas.microsoft.com/office/drawing/2010/main" Requires="a14">
          <p:sp>
            <p:nvSpPr>
              <p:cNvPr id="23" name="object 23"/>
              <p:cNvSpPr txBox="1"/>
              <p:nvPr/>
            </p:nvSpPr>
            <p:spPr>
              <a:xfrm>
                <a:off x="400050" y="2473209"/>
                <a:ext cx="10722735" cy="3055003"/>
              </a:xfrm>
              <a:prstGeom prst="rect">
                <a:avLst/>
              </a:prstGeom>
            </p:spPr>
            <p:txBody>
              <a:bodyPr vert="horz" wrap="square" lIns="0" tIns="12065" rIns="0" bIns="0" rtlCol="0">
                <a:spAutoFit/>
              </a:bodyPr>
              <a:lstStyle/>
              <a:p>
                <a:pPr marL="337185" indent="-287020">
                  <a:lnSpc>
                    <a:spcPts val="3080"/>
                  </a:lnSpc>
                  <a:spcBef>
                    <a:spcPts val="95"/>
                  </a:spcBef>
                  <a:buFont typeface="Arial MT"/>
                  <a:buChar char="–"/>
                  <a:tabLst>
                    <a:tab pos="337820" algn="l"/>
                  </a:tabLst>
                </a:pPr>
                <a:r>
                  <a:rPr lang="en-IN" sz="2200" b="1" spc="-10" dirty="0">
                    <a:solidFill>
                      <a:srgbClr val="C00000"/>
                    </a:solidFill>
                    <a:latin typeface="Garamond" panose="02020404030301010803" pitchFamily="18" charset="0"/>
                    <a:cs typeface="Calibri"/>
                  </a:rPr>
                  <a:t>Euclidean</a:t>
                </a:r>
                <a:r>
                  <a:rPr lang="en-IN" sz="2200" b="1" spc="-15" dirty="0">
                    <a:solidFill>
                      <a:srgbClr val="C00000"/>
                    </a:solidFill>
                    <a:latin typeface="Garamond" panose="02020404030301010803" pitchFamily="18" charset="0"/>
                    <a:cs typeface="Calibri"/>
                  </a:rPr>
                  <a:t> distance</a:t>
                </a:r>
                <a:endParaRPr lang="en-IN" sz="2200" b="1" dirty="0">
                  <a:solidFill>
                    <a:srgbClr val="C00000"/>
                  </a:solidFill>
                  <a:latin typeface="Garamond" panose="02020404030301010803" pitchFamily="18" charset="0"/>
                  <a:cs typeface="Calibri"/>
                </a:endParaRPr>
              </a:p>
              <a:p>
                <a:pPr marL="2491740">
                  <a:lnSpc>
                    <a:spcPts val="3740"/>
                  </a:lnSpc>
                </a:pPr>
                <a:r>
                  <a:rPr lang="en-IN" sz="2200" b="1" i="1" spc="55" dirty="0">
                    <a:solidFill>
                      <a:srgbClr val="002060"/>
                    </a:solidFill>
                    <a:latin typeface="Garamond" panose="02020404030301010803" pitchFamily="18" charset="0"/>
                    <a:cs typeface="Times New Roman"/>
                  </a:rPr>
                  <a:t>d</a:t>
                </a:r>
                <a:r>
                  <a:rPr lang="en-IN" sz="2200" b="1" i="1" spc="-505" dirty="0">
                    <a:solidFill>
                      <a:srgbClr val="002060"/>
                    </a:solidFill>
                    <a:latin typeface="Garamond" panose="02020404030301010803" pitchFamily="18" charset="0"/>
                    <a:cs typeface="Times New Roman"/>
                  </a:rPr>
                  <a:t> </a:t>
                </a:r>
                <a:r>
                  <a:rPr lang="en-IN" sz="2200" b="1" spc="35" dirty="0">
                    <a:solidFill>
                      <a:srgbClr val="002060"/>
                    </a:solidFill>
                    <a:latin typeface="Garamond" panose="02020404030301010803" pitchFamily="18" charset="0"/>
                    <a:cs typeface="Times New Roman"/>
                  </a:rPr>
                  <a:t>(</a:t>
                </a:r>
                <a:r>
                  <a:rPr lang="en-IN" sz="2200" b="1" spc="-350" dirty="0">
                    <a:solidFill>
                      <a:srgbClr val="002060"/>
                    </a:solidFill>
                    <a:latin typeface="Garamond" panose="02020404030301010803" pitchFamily="18" charset="0"/>
                    <a:cs typeface="Times New Roman"/>
                  </a:rPr>
                  <a:t> x</a:t>
                </a:r>
                <a:r>
                  <a:rPr lang="en-IN" sz="2200" b="1" spc="30" dirty="0">
                    <a:solidFill>
                      <a:srgbClr val="002060"/>
                    </a:solidFill>
                    <a:latin typeface="Garamond" panose="02020404030301010803" pitchFamily="18" charset="0"/>
                    <a:cs typeface="Times New Roman"/>
                  </a:rPr>
                  <a:t>,</a:t>
                </a:r>
                <a:r>
                  <a:rPr lang="en-IN" sz="2200" b="1" spc="-490" dirty="0">
                    <a:solidFill>
                      <a:srgbClr val="002060"/>
                    </a:solidFill>
                    <a:latin typeface="Garamond" panose="02020404030301010803" pitchFamily="18" charset="0"/>
                    <a:cs typeface="Times New Roman"/>
                  </a:rPr>
                  <a:t> </a:t>
                </a:r>
                <a:r>
                  <a:rPr lang="en-IN" sz="2200" b="1" i="1" spc="120" dirty="0">
                    <a:solidFill>
                      <a:srgbClr val="002060"/>
                    </a:solidFill>
                    <a:latin typeface="Garamond" panose="02020404030301010803" pitchFamily="18" charset="0"/>
                    <a:cs typeface="Times New Roman"/>
                  </a:rPr>
                  <a:t>y</a:t>
                </a:r>
                <a:r>
                  <a:rPr lang="en-IN" sz="2200" b="1" spc="35" dirty="0">
                    <a:solidFill>
                      <a:srgbClr val="002060"/>
                    </a:solidFill>
                    <a:latin typeface="Garamond" panose="02020404030301010803" pitchFamily="18" charset="0"/>
                    <a:cs typeface="Times New Roman"/>
                  </a:rPr>
                  <a:t>)</a:t>
                </a:r>
                <a:r>
                  <a:rPr lang="en-IN" sz="2200" b="1" spc="-85" dirty="0">
                    <a:solidFill>
                      <a:srgbClr val="002060"/>
                    </a:solidFill>
                    <a:latin typeface="Garamond" panose="02020404030301010803" pitchFamily="18" charset="0"/>
                    <a:cs typeface="Times New Roman"/>
                  </a:rPr>
                  <a:t>  = </a:t>
                </a:r>
                <a14:m>
                  <m:oMath xmlns:m="http://schemas.openxmlformats.org/officeDocument/2006/math">
                    <m:rad>
                      <m:radPr>
                        <m:degHide m:val="on"/>
                        <m:ctrlPr>
                          <a:rPr lang="en-IN" sz="2200" b="1" i="1" spc="-85" smtClean="0">
                            <a:solidFill>
                              <a:srgbClr val="002060"/>
                            </a:solidFill>
                            <a:latin typeface="Cambria Math"/>
                            <a:ea typeface="Cambria Math" panose="02040503050406030204" pitchFamily="18" charset="0"/>
                            <a:cs typeface="Times New Roman"/>
                          </a:rPr>
                        </m:ctrlPr>
                      </m:radPr>
                      <m:deg/>
                      <m:e>
                        <m:d>
                          <m:dPr>
                            <m:ctrlPr>
                              <a:rPr lang="en-US" sz="2200" b="1" i="1" spc="-85" smtClean="0">
                                <a:solidFill>
                                  <a:srgbClr val="002060"/>
                                </a:solidFill>
                                <a:latin typeface="Cambria Math"/>
                                <a:ea typeface="Cambria Math" panose="02040503050406030204" pitchFamily="18" charset="0"/>
                                <a:cs typeface="Times New Roman"/>
                              </a:rPr>
                            </m:ctrlPr>
                          </m:dPr>
                          <m:e>
                            <m:r>
                              <a:rPr lang="en-US" sz="2200" b="1" i="0" spc="-85" smtClean="0">
                                <a:solidFill>
                                  <a:srgbClr val="002060"/>
                                </a:solidFill>
                                <a:latin typeface="Cambria Math" panose="02040503050406030204" pitchFamily="18" charset="0"/>
                                <a:ea typeface="Cambria Math" panose="02040503050406030204" pitchFamily="18" charset="0"/>
                                <a:cs typeface="Times New Roman"/>
                              </a:rPr>
                              <m:t>𝐱</m:t>
                            </m:r>
                            <m:r>
                              <a:rPr lang="en-US" sz="2200" b="1" i="0" spc="-85" baseline="-25000" smtClean="0">
                                <a:solidFill>
                                  <a:srgbClr val="002060"/>
                                </a:solidFill>
                                <a:latin typeface="Cambria Math" panose="02040503050406030204" pitchFamily="18" charset="0"/>
                                <a:ea typeface="Cambria Math" panose="02040503050406030204" pitchFamily="18" charset="0"/>
                                <a:cs typeface="Times New Roman"/>
                              </a:rPr>
                              <m:t>𝐢</m:t>
                            </m:r>
                            <m:r>
                              <a:rPr lang="en-US" sz="2200" b="1" i="0" spc="-85" baseline="-25000" smtClean="0">
                                <a:solidFill>
                                  <a:srgbClr val="002060"/>
                                </a:solidFill>
                                <a:latin typeface="Cambria Math" panose="02040503050406030204" pitchFamily="18" charset="0"/>
                                <a:ea typeface="Cambria Math" panose="02040503050406030204" pitchFamily="18" charset="0"/>
                                <a:cs typeface="Times New Roman"/>
                              </a:rPr>
                              <m:t> −</m:t>
                            </m:r>
                            <m:r>
                              <a:rPr lang="en-US" sz="2200" b="1" i="1" spc="-85" smtClean="0">
                                <a:solidFill>
                                  <a:srgbClr val="002060"/>
                                </a:solidFill>
                                <a:latin typeface="Cambria Math" panose="02040503050406030204" pitchFamily="18" charset="0"/>
                                <a:ea typeface="Cambria Math" panose="02040503050406030204" pitchFamily="18" charset="0"/>
                                <a:cs typeface="Times New Roman"/>
                              </a:rPr>
                              <m:t>𝒚</m:t>
                            </m:r>
                            <m:r>
                              <a:rPr lang="en-US" sz="2200" b="1" i="1" spc="-85" baseline="-25000">
                                <a:solidFill>
                                  <a:srgbClr val="002060"/>
                                </a:solidFill>
                                <a:latin typeface="Cambria Math" panose="02040503050406030204" pitchFamily="18" charset="0"/>
                                <a:ea typeface="Cambria Math" panose="02040503050406030204" pitchFamily="18" charset="0"/>
                                <a:cs typeface="Times New Roman"/>
                              </a:rPr>
                              <m:t>𝒊</m:t>
                            </m:r>
                            <m:r>
                              <a:rPr lang="en-US" sz="2200" b="1" i="1" spc="-85">
                                <a:solidFill>
                                  <a:srgbClr val="002060"/>
                                </a:solidFill>
                                <a:latin typeface="Cambria Math" panose="02040503050406030204" pitchFamily="18" charset="0"/>
                                <a:ea typeface="Cambria Math" panose="02040503050406030204" pitchFamily="18" charset="0"/>
                                <a:cs typeface="Times New Roman"/>
                              </a:rPr>
                              <m:t>)</m:t>
                            </m:r>
                            <m:r>
                              <a:rPr lang="en-US" sz="2200" b="1" i="1" spc="-85" baseline="30000">
                                <a:solidFill>
                                  <a:srgbClr val="002060"/>
                                </a:solidFill>
                                <a:latin typeface="Cambria Math" panose="02040503050406030204" pitchFamily="18" charset="0"/>
                                <a:ea typeface="Cambria Math" panose="02040503050406030204" pitchFamily="18" charset="0"/>
                                <a:cs typeface="Times New Roman"/>
                              </a:rPr>
                              <m:t>𝟐</m:t>
                            </m:r>
                          </m:e>
                        </m:d>
                      </m:e>
                    </m:rad>
                  </m:oMath>
                </a14:m>
                <a:endParaRPr lang="en-IN" sz="2200" b="1" dirty="0">
                  <a:solidFill>
                    <a:srgbClr val="002060"/>
                  </a:solidFill>
                  <a:latin typeface="Garamond" panose="02020404030301010803" pitchFamily="18" charset="0"/>
                  <a:cs typeface="Symbol"/>
                </a:endParaRPr>
              </a:p>
              <a:p>
                <a:pPr marL="337185" indent="-287020">
                  <a:lnSpc>
                    <a:spcPct val="100000"/>
                  </a:lnSpc>
                  <a:spcBef>
                    <a:spcPts val="1240"/>
                  </a:spcBef>
                  <a:buFont typeface="Arial MT"/>
                  <a:buChar char="–"/>
                  <a:tabLst>
                    <a:tab pos="337820" algn="l"/>
                  </a:tabLst>
                </a:pPr>
                <a:r>
                  <a:rPr lang="en-IN" sz="2200" b="1" spc="-15" dirty="0">
                    <a:solidFill>
                      <a:srgbClr val="C00000"/>
                    </a:solidFill>
                    <a:latin typeface="Garamond" panose="02020404030301010803" pitchFamily="18" charset="0"/>
                    <a:cs typeface="Calibri"/>
                  </a:rPr>
                  <a:t>Manhattan</a:t>
                </a:r>
                <a:r>
                  <a:rPr lang="en-IN" sz="2200" b="1" spc="-20" dirty="0">
                    <a:solidFill>
                      <a:srgbClr val="C00000"/>
                    </a:solidFill>
                    <a:latin typeface="Garamond" panose="02020404030301010803" pitchFamily="18" charset="0"/>
                    <a:cs typeface="Calibri"/>
                  </a:rPr>
                  <a:t> </a:t>
                </a:r>
                <a:r>
                  <a:rPr lang="en-IN" sz="2200" b="1" spc="-15" dirty="0" smtClean="0">
                    <a:solidFill>
                      <a:srgbClr val="C00000"/>
                    </a:solidFill>
                    <a:latin typeface="Garamond" panose="02020404030301010803" pitchFamily="18" charset="0"/>
                    <a:cs typeface="Calibri"/>
                  </a:rPr>
                  <a:t>distance</a:t>
                </a:r>
              </a:p>
              <a:p>
                <a:pPr marL="50165">
                  <a:spcBef>
                    <a:spcPts val="1240"/>
                  </a:spcBef>
                  <a:tabLst>
                    <a:tab pos="337820" algn="l"/>
                  </a:tabLst>
                </a:pPr>
                <a:r>
                  <a:rPr lang="en-IN" sz="2200" b="1" dirty="0" smtClean="0">
                    <a:solidFill>
                      <a:srgbClr val="002060"/>
                    </a:solidFill>
                    <a:latin typeface="Garamond" panose="02020404030301010803" pitchFamily="18" charset="0"/>
                    <a:cs typeface="Cambria Math"/>
                  </a:rPr>
                  <a:t>				𝑑</a:t>
                </a:r>
                <a:r>
                  <a:rPr lang="en-IN" sz="2200" b="1" dirty="0">
                    <a:solidFill>
                      <a:srgbClr val="002060"/>
                    </a:solidFill>
                    <a:latin typeface="Garamond" panose="02020404030301010803" pitchFamily="18" charset="0"/>
                    <a:cs typeface="Cambria Math"/>
                  </a:rPr>
                  <a:t>(x</a:t>
                </a:r>
                <a:r>
                  <a:rPr lang="en-IN" sz="2200" b="1" spc="10" dirty="0">
                    <a:solidFill>
                      <a:srgbClr val="002060"/>
                    </a:solidFill>
                    <a:latin typeface="Garamond" panose="02020404030301010803" pitchFamily="18" charset="0"/>
                    <a:cs typeface="Cambria Math"/>
                  </a:rPr>
                  <a:t>,</a:t>
                </a:r>
                <a:r>
                  <a:rPr lang="en-IN" sz="2200" b="1" spc="-135" dirty="0">
                    <a:solidFill>
                      <a:srgbClr val="002060"/>
                    </a:solidFill>
                    <a:latin typeface="Garamond" panose="02020404030301010803" pitchFamily="18" charset="0"/>
                    <a:cs typeface="Cambria Math"/>
                  </a:rPr>
                  <a:t> y</a:t>
                </a:r>
                <a:r>
                  <a:rPr lang="en-IN" sz="2200" b="1" dirty="0">
                    <a:solidFill>
                      <a:srgbClr val="002060"/>
                    </a:solidFill>
                    <a:latin typeface="Garamond" panose="02020404030301010803" pitchFamily="18" charset="0"/>
                    <a:cs typeface="Cambria Math"/>
                  </a:rPr>
                  <a:t>)	= </a:t>
                </a:r>
                <a14:m>
                  <m:oMath xmlns:m="http://schemas.openxmlformats.org/officeDocument/2006/math">
                    <m:nary>
                      <m:naryPr>
                        <m:chr m:val="∑"/>
                        <m:ctrlPr>
                          <a:rPr lang="ar-AE" sz="2200" b="1" i="1">
                            <a:solidFill>
                              <a:srgbClr val="002060"/>
                            </a:solidFill>
                            <a:latin typeface="Cambria Math"/>
                          </a:rPr>
                        </m:ctrlPr>
                      </m:naryPr>
                      <m:sub>
                        <m:r>
                          <m:rPr>
                            <m:brk m:alnAt="23"/>
                          </m:rPr>
                          <a:rPr lang="en-IN" sz="2200" b="1" i="1">
                            <a:solidFill>
                              <a:srgbClr val="002060"/>
                            </a:solidFill>
                            <a:latin typeface="Cambria Math" panose="02040503050406030204" pitchFamily="18" charset="0"/>
                          </a:rPr>
                          <m:t>𝒊</m:t>
                        </m:r>
                      </m:sub>
                      <m:sup>
                        <m:r>
                          <a:rPr lang="en-IN" sz="2200" b="1" i="1">
                            <a:solidFill>
                              <a:srgbClr val="002060"/>
                            </a:solidFill>
                            <a:latin typeface="Cambria Math" panose="02040503050406030204" pitchFamily="18" charset="0"/>
                          </a:rPr>
                          <m:t>𝒎</m:t>
                        </m:r>
                      </m:sup>
                      <m:e>
                        <m:d>
                          <m:dPr>
                            <m:begChr m:val="|"/>
                            <m:endChr m:val="|"/>
                            <m:ctrlPr>
                              <a:rPr lang="ar-AE" sz="2200" b="1" i="1">
                                <a:solidFill>
                                  <a:srgbClr val="002060"/>
                                </a:solidFill>
                                <a:latin typeface="Cambria Math"/>
                              </a:rPr>
                            </m:ctrlPr>
                          </m:dPr>
                          <m:e>
                            <m:r>
                              <a:rPr lang="en-IN" sz="2200" b="1">
                                <a:solidFill>
                                  <a:srgbClr val="002060"/>
                                </a:solidFill>
                                <a:latin typeface="Cambria Math" panose="02040503050406030204" pitchFamily="18" charset="0"/>
                              </a:rPr>
                              <m:t>𝐱</m:t>
                            </m:r>
                            <m:r>
                              <a:rPr lang="en-IN" sz="2200" b="1" spc="-85" baseline="-25000">
                                <a:solidFill>
                                  <a:srgbClr val="002060"/>
                                </a:solidFill>
                                <a:latin typeface="Cambria Math" panose="02040503050406030204" pitchFamily="18" charset="0"/>
                                <a:ea typeface="Cambria Math" panose="02040503050406030204" pitchFamily="18" charset="0"/>
                                <a:cs typeface="Times New Roman"/>
                              </a:rPr>
                              <m:t>𝐢</m:t>
                            </m:r>
                            <m:r>
                              <a:rPr lang="en-IN" sz="2200" b="1" spc="-85" baseline="-25000">
                                <a:solidFill>
                                  <a:srgbClr val="002060"/>
                                </a:solidFill>
                                <a:latin typeface="Cambria Math" panose="02040503050406030204" pitchFamily="18" charset="0"/>
                                <a:ea typeface="Cambria Math" panose="02040503050406030204" pitchFamily="18" charset="0"/>
                                <a:cs typeface="Times New Roman"/>
                              </a:rPr>
                              <m:t> − </m:t>
                            </m:r>
                            <m:r>
                              <a:rPr lang="en-IN" sz="2200" b="1" i="1" spc="-85">
                                <a:solidFill>
                                  <a:srgbClr val="002060"/>
                                </a:solidFill>
                                <a:latin typeface="Cambria Math" panose="02040503050406030204" pitchFamily="18" charset="0"/>
                                <a:ea typeface="Cambria Math" panose="02040503050406030204" pitchFamily="18" charset="0"/>
                                <a:cs typeface="Times New Roman"/>
                              </a:rPr>
                              <m:t>𝒚</m:t>
                            </m:r>
                            <m:r>
                              <a:rPr lang="en-IN" sz="2200" b="1" i="1" spc="-85" baseline="-25000">
                                <a:solidFill>
                                  <a:srgbClr val="002060"/>
                                </a:solidFill>
                                <a:latin typeface="Cambria Math" panose="02040503050406030204" pitchFamily="18" charset="0"/>
                                <a:ea typeface="Cambria Math" panose="02040503050406030204" pitchFamily="18" charset="0"/>
                                <a:cs typeface="Times New Roman"/>
                              </a:rPr>
                              <m:t>𝒊</m:t>
                            </m:r>
                          </m:e>
                        </m:d>
                      </m:e>
                    </m:nary>
                  </m:oMath>
                </a14:m>
                <a:r>
                  <a:rPr lang="ar-AE" sz="2200" b="1" dirty="0">
                    <a:solidFill>
                      <a:srgbClr val="002060"/>
                    </a:solidFill>
                    <a:latin typeface="Garamond" panose="02020404030301010803" pitchFamily="18" charset="0"/>
                    <a:cs typeface="Cambria Math"/>
                  </a:rPr>
                  <a:t>	</a:t>
                </a:r>
                <a:r>
                  <a:rPr lang="ar-AE" sz="2200" b="1" spc="-5" dirty="0">
                    <a:solidFill>
                      <a:srgbClr val="C00000"/>
                    </a:solidFill>
                    <a:latin typeface="Garamond" panose="02020404030301010803" pitchFamily="18" charset="0"/>
                    <a:cs typeface="Arial MT"/>
                  </a:rPr>
                  <a:t>	</a:t>
                </a:r>
                <a:endParaRPr lang="ar-AE" sz="2200" b="1" dirty="0">
                  <a:solidFill>
                    <a:srgbClr val="002060"/>
                  </a:solidFill>
                  <a:latin typeface="Garamond" panose="02020404030301010803" pitchFamily="18" charset="0"/>
                  <a:cs typeface="Cambria Math"/>
                </a:endParaRPr>
              </a:p>
              <a:p>
                <a:pPr marL="337185" indent="-287020">
                  <a:lnSpc>
                    <a:spcPct val="100000"/>
                  </a:lnSpc>
                  <a:spcBef>
                    <a:spcPts val="1240"/>
                  </a:spcBef>
                  <a:buFont typeface="Arial MT"/>
                  <a:buChar char="–"/>
                  <a:tabLst>
                    <a:tab pos="337820" algn="l"/>
                  </a:tabLst>
                </a:pPr>
                <a:r>
                  <a:rPr lang="en-IN" sz="2400" b="1" spc="-105" dirty="0" smtClean="0">
                    <a:solidFill>
                      <a:srgbClr val="C00000"/>
                    </a:solidFill>
                    <a:latin typeface="Garamond" panose="02020404030301010803" pitchFamily="18" charset="0"/>
                    <a:cs typeface="Arial MT"/>
                  </a:rPr>
                  <a:t>p</a:t>
                </a:r>
                <a:r>
                  <a:rPr lang="en-IN" sz="2400" b="1" spc="-20" dirty="0" smtClean="0">
                    <a:solidFill>
                      <a:srgbClr val="C00000"/>
                    </a:solidFill>
                    <a:latin typeface="Garamond" panose="02020404030301010803" pitchFamily="18" charset="0"/>
                    <a:cs typeface="Calibri"/>
                  </a:rPr>
                  <a:t> </a:t>
                </a:r>
                <a:r>
                  <a:rPr lang="en-IN" sz="2400" b="1" spc="-10" dirty="0">
                    <a:solidFill>
                      <a:srgbClr val="C00000"/>
                    </a:solidFill>
                    <a:latin typeface="Garamond" panose="02020404030301010803" pitchFamily="18" charset="0"/>
                    <a:cs typeface="Calibri"/>
                  </a:rPr>
                  <a:t>norm (</a:t>
                </a:r>
                <a:r>
                  <a:rPr lang="en-IN" sz="2400" b="1" spc="-10" dirty="0" err="1">
                    <a:solidFill>
                      <a:srgbClr val="C00000"/>
                    </a:solidFill>
                    <a:latin typeface="Garamond" panose="02020404030301010803" pitchFamily="18" charset="0"/>
                    <a:cs typeface="Calibri"/>
                  </a:rPr>
                  <a:t>Minkowski</a:t>
                </a:r>
                <a:r>
                  <a:rPr lang="en-IN" sz="2400" b="1" spc="-10" dirty="0">
                    <a:solidFill>
                      <a:srgbClr val="C00000"/>
                    </a:solidFill>
                    <a:latin typeface="Garamond" panose="02020404030301010803" pitchFamily="18" charset="0"/>
                    <a:cs typeface="Calibri"/>
                  </a:rPr>
                  <a:t>) </a:t>
                </a:r>
                <a:r>
                  <a:rPr lang="en-IN" sz="2400" b="1" spc="-15" dirty="0" smtClean="0">
                    <a:solidFill>
                      <a:srgbClr val="C00000"/>
                    </a:solidFill>
                    <a:latin typeface="Garamond" panose="02020404030301010803" pitchFamily="18" charset="0"/>
                    <a:cs typeface="Calibri"/>
                  </a:rPr>
                  <a:t>distance</a:t>
                </a:r>
              </a:p>
              <a:p>
                <a:pPr marL="3242310">
                  <a:lnSpc>
                    <a:spcPct val="100000"/>
                  </a:lnSpc>
                  <a:spcBef>
                    <a:spcPts val="1695"/>
                  </a:spcBef>
                  <a:tabLst>
                    <a:tab pos="3554729" algn="l"/>
                    <a:tab pos="4225290" algn="l"/>
                    <a:tab pos="4670425" algn="l"/>
                  </a:tabLst>
                </a:pPr>
                <a:r>
                  <a:rPr lang="en-IN" sz="2400" b="1" spc="-15" dirty="0" smtClean="0">
                    <a:solidFill>
                      <a:srgbClr val="002060"/>
                    </a:solidFill>
                    <a:latin typeface="Garamond" panose="02020404030301010803" pitchFamily="18" charset="0"/>
                    <a:cs typeface="Calibri"/>
                  </a:rPr>
                  <a:t>d(x</a:t>
                </a:r>
                <a:r>
                  <a:rPr lang="en-IN" sz="2400" b="1" spc="-15" dirty="0">
                    <a:solidFill>
                      <a:srgbClr val="002060"/>
                    </a:solidFill>
                    <a:latin typeface="Garamond" panose="02020404030301010803" pitchFamily="18" charset="0"/>
                    <a:cs typeface="Calibri"/>
                  </a:rPr>
                  <a:t>, y) =    ( </a:t>
                </a:r>
                <a14:m>
                  <m:oMath xmlns:m="http://schemas.openxmlformats.org/officeDocument/2006/math">
                    <m:sSup>
                      <m:sSupPr>
                        <m:ctrlPr>
                          <a:rPr lang="en-IN" sz="2400" b="1" i="1">
                            <a:solidFill>
                              <a:srgbClr val="002060"/>
                            </a:solidFill>
                            <a:latin typeface="Cambria Math"/>
                          </a:rPr>
                        </m:ctrlPr>
                      </m:sSupPr>
                      <m:e>
                        <m:nary>
                          <m:naryPr>
                            <m:chr m:val="∑"/>
                            <m:ctrlPr>
                              <a:rPr lang="en-IN" sz="2400" b="1" i="1">
                                <a:solidFill>
                                  <a:srgbClr val="002060"/>
                                </a:solidFill>
                                <a:latin typeface="Cambria Math"/>
                              </a:rPr>
                            </m:ctrlPr>
                          </m:naryPr>
                          <m:sub>
                            <m:r>
                              <m:rPr>
                                <m:brk m:alnAt="23"/>
                              </m:rPr>
                              <a:rPr lang="en-US" sz="2400" b="1" i="1">
                                <a:solidFill>
                                  <a:srgbClr val="002060"/>
                                </a:solidFill>
                                <a:latin typeface="Cambria Math" panose="02040503050406030204" pitchFamily="18" charset="0"/>
                              </a:rPr>
                              <m:t>𝒊</m:t>
                            </m:r>
                          </m:sub>
                          <m:sup>
                            <m:r>
                              <a:rPr lang="en-US" sz="2400" b="1" i="1">
                                <a:solidFill>
                                  <a:srgbClr val="002060"/>
                                </a:solidFill>
                                <a:latin typeface="Cambria Math" panose="02040503050406030204" pitchFamily="18" charset="0"/>
                              </a:rPr>
                              <m:t>𝒎</m:t>
                            </m:r>
                          </m:sup>
                          <m:e>
                            <m:sSup>
                              <m:sSupPr>
                                <m:ctrlPr>
                                  <a:rPr lang="en-US" sz="2400" b="1" i="1">
                                    <a:solidFill>
                                      <a:srgbClr val="002060"/>
                                    </a:solidFill>
                                    <a:latin typeface="Cambria Math"/>
                                  </a:rPr>
                                </m:ctrlPr>
                              </m:sSupPr>
                              <m:e>
                                <m:r>
                                  <a:rPr lang="en-US" sz="2400" b="1" i="1">
                                    <a:solidFill>
                                      <a:srgbClr val="002060"/>
                                    </a:solidFill>
                                    <a:latin typeface="Cambria Math" panose="02040503050406030204" pitchFamily="18" charset="0"/>
                                  </a:rPr>
                                  <m:t>(</m:t>
                                </m:r>
                                <m:d>
                                  <m:dPr>
                                    <m:begChr m:val="|"/>
                                    <m:endChr m:val="|"/>
                                    <m:ctrlPr>
                                      <a:rPr lang="en-US" sz="2400" b="1" i="1">
                                        <a:solidFill>
                                          <a:srgbClr val="002060"/>
                                        </a:solidFill>
                                        <a:latin typeface="Cambria Math"/>
                                      </a:rPr>
                                    </m:ctrlPr>
                                  </m:dPr>
                                  <m:e>
                                    <m:r>
                                      <a:rPr lang="en-US" sz="2400" b="1" i="1">
                                        <a:solidFill>
                                          <a:srgbClr val="002060"/>
                                        </a:solidFill>
                                        <a:latin typeface="Cambria Math" panose="02040503050406030204" pitchFamily="18" charset="0"/>
                                      </a:rPr>
                                      <m:t>𝒙</m:t>
                                    </m:r>
                                    <m:r>
                                      <a:rPr lang="en-US" sz="2400" b="1" spc="-85" baseline="-25000">
                                        <a:solidFill>
                                          <a:srgbClr val="002060"/>
                                        </a:solidFill>
                                        <a:latin typeface="Cambria Math" panose="02040503050406030204" pitchFamily="18" charset="0"/>
                                        <a:ea typeface="Cambria Math" panose="02040503050406030204" pitchFamily="18" charset="0"/>
                                        <a:cs typeface="Times New Roman"/>
                                      </a:rPr>
                                      <m:t>𝐢</m:t>
                                    </m:r>
                                    <m:r>
                                      <a:rPr lang="en-US" sz="2400" b="1" spc="-85" baseline="-25000">
                                        <a:solidFill>
                                          <a:srgbClr val="002060"/>
                                        </a:solidFill>
                                        <a:latin typeface="Cambria Math" panose="02040503050406030204" pitchFamily="18" charset="0"/>
                                        <a:ea typeface="Cambria Math" panose="02040503050406030204" pitchFamily="18" charset="0"/>
                                        <a:cs typeface="Times New Roman"/>
                                      </a:rPr>
                                      <m:t> </m:t>
                                    </m:r>
                                    <m:r>
                                      <a:rPr lang="en-US" sz="2400" b="1" i="1" spc="-85">
                                        <a:solidFill>
                                          <a:srgbClr val="002060"/>
                                        </a:solidFill>
                                        <a:latin typeface="Cambria Math" panose="02040503050406030204" pitchFamily="18" charset="0"/>
                                        <a:ea typeface="Cambria Math" panose="02040503050406030204" pitchFamily="18" charset="0"/>
                                        <a:cs typeface="Times New Roman"/>
                                      </a:rPr>
                                      <m:t>−</m:t>
                                    </m:r>
                                    <m:r>
                                      <a:rPr lang="en-US" sz="2400" b="1" i="1" spc="-85">
                                        <a:solidFill>
                                          <a:srgbClr val="002060"/>
                                        </a:solidFill>
                                        <a:latin typeface="Cambria Math" panose="02040503050406030204" pitchFamily="18" charset="0"/>
                                        <a:ea typeface="Cambria Math" panose="02040503050406030204" pitchFamily="18" charset="0"/>
                                        <a:cs typeface="Times New Roman"/>
                                      </a:rPr>
                                      <m:t>𝒚𝒊</m:t>
                                    </m:r>
                                  </m:e>
                                </m:d>
                              </m:e>
                              <m:sup>
                                <m:r>
                                  <a:rPr lang="en-US" sz="2400" b="1" i="1">
                                    <a:solidFill>
                                      <a:srgbClr val="002060"/>
                                    </a:solidFill>
                                    <a:latin typeface="Cambria Math" panose="02040503050406030204" pitchFamily="18" charset="0"/>
                                  </a:rPr>
                                  <m:t>𝒑</m:t>
                                </m:r>
                              </m:sup>
                            </m:sSup>
                            <m:r>
                              <a:rPr lang="en-US" sz="2400" b="1" i="1">
                                <a:solidFill>
                                  <a:srgbClr val="002060"/>
                                </a:solidFill>
                                <a:latin typeface="Cambria Math" panose="02040503050406030204" pitchFamily="18" charset="0"/>
                              </a:rPr>
                              <m:t>))</m:t>
                            </m:r>
                          </m:e>
                        </m:nary>
                      </m:e>
                      <m:sup>
                        <m:r>
                          <a:rPr lang="en-US" sz="2400" b="1" i="1">
                            <a:solidFill>
                              <a:srgbClr val="002060"/>
                            </a:solidFill>
                            <a:latin typeface="Cambria Math" panose="02040503050406030204" pitchFamily="18" charset="0"/>
                          </a:rPr>
                          <m:t>𝟏</m:t>
                        </m:r>
                        <m:r>
                          <a:rPr lang="en-US" sz="2400" b="1" i="1">
                            <a:solidFill>
                              <a:srgbClr val="002060"/>
                            </a:solidFill>
                            <a:latin typeface="Cambria Math" panose="02040503050406030204" pitchFamily="18" charset="0"/>
                          </a:rPr>
                          <m:t>/</m:t>
                        </m:r>
                        <m:r>
                          <a:rPr lang="en-US" sz="2400" b="1" i="1">
                            <a:solidFill>
                              <a:srgbClr val="002060"/>
                            </a:solidFill>
                            <a:latin typeface="Cambria Math" panose="02040503050406030204" pitchFamily="18" charset="0"/>
                          </a:rPr>
                          <m:t>𝒑</m:t>
                        </m:r>
                      </m:sup>
                    </m:sSup>
                  </m:oMath>
                </a14:m>
                <a:endParaRPr lang="en-IN" sz="2200" b="1" spc="-15" dirty="0">
                  <a:solidFill>
                    <a:srgbClr val="C00000"/>
                  </a:solidFill>
                  <a:latin typeface="Garamond" panose="02020404030301010803" pitchFamily="18" charset="0"/>
                  <a:cs typeface="Calibri"/>
                </a:endParaRPr>
              </a:p>
            </p:txBody>
          </p:sp>
        </mc:Choice>
        <mc:Fallback>
          <p:sp>
            <p:nvSpPr>
              <p:cNvPr id="23" name="object 23"/>
              <p:cNvSpPr txBox="1">
                <a:spLocks noRot="1" noChangeAspect="1" noMove="1" noResize="1" noEditPoints="1" noAdjustHandles="1" noChangeArrowheads="1" noChangeShapeType="1" noTextEdit="1"/>
              </p:cNvSpPr>
              <p:nvPr/>
            </p:nvSpPr>
            <p:spPr>
              <a:xfrm>
                <a:off x="400050" y="2473209"/>
                <a:ext cx="10722735" cy="3055003"/>
              </a:xfrm>
              <a:prstGeom prst="rect">
                <a:avLst/>
              </a:prstGeom>
              <a:blipFill rotWithShape="1">
                <a:blip r:embed="rId2"/>
                <a:stretch>
                  <a:fillRect l="-1194" t="-1198" b="-5190"/>
                </a:stretch>
              </a:blipFill>
            </p:spPr>
            <p:txBody>
              <a:bodyPr/>
              <a:lstStyle/>
              <a:p>
                <a:r>
                  <a:rPr lang="en-IN">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bwMode="auto">
          <a:noFill/>
          <a:ln>
            <a:miter lim="800000"/>
            <a:headEnd/>
            <a:tailEnd/>
          </a:ln>
        </p:spPr>
        <p:txBody>
          <a:bodyPr vert="horz" wrap="square" lIns="91440" tIns="45720" rIns="91440" bIns="45720" numCol="1" rtlCol="0" anchor="t" anchorCtr="0" compatLnSpc="1">
            <a:prstTxWarp prst="textNoShape">
              <a:avLst/>
            </a:prstTxWarp>
            <a:normAutofit/>
          </a:bodyPr>
          <a:lstStyle/>
          <a:p>
            <a:r>
              <a:rPr lang="en-US" altLang="en-US" dirty="0"/>
              <a:t>Distance Metrics</a:t>
            </a:r>
          </a:p>
        </p:txBody>
      </p:sp>
      <p:pic>
        <p:nvPicPr>
          <p:cNvPr id="2" name="Picture 3" descr="Snapshot 2005-11-03 15-11-07">
            <a:extLst>
              <a:ext uri="{FF2B5EF4-FFF2-40B4-BE49-F238E27FC236}">
                <a16:creationId xmlns:a16="http://schemas.microsoft.com/office/drawing/2014/main" xmlns="" id="{2CF71DED-2867-C45A-E3D6-F8D448FF286F}"/>
              </a:ext>
            </a:extLst>
          </p:cNvPr>
          <p:cNvPicPr>
            <a:picLocks noChangeAspect="1" noChangeArrowheads="1"/>
          </p:cNvPicPr>
          <p:nvPr/>
        </p:nvPicPr>
        <p:blipFill rotWithShape="1">
          <a:blip r:embed="rId3"/>
          <a:srcRect t="15384"/>
          <a:stretch/>
        </p:blipFill>
        <p:spPr bwMode="auto">
          <a:xfrm>
            <a:off x="4352925" y="-54521"/>
            <a:ext cx="7686675" cy="6912521"/>
          </a:xfrm>
          <a:prstGeom prst="rect">
            <a:avLst/>
          </a:prstGeom>
          <a:noFill/>
          <a:ln w="9525">
            <a:noFill/>
            <a:miter lim="800000"/>
            <a:headEnd/>
            <a:tailEnd/>
          </a:ln>
        </p:spPr>
      </p:pic>
    </p:spTree>
    <p:extLst>
      <p:ext uri="{BB962C8B-B14F-4D97-AF65-F5344CB8AC3E}">
        <p14:creationId xmlns:p14="http://schemas.microsoft.com/office/powerpoint/2010/main" val="2840024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7213"/>
            <a:ext cx="10515600" cy="505908"/>
          </a:xfrm>
          <a:prstGeom prst="rect">
            <a:avLst/>
          </a:prstGeom>
        </p:spPr>
        <p:txBody>
          <a:bodyPr vert="horz" wrap="square" lIns="0" tIns="13335" rIns="0" bIns="0" rtlCol="0">
            <a:spAutoFit/>
          </a:bodyPr>
          <a:lstStyle/>
          <a:p>
            <a:pPr marL="17145">
              <a:lnSpc>
                <a:spcPct val="100000"/>
              </a:lnSpc>
              <a:spcBef>
                <a:spcPts val="105"/>
              </a:spcBef>
            </a:pPr>
            <a:r>
              <a:rPr lang="en-US" sz="3200" spc="-15" dirty="0"/>
              <a:t>KNN: Choosing K</a:t>
            </a:r>
            <a:endParaRPr sz="3200" spc="-10" dirty="0"/>
          </a:p>
        </p:txBody>
      </p:sp>
      <p:sp>
        <p:nvSpPr>
          <p:cNvPr id="3" name="object 3"/>
          <p:cNvSpPr txBox="1"/>
          <p:nvPr/>
        </p:nvSpPr>
        <p:spPr>
          <a:xfrm>
            <a:off x="335914" y="1304843"/>
            <a:ext cx="11398885" cy="1443344"/>
          </a:xfrm>
          <a:prstGeom prst="rect">
            <a:avLst/>
          </a:prstGeom>
        </p:spPr>
        <p:txBody>
          <a:bodyPr vert="horz" wrap="square" lIns="0" tIns="118745" rIns="0" bIns="0" rtlCol="0">
            <a:spAutoFit/>
          </a:bodyPr>
          <a:lstStyle/>
          <a:p>
            <a:pPr marL="355600" indent="-342900">
              <a:lnSpc>
                <a:spcPct val="100000"/>
              </a:lnSpc>
              <a:spcBef>
                <a:spcPts val="935"/>
              </a:spcBef>
              <a:buFont typeface="Arial MT"/>
              <a:buChar char="•"/>
              <a:tabLst>
                <a:tab pos="354965" algn="l"/>
                <a:tab pos="355600" algn="l"/>
              </a:tabLst>
            </a:pPr>
            <a:r>
              <a:rPr sz="2800" b="1" spc="-5" dirty="0">
                <a:solidFill>
                  <a:srgbClr val="002060"/>
                </a:solidFill>
                <a:latin typeface="Garamond" panose="02020404030301010803" pitchFamily="18" charset="0"/>
                <a:cs typeface="Calibri"/>
              </a:rPr>
              <a:t>Choosing</a:t>
            </a:r>
            <a:r>
              <a:rPr sz="2800" b="1" spc="5" dirty="0">
                <a:solidFill>
                  <a:srgbClr val="002060"/>
                </a:solidFill>
                <a:latin typeface="Garamond" panose="02020404030301010803" pitchFamily="18" charset="0"/>
                <a:cs typeface="Calibri"/>
              </a:rPr>
              <a:t> </a:t>
            </a:r>
            <a:r>
              <a:rPr sz="2800" b="1" dirty="0">
                <a:solidFill>
                  <a:srgbClr val="002060"/>
                </a:solidFill>
                <a:latin typeface="Garamond" panose="02020404030301010803" pitchFamily="18" charset="0"/>
                <a:cs typeface="Calibri"/>
              </a:rPr>
              <a:t>the</a:t>
            </a:r>
            <a:r>
              <a:rPr sz="2800" b="1" spc="-10" dirty="0">
                <a:solidFill>
                  <a:srgbClr val="002060"/>
                </a:solidFill>
                <a:latin typeface="Garamond" panose="02020404030301010803" pitchFamily="18" charset="0"/>
                <a:cs typeface="Calibri"/>
              </a:rPr>
              <a:t> value </a:t>
            </a:r>
            <a:r>
              <a:rPr sz="2800" b="1" spc="-5" dirty="0">
                <a:solidFill>
                  <a:srgbClr val="002060"/>
                </a:solidFill>
                <a:latin typeface="Garamond" panose="02020404030301010803" pitchFamily="18" charset="0"/>
                <a:cs typeface="Calibri"/>
              </a:rPr>
              <a:t>of</a:t>
            </a:r>
            <a:r>
              <a:rPr sz="2800" b="1" spc="-15" dirty="0">
                <a:solidFill>
                  <a:srgbClr val="002060"/>
                </a:solidFill>
                <a:latin typeface="Garamond" panose="02020404030301010803" pitchFamily="18" charset="0"/>
                <a:cs typeface="Calibri"/>
              </a:rPr>
              <a:t> </a:t>
            </a:r>
            <a:r>
              <a:rPr sz="2800" b="1" dirty="0">
                <a:solidFill>
                  <a:srgbClr val="002060"/>
                </a:solidFill>
                <a:latin typeface="Garamond" panose="02020404030301010803" pitchFamily="18" charset="0"/>
                <a:cs typeface="Calibri"/>
              </a:rPr>
              <a:t>k:</a:t>
            </a:r>
          </a:p>
          <a:p>
            <a:pPr marL="756285" lvl="1" indent="-287020">
              <a:lnSpc>
                <a:spcPct val="100000"/>
              </a:lnSpc>
              <a:spcBef>
                <a:spcPts val="620"/>
              </a:spcBef>
              <a:buFont typeface="Arial MT"/>
              <a:buChar char="–"/>
              <a:tabLst>
                <a:tab pos="756920" algn="l"/>
              </a:tabLst>
            </a:pPr>
            <a:r>
              <a:rPr sz="2400" b="1" dirty="0">
                <a:solidFill>
                  <a:srgbClr val="002060"/>
                </a:solidFill>
                <a:latin typeface="Garamond" panose="02020404030301010803" pitchFamily="18" charset="0"/>
                <a:cs typeface="Calibri"/>
              </a:rPr>
              <a:t>If</a:t>
            </a:r>
            <a:r>
              <a:rPr sz="2400" b="1" spc="-15" dirty="0">
                <a:solidFill>
                  <a:srgbClr val="002060"/>
                </a:solidFill>
                <a:latin typeface="Garamond" panose="02020404030301010803" pitchFamily="18" charset="0"/>
                <a:cs typeface="Calibri"/>
              </a:rPr>
              <a:t> </a:t>
            </a:r>
            <a:r>
              <a:rPr sz="2400" b="1" dirty="0">
                <a:solidFill>
                  <a:srgbClr val="C00000"/>
                </a:solidFill>
                <a:latin typeface="Garamond" panose="02020404030301010803" pitchFamily="18" charset="0"/>
                <a:cs typeface="Calibri"/>
              </a:rPr>
              <a:t>k</a:t>
            </a:r>
            <a:r>
              <a:rPr sz="2400" b="1" spc="-5" dirty="0">
                <a:solidFill>
                  <a:srgbClr val="C00000"/>
                </a:solidFill>
                <a:latin typeface="Garamond" panose="02020404030301010803" pitchFamily="18" charset="0"/>
                <a:cs typeface="Calibri"/>
              </a:rPr>
              <a:t> </a:t>
            </a:r>
            <a:r>
              <a:rPr sz="2400" b="1" dirty="0">
                <a:solidFill>
                  <a:srgbClr val="C00000"/>
                </a:solidFill>
                <a:latin typeface="Garamond" panose="02020404030301010803" pitchFamily="18" charset="0"/>
                <a:cs typeface="Calibri"/>
              </a:rPr>
              <a:t>is</a:t>
            </a:r>
            <a:r>
              <a:rPr sz="2400" b="1" spc="-25" dirty="0">
                <a:solidFill>
                  <a:srgbClr val="C00000"/>
                </a:solidFill>
                <a:latin typeface="Garamond" panose="02020404030301010803" pitchFamily="18" charset="0"/>
                <a:cs typeface="Calibri"/>
              </a:rPr>
              <a:t> </a:t>
            </a:r>
            <a:r>
              <a:rPr sz="2400" b="1" spc="-10" dirty="0">
                <a:solidFill>
                  <a:srgbClr val="C00000"/>
                </a:solidFill>
                <a:latin typeface="Garamond" panose="02020404030301010803" pitchFamily="18" charset="0"/>
                <a:cs typeface="Calibri"/>
              </a:rPr>
              <a:t>too</a:t>
            </a:r>
            <a:r>
              <a:rPr sz="2400" b="1" spc="-20" dirty="0">
                <a:solidFill>
                  <a:srgbClr val="C00000"/>
                </a:solidFill>
                <a:latin typeface="Garamond" panose="02020404030301010803" pitchFamily="18" charset="0"/>
                <a:cs typeface="Calibri"/>
              </a:rPr>
              <a:t> </a:t>
            </a:r>
            <a:r>
              <a:rPr sz="2400" b="1" spc="-5" dirty="0">
                <a:solidFill>
                  <a:srgbClr val="C00000"/>
                </a:solidFill>
                <a:latin typeface="Garamond" panose="02020404030301010803" pitchFamily="18" charset="0"/>
                <a:cs typeface="Calibri"/>
              </a:rPr>
              <a:t>small</a:t>
            </a:r>
            <a:r>
              <a:rPr sz="2400" b="1" spc="-5" dirty="0">
                <a:solidFill>
                  <a:srgbClr val="002060"/>
                </a:solidFill>
                <a:latin typeface="Garamond" panose="02020404030301010803" pitchFamily="18" charset="0"/>
                <a:cs typeface="Calibri"/>
              </a:rPr>
              <a:t>,</a:t>
            </a:r>
            <a:r>
              <a:rPr sz="2400" b="1" spc="-25" dirty="0">
                <a:solidFill>
                  <a:srgbClr val="002060"/>
                </a:solidFill>
                <a:latin typeface="Garamond" panose="02020404030301010803" pitchFamily="18" charset="0"/>
                <a:cs typeface="Calibri"/>
              </a:rPr>
              <a:t> </a:t>
            </a:r>
            <a:r>
              <a:rPr sz="2400" b="1" spc="-10" dirty="0">
                <a:solidFill>
                  <a:srgbClr val="C00000"/>
                </a:solidFill>
                <a:latin typeface="Garamond" panose="02020404030301010803" pitchFamily="18" charset="0"/>
                <a:cs typeface="Calibri"/>
              </a:rPr>
              <a:t>sensitive</a:t>
            </a:r>
            <a:r>
              <a:rPr sz="2400" b="1" spc="-5" dirty="0">
                <a:solidFill>
                  <a:srgbClr val="C00000"/>
                </a:solidFill>
                <a:latin typeface="Garamond" panose="02020404030301010803" pitchFamily="18" charset="0"/>
                <a:cs typeface="Calibri"/>
              </a:rPr>
              <a:t> </a:t>
            </a:r>
            <a:r>
              <a:rPr sz="2400" b="1" spc="-15" dirty="0">
                <a:solidFill>
                  <a:srgbClr val="C00000"/>
                </a:solidFill>
                <a:latin typeface="Garamond" panose="02020404030301010803" pitchFamily="18" charset="0"/>
                <a:cs typeface="Calibri"/>
              </a:rPr>
              <a:t>to</a:t>
            </a:r>
            <a:r>
              <a:rPr sz="2400" b="1" spc="-10" dirty="0">
                <a:solidFill>
                  <a:srgbClr val="C00000"/>
                </a:solidFill>
                <a:latin typeface="Garamond" panose="02020404030301010803" pitchFamily="18" charset="0"/>
                <a:cs typeface="Calibri"/>
              </a:rPr>
              <a:t> </a:t>
            </a:r>
            <a:r>
              <a:rPr sz="2400" b="1" spc="-5" dirty="0">
                <a:solidFill>
                  <a:srgbClr val="C00000"/>
                </a:solidFill>
                <a:latin typeface="Garamond" panose="02020404030301010803" pitchFamily="18" charset="0"/>
                <a:cs typeface="Calibri"/>
              </a:rPr>
              <a:t>noise</a:t>
            </a:r>
            <a:r>
              <a:rPr sz="2400" b="1" spc="-5" dirty="0">
                <a:solidFill>
                  <a:srgbClr val="002060"/>
                </a:solidFill>
                <a:latin typeface="Garamond" panose="02020404030301010803" pitchFamily="18" charset="0"/>
                <a:cs typeface="Calibri"/>
              </a:rPr>
              <a:t> </a:t>
            </a:r>
            <a:r>
              <a:rPr sz="2400" b="1" spc="-10" dirty="0">
                <a:solidFill>
                  <a:srgbClr val="002060"/>
                </a:solidFill>
                <a:latin typeface="Garamond" panose="02020404030301010803" pitchFamily="18" charset="0"/>
                <a:cs typeface="Calibri"/>
              </a:rPr>
              <a:t>points</a:t>
            </a:r>
            <a:endParaRPr sz="2400" b="1" dirty="0">
              <a:solidFill>
                <a:srgbClr val="002060"/>
              </a:solidFill>
              <a:latin typeface="Garamond" panose="02020404030301010803" pitchFamily="18" charset="0"/>
              <a:cs typeface="Calibri"/>
            </a:endParaRPr>
          </a:p>
          <a:p>
            <a:pPr marL="756285" lvl="1" indent="-287020">
              <a:lnSpc>
                <a:spcPct val="100000"/>
              </a:lnSpc>
              <a:spcBef>
                <a:spcPts val="575"/>
              </a:spcBef>
              <a:buFont typeface="Arial MT"/>
              <a:buChar char="–"/>
              <a:tabLst>
                <a:tab pos="756920" algn="l"/>
              </a:tabLst>
            </a:pPr>
            <a:r>
              <a:rPr sz="2400" b="1" dirty="0">
                <a:solidFill>
                  <a:srgbClr val="002060"/>
                </a:solidFill>
                <a:latin typeface="Garamond" panose="02020404030301010803" pitchFamily="18" charset="0"/>
                <a:cs typeface="Calibri"/>
              </a:rPr>
              <a:t>If</a:t>
            </a:r>
            <a:r>
              <a:rPr sz="2400" b="1" spc="-10" dirty="0">
                <a:solidFill>
                  <a:srgbClr val="002060"/>
                </a:solidFill>
                <a:latin typeface="Garamond" panose="02020404030301010803" pitchFamily="18" charset="0"/>
                <a:cs typeface="Calibri"/>
              </a:rPr>
              <a:t> </a:t>
            </a:r>
            <a:r>
              <a:rPr sz="2400" b="1" dirty="0">
                <a:solidFill>
                  <a:srgbClr val="C00000"/>
                </a:solidFill>
                <a:latin typeface="Garamond" panose="02020404030301010803" pitchFamily="18" charset="0"/>
                <a:cs typeface="Calibri"/>
              </a:rPr>
              <a:t>k is</a:t>
            </a:r>
            <a:r>
              <a:rPr sz="2400" b="1" spc="-20" dirty="0">
                <a:solidFill>
                  <a:srgbClr val="C00000"/>
                </a:solidFill>
                <a:latin typeface="Garamond" panose="02020404030301010803" pitchFamily="18" charset="0"/>
                <a:cs typeface="Calibri"/>
              </a:rPr>
              <a:t> </a:t>
            </a:r>
            <a:r>
              <a:rPr sz="2400" b="1" spc="-10" dirty="0">
                <a:solidFill>
                  <a:srgbClr val="C00000"/>
                </a:solidFill>
                <a:latin typeface="Garamond" panose="02020404030301010803" pitchFamily="18" charset="0"/>
                <a:cs typeface="Calibri"/>
              </a:rPr>
              <a:t>too </a:t>
            </a:r>
            <a:r>
              <a:rPr sz="2400" b="1" spc="-15" dirty="0">
                <a:solidFill>
                  <a:srgbClr val="C00000"/>
                </a:solidFill>
                <a:latin typeface="Garamond" panose="02020404030301010803" pitchFamily="18" charset="0"/>
                <a:cs typeface="Calibri"/>
              </a:rPr>
              <a:t>large</a:t>
            </a:r>
            <a:r>
              <a:rPr sz="2400" b="1" spc="-15" dirty="0">
                <a:solidFill>
                  <a:srgbClr val="002060"/>
                </a:solidFill>
                <a:latin typeface="Garamond" panose="02020404030301010803" pitchFamily="18" charset="0"/>
                <a:cs typeface="Calibri"/>
              </a:rPr>
              <a:t>,</a:t>
            </a:r>
            <a:r>
              <a:rPr sz="2400" b="1" dirty="0">
                <a:solidFill>
                  <a:srgbClr val="002060"/>
                </a:solidFill>
                <a:latin typeface="Garamond" panose="02020404030301010803" pitchFamily="18" charset="0"/>
                <a:cs typeface="Calibri"/>
              </a:rPr>
              <a:t> </a:t>
            </a:r>
            <a:r>
              <a:rPr sz="2400" b="1" spc="-5" dirty="0" smtClean="0">
                <a:solidFill>
                  <a:srgbClr val="002060"/>
                </a:solidFill>
                <a:latin typeface="Garamond" panose="02020404030301010803" pitchFamily="18" charset="0"/>
                <a:cs typeface="Calibri"/>
              </a:rPr>
              <a:t>neighborhood </a:t>
            </a:r>
            <a:r>
              <a:rPr sz="2400" b="1" spc="-15" dirty="0">
                <a:solidFill>
                  <a:srgbClr val="C00000"/>
                </a:solidFill>
                <a:latin typeface="Garamond" panose="02020404030301010803" pitchFamily="18" charset="0"/>
                <a:cs typeface="Calibri"/>
              </a:rPr>
              <a:t>may</a:t>
            </a:r>
            <a:r>
              <a:rPr sz="2400" b="1" spc="-10" dirty="0">
                <a:solidFill>
                  <a:srgbClr val="C00000"/>
                </a:solidFill>
                <a:latin typeface="Garamond" panose="02020404030301010803" pitchFamily="18" charset="0"/>
                <a:cs typeface="Calibri"/>
              </a:rPr>
              <a:t> </a:t>
            </a:r>
            <a:r>
              <a:rPr sz="2400" b="1" dirty="0">
                <a:solidFill>
                  <a:srgbClr val="C00000"/>
                </a:solidFill>
                <a:latin typeface="Garamond" panose="02020404030301010803" pitchFamily="18" charset="0"/>
                <a:cs typeface="Calibri"/>
              </a:rPr>
              <a:t>include</a:t>
            </a:r>
            <a:r>
              <a:rPr sz="2400" b="1" spc="-5" dirty="0">
                <a:solidFill>
                  <a:srgbClr val="C00000"/>
                </a:solidFill>
                <a:latin typeface="Garamond" panose="02020404030301010803" pitchFamily="18" charset="0"/>
                <a:cs typeface="Calibri"/>
              </a:rPr>
              <a:t> </a:t>
            </a:r>
            <a:r>
              <a:rPr sz="2400" b="1" spc="-10" dirty="0">
                <a:solidFill>
                  <a:srgbClr val="C00000"/>
                </a:solidFill>
                <a:latin typeface="Garamond" panose="02020404030301010803" pitchFamily="18" charset="0"/>
                <a:cs typeface="Calibri"/>
              </a:rPr>
              <a:t>points</a:t>
            </a:r>
            <a:r>
              <a:rPr sz="2400" b="1" dirty="0">
                <a:solidFill>
                  <a:srgbClr val="C00000"/>
                </a:solidFill>
                <a:latin typeface="Garamond" panose="02020404030301010803" pitchFamily="18" charset="0"/>
                <a:cs typeface="Calibri"/>
              </a:rPr>
              <a:t> </a:t>
            </a:r>
            <a:r>
              <a:rPr sz="2400" b="1" spc="-15" dirty="0">
                <a:solidFill>
                  <a:srgbClr val="C00000"/>
                </a:solidFill>
                <a:latin typeface="Garamond" panose="02020404030301010803" pitchFamily="18" charset="0"/>
                <a:cs typeface="Calibri"/>
              </a:rPr>
              <a:t>from</a:t>
            </a:r>
            <a:r>
              <a:rPr sz="2400" b="1" spc="-5" dirty="0">
                <a:solidFill>
                  <a:srgbClr val="C00000"/>
                </a:solidFill>
                <a:latin typeface="Garamond" panose="02020404030301010803" pitchFamily="18" charset="0"/>
                <a:cs typeface="Calibri"/>
              </a:rPr>
              <a:t> other</a:t>
            </a:r>
            <a:r>
              <a:rPr sz="2400" b="1" spc="-10" dirty="0">
                <a:solidFill>
                  <a:srgbClr val="C00000"/>
                </a:solidFill>
                <a:latin typeface="Garamond" panose="02020404030301010803" pitchFamily="18" charset="0"/>
                <a:cs typeface="Calibri"/>
              </a:rPr>
              <a:t> </a:t>
            </a:r>
            <a:r>
              <a:rPr sz="2400" b="1" spc="-5" dirty="0">
                <a:solidFill>
                  <a:srgbClr val="C00000"/>
                </a:solidFill>
                <a:latin typeface="Garamond" panose="02020404030301010803" pitchFamily="18" charset="0"/>
                <a:cs typeface="Calibri"/>
              </a:rPr>
              <a:t>classes</a:t>
            </a:r>
            <a:endParaRPr sz="2400" b="1" dirty="0">
              <a:solidFill>
                <a:srgbClr val="C00000"/>
              </a:solidFill>
              <a:latin typeface="Garamond" panose="02020404030301010803" pitchFamily="18" charset="0"/>
              <a:cs typeface="Calibri"/>
            </a:endParaRPr>
          </a:p>
        </p:txBody>
      </p:sp>
      <p:sp>
        <p:nvSpPr>
          <p:cNvPr id="4" name="object 4"/>
          <p:cNvSpPr/>
          <p:nvPr/>
        </p:nvSpPr>
        <p:spPr>
          <a:xfrm>
            <a:off x="5735715" y="3368721"/>
            <a:ext cx="2530475" cy="2607310"/>
          </a:xfrm>
          <a:custGeom>
            <a:avLst/>
            <a:gdLst/>
            <a:ahLst/>
            <a:cxnLst/>
            <a:rect l="l" t="t" r="r" b="b"/>
            <a:pathLst>
              <a:path w="2530475" h="2607310">
                <a:moveTo>
                  <a:pt x="0" y="1303363"/>
                </a:moveTo>
                <a:lnTo>
                  <a:pt x="872" y="1254501"/>
                </a:lnTo>
                <a:lnTo>
                  <a:pt x="3469" y="1206092"/>
                </a:lnTo>
                <a:lnTo>
                  <a:pt x="7760" y="1158169"/>
                </a:lnTo>
                <a:lnTo>
                  <a:pt x="13714" y="1110763"/>
                </a:lnTo>
                <a:lnTo>
                  <a:pt x="21302" y="1063905"/>
                </a:lnTo>
                <a:lnTo>
                  <a:pt x="30491" y="1017627"/>
                </a:lnTo>
                <a:lnTo>
                  <a:pt x="41252" y="971960"/>
                </a:lnTo>
                <a:lnTo>
                  <a:pt x="53555" y="926936"/>
                </a:lnTo>
                <a:lnTo>
                  <a:pt x="67368" y="882586"/>
                </a:lnTo>
                <a:lnTo>
                  <a:pt x="82661" y="838943"/>
                </a:lnTo>
                <a:lnTo>
                  <a:pt x="99403" y="796037"/>
                </a:lnTo>
                <a:lnTo>
                  <a:pt x="117564" y="753900"/>
                </a:lnTo>
                <a:lnTo>
                  <a:pt x="137113" y="712563"/>
                </a:lnTo>
                <a:lnTo>
                  <a:pt x="158021" y="672058"/>
                </a:lnTo>
                <a:lnTo>
                  <a:pt x="180255" y="632416"/>
                </a:lnTo>
                <a:lnTo>
                  <a:pt x="203786" y="593670"/>
                </a:lnTo>
                <a:lnTo>
                  <a:pt x="228583" y="555849"/>
                </a:lnTo>
                <a:lnTo>
                  <a:pt x="254615" y="518987"/>
                </a:lnTo>
                <a:lnTo>
                  <a:pt x="281852" y="483114"/>
                </a:lnTo>
                <a:lnTo>
                  <a:pt x="310263" y="448262"/>
                </a:lnTo>
                <a:lnTo>
                  <a:pt x="339818" y="414463"/>
                </a:lnTo>
                <a:lnTo>
                  <a:pt x="370486" y="381747"/>
                </a:lnTo>
                <a:lnTo>
                  <a:pt x="402237" y="350147"/>
                </a:lnTo>
                <a:lnTo>
                  <a:pt x="435040" y="319694"/>
                </a:lnTo>
                <a:lnTo>
                  <a:pt x="468864" y="290419"/>
                </a:lnTo>
                <a:lnTo>
                  <a:pt x="503679" y="262354"/>
                </a:lnTo>
                <a:lnTo>
                  <a:pt x="539455" y="235531"/>
                </a:lnTo>
                <a:lnTo>
                  <a:pt x="576160" y="209980"/>
                </a:lnTo>
                <a:lnTo>
                  <a:pt x="613764" y="185734"/>
                </a:lnTo>
                <a:lnTo>
                  <a:pt x="652236" y="162824"/>
                </a:lnTo>
                <a:lnTo>
                  <a:pt x="691547" y="141282"/>
                </a:lnTo>
                <a:lnTo>
                  <a:pt x="731665" y="121138"/>
                </a:lnTo>
                <a:lnTo>
                  <a:pt x="772560" y="102425"/>
                </a:lnTo>
                <a:lnTo>
                  <a:pt x="814202" y="85174"/>
                </a:lnTo>
                <a:lnTo>
                  <a:pt x="856559" y="69416"/>
                </a:lnTo>
                <a:lnTo>
                  <a:pt x="899601" y="55183"/>
                </a:lnTo>
                <a:lnTo>
                  <a:pt x="943298" y="42507"/>
                </a:lnTo>
                <a:lnTo>
                  <a:pt x="987618" y="31418"/>
                </a:lnTo>
                <a:lnTo>
                  <a:pt x="1032533" y="21949"/>
                </a:lnTo>
                <a:lnTo>
                  <a:pt x="1078010" y="14131"/>
                </a:lnTo>
                <a:lnTo>
                  <a:pt x="1124019" y="7996"/>
                </a:lnTo>
                <a:lnTo>
                  <a:pt x="1170530" y="3574"/>
                </a:lnTo>
                <a:lnTo>
                  <a:pt x="1217512" y="898"/>
                </a:lnTo>
                <a:lnTo>
                  <a:pt x="1264935" y="0"/>
                </a:lnTo>
                <a:lnTo>
                  <a:pt x="1312358" y="898"/>
                </a:lnTo>
                <a:lnTo>
                  <a:pt x="1359340" y="3574"/>
                </a:lnTo>
                <a:lnTo>
                  <a:pt x="1405851" y="7996"/>
                </a:lnTo>
                <a:lnTo>
                  <a:pt x="1451861" y="14131"/>
                </a:lnTo>
                <a:lnTo>
                  <a:pt x="1497338" y="21949"/>
                </a:lnTo>
                <a:lnTo>
                  <a:pt x="1542253" y="31418"/>
                </a:lnTo>
                <a:lnTo>
                  <a:pt x="1586574" y="42507"/>
                </a:lnTo>
                <a:lnTo>
                  <a:pt x="1630271" y="55183"/>
                </a:lnTo>
                <a:lnTo>
                  <a:pt x="1673313" y="69416"/>
                </a:lnTo>
                <a:lnTo>
                  <a:pt x="1715671" y="85174"/>
                </a:lnTo>
                <a:lnTo>
                  <a:pt x="1757313" y="102425"/>
                </a:lnTo>
                <a:lnTo>
                  <a:pt x="1798208" y="121138"/>
                </a:lnTo>
                <a:lnTo>
                  <a:pt x="1838327" y="141282"/>
                </a:lnTo>
                <a:lnTo>
                  <a:pt x="1877639" y="162824"/>
                </a:lnTo>
                <a:lnTo>
                  <a:pt x="1916112" y="185734"/>
                </a:lnTo>
                <a:lnTo>
                  <a:pt x="1953717" y="209980"/>
                </a:lnTo>
                <a:lnTo>
                  <a:pt x="1990423" y="235531"/>
                </a:lnTo>
                <a:lnTo>
                  <a:pt x="2026199" y="262354"/>
                </a:lnTo>
                <a:lnTo>
                  <a:pt x="2061014" y="290419"/>
                </a:lnTo>
                <a:lnTo>
                  <a:pt x="2094839" y="319694"/>
                </a:lnTo>
                <a:lnTo>
                  <a:pt x="2127643" y="350147"/>
                </a:lnTo>
                <a:lnTo>
                  <a:pt x="2159394" y="381747"/>
                </a:lnTo>
                <a:lnTo>
                  <a:pt x="2190063" y="414463"/>
                </a:lnTo>
                <a:lnTo>
                  <a:pt x="2219619" y="448262"/>
                </a:lnTo>
                <a:lnTo>
                  <a:pt x="2248031" y="483114"/>
                </a:lnTo>
                <a:lnTo>
                  <a:pt x="2275269" y="518987"/>
                </a:lnTo>
                <a:lnTo>
                  <a:pt x="2301302" y="555849"/>
                </a:lnTo>
                <a:lnTo>
                  <a:pt x="2326099" y="593670"/>
                </a:lnTo>
                <a:lnTo>
                  <a:pt x="2349631" y="632416"/>
                </a:lnTo>
                <a:lnTo>
                  <a:pt x="2371866" y="672058"/>
                </a:lnTo>
                <a:lnTo>
                  <a:pt x="2392773" y="712563"/>
                </a:lnTo>
                <a:lnTo>
                  <a:pt x="2412323" y="753900"/>
                </a:lnTo>
                <a:lnTo>
                  <a:pt x="2430485" y="796037"/>
                </a:lnTo>
                <a:lnTo>
                  <a:pt x="2447228" y="838943"/>
                </a:lnTo>
                <a:lnTo>
                  <a:pt x="2462521" y="882586"/>
                </a:lnTo>
                <a:lnTo>
                  <a:pt x="2476335" y="926936"/>
                </a:lnTo>
                <a:lnTo>
                  <a:pt x="2488638" y="971960"/>
                </a:lnTo>
                <a:lnTo>
                  <a:pt x="2499399" y="1017627"/>
                </a:lnTo>
                <a:lnTo>
                  <a:pt x="2508589" y="1063905"/>
                </a:lnTo>
                <a:lnTo>
                  <a:pt x="2516177" y="1110763"/>
                </a:lnTo>
                <a:lnTo>
                  <a:pt x="2522131" y="1158169"/>
                </a:lnTo>
                <a:lnTo>
                  <a:pt x="2526422" y="1206092"/>
                </a:lnTo>
                <a:lnTo>
                  <a:pt x="2529019" y="1254501"/>
                </a:lnTo>
                <a:lnTo>
                  <a:pt x="2529892" y="1303363"/>
                </a:lnTo>
                <a:lnTo>
                  <a:pt x="2529019" y="1352226"/>
                </a:lnTo>
                <a:lnTo>
                  <a:pt x="2526422" y="1400635"/>
                </a:lnTo>
                <a:lnTo>
                  <a:pt x="2522131" y="1448558"/>
                </a:lnTo>
                <a:lnTo>
                  <a:pt x="2516177" y="1495965"/>
                </a:lnTo>
                <a:lnTo>
                  <a:pt x="2508589" y="1542823"/>
                </a:lnTo>
                <a:lnTo>
                  <a:pt x="2499399" y="1589101"/>
                </a:lnTo>
                <a:lnTo>
                  <a:pt x="2488638" y="1634768"/>
                </a:lnTo>
                <a:lnTo>
                  <a:pt x="2476335" y="1679792"/>
                </a:lnTo>
                <a:lnTo>
                  <a:pt x="2462521" y="1724142"/>
                </a:lnTo>
                <a:lnTo>
                  <a:pt x="2447228" y="1767786"/>
                </a:lnTo>
                <a:lnTo>
                  <a:pt x="2430485" y="1810693"/>
                </a:lnTo>
                <a:lnTo>
                  <a:pt x="2412323" y="1852830"/>
                </a:lnTo>
                <a:lnTo>
                  <a:pt x="2392773" y="1894167"/>
                </a:lnTo>
                <a:lnTo>
                  <a:pt x="2371866" y="1934673"/>
                </a:lnTo>
                <a:lnTo>
                  <a:pt x="2349631" y="1974315"/>
                </a:lnTo>
                <a:lnTo>
                  <a:pt x="2326099" y="2013062"/>
                </a:lnTo>
                <a:lnTo>
                  <a:pt x="2301302" y="2050883"/>
                </a:lnTo>
                <a:lnTo>
                  <a:pt x="2275269" y="2087745"/>
                </a:lnTo>
                <a:lnTo>
                  <a:pt x="2248031" y="2123619"/>
                </a:lnTo>
                <a:lnTo>
                  <a:pt x="2219619" y="2158471"/>
                </a:lnTo>
                <a:lnTo>
                  <a:pt x="2190063" y="2192271"/>
                </a:lnTo>
                <a:lnTo>
                  <a:pt x="2159394" y="2224987"/>
                </a:lnTo>
                <a:lnTo>
                  <a:pt x="2127643" y="2256588"/>
                </a:lnTo>
                <a:lnTo>
                  <a:pt x="2094839" y="2287042"/>
                </a:lnTo>
                <a:lnTo>
                  <a:pt x="2061014" y="2316317"/>
                </a:lnTo>
                <a:lnTo>
                  <a:pt x="2026199" y="2344382"/>
                </a:lnTo>
                <a:lnTo>
                  <a:pt x="1990423" y="2371206"/>
                </a:lnTo>
                <a:lnTo>
                  <a:pt x="1953717" y="2396757"/>
                </a:lnTo>
                <a:lnTo>
                  <a:pt x="1916112" y="2421004"/>
                </a:lnTo>
                <a:lnTo>
                  <a:pt x="1877639" y="2443914"/>
                </a:lnTo>
                <a:lnTo>
                  <a:pt x="1838327" y="2465457"/>
                </a:lnTo>
                <a:lnTo>
                  <a:pt x="1798208" y="2485601"/>
                </a:lnTo>
                <a:lnTo>
                  <a:pt x="1757313" y="2504315"/>
                </a:lnTo>
                <a:lnTo>
                  <a:pt x="1715671" y="2521567"/>
                </a:lnTo>
                <a:lnTo>
                  <a:pt x="1673313" y="2537325"/>
                </a:lnTo>
                <a:lnTo>
                  <a:pt x="1630271" y="2551558"/>
                </a:lnTo>
                <a:lnTo>
                  <a:pt x="1586574" y="2564235"/>
                </a:lnTo>
                <a:lnTo>
                  <a:pt x="1542253" y="2575323"/>
                </a:lnTo>
                <a:lnTo>
                  <a:pt x="1497338" y="2584792"/>
                </a:lnTo>
                <a:lnTo>
                  <a:pt x="1451861" y="2592610"/>
                </a:lnTo>
                <a:lnTo>
                  <a:pt x="1405851" y="2598746"/>
                </a:lnTo>
                <a:lnTo>
                  <a:pt x="1359340" y="2603168"/>
                </a:lnTo>
                <a:lnTo>
                  <a:pt x="1312358" y="2605844"/>
                </a:lnTo>
                <a:lnTo>
                  <a:pt x="1264935" y="2606743"/>
                </a:lnTo>
                <a:lnTo>
                  <a:pt x="1217512" y="2605844"/>
                </a:lnTo>
                <a:lnTo>
                  <a:pt x="1170530" y="2603168"/>
                </a:lnTo>
                <a:lnTo>
                  <a:pt x="1124019" y="2598746"/>
                </a:lnTo>
                <a:lnTo>
                  <a:pt x="1078010" y="2592610"/>
                </a:lnTo>
                <a:lnTo>
                  <a:pt x="1032533" y="2584792"/>
                </a:lnTo>
                <a:lnTo>
                  <a:pt x="987618" y="2575323"/>
                </a:lnTo>
                <a:lnTo>
                  <a:pt x="943298" y="2564235"/>
                </a:lnTo>
                <a:lnTo>
                  <a:pt x="899601" y="2551558"/>
                </a:lnTo>
                <a:lnTo>
                  <a:pt x="856559" y="2537325"/>
                </a:lnTo>
                <a:lnTo>
                  <a:pt x="814202" y="2521567"/>
                </a:lnTo>
                <a:lnTo>
                  <a:pt x="772560" y="2504315"/>
                </a:lnTo>
                <a:lnTo>
                  <a:pt x="731665" y="2485601"/>
                </a:lnTo>
                <a:lnTo>
                  <a:pt x="691547" y="2465457"/>
                </a:lnTo>
                <a:lnTo>
                  <a:pt x="652236" y="2443914"/>
                </a:lnTo>
                <a:lnTo>
                  <a:pt x="613764" y="2421004"/>
                </a:lnTo>
                <a:lnTo>
                  <a:pt x="576160" y="2396757"/>
                </a:lnTo>
                <a:lnTo>
                  <a:pt x="539455" y="2371206"/>
                </a:lnTo>
                <a:lnTo>
                  <a:pt x="503679" y="2344382"/>
                </a:lnTo>
                <a:lnTo>
                  <a:pt x="468864" y="2316317"/>
                </a:lnTo>
                <a:lnTo>
                  <a:pt x="435040" y="2287042"/>
                </a:lnTo>
                <a:lnTo>
                  <a:pt x="402237" y="2256588"/>
                </a:lnTo>
                <a:lnTo>
                  <a:pt x="370486" y="2224987"/>
                </a:lnTo>
                <a:lnTo>
                  <a:pt x="339818" y="2192271"/>
                </a:lnTo>
                <a:lnTo>
                  <a:pt x="310263" y="2158471"/>
                </a:lnTo>
                <a:lnTo>
                  <a:pt x="281852" y="2123619"/>
                </a:lnTo>
                <a:lnTo>
                  <a:pt x="254615" y="2087745"/>
                </a:lnTo>
                <a:lnTo>
                  <a:pt x="228583" y="2050883"/>
                </a:lnTo>
                <a:lnTo>
                  <a:pt x="203786" y="2013062"/>
                </a:lnTo>
                <a:lnTo>
                  <a:pt x="180255" y="1974315"/>
                </a:lnTo>
                <a:lnTo>
                  <a:pt x="158021" y="1934673"/>
                </a:lnTo>
                <a:lnTo>
                  <a:pt x="137113" y="1894167"/>
                </a:lnTo>
                <a:lnTo>
                  <a:pt x="117564" y="1852830"/>
                </a:lnTo>
                <a:lnTo>
                  <a:pt x="99403" y="1810693"/>
                </a:lnTo>
                <a:lnTo>
                  <a:pt x="82661" y="1767786"/>
                </a:lnTo>
                <a:lnTo>
                  <a:pt x="67368" y="1724142"/>
                </a:lnTo>
                <a:lnTo>
                  <a:pt x="53555" y="1679792"/>
                </a:lnTo>
                <a:lnTo>
                  <a:pt x="41252" y="1634768"/>
                </a:lnTo>
                <a:lnTo>
                  <a:pt x="30491" y="1589101"/>
                </a:lnTo>
                <a:lnTo>
                  <a:pt x="21302" y="1542823"/>
                </a:lnTo>
                <a:lnTo>
                  <a:pt x="13714" y="1495965"/>
                </a:lnTo>
                <a:lnTo>
                  <a:pt x="7760" y="1448558"/>
                </a:lnTo>
                <a:lnTo>
                  <a:pt x="3469" y="1400635"/>
                </a:lnTo>
                <a:lnTo>
                  <a:pt x="872" y="1352226"/>
                </a:lnTo>
                <a:lnTo>
                  <a:pt x="0" y="1303363"/>
                </a:lnTo>
              </a:path>
            </a:pathLst>
          </a:custGeom>
          <a:ln w="29784">
            <a:solidFill>
              <a:srgbClr val="FF0000"/>
            </a:solidFill>
            <a:prstDash val="dash"/>
          </a:ln>
        </p:spPr>
        <p:txBody>
          <a:bodyPr wrap="square" lIns="0" tIns="0" rIns="0" bIns="0" rtlCol="0"/>
          <a:lstStyle/>
          <a:p>
            <a:endParaRPr/>
          </a:p>
        </p:txBody>
      </p:sp>
      <p:sp>
        <p:nvSpPr>
          <p:cNvPr id="5" name="object 5"/>
          <p:cNvSpPr txBox="1"/>
          <p:nvPr/>
        </p:nvSpPr>
        <p:spPr>
          <a:xfrm>
            <a:off x="5191313" y="3088258"/>
            <a:ext cx="3715385" cy="3035935"/>
          </a:xfrm>
          <a:prstGeom prst="rect">
            <a:avLst/>
          </a:prstGeom>
          <a:ln w="3175">
            <a:solidFill>
              <a:srgbClr val="000000"/>
            </a:solidFill>
          </a:ln>
        </p:spPr>
        <p:txBody>
          <a:bodyPr vert="horz" wrap="square" lIns="0" tIns="0" rIns="0" bIns="0" rtlCol="0">
            <a:spAutoFit/>
          </a:bodyPr>
          <a:lstStyle/>
          <a:p>
            <a:pPr>
              <a:lnSpc>
                <a:spcPct val="100000"/>
              </a:lnSpc>
            </a:pPr>
            <a:endParaRPr sz="900" dirty="0">
              <a:latin typeface="Times New Roman"/>
              <a:cs typeface="Times New Roman"/>
            </a:endParaRPr>
          </a:p>
          <a:p>
            <a:pPr>
              <a:lnSpc>
                <a:spcPct val="100000"/>
              </a:lnSpc>
            </a:pPr>
            <a:endParaRPr sz="900" dirty="0">
              <a:latin typeface="Times New Roman"/>
              <a:cs typeface="Times New Roman"/>
            </a:endParaRPr>
          </a:p>
          <a:p>
            <a:pPr>
              <a:lnSpc>
                <a:spcPct val="100000"/>
              </a:lnSpc>
            </a:pPr>
            <a:endParaRPr sz="900" dirty="0">
              <a:latin typeface="Times New Roman"/>
              <a:cs typeface="Times New Roman"/>
            </a:endParaRPr>
          </a:p>
          <a:p>
            <a:pPr>
              <a:lnSpc>
                <a:spcPct val="100000"/>
              </a:lnSpc>
            </a:pPr>
            <a:endParaRPr sz="900" dirty="0">
              <a:latin typeface="Times New Roman"/>
              <a:cs typeface="Times New Roman"/>
            </a:endParaRPr>
          </a:p>
          <a:p>
            <a:pPr>
              <a:lnSpc>
                <a:spcPct val="100000"/>
              </a:lnSpc>
            </a:pPr>
            <a:endParaRPr sz="900" dirty="0">
              <a:latin typeface="Times New Roman"/>
              <a:cs typeface="Times New Roman"/>
            </a:endParaRPr>
          </a:p>
          <a:p>
            <a:pPr>
              <a:lnSpc>
                <a:spcPct val="100000"/>
              </a:lnSpc>
            </a:pPr>
            <a:endParaRPr sz="900" dirty="0">
              <a:latin typeface="Times New Roman"/>
              <a:cs typeface="Times New Roman"/>
            </a:endParaRPr>
          </a:p>
          <a:p>
            <a:pPr>
              <a:lnSpc>
                <a:spcPct val="100000"/>
              </a:lnSpc>
            </a:pPr>
            <a:endParaRPr sz="900" dirty="0">
              <a:latin typeface="Times New Roman"/>
              <a:cs typeface="Times New Roman"/>
            </a:endParaRPr>
          </a:p>
          <a:p>
            <a:pPr>
              <a:lnSpc>
                <a:spcPct val="100000"/>
              </a:lnSpc>
            </a:pPr>
            <a:endParaRPr sz="900" dirty="0">
              <a:latin typeface="Times New Roman"/>
              <a:cs typeface="Times New Roman"/>
            </a:endParaRPr>
          </a:p>
          <a:p>
            <a:pPr>
              <a:lnSpc>
                <a:spcPct val="100000"/>
              </a:lnSpc>
            </a:pPr>
            <a:endParaRPr sz="900" dirty="0">
              <a:latin typeface="Times New Roman"/>
              <a:cs typeface="Times New Roman"/>
            </a:endParaRPr>
          </a:p>
          <a:p>
            <a:pPr>
              <a:lnSpc>
                <a:spcPct val="100000"/>
              </a:lnSpc>
            </a:pPr>
            <a:endParaRPr sz="900" dirty="0">
              <a:latin typeface="Times New Roman"/>
              <a:cs typeface="Times New Roman"/>
            </a:endParaRPr>
          </a:p>
          <a:p>
            <a:pPr>
              <a:lnSpc>
                <a:spcPct val="100000"/>
              </a:lnSpc>
            </a:pPr>
            <a:endParaRPr sz="900" dirty="0">
              <a:latin typeface="Times New Roman"/>
              <a:cs typeface="Times New Roman"/>
            </a:endParaRPr>
          </a:p>
          <a:p>
            <a:pPr marR="88265" algn="ctr">
              <a:lnSpc>
                <a:spcPct val="100000"/>
              </a:lnSpc>
              <a:spcBef>
                <a:spcPts val="605"/>
              </a:spcBef>
            </a:pPr>
            <a:r>
              <a:rPr sz="800" b="1" spc="-15" dirty="0">
                <a:latin typeface="Arial"/>
                <a:cs typeface="Arial"/>
              </a:rPr>
              <a:t>X</a:t>
            </a:r>
            <a:endParaRPr sz="800" dirty="0">
              <a:latin typeface="Arial"/>
              <a:cs typeface="Arial"/>
            </a:endParaRPr>
          </a:p>
        </p:txBody>
      </p:sp>
      <p:sp>
        <p:nvSpPr>
          <p:cNvPr id="6" name="object 6"/>
          <p:cNvSpPr/>
          <p:nvPr/>
        </p:nvSpPr>
        <p:spPr>
          <a:xfrm>
            <a:off x="8457751" y="5332038"/>
            <a:ext cx="128270" cy="132080"/>
          </a:xfrm>
          <a:custGeom>
            <a:avLst/>
            <a:gdLst/>
            <a:ahLst/>
            <a:cxnLst/>
            <a:rect l="l" t="t" r="r" b="b"/>
            <a:pathLst>
              <a:path w="128270" h="132079">
                <a:moveTo>
                  <a:pt x="128095" y="66018"/>
                </a:moveTo>
                <a:lnTo>
                  <a:pt x="0" y="66018"/>
                </a:lnTo>
              </a:path>
              <a:path w="128270" h="132079">
                <a:moveTo>
                  <a:pt x="64047" y="131960"/>
                </a:moveTo>
                <a:lnTo>
                  <a:pt x="64047" y="0"/>
                </a:lnTo>
              </a:path>
            </a:pathLst>
          </a:custGeom>
          <a:ln w="29808">
            <a:solidFill>
              <a:srgbClr val="800000"/>
            </a:solidFill>
          </a:ln>
        </p:spPr>
        <p:txBody>
          <a:bodyPr wrap="square" lIns="0" tIns="0" rIns="0" bIns="0" rtlCol="0"/>
          <a:lstStyle/>
          <a:p>
            <a:endParaRPr/>
          </a:p>
        </p:txBody>
      </p:sp>
      <p:sp>
        <p:nvSpPr>
          <p:cNvPr id="7" name="object 7"/>
          <p:cNvSpPr/>
          <p:nvPr/>
        </p:nvSpPr>
        <p:spPr>
          <a:xfrm>
            <a:off x="8526192" y="4144168"/>
            <a:ext cx="123825" cy="0"/>
          </a:xfrm>
          <a:custGeom>
            <a:avLst/>
            <a:gdLst/>
            <a:ahLst/>
            <a:cxnLst/>
            <a:rect l="l" t="t" r="r" b="b"/>
            <a:pathLst>
              <a:path w="123825">
                <a:moveTo>
                  <a:pt x="123700" y="0"/>
                </a:moveTo>
                <a:lnTo>
                  <a:pt x="0" y="0"/>
                </a:lnTo>
              </a:path>
            </a:pathLst>
          </a:custGeom>
          <a:ln w="30581">
            <a:solidFill>
              <a:srgbClr val="000080"/>
            </a:solidFill>
          </a:ln>
        </p:spPr>
        <p:txBody>
          <a:bodyPr wrap="square" lIns="0" tIns="0" rIns="0" bIns="0" rtlCol="0"/>
          <a:lstStyle/>
          <a:p>
            <a:endParaRPr/>
          </a:p>
        </p:txBody>
      </p:sp>
      <p:sp>
        <p:nvSpPr>
          <p:cNvPr id="8" name="object 8"/>
          <p:cNvSpPr/>
          <p:nvPr/>
        </p:nvSpPr>
        <p:spPr>
          <a:xfrm>
            <a:off x="6284529" y="3286236"/>
            <a:ext cx="123825" cy="0"/>
          </a:xfrm>
          <a:custGeom>
            <a:avLst/>
            <a:gdLst/>
            <a:ahLst/>
            <a:cxnLst/>
            <a:rect l="l" t="t" r="r" b="b"/>
            <a:pathLst>
              <a:path w="123825">
                <a:moveTo>
                  <a:pt x="123700" y="0"/>
                </a:moveTo>
                <a:lnTo>
                  <a:pt x="0" y="0"/>
                </a:lnTo>
              </a:path>
            </a:pathLst>
          </a:custGeom>
          <a:ln w="30581">
            <a:solidFill>
              <a:srgbClr val="000080"/>
            </a:solidFill>
          </a:ln>
        </p:spPr>
        <p:txBody>
          <a:bodyPr wrap="square" lIns="0" tIns="0" rIns="0" bIns="0" rtlCol="0"/>
          <a:lstStyle/>
          <a:p>
            <a:endParaRPr/>
          </a:p>
        </p:txBody>
      </p:sp>
      <p:sp>
        <p:nvSpPr>
          <p:cNvPr id="9" name="object 9"/>
          <p:cNvSpPr/>
          <p:nvPr/>
        </p:nvSpPr>
        <p:spPr>
          <a:xfrm>
            <a:off x="8526192" y="3418197"/>
            <a:ext cx="123825" cy="0"/>
          </a:xfrm>
          <a:custGeom>
            <a:avLst/>
            <a:gdLst/>
            <a:ahLst/>
            <a:cxnLst/>
            <a:rect l="l" t="t" r="r" b="b"/>
            <a:pathLst>
              <a:path w="123825">
                <a:moveTo>
                  <a:pt x="123700" y="0"/>
                </a:moveTo>
                <a:lnTo>
                  <a:pt x="0" y="0"/>
                </a:lnTo>
              </a:path>
            </a:pathLst>
          </a:custGeom>
          <a:ln w="30581">
            <a:solidFill>
              <a:srgbClr val="000080"/>
            </a:solidFill>
          </a:ln>
        </p:spPr>
        <p:txBody>
          <a:bodyPr wrap="square" lIns="0" tIns="0" rIns="0" bIns="0" rtlCol="0"/>
          <a:lstStyle/>
          <a:p>
            <a:endParaRPr/>
          </a:p>
        </p:txBody>
      </p:sp>
      <p:grpSp>
        <p:nvGrpSpPr>
          <p:cNvPr id="10" name="object 10"/>
          <p:cNvGrpSpPr/>
          <p:nvPr/>
        </p:nvGrpSpPr>
        <p:grpSpPr>
          <a:xfrm>
            <a:off x="5319406" y="3187209"/>
            <a:ext cx="2818130" cy="2820670"/>
            <a:chOff x="5319406" y="3187209"/>
            <a:chExt cx="2818130" cy="2820670"/>
          </a:xfrm>
        </p:grpSpPr>
        <p:sp>
          <p:nvSpPr>
            <p:cNvPr id="11" name="object 11"/>
            <p:cNvSpPr/>
            <p:nvPr/>
          </p:nvSpPr>
          <p:spPr>
            <a:xfrm>
              <a:off x="6776520" y="4424631"/>
              <a:ext cx="400685" cy="445770"/>
            </a:xfrm>
            <a:custGeom>
              <a:avLst/>
              <a:gdLst/>
              <a:ahLst/>
              <a:cxnLst/>
              <a:rect l="l" t="t" r="r" b="b"/>
              <a:pathLst>
                <a:path w="400684" h="445770">
                  <a:moveTo>
                    <a:pt x="128095" y="379414"/>
                  </a:moveTo>
                  <a:lnTo>
                    <a:pt x="0" y="379414"/>
                  </a:lnTo>
                </a:path>
                <a:path w="400684" h="445770">
                  <a:moveTo>
                    <a:pt x="64047" y="445432"/>
                  </a:moveTo>
                  <a:lnTo>
                    <a:pt x="64047" y="313472"/>
                  </a:lnTo>
                </a:path>
                <a:path w="400684" h="445770">
                  <a:moveTo>
                    <a:pt x="144088" y="115493"/>
                  </a:moveTo>
                  <a:lnTo>
                    <a:pt x="15993" y="115493"/>
                  </a:lnTo>
                </a:path>
                <a:path w="400684" h="445770">
                  <a:moveTo>
                    <a:pt x="80041" y="181435"/>
                  </a:moveTo>
                  <a:lnTo>
                    <a:pt x="80041" y="49475"/>
                  </a:lnTo>
                </a:path>
                <a:path w="400684" h="445770">
                  <a:moveTo>
                    <a:pt x="400279" y="379414"/>
                  </a:moveTo>
                  <a:lnTo>
                    <a:pt x="272184" y="379414"/>
                  </a:lnTo>
                </a:path>
                <a:path w="400684" h="445770">
                  <a:moveTo>
                    <a:pt x="336231" y="445432"/>
                  </a:moveTo>
                  <a:lnTo>
                    <a:pt x="336231" y="313472"/>
                  </a:lnTo>
                </a:path>
                <a:path w="400684" h="445770">
                  <a:moveTo>
                    <a:pt x="384285" y="66018"/>
                  </a:moveTo>
                  <a:lnTo>
                    <a:pt x="256190" y="66018"/>
                  </a:lnTo>
                </a:path>
                <a:path w="400684" h="445770">
                  <a:moveTo>
                    <a:pt x="320237" y="131960"/>
                  </a:moveTo>
                  <a:lnTo>
                    <a:pt x="320237" y="0"/>
                  </a:lnTo>
                </a:path>
              </a:pathLst>
            </a:custGeom>
            <a:ln w="29808">
              <a:solidFill>
                <a:srgbClr val="800000"/>
              </a:solidFill>
            </a:ln>
          </p:spPr>
          <p:txBody>
            <a:bodyPr wrap="square" lIns="0" tIns="0" rIns="0" bIns="0" rtlCol="0"/>
            <a:lstStyle/>
            <a:p>
              <a:endParaRPr/>
            </a:p>
          </p:txBody>
        </p:sp>
        <p:sp>
          <p:nvSpPr>
            <p:cNvPr id="12" name="object 12"/>
            <p:cNvSpPr/>
            <p:nvPr/>
          </p:nvSpPr>
          <p:spPr>
            <a:xfrm>
              <a:off x="6220481" y="3665726"/>
              <a:ext cx="1501140" cy="1864360"/>
            </a:xfrm>
            <a:custGeom>
              <a:avLst/>
              <a:gdLst/>
              <a:ahLst/>
              <a:cxnLst/>
              <a:rect l="l" t="t" r="r" b="b"/>
              <a:pathLst>
                <a:path w="1501140" h="1864360">
                  <a:moveTo>
                    <a:pt x="1500686" y="131960"/>
                  </a:moveTo>
                  <a:lnTo>
                    <a:pt x="1376986" y="131960"/>
                  </a:lnTo>
                </a:path>
                <a:path w="1501140" h="1864360">
                  <a:moveTo>
                    <a:pt x="507985" y="280463"/>
                  </a:moveTo>
                  <a:lnTo>
                    <a:pt x="384285" y="280463"/>
                  </a:lnTo>
                </a:path>
                <a:path w="1501140" h="1864360">
                  <a:moveTo>
                    <a:pt x="251795" y="1451790"/>
                  </a:moveTo>
                  <a:lnTo>
                    <a:pt x="128095" y="1451790"/>
                  </a:lnTo>
                </a:path>
                <a:path w="1501140" h="1864360">
                  <a:moveTo>
                    <a:pt x="123700" y="610401"/>
                  </a:moveTo>
                  <a:lnTo>
                    <a:pt x="0" y="610401"/>
                  </a:lnTo>
                </a:path>
                <a:path w="1501140" h="1864360">
                  <a:moveTo>
                    <a:pt x="187747" y="1864282"/>
                  </a:moveTo>
                  <a:lnTo>
                    <a:pt x="64047" y="1864282"/>
                  </a:lnTo>
                </a:path>
                <a:path w="1501140" h="1864360">
                  <a:moveTo>
                    <a:pt x="155688" y="0"/>
                  </a:moveTo>
                  <a:lnTo>
                    <a:pt x="31987" y="0"/>
                  </a:lnTo>
                </a:path>
              </a:pathLst>
            </a:custGeom>
            <a:ln w="29808">
              <a:solidFill>
                <a:srgbClr val="000080"/>
              </a:solidFill>
            </a:ln>
          </p:spPr>
          <p:txBody>
            <a:bodyPr wrap="square" lIns="0" tIns="0" rIns="0" bIns="0" rtlCol="0"/>
            <a:lstStyle/>
            <a:p>
              <a:endParaRPr/>
            </a:p>
          </p:txBody>
        </p:sp>
        <p:sp>
          <p:nvSpPr>
            <p:cNvPr id="13" name="object 13"/>
            <p:cNvSpPr/>
            <p:nvPr/>
          </p:nvSpPr>
          <p:spPr>
            <a:xfrm>
              <a:off x="7176799" y="4573134"/>
              <a:ext cx="128270" cy="132080"/>
            </a:xfrm>
            <a:custGeom>
              <a:avLst/>
              <a:gdLst/>
              <a:ahLst/>
              <a:cxnLst/>
              <a:rect l="l" t="t" r="r" b="b"/>
              <a:pathLst>
                <a:path w="128270" h="132079">
                  <a:moveTo>
                    <a:pt x="128095" y="65942"/>
                  </a:moveTo>
                  <a:lnTo>
                    <a:pt x="0" y="65942"/>
                  </a:lnTo>
                </a:path>
                <a:path w="128270" h="132079">
                  <a:moveTo>
                    <a:pt x="64047" y="131960"/>
                  </a:moveTo>
                  <a:lnTo>
                    <a:pt x="64047" y="0"/>
                  </a:lnTo>
                </a:path>
              </a:pathLst>
            </a:custGeom>
            <a:ln w="29808">
              <a:solidFill>
                <a:srgbClr val="800000"/>
              </a:solidFill>
            </a:ln>
          </p:spPr>
          <p:txBody>
            <a:bodyPr wrap="square" lIns="0" tIns="0" rIns="0" bIns="0" rtlCol="0"/>
            <a:lstStyle/>
            <a:p>
              <a:endParaRPr/>
            </a:p>
          </p:txBody>
        </p:sp>
        <p:sp>
          <p:nvSpPr>
            <p:cNvPr id="14" name="object 14"/>
            <p:cNvSpPr/>
            <p:nvPr/>
          </p:nvSpPr>
          <p:spPr>
            <a:xfrm>
              <a:off x="5868219" y="3731669"/>
              <a:ext cx="1324610" cy="1468755"/>
            </a:xfrm>
            <a:custGeom>
              <a:avLst/>
              <a:gdLst/>
              <a:ahLst/>
              <a:cxnLst/>
              <a:rect l="l" t="t" r="r" b="b"/>
              <a:pathLst>
                <a:path w="1324609" h="1468754">
                  <a:moveTo>
                    <a:pt x="123664" y="841465"/>
                  </a:moveTo>
                  <a:lnTo>
                    <a:pt x="0" y="841465"/>
                  </a:lnTo>
                </a:path>
                <a:path w="1324609" h="1468754">
                  <a:moveTo>
                    <a:pt x="1324573" y="0"/>
                  </a:moveTo>
                  <a:lnTo>
                    <a:pt x="1200873" y="0"/>
                  </a:lnTo>
                </a:path>
                <a:path w="1324609" h="1468754">
                  <a:moveTo>
                    <a:pt x="155724" y="1468409"/>
                  </a:moveTo>
                  <a:lnTo>
                    <a:pt x="32023" y="1468409"/>
                  </a:lnTo>
                </a:path>
              </a:pathLst>
            </a:custGeom>
            <a:ln w="29808">
              <a:solidFill>
                <a:srgbClr val="000080"/>
              </a:solidFill>
            </a:ln>
          </p:spPr>
          <p:txBody>
            <a:bodyPr wrap="square" lIns="0" tIns="0" rIns="0" bIns="0" rtlCol="0"/>
            <a:lstStyle/>
            <a:p>
              <a:endParaRPr/>
            </a:p>
          </p:txBody>
        </p:sp>
        <p:sp>
          <p:nvSpPr>
            <p:cNvPr id="15" name="object 15"/>
            <p:cNvSpPr/>
            <p:nvPr/>
          </p:nvSpPr>
          <p:spPr>
            <a:xfrm>
              <a:off x="5319406" y="3484215"/>
              <a:ext cx="2818130" cy="1781810"/>
            </a:xfrm>
            <a:custGeom>
              <a:avLst/>
              <a:gdLst/>
              <a:ahLst/>
              <a:cxnLst/>
              <a:rect l="l" t="t" r="r" b="b"/>
              <a:pathLst>
                <a:path w="2818129" h="1781810">
                  <a:moveTo>
                    <a:pt x="2818106" y="66018"/>
                  </a:moveTo>
                  <a:lnTo>
                    <a:pt x="2690011" y="66018"/>
                  </a:lnTo>
                </a:path>
                <a:path w="2818129" h="1781810">
                  <a:moveTo>
                    <a:pt x="2754058" y="131960"/>
                  </a:moveTo>
                  <a:lnTo>
                    <a:pt x="2754058" y="0"/>
                  </a:lnTo>
                </a:path>
                <a:path w="2818129" h="1781810">
                  <a:moveTo>
                    <a:pt x="384285" y="197978"/>
                  </a:moveTo>
                  <a:lnTo>
                    <a:pt x="256190" y="197978"/>
                  </a:lnTo>
                </a:path>
                <a:path w="2818129" h="1781810">
                  <a:moveTo>
                    <a:pt x="320237" y="263996"/>
                  </a:moveTo>
                  <a:lnTo>
                    <a:pt x="320237" y="131960"/>
                  </a:lnTo>
                </a:path>
                <a:path w="2818129" h="1781810">
                  <a:moveTo>
                    <a:pt x="256190" y="1715863"/>
                  </a:moveTo>
                  <a:lnTo>
                    <a:pt x="128095" y="1715863"/>
                  </a:lnTo>
                </a:path>
                <a:path w="2818129" h="1781810">
                  <a:moveTo>
                    <a:pt x="192142" y="1781805"/>
                  </a:moveTo>
                  <a:lnTo>
                    <a:pt x="192142" y="1649845"/>
                  </a:lnTo>
                </a:path>
                <a:path w="2818129" h="1781810">
                  <a:moveTo>
                    <a:pt x="128095" y="989891"/>
                  </a:moveTo>
                  <a:lnTo>
                    <a:pt x="0" y="989891"/>
                  </a:lnTo>
                </a:path>
                <a:path w="2818129" h="1781810">
                  <a:moveTo>
                    <a:pt x="64047" y="1055909"/>
                  </a:moveTo>
                  <a:lnTo>
                    <a:pt x="64047" y="923873"/>
                  </a:lnTo>
                </a:path>
              </a:pathLst>
            </a:custGeom>
            <a:ln w="29808">
              <a:solidFill>
                <a:srgbClr val="800000"/>
              </a:solidFill>
            </a:ln>
          </p:spPr>
          <p:txBody>
            <a:bodyPr wrap="square" lIns="0" tIns="0" rIns="0" bIns="0" rtlCol="0"/>
            <a:lstStyle/>
            <a:p>
              <a:endParaRPr/>
            </a:p>
          </p:txBody>
        </p:sp>
        <p:sp>
          <p:nvSpPr>
            <p:cNvPr id="16" name="object 16"/>
            <p:cNvSpPr/>
            <p:nvPr/>
          </p:nvSpPr>
          <p:spPr>
            <a:xfrm>
              <a:off x="5708101" y="3550233"/>
              <a:ext cx="2425065" cy="2442210"/>
            </a:xfrm>
            <a:custGeom>
              <a:avLst/>
              <a:gdLst/>
              <a:ahLst/>
              <a:cxnLst/>
              <a:rect l="l" t="t" r="r" b="b"/>
              <a:pathLst>
                <a:path w="2425065" h="2442210">
                  <a:moveTo>
                    <a:pt x="892270" y="1088843"/>
                  </a:moveTo>
                  <a:lnTo>
                    <a:pt x="768570" y="1088843"/>
                  </a:lnTo>
                </a:path>
                <a:path w="2425065" h="2442210">
                  <a:moveTo>
                    <a:pt x="1788936" y="593935"/>
                  </a:moveTo>
                  <a:lnTo>
                    <a:pt x="1665236" y="593935"/>
                  </a:lnTo>
                </a:path>
                <a:path w="2425065" h="2442210">
                  <a:moveTo>
                    <a:pt x="1308543" y="0"/>
                  </a:moveTo>
                  <a:lnTo>
                    <a:pt x="1184843" y="0"/>
                  </a:lnTo>
                </a:path>
                <a:path w="2425065" h="2442210">
                  <a:moveTo>
                    <a:pt x="1148461" y="1913765"/>
                  </a:moveTo>
                  <a:lnTo>
                    <a:pt x="1024760" y="1913765"/>
                  </a:lnTo>
                </a:path>
                <a:path w="2425065" h="2442210">
                  <a:moveTo>
                    <a:pt x="1949019" y="1682778"/>
                  </a:moveTo>
                  <a:lnTo>
                    <a:pt x="1825319" y="1682778"/>
                  </a:lnTo>
                </a:path>
                <a:path w="2425065" h="2442210">
                  <a:moveTo>
                    <a:pt x="2173221" y="1187870"/>
                  </a:moveTo>
                  <a:lnTo>
                    <a:pt x="2049521" y="1187870"/>
                  </a:lnTo>
                </a:path>
                <a:path w="2425065" h="2442210">
                  <a:moveTo>
                    <a:pt x="1596793" y="2144760"/>
                  </a:moveTo>
                  <a:lnTo>
                    <a:pt x="1473093" y="2144760"/>
                  </a:lnTo>
                </a:path>
                <a:path w="2425065" h="2442210">
                  <a:moveTo>
                    <a:pt x="123685" y="2128263"/>
                  </a:moveTo>
                  <a:lnTo>
                    <a:pt x="0" y="2128263"/>
                  </a:lnTo>
                </a:path>
                <a:path w="2425065" h="2442210">
                  <a:moveTo>
                    <a:pt x="2425017" y="2210748"/>
                  </a:moveTo>
                  <a:lnTo>
                    <a:pt x="2301316" y="2210748"/>
                  </a:lnTo>
                </a:path>
                <a:path w="2425065" h="2442210">
                  <a:moveTo>
                    <a:pt x="572033" y="2392237"/>
                  </a:moveTo>
                  <a:lnTo>
                    <a:pt x="448332" y="2392237"/>
                  </a:lnTo>
                </a:path>
                <a:path w="2425065" h="2442210">
                  <a:moveTo>
                    <a:pt x="1981079" y="2441728"/>
                  </a:moveTo>
                  <a:lnTo>
                    <a:pt x="1857378" y="2441728"/>
                  </a:lnTo>
                </a:path>
              </a:pathLst>
            </a:custGeom>
            <a:ln w="29808">
              <a:solidFill>
                <a:srgbClr val="000080"/>
              </a:solidFill>
            </a:ln>
          </p:spPr>
          <p:txBody>
            <a:bodyPr wrap="square" lIns="0" tIns="0" rIns="0" bIns="0" rtlCol="0"/>
            <a:lstStyle/>
            <a:p>
              <a:endParaRPr/>
            </a:p>
          </p:txBody>
        </p:sp>
        <p:sp>
          <p:nvSpPr>
            <p:cNvPr id="17" name="object 17"/>
            <p:cNvSpPr/>
            <p:nvPr/>
          </p:nvSpPr>
          <p:spPr>
            <a:xfrm>
              <a:off x="7625132" y="3187209"/>
              <a:ext cx="128270" cy="132080"/>
            </a:xfrm>
            <a:custGeom>
              <a:avLst/>
              <a:gdLst/>
              <a:ahLst/>
              <a:cxnLst/>
              <a:rect l="l" t="t" r="r" b="b"/>
              <a:pathLst>
                <a:path w="128270" h="132079">
                  <a:moveTo>
                    <a:pt x="128095" y="66018"/>
                  </a:moveTo>
                  <a:lnTo>
                    <a:pt x="0" y="66018"/>
                  </a:lnTo>
                </a:path>
                <a:path w="128270" h="132079">
                  <a:moveTo>
                    <a:pt x="64047" y="132036"/>
                  </a:moveTo>
                  <a:lnTo>
                    <a:pt x="64047" y="0"/>
                  </a:lnTo>
                </a:path>
              </a:pathLst>
            </a:custGeom>
            <a:ln w="29808">
              <a:solidFill>
                <a:srgbClr val="800000"/>
              </a:solidFill>
            </a:ln>
          </p:spPr>
          <p:txBody>
            <a:bodyPr wrap="square" lIns="0" tIns="0" rIns="0" bIns="0" rtlCol="0"/>
            <a:lstStyle/>
            <a:p>
              <a:endParaRPr/>
            </a:p>
          </p:txBody>
        </p:sp>
      </p:grpSp>
      <p:sp>
        <p:nvSpPr>
          <p:cNvPr id="18" name="TextBox 17">
            <a:extLst>
              <a:ext uri="{FF2B5EF4-FFF2-40B4-BE49-F238E27FC236}">
                <a16:creationId xmlns:a16="http://schemas.microsoft.com/office/drawing/2014/main" xmlns="" id="{CB2CA4EB-5545-5D4B-0FF7-2EFA9B106DBB}"/>
              </a:ext>
            </a:extLst>
          </p:cNvPr>
          <p:cNvSpPr txBox="1"/>
          <p:nvPr/>
        </p:nvSpPr>
        <p:spPr>
          <a:xfrm>
            <a:off x="595356" y="3962966"/>
            <a:ext cx="3822425" cy="923330"/>
          </a:xfrm>
          <a:prstGeom prst="rect">
            <a:avLst/>
          </a:prstGeom>
          <a:noFill/>
        </p:spPr>
        <p:txBody>
          <a:bodyPr wrap="square" rtlCol="0">
            <a:spAutoFit/>
          </a:bodyPr>
          <a:lstStyle/>
          <a:p>
            <a:r>
              <a:rPr lang="en-US" b="1" dirty="0">
                <a:solidFill>
                  <a:srgbClr val="C00000"/>
                </a:solidFill>
                <a:latin typeface="Garamond" panose="02020404030301010803" pitchFamily="18" charset="0"/>
              </a:rPr>
              <a:t>Rule of thumb:</a:t>
            </a:r>
          </a:p>
          <a:p>
            <a:r>
              <a:rPr lang="en-US" b="1" dirty="0">
                <a:solidFill>
                  <a:srgbClr val="002060"/>
                </a:solidFill>
                <a:latin typeface="Garamond" panose="02020404030301010803" pitchFamily="18" charset="0"/>
              </a:rPr>
              <a:t>K = </a:t>
            </a:r>
            <a:r>
              <a:rPr lang="en-US" b="1" dirty="0" err="1">
                <a:solidFill>
                  <a:srgbClr val="002060"/>
                </a:solidFill>
                <a:latin typeface="Garamond" panose="02020404030301010803" pitchFamily="18" charset="0"/>
              </a:rPr>
              <a:t>sqrt</a:t>
            </a:r>
            <a:r>
              <a:rPr lang="en-US" b="1" dirty="0">
                <a:solidFill>
                  <a:srgbClr val="002060"/>
                </a:solidFill>
                <a:latin typeface="Garamond" panose="02020404030301010803" pitchFamily="18" charset="0"/>
              </a:rPr>
              <a:t>(N)</a:t>
            </a:r>
          </a:p>
          <a:p>
            <a:r>
              <a:rPr lang="en-US" b="1" dirty="0">
                <a:solidFill>
                  <a:srgbClr val="002060"/>
                </a:solidFill>
                <a:latin typeface="Garamond" panose="02020404030301010803" pitchFamily="18" charset="0"/>
              </a:rPr>
              <a:t>N: number of training points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36436"/>
            <a:ext cx="10515600" cy="567463"/>
          </a:xfrm>
          <a:prstGeom prst="rect">
            <a:avLst/>
          </a:prstGeom>
        </p:spPr>
        <p:txBody>
          <a:bodyPr vert="horz" wrap="square" lIns="0" tIns="13335" rIns="0" bIns="0" rtlCol="0">
            <a:spAutoFit/>
          </a:bodyPr>
          <a:lstStyle/>
          <a:p>
            <a:pPr marL="17145">
              <a:lnSpc>
                <a:spcPct val="100000"/>
              </a:lnSpc>
              <a:spcBef>
                <a:spcPts val="105"/>
              </a:spcBef>
            </a:pPr>
            <a:r>
              <a:rPr lang="en-US" sz="3600" spc="-15" dirty="0"/>
              <a:t>KNN: Feature Scaling Issues</a:t>
            </a:r>
            <a:endParaRPr sz="3600" spc="-10" dirty="0"/>
          </a:p>
        </p:txBody>
      </p:sp>
      <p:sp>
        <p:nvSpPr>
          <p:cNvPr id="3" name="object 3"/>
          <p:cNvSpPr txBox="1"/>
          <p:nvPr/>
        </p:nvSpPr>
        <p:spPr>
          <a:xfrm>
            <a:off x="688340" y="1506537"/>
            <a:ext cx="10589260" cy="4803879"/>
          </a:xfrm>
          <a:prstGeom prst="rect">
            <a:avLst/>
          </a:prstGeom>
        </p:spPr>
        <p:txBody>
          <a:bodyPr vert="horz" wrap="square" lIns="0" tIns="114300" rIns="0" bIns="0" rtlCol="0">
            <a:spAutoFit/>
          </a:bodyPr>
          <a:lstStyle/>
          <a:p>
            <a:pPr marL="355600" indent="-342900">
              <a:lnSpc>
                <a:spcPct val="100000"/>
              </a:lnSpc>
              <a:spcBef>
                <a:spcPts val="900"/>
              </a:spcBef>
              <a:buFont typeface="Arial MT"/>
              <a:buChar char="•"/>
              <a:tabLst>
                <a:tab pos="354965" algn="l"/>
                <a:tab pos="355600" algn="l"/>
              </a:tabLst>
            </a:pPr>
            <a:r>
              <a:rPr sz="2800" b="1" spc="-5" dirty="0">
                <a:solidFill>
                  <a:srgbClr val="C00000"/>
                </a:solidFill>
                <a:latin typeface="Garamond" panose="02020404030301010803" pitchFamily="18" charset="0"/>
                <a:cs typeface="Calibri"/>
              </a:rPr>
              <a:t>Scaling</a:t>
            </a:r>
            <a:r>
              <a:rPr sz="2800" b="1" spc="-30" dirty="0">
                <a:solidFill>
                  <a:srgbClr val="C00000"/>
                </a:solidFill>
                <a:latin typeface="Garamond" panose="02020404030301010803" pitchFamily="18" charset="0"/>
                <a:cs typeface="Calibri"/>
              </a:rPr>
              <a:t> </a:t>
            </a:r>
            <a:r>
              <a:rPr sz="2800" b="1" spc="-5" dirty="0">
                <a:solidFill>
                  <a:srgbClr val="C00000"/>
                </a:solidFill>
                <a:latin typeface="Garamond" panose="02020404030301010803" pitchFamily="18" charset="0"/>
                <a:cs typeface="Calibri"/>
              </a:rPr>
              <a:t>issues</a:t>
            </a:r>
            <a:endParaRPr sz="2800" b="1" dirty="0">
              <a:solidFill>
                <a:srgbClr val="C00000"/>
              </a:solidFill>
              <a:latin typeface="Garamond" panose="02020404030301010803" pitchFamily="18" charset="0"/>
              <a:cs typeface="Calibri"/>
            </a:endParaRPr>
          </a:p>
          <a:p>
            <a:pPr marL="756285" marR="5080" lvl="1" indent="-287020">
              <a:lnSpc>
                <a:spcPct val="100000"/>
              </a:lnSpc>
              <a:spcBef>
                <a:spcPts val="690"/>
              </a:spcBef>
              <a:buFont typeface="Arial MT"/>
              <a:buChar char="–"/>
              <a:tabLst>
                <a:tab pos="756920" algn="l"/>
              </a:tabLst>
            </a:pPr>
            <a:r>
              <a:rPr sz="2400" b="1" spc="-20" dirty="0">
                <a:solidFill>
                  <a:srgbClr val="002060"/>
                </a:solidFill>
                <a:latin typeface="Garamond" panose="02020404030301010803" pitchFamily="18" charset="0"/>
                <a:cs typeface="Calibri"/>
              </a:rPr>
              <a:t>Attributes</a:t>
            </a:r>
            <a:r>
              <a:rPr sz="2400" b="1" spc="30" dirty="0">
                <a:solidFill>
                  <a:srgbClr val="002060"/>
                </a:solidFill>
                <a:latin typeface="Garamond" panose="02020404030301010803" pitchFamily="18" charset="0"/>
                <a:cs typeface="Calibri"/>
              </a:rPr>
              <a:t> </a:t>
            </a:r>
            <a:r>
              <a:rPr sz="2400" b="1" spc="-20" dirty="0">
                <a:solidFill>
                  <a:srgbClr val="002060"/>
                </a:solidFill>
                <a:latin typeface="Garamond" panose="02020404030301010803" pitchFamily="18" charset="0"/>
                <a:cs typeface="Calibri"/>
              </a:rPr>
              <a:t>may</a:t>
            </a:r>
            <a:r>
              <a:rPr sz="2400" b="1" dirty="0">
                <a:solidFill>
                  <a:srgbClr val="002060"/>
                </a:solidFill>
                <a:latin typeface="Garamond" panose="02020404030301010803" pitchFamily="18" charset="0"/>
                <a:cs typeface="Calibri"/>
              </a:rPr>
              <a:t> </a:t>
            </a:r>
            <a:r>
              <a:rPr sz="2400" b="1" spc="-25" dirty="0">
                <a:solidFill>
                  <a:srgbClr val="002060"/>
                </a:solidFill>
                <a:latin typeface="Garamond" panose="02020404030301010803" pitchFamily="18" charset="0"/>
                <a:cs typeface="Calibri"/>
              </a:rPr>
              <a:t>have</a:t>
            </a:r>
            <a:r>
              <a:rPr sz="2400" b="1" spc="-5" dirty="0">
                <a:solidFill>
                  <a:srgbClr val="002060"/>
                </a:solidFill>
                <a:latin typeface="Garamond" panose="02020404030301010803" pitchFamily="18" charset="0"/>
                <a:cs typeface="Calibri"/>
              </a:rPr>
              <a:t> </a:t>
            </a:r>
            <a:r>
              <a:rPr sz="2400" b="1" spc="-15" dirty="0">
                <a:solidFill>
                  <a:srgbClr val="002060"/>
                </a:solidFill>
                <a:latin typeface="Garamond" panose="02020404030301010803" pitchFamily="18" charset="0"/>
                <a:cs typeface="Calibri"/>
              </a:rPr>
              <a:t>to</a:t>
            </a:r>
            <a:r>
              <a:rPr sz="2400" b="1" spc="-5" dirty="0">
                <a:solidFill>
                  <a:srgbClr val="002060"/>
                </a:solidFill>
                <a:latin typeface="Garamond" panose="02020404030301010803" pitchFamily="18" charset="0"/>
                <a:cs typeface="Calibri"/>
              </a:rPr>
              <a:t> be</a:t>
            </a:r>
            <a:r>
              <a:rPr sz="2400" b="1" spc="-10" dirty="0">
                <a:solidFill>
                  <a:srgbClr val="002060"/>
                </a:solidFill>
                <a:latin typeface="Garamond" panose="02020404030301010803" pitchFamily="18" charset="0"/>
                <a:cs typeface="Calibri"/>
              </a:rPr>
              <a:t> </a:t>
            </a:r>
            <a:r>
              <a:rPr sz="2400" b="1" spc="-5" dirty="0">
                <a:solidFill>
                  <a:srgbClr val="002060"/>
                </a:solidFill>
                <a:latin typeface="Garamond" panose="02020404030301010803" pitchFamily="18" charset="0"/>
                <a:cs typeface="Calibri"/>
              </a:rPr>
              <a:t>scaled</a:t>
            </a:r>
            <a:r>
              <a:rPr sz="2400" b="1" dirty="0">
                <a:solidFill>
                  <a:srgbClr val="002060"/>
                </a:solidFill>
                <a:latin typeface="Garamond" panose="02020404030301010803" pitchFamily="18" charset="0"/>
                <a:cs typeface="Calibri"/>
              </a:rPr>
              <a:t> </a:t>
            </a:r>
            <a:r>
              <a:rPr sz="2400" b="1" spc="-20" dirty="0">
                <a:solidFill>
                  <a:srgbClr val="002060"/>
                </a:solidFill>
                <a:latin typeface="Garamond" panose="02020404030301010803" pitchFamily="18" charset="0"/>
                <a:cs typeface="Calibri"/>
              </a:rPr>
              <a:t>to</a:t>
            </a:r>
            <a:r>
              <a:rPr sz="2400" b="1" spc="-10" dirty="0">
                <a:solidFill>
                  <a:srgbClr val="002060"/>
                </a:solidFill>
                <a:latin typeface="Garamond" panose="02020404030301010803" pitchFamily="18" charset="0"/>
                <a:cs typeface="Calibri"/>
              </a:rPr>
              <a:t> </a:t>
            </a:r>
            <a:r>
              <a:rPr sz="2400" b="1" spc="-20" dirty="0">
                <a:solidFill>
                  <a:srgbClr val="002060"/>
                </a:solidFill>
                <a:latin typeface="Garamond" panose="02020404030301010803" pitchFamily="18" charset="0"/>
                <a:cs typeface="Calibri"/>
              </a:rPr>
              <a:t>prevent</a:t>
            </a:r>
            <a:r>
              <a:rPr sz="2400" b="1" spc="10" dirty="0">
                <a:solidFill>
                  <a:srgbClr val="002060"/>
                </a:solidFill>
                <a:latin typeface="Garamond" panose="02020404030301010803" pitchFamily="18" charset="0"/>
                <a:cs typeface="Calibri"/>
              </a:rPr>
              <a:t> </a:t>
            </a:r>
            <a:r>
              <a:rPr sz="2400" b="1" spc="-15" dirty="0">
                <a:solidFill>
                  <a:srgbClr val="002060"/>
                </a:solidFill>
                <a:latin typeface="Garamond" panose="02020404030301010803" pitchFamily="18" charset="0"/>
                <a:cs typeface="Calibri"/>
              </a:rPr>
              <a:t>distance</a:t>
            </a:r>
            <a:r>
              <a:rPr sz="2400" b="1" spc="40" dirty="0">
                <a:solidFill>
                  <a:srgbClr val="002060"/>
                </a:solidFill>
                <a:latin typeface="Garamond" panose="02020404030301010803" pitchFamily="18" charset="0"/>
                <a:cs typeface="Calibri"/>
              </a:rPr>
              <a:t> </a:t>
            </a:r>
            <a:r>
              <a:rPr sz="2400" b="1" spc="-10" dirty="0">
                <a:solidFill>
                  <a:srgbClr val="002060"/>
                </a:solidFill>
                <a:latin typeface="Garamond" panose="02020404030301010803" pitchFamily="18" charset="0"/>
                <a:cs typeface="Calibri"/>
              </a:rPr>
              <a:t>measures</a:t>
            </a:r>
            <a:r>
              <a:rPr sz="2400" b="1" spc="5" dirty="0">
                <a:solidFill>
                  <a:srgbClr val="002060"/>
                </a:solidFill>
                <a:latin typeface="Garamond" panose="02020404030301010803" pitchFamily="18" charset="0"/>
                <a:cs typeface="Calibri"/>
              </a:rPr>
              <a:t> </a:t>
            </a:r>
            <a:r>
              <a:rPr sz="2400" b="1" spc="-20" dirty="0">
                <a:solidFill>
                  <a:srgbClr val="002060"/>
                </a:solidFill>
                <a:latin typeface="Garamond" panose="02020404030301010803" pitchFamily="18" charset="0"/>
                <a:cs typeface="Calibri"/>
              </a:rPr>
              <a:t>from </a:t>
            </a:r>
            <a:r>
              <a:rPr sz="2400" b="1" spc="-615" dirty="0">
                <a:solidFill>
                  <a:srgbClr val="002060"/>
                </a:solidFill>
                <a:latin typeface="Garamond" panose="02020404030301010803" pitchFamily="18" charset="0"/>
                <a:cs typeface="Calibri"/>
              </a:rPr>
              <a:t> </a:t>
            </a:r>
            <a:r>
              <a:rPr sz="2400" b="1" spc="-10" dirty="0">
                <a:solidFill>
                  <a:srgbClr val="002060"/>
                </a:solidFill>
                <a:latin typeface="Garamond" panose="02020404030301010803" pitchFamily="18" charset="0"/>
                <a:cs typeface="Calibri"/>
              </a:rPr>
              <a:t>being</a:t>
            </a:r>
            <a:r>
              <a:rPr sz="2400" b="1" dirty="0">
                <a:solidFill>
                  <a:srgbClr val="002060"/>
                </a:solidFill>
                <a:latin typeface="Garamond" panose="02020404030301010803" pitchFamily="18" charset="0"/>
                <a:cs typeface="Calibri"/>
              </a:rPr>
              <a:t> </a:t>
            </a:r>
            <a:r>
              <a:rPr sz="2400" b="1" spc="-15" dirty="0">
                <a:solidFill>
                  <a:srgbClr val="002060"/>
                </a:solidFill>
                <a:latin typeface="Garamond" panose="02020404030301010803" pitchFamily="18" charset="0"/>
                <a:cs typeface="Calibri"/>
              </a:rPr>
              <a:t>dominated</a:t>
            </a:r>
            <a:r>
              <a:rPr sz="2400" b="1" spc="20" dirty="0">
                <a:solidFill>
                  <a:srgbClr val="002060"/>
                </a:solidFill>
                <a:latin typeface="Garamond" panose="02020404030301010803" pitchFamily="18" charset="0"/>
                <a:cs typeface="Calibri"/>
              </a:rPr>
              <a:t> </a:t>
            </a:r>
            <a:r>
              <a:rPr sz="2400" b="1" spc="-15" dirty="0">
                <a:solidFill>
                  <a:srgbClr val="002060"/>
                </a:solidFill>
                <a:latin typeface="Garamond" panose="02020404030301010803" pitchFamily="18" charset="0"/>
                <a:cs typeface="Calibri"/>
              </a:rPr>
              <a:t>by</a:t>
            </a:r>
            <a:r>
              <a:rPr sz="2400" b="1" spc="5" dirty="0">
                <a:solidFill>
                  <a:srgbClr val="002060"/>
                </a:solidFill>
                <a:latin typeface="Garamond" panose="02020404030301010803" pitchFamily="18" charset="0"/>
                <a:cs typeface="Calibri"/>
              </a:rPr>
              <a:t> </a:t>
            </a:r>
            <a:r>
              <a:rPr sz="2400" b="1" spc="-10" dirty="0">
                <a:solidFill>
                  <a:srgbClr val="002060"/>
                </a:solidFill>
                <a:latin typeface="Garamond" panose="02020404030301010803" pitchFamily="18" charset="0"/>
                <a:cs typeface="Calibri"/>
              </a:rPr>
              <a:t>one</a:t>
            </a:r>
            <a:r>
              <a:rPr sz="2400" b="1" spc="5" dirty="0">
                <a:solidFill>
                  <a:srgbClr val="002060"/>
                </a:solidFill>
                <a:latin typeface="Garamond" panose="02020404030301010803" pitchFamily="18" charset="0"/>
                <a:cs typeface="Calibri"/>
              </a:rPr>
              <a:t> </a:t>
            </a:r>
            <a:r>
              <a:rPr sz="2400" b="1" spc="-5" dirty="0">
                <a:solidFill>
                  <a:srgbClr val="002060"/>
                </a:solidFill>
                <a:latin typeface="Garamond" panose="02020404030301010803" pitchFamily="18" charset="0"/>
                <a:cs typeface="Calibri"/>
              </a:rPr>
              <a:t>of the </a:t>
            </a:r>
            <a:r>
              <a:rPr sz="2400" b="1" spc="-15" dirty="0">
                <a:solidFill>
                  <a:srgbClr val="002060"/>
                </a:solidFill>
                <a:latin typeface="Garamond" panose="02020404030301010803" pitchFamily="18" charset="0"/>
                <a:cs typeface="Calibri"/>
              </a:rPr>
              <a:t>attributes</a:t>
            </a:r>
            <a:endParaRPr sz="2400" b="1" dirty="0">
              <a:solidFill>
                <a:srgbClr val="002060"/>
              </a:solidFill>
              <a:latin typeface="Garamond" panose="02020404030301010803" pitchFamily="18" charset="0"/>
              <a:cs typeface="Calibri"/>
            </a:endParaRPr>
          </a:p>
          <a:p>
            <a:pPr marL="756285" lvl="1" indent="-287020">
              <a:lnSpc>
                <a:spcPct val="100000"/>
              </a:lnSpc>
              <a:spcBef>
                <a:spcPts val="670"/>
              </a:spcBef>
              <a:buFont typeface="Arial MT"/>
              <a:buChar char="–"/>
              <a:tabLst>
                <a:tab pos="756920" algn="l"/>
              </a:tabLst>
            </a:pPr>
            <a:r>
              <a:rPr sz="2400" b="1" spc="-10" dirty="0">
                <a:solidFill>
                  <a:srgbClr val="002060"/>
                </a:solidFill>
                <a:latin typeface="Garamond" panose="02020404030301010803" pitchFamily="18" charset="0"/>
                <a:cs typeface="Calibri"/>
              </a:rPr>
              <a:t>Example:</a:t>
            </a:r>
            <a:endParaRPr sz="2400" b="1" dirty="0">
              <a:solidFill>
                <a:srgbClr val="002060"/>
              </a:solidFill>
              <a:latin typeface="Garamond" panose="02020404030301010803" pitchFamily="18" charset="0"/>
              <a:cs typeface="Calibri"/>
            </a:endParaRPr>
          </a:p>
          <a:p>
            <a:pPr marL="1224280" lvl="2" indent="-297815">
              <a:lnSpc>
                <a:spcPct val="100000"/>
              </a:lnSpc>
              <a:spcBef>
                <a:spcPts val="605"/>
              </a:spcBef>
              <a:buFont typeface="Arial MT"/>
              <a:buChar char="•"/>
              <a:tabLst>
                <a:tab pos="1224280" algn="l"/>
                <a:tab pos="1224915" algn="l"/>
              </a:tabLst>
            </a:pPr>
            <a:r>
              <a:rPr sz="2400" b="1" spc="-10" dirty="0">
                <a:solidFill>
                  <a:srgbClr val="002060"/>
                </a:solidFill>
                <a:latin typeface="Garamond" panose="02020404030301010803" pitchFamily="18" charset="0"/>
                <a:cs typeface="Calibri"/>
              </a:rPr>
              <a:t>height</a:t>
            </a:r>
            <a:r>
              <a:rPr sz="2400" b="1" spc="-20" dirty="0">
                <a:solidFill>
                  <a:srgbClr val="002060"/>
                </a:solidFill>
                <a:latin typeface="Garamond" panose="02020404030301010803" pitchFamily="18" charset="0"/>
                <a:cs typeface="Calibri"/>
              </a:rPr>
              <a:t> </a:t>
            </a:r>
            <a:r>
              <a:rPr sz="2400" b="1" spc="-5" dirty="0">
                <a:solidFill>
                  <a:srgbClr val="002060"/>
                </a:solidFill>
                <a:latin typeface="Garamond" panose="02020404030301010803" pitchFamily="18" charset="0"/>
                <a:cs typeface="Calibri"/>
              </a:rPr>
              <a:t>of </a:t>
            </a:r>
            <a:r>
              <a:rPr sz="2400" b="1" dirty="0">
                <a:solidFill>
                  <a:srgbClr val="002060"/>
                </a:solidFill>
                <a:latin typeface="Garamond" panose="02020404030301010803" pitchFamily="18" charset="0"/>
                <a:cs typeface="Calibri"/>
              </a:rPr>
              <a:t>a</a:t>
            </a:r>
            <a:r>
              <a:rPr sz="2400" b="1" spc="-15" dirty="0">
                <a:solidFill>
                  <a:srgbClr val="002060"/>
                </a:solidFill>
                <a:latin typeface="Garamond" panose="02020404030301010803" pitchFamily="18" charset="0"/>
                <a:cs typeface="Calibri"/>
              </a:rPr>
              <a:t> </a:t>
            </a:r>
            <a:r>
              <a:rPr sz="2400" b="1" spc="-10" dirty="0">
                <a:solidFill>
                  <a:srgbClr val="002060"/>
                </a:solidFill>
                <a:latin typeface="Garamond" panose="02020404030301010803" pitchFamily="18" charset="0"/>
                <a:cs typeface="Calibri"/>
              </a:rPr>
              <a:t>person</a:t>
            </a:r>
            <a:r>
              <a:rPr sz="2400" b="1" spc="-15" dirty="0">
                <a:solidFill>
                  <a:srgbClr val="002060"/>
                </a:solidFill>
                <a:latin typeface="Garamond" panose="02020404030301010803" pitchFamily="18" charset="0"/>
                <a:cs typeface="Calibri"/>
              </a:rPr>
              <a:t> may </a:t>
            </a:r>
            <a:r>
              <a:rPr sz="2400" b="1" spc="-10" dirty="0">
                <a:solidFill>
                  <a:srgbClr val="002060"/>
                </a:solidFill>
                <a:latin typeface="Garamond" panose="02020404030301010803" pitchFamily="18" charset="0"/>
                <a:cs typeface="Calibri"/>
              </a:rPr>
              <a:t>vary</a:t>
            </a:r>
            <a:r>
              <a:rPr sz="2400" b="1" dirty="0">
                <a:solidFill>
                  <a:srgbClr val="002060"/>
                </a:solidFill>
                <a:latin typeface="Garamond" panose="02020404030301010803" pitchFamily="18" charset="0"/>
                <a:cs typeface="Calibri"/>
              </a:rPr>
              <a:t> </a:t>
            </a:r>
            <a:r>
              <a:rPr sz="2400" b="1" spc="-15" dirty="0">
                <a:solidFill>
                  <a:srgbClr val="002060"/>
                </a:solidFill>
                <a:latin typeface="Garamond" panose="02020404030301010803" pitchFamily="18" charset="0"/>
                <a:cs typeface="Calibri"/>
              </a:rPr>
              <a:t>from</a:t>
            </a:r>
            <a:r>
              <a:rPr sz="2400" b="1" spc="-25" dirty="0">
                <a:solidFill>
                  <a:srgbClr val="002060"/>
                </a:solidFill>
                <a:latin typeface="Garamond" panose="02020404030301010803" pitchFamily="18" charset="0"/>
                <a:cs typeface="Calibri"/>
              </a:rPr>
              <a:t> </a:t>
            </a:r>
            <a:r>
              <a:rPr sz="2400" b="1" spc="-5" dirty="0">
                <a:solidFill>
                  <a:srgbClr val="002060"/>
                </a:solidFill>
                <a:latin typeface="Garamond" panose="02020404030301010803" pitchFamily="18" charset="0"/>
                <a:cs typeface="Calibri"/>
              </a:rPr>
              <a:t>1.5m</a:t>
            </a:r>
            <a:r>
              <a:rPr sz="2400" b="1" dirty="0">
                <a:solidFill>
                  <a:srgbClr val="002060"/>
                </a:solidFill>
                <a:latin typeface="Garamond" panose="02020404030301010803" pitchFamily="18" charset="0"/>
                <a:cs typeface="Calibri"/>
              </a:rPr>
              <a:t> </a:t>
            </a:r>
            <a:r>
              <a:rPr sz="2400" b="1" spc="-15" dirty="0">
                <a:solidFill>
                  <a:srgbClr val="002060"/>
                </a:solidFill>
                <a:latin typeface="Garamond" panose="02020404030301010803" pitchFamily="18" charset="0"/>
                <a:cs typeface="Calibri"/>
              </a:rPr>
              <a:t>to</a:t>
            </a:r>
            <a:r>
              <a:rPr sz="2400" b="1" spc="-30" dirty="0">
                <a:solidFill>
                  <a:srgbClr val="002060"/>
                </a:solidFill>
                <a:latin typeface="Garamond" panose="02020404030301010803" pitchFamily="18" charset="0"/>
                <a:cs typeface="Calibri"/>
              </a:rPr>
              <a:t> </a:t>
            </a:r>
            <a:r>
              <a:rPr sz="2400" b="1" spc="-5" dirty="0">
                <a:solidFill>
                  <a:srgbClr val="002060"/>
                </a:solidFill>
                <a:latin typeface="Garamond" panose="02020404030301010803" pitchFamily="18" charset="0"/>
                <a:cs typeface="Calibri"/>
              </a:rPr>
              <a:t>1.8m</a:t>
            </a:r>
            <a:endParaRPr sz="2400" b="1" dirty="0">
              <a:solidFill>
                <a:srgbClr val="002060"/>
              </a:solidFill>
              <a:latin typeface="Garamond" panose="02020404030301010803" pitchFamily="18" charset="0"/>
              <a:cs typeface="Calibri"/>
            </a:endParaRPr>
          </a:p>
          <a:p>
            <a:pPr marL="1224280" lvl="2" indent="-297815">
              <a:lnSpc>
                <a:spcPct val="100000"/>
              </a:lnSpc>
              <a:spcBef>
                <a:spcPts val="580"/>
              </a:spcBef>
              <a:buFont typeface="Arial MT"/>
              <a:buChar char="•"/>
              <a:tabLst>
                <a:tab pos="1224280" algn="l"/>
                <a:tab pos="1224915" algn="l"/>
              </a:tabLst>
            </a:pPr>
            <a:r>
              <a:rPr sz="2400" b="1" spc="-10" dirty="0">
                <a:solidFill>
                  <a:srgbClr val="002060"/>
                </a:solidFill>
                <a:latin typeface="Garamond" panose="02020404030301010803" pitchFamily="18" charset="0"/>
                <a:cs typeface="Calibri"/>
              </a:rPr>
              <a:t>weight</a:t>
            </a:r>
            <a:r>
              <a:rPr sz="2400" b="1" spc="-20" dirty="0">
                <a:solidFill>
                  <a:srgbClr val="002060"/>
                </a:solidFill>
                <a:latin typeface="Garamond" panose="02020404030301010803" pitchFamily="18" charset="0"/>
                <a:cs typeface="Calibri"/>
              </a:rPr>
              <a:t> </a:t>
            </a:r>
            <a:r>
              <a:rPr sz="2400" b="1" spc="-5" dirty="0">
                <a:solidFill>
                  <a:srgbClr val="002060"/>
                </a:solidFill>
                <a:latin typeface="Garamond" panose="02020404030301010803" pitchFamily="18" charset="0"/>
                <a:cs typeface="Calibri"/>
              </a:rPr>
              <a:t>of</a:t>
            </a:r>
            <a:r>
              <a:rPr sz="2400" b="1" spc="-10" dirty="0">
                <a:solidFill>
                  <a:srgbClr val="002060"/>
                </a:solidFill>
                <a:latin typeface="Garamond" panose="02020404030301010803" pitchFamily="18" charset="0"/>
                <a:cs typeface="Calibri"/>
              </a:rPr>
              <a:t> </a:t>
            </a:r>
            <a:r>
              <a:rPr sz="2400" b="1" dirty="0">
                <a:solidFill>
                  <a:srgbClr val="002060"/>
                </a:solidFill>
                <a:latin typeface="Garamond" panose="02020404030301010803" pitchFamily="18" charset="0"/>
                <a:cs typeface="Calibri"/>
              </a:rPr>
              <a:t>a</a:t>
            </a:r>
            <a:r>
              <a:rPr sz="2400" b="1" spc="-15" dirty="0">
                <a:solidFill>
                  <a:srgbClr val="002060"/>
                </a:solidFill>
                <a:latin typeface="Garamond" panose="02020404030301010803" pitchFamily="18" charset="0"/>
                <a:cs typeface="Calibri"/>
              </a:rPr>
              <a:t> </a:t>
            </a:r>
            <a:r>
              <a:rPr sz="2400" b="1" spc="-10" dirty="0">
                <a:solidFill>
                  <a:srgbClr val="002060"/>
                </a:solidFill>
                <a:latin typeface="Garamond" panose="02020404030301010803" pitchFamily="18" charset="0"/>
                <a:cs typeface="Calibri"/>
              </a:rPr>
              <a:t>person</a:t>
            </a:r>
            <a:r>
              <a:rPr sz="2400" b="1" spc="-20" dirty="0">
                <a:solidFill>
                  <a:srgbClr val="002060"/>
                </a:solidFill>
                <a:latin typeface="Garamond" panose="02020404030301010803" pitchFamily="18" charset="0"/>
                <a:cs typeface="Calibri"/>
              </a:rPr>
              <a:t> </a:t>
            </a:r>
            <a:r>
              <a:rPr sz="2400" b="1" spc="-15" dirty="0">
                <a:solidFill>
                  <a:srgbClr val="002060"/>
                </a:solidFill>
                <a:latin typeface="Garamond" panose="02020404030301010803" pitchFamily="18" charset="0"/>
                <a:cs typeface="Calibri"/>
              </a:rPr>
              <a:t>may</a:t>
            </a:r>
            <a:r>
              <a:rPr sz="2400" b="1" spc="-10" dirty="0">
                <a:solidFill>
                  <a:srgbClr val="002060"/>
                </a:solidFill>
                <a:latin typeface="Garamond" panose="02020404030301010803" pitchFamily="18" charset="0"/>
                <a:cs typeface="Calibri"/>
              </a:rPr>
              <a:t> vary</a:t>
            </a:r>
            <a:r>
              <a:rPr sz="2400" b="1" spc="-5" dirty="0">
                <a:solidFill>
                  <a:srgbClr val="002060"/>
                </a:solidFill>
                <a:latin typeface="Garamond" panose="02020404030301010803" pitchFamily="18" charset="0"/>
                <a:cs typeface="Calibri"/>
              </a:rPr>
              <a:t> </a:t>
            </a:r>
            <a:r>
              <a:rPr sz="2400" b="1" spc="-15" dirty="0">
                <a:solidFill>
                  <a:srgbClr val="002060"/>
                </a:solidFill>
                <a:latin typeface="Garamond" panose="02020404030301010803" pitchFamily="18" charset="0"/>
                <a:cs typeface="Calibri"/>
              </a:rPr>
              <a:t>from</a:t>
            </a:r>
            <a:r>
              <a:rPr sz="2400" b="1" spc="-25" dirty="0">
                <a:solidFill>
                  <a:srgbClr val="002060"/>
                </a:solidFill>
                <a:latin typeface="Garamond" panose="02020404030301010803" pitchFamily="18" charset="0"/>
                <a:cs typeface="Calibri"/>
              </a:rPr>
              <a:t> </a:t>
            </a:r>
            <a:r>
              <a:rPr sz="2400" b="1" dirty="0">
                <a:solidFill>
                  <a:srgbClr val="002060"/>
                </a:solidFill>
                <a:latin typeface="Garamond" panose="02020404030301010803" pitchFamily="18" charset="0"/>
                <a:cs typeface="Calibri"/>
              </a:rPr>
              <a:t>60</a:t>
            </a:r>
            <a:r>
              <a:rPr sz="2400" b="1" spc="-15" dirty="0">
                <a:solidFill>
                  <a:srgbClr val="002060"/>
                </a:solidFill>
                <a:latin typeface="Garamond" panose="02020404030301010803" pitchFamily="18" charset="0"/>
                <a:cs typeface="Calibri"/>
              </a:rPr>
              <a:t> </a:t>
            </a:r>
            <a:r>
              <a:rPr sz="2400" b="1" spc="-50" dirty="0">
                <a:solidFill>
                  <a:srgbClr val="002060"/>
                </a:solidFill>
                <a:latin typeface="Garamond" panose="02020404030301010803" pitchFamily="18" charset="0"/>
                <a:cs typeface="Calibri"/>
              </a:rPr>
              <a:t>KG</a:t>
            </a:r>
            <a:r>
              <a:rPr sz="2400" b="1" spc="-5" dirty="0">
                <a:solidFill>
                  <a:srgbClr val="002060"/>
                </a:solidFill>
                <a:latin typeface="Garamond" panose="02020404030301010803" pitchFamily="18" charset="0"/>
                <a:cs typeface="Calibri"/>
              </a:rPr>
              <a:t> </a:t>
            </a:r>
            <a:r>
              <a:rPr sz="2400" b="1" spc="-15" dirty="0">
                <a:solidFill>
                  <a:srgbClr val="002060"/>
                </a:solidFill>
                <a:latin typeface="Garamond" panose="02020404030301010803" pitchFamily="18" charset="0"/>
                <a:cs typeface="Calibri"/>
              </a:rPr>
              <a:t>to</a:t>
            </a:r>
            <a:r>
              <a:rPr sz="2400" b="1" spc="-5" dirty="0">
                <a:solidFill>
                  <a:srgbClr val="002060"/>
                </a:solidFill>
                <a:latin typeface="Garamond" panose="02020404030301010803" pitchFamily="18" charset="0"/>
                <a:cs typeface="Calibri"/>
              </a:rPr>
              <a:t> </a:t>
            </a:r>
            <a:r>
              <a:rPr sz="2400" b="1" spc="-25" dirty="0">
                <a:solidFill>
                  <a:srgbClr val="002060"/>
                </a:solidFill>
                <a:latin typeface="Garamond" panose="02020404030301010803" pitchFamily="18" charset="0"/>
                <a:cs typeface="Calibri"/>
              </a:rPr>
              <a:t>100KG</a:t>
            </a:r>
            <a:endParaRPr sz="2400" b="1" dirty="0">
              <a:solidFill>
                <a:srgbClr val="002060"/>
              </a:solidFill>
              <a:latin typeface="Garamond" panose="02020404030301010803" pitchFamily="18" charset="0"/>
              <a:cs typeface="Calibri"/>
            </a:endParaRPr>
          </a:p>
          <a:p>
            <a:pPr marL="1224280" lvl="2" indent="-297815">
              <a:lnSpc>
                <a:spcPct val="100000"/>
              </a:lnSpc>
              <a:spcBef>
                <a:spcPts val="575"/>
              </a:spcBef>
              <a:buFont typeface="Arial MT"/>
              <a:buChar char="•"/>
              <a:tabLst>
                <a:tab pos="1224280" algn="l"/>
                <a:tab pos="1224915" algn="l"/>
              </a:tabLst>
            </a:pPr>
            <a:r>
              <a:rPr sz="2400" b="1" spc="-5" dirty="0">
                <a:solidFill>
                  <a:srgbClr val="002060"/>
                </a:solidFill>
                <a:latin typeface="Garamond" panose="02020404030301010803" pitchFamily="18" charset="0"/>
                <a:cs typeface="Calibri"/>
              </a:rPr>
              <a:t>income</a:t>
            </a:r>
            <a:r>
              <a:rPr sz="2400" b="1" spc="-25" dirty="0">
                <a:solidFill>
                  <a:srgbClr val="002060"/>
                </a:solidFill>
                <a:latin typeface="Garamond" panose="02020404030301010803" pitchFamily="18" charset="0"/>
                <a:cs typeface="Calibri"/>
              </a:rPr>
              <a:t> </a:t>
            </a:r>
            <a:r>
              <a:rPr sz="2400" b="1" spc="-5" dirty="0">
                <a:solidFill>
                  <a:srgbClr val="002060"/>
                </a:solidFill>
                <a:latin typeface="Garamond" panose="02020404030301010803" pitchFamily="18" charset="0"/>
                <a:cs typeface="Calibri"/>
              </a:rPr>
              <a:t>of</a:t>
            </a:r>
            <a:r>
              <a:rPr sz="2400" b="1" spc="-10" dirty="0">
                <a:solidFill>
                  <a:srgbClr val="002060"/>
                </a:solidFill>
                <a:latin typeface="Garamond" panose="02020404030301010803" pitchFamily="18" charset="0"/>
                <a:cs typeface="Calibri"/>
              </a:rPr>
              <a:t> </a:t>
            </a:r>
            <a:r>
              <a:rPr sz="2400" b="1" dirty="0">
                <a:solidFill>
                  <a:srgbClr val="002060"/>
                </a:solidFill>
                <a:latin typeface="Garamond" panose="02020404030301010803" pitchFamily="18" charset="0"/>
                <a:cs typeface="Calibri"/>
              </a:rPr>
              <a:t>a</a:t>
            </a:r>
            <a:r>
              <a:rPr sz="2400" b="1" spc="-10" dirty="0">
                <a:solidFill>
                  <a:srgbClr val="002060"/>
                </a:solidFill>
                <a:latin typeface="Garamond" panose="02020404030301010803" pitchFamily="18" charset="0"/>
                <a:cs typeface="Calibri"/>
              </a:rPr>
              <a:t> person</a:t>
            </a:r>
            <a:r>
              <a:rPr sz="2400" b="1" spc="-20" dirty="0">
                <a:solidFill>
                  <a:srgbClr val="002060"/>
                </a:solidFill>
                <a:latin typeface="Garamond" panose="02020404030301010803" pitchFamily="18" charset="0"/>
                <a:cs typeface="Calibri"/>
              </a:rPr>
              <a:t> </a:t>
            </a:r>
            <a:r>
              <a:rPr sz="2400" b="1" spc="-15" dirty="0">
                <a:solidFill>
                  <a:srgbClr val="002060"/>
                </a:solidFill>
                <a:latin typeface="Garamond" panose="02020404030301010803" pitchFamily="18" charset="0"/>
                <a:cs typeface="Calibri"/>
              </a:rPr>
              <a:t>may </a:t>
            </a:r>
            <a:r>
              <a:rPr sz="2400" b="1" spc="-10" dirty="0">
                <a:solidFill>
                  <a:srgbClr val="002060"/>
                </a:solidFill>
                <a:latin typeface="Garamond" panose="02020404030301010803" pitchFamily="18" charset="0"/>
                <a:cs typeface="Calibri"/>
              </a:rPr>
              <a:t>vary</a:t>
            </a:r>
            <a:r>
              <a:rPr sz="2400" b="1" spc="-5" dirty="0">
                <a:solidFill>
                  <a:srgbClr val="002060"/>
                </a:solidFill>
                <a:latin typeface="Garamond" panose="02020404030301010803" pitchFamily="18" charset="0"/>
                <a:cs typeface="Calibri"/>
              </a:rPr>
              <a:t> </a:t>
            </a:r>
            <a:r>
              <a:rPr sz="2400" b="1" spc="-15" dirty="0">
                <a:solidFill>
                  <a:srgbClr val="002060"/>
                </a:solidFill>
                <a:latin typeface="Garamond" panose="02020404030301010803" pitchFamily="18" charset="0"/>
                <a:cs typeface="Calibri"/>
              </a:rPr>
              <a:t>from</a:t>
            </a:r>
            <a:r>
              <a:rPr sz="2400" b="1" spc="-25" dirty="0">
                <a:solidFill>
                  <a:srgbClr val="002060"/>
                </a:solidFill>
                <a:latin typeface="Garamond" panose="02020404030301010803" pitchFamily="18" charset="0"/>
                <a:cs typeface="Calibri"/>
              </a:rPr>
              <a:t> </a:t>
            </a:r>
            <a:r>
              <a:rPr sz="2400" b="1" dirty="0">
                <a:solidFill>
                  <a:srgbClr val="002060"/>
                </a:solidFill>
                <a:latin typeface="Garamond" panose="02020404030301010803" pitchFamily="18" charset="0"/>
                <a:cs typeface="Calibri"/>
              </a:rPr>
              <a:t>Rs10K</a:t>
            </a:r>
            <a:r>
              <a:rPr sz="2400" b="1" spc="-30" dirty="0">
                <a:solidFill>
                  <a:srgbClr val="002060"/>
                </a:solidFill>
                <a:latin typeface="Garamond" panose="02020404030301010803" pitchFamily="18" charset="0"/>
                <a:cs typeface="Calibri"/>
              </a:rPr>
              <a:t> </a:t>
            </a:r>
            <a:r>
              <a:rPr sz="2400" b="1" spc="-15" dirty="0">
                <a:solidFill>
                  <a:srgbClr val="002060"/>
                </a:solidFill>
                <a:latin typeface="Garamond" panose="02020404030301010803" pitchFamily="18" charset="0"/>
                <a:cs typeface="Calibri"/>
              </a:rPr>
              <a:t>to</a:t>
            </a:r>
            <a:r>
              <a:rPr sz="2400" b="1" spc="-10" dirty="0">
                <a:solidFill>
                  <a:srgbClr val="002060"/>
                </a:solidFill>
                <a:latin typeface="Garamond" panose="02020404030301010803" pitchFamily="18" charset="0"/>
                <a:cs typeface="Calibri"/>
              </a:rPr>
              <a:t> </a:t>
            </a:r>
            <a:r>
              <a:rPr sz="2400" b="1" dirty="0">
                <a:solidFill>
                  <a:srgbClr val="002060"/>
                </a:solidFill>
                <a:latin typeface="Garamond" panose="02020404030301010803" pitchFamily="18" charset="0"/>
                <a:cs typeface="Calibri"/>
              </a:rPr>
              <a:t>Rs</a:t>
            </a:r>
            <a:r>
              <a:rPr sz="2400" b="1" spc="-25" dirty="0">
                <a:solidFill>
                  <a:srgbClr val="002060"/>
                </a:solidFill>
                <a:latin typeface="Garamond" panose="02020404030301010803" pitchFamily="18" charset="0"/>
                <a:cs typeface="Calibri"/>
              </a:rPr>
              <a:t> </a:t>
            </a:r>
            <a:r>
              <a:rPr sz="2400" b="1" dirty="0">
                <a:solidFill>
                  <a:srgbClr val="002060"/>
                </a:solidFill>
                <a:latin typeface="Garamond" panose="02020404030301010803" pitchFamily="18" charset="0"/>
                <a:cs typeface="Calibri"/>
              </a:rPr>
              <a:t>2</a:t>
            </a:r>
            <a:r>
              <a:rPr sz="2400" b="1" spc="-15" dirty="0">
                <a:solidFill>
                  <a:srgbClr val="002060"/>
                </a:solidFill>
                <a:latin typeface="Garamond" panose="02020404030301010803" pitchFamily="18" charset="0"/>
                <a:cs typeface="Calibri"/>
              </a:rPr>
              <a:t> </a:t>
            </a:r>
            <a:r>
              <a:rPr sz="2400" b="1" spc="-5" dirty="0">
                <a:solidFill>
                  <a:srgbClr val="002060"/>
                </a:solidFill>
                <a:latin typeface="Garamond" panose="02020404030301010803" pitchFamily="18" charset="0"/>
                <a:cs typeface="Calibri"/>
              </a:rPr>
              <a:t>Lakh</a:t>
            </a:r>
            <a:endParaRPr lang="en-US" sz="2400" b="1" spc="-5" dirty="0">
              <a:solidFill>
                <a:srgbClr val="002060"/>
              </a:solidFill>
              <a:latin typeface="Garamond" panose="02020404030301010803" pitchFamily="18" charset="0"/>
              <a:cs typeface="Calibri"/>
            </a:endParaRPr>
          </a:p>
          <a:p>
            <a:pPr marL="1224280" lvl="2" indent="-297815">
              <a:lnSpc>
                <a:spcPct val="100000"/>
              </a:lnSpc>
              <a:spcBef>
                <a:spcPts val="575"/>
              </a:spcBef>
              <a:buFont typeface="Arial MT"/>
              <a:buChar char="•"/>
              <a:tabLst>
                <a:tab pos="1224280" algn="l"/>
                <a:tab pos="1224915" algn="l"/>
              </a:tabLst>
            </a:pPr>
            <a:endParaRPr lang="en-IN" sz="2400" b="1" spc="-5" dirty="0">
              <a:solidFill>
                <a:srgbClr val="002060"/>
              </a:solidFill>
              <a:latin typeface="Garamond" panose="02020404030301010803" pitchFamily="18" charset="0"/>
              <a:cs typeface="Calibri"/>
            </a:endParaRPr>
          </a:p>
          <a:p>
            <a:pPr lvl="1" eaLnBrk="1" hangingPunct="1"/>
            <a:r>
              <a:rPr lang="en-US" altLang="en-US" sz="2400" b="1" dirty="0">
                <a:solidFill>
                  <a:srgbClr val="002060"/>
                </a:solidFill>
                <a:latin typeface="Garamond" panose="02020404030301010803" pitchFamily="18" charset="0"/>
              </a:rPr>
              <a:t>* </a:t>
            </a:r>
            <a:r>
              <a:rPr lang="en-US" altLang="en-US" sz="2400" b="1" dirty="0">
                <a:solidFill>
                  <a:srgbClr val="C00000"/>
                </a:solidFill>
                <a:latin typeface="Garamond" panose="02020404030301010803" pitchFamily="18" charset="0"/>
              </a:rPr>
              <a:t>Income have a much greater influence </a:t>
            </a:r>
            <a:r>
              <a:rPr lang="en-US" altLang="en-US" sz="2400" b="1" dirty="0">
                <a:solidFill>
                  <a:srgbClr val="002060"/>
                </a:solidFill>
                <a:latin typeface="Garamond" panose="02020404030301010803" pitchFamily="18" charset="0"/>
              </a:rPr>
              <a:t>on the distance between samples</a:t>
            </a:r>
          </a:p>
          <a:p>
            <a:pPr lvl="1" eaLnBrk="1" hangingPunct="1"/>
            <a:r>
              <a:rPr lang="en-US" altLang="en-US" sz="2400" b="1" dirty="0">
                <a:solidFill>
                  <a:srgbClr val="002060"/>
                </a:solidFill>
                <a:latin typeface="Garamond" panose="02020404030301010803" pitchFamily="18" charset="0"/>
              </a:rPr>
              <a:t>* May </a:t>
            </a:r>
            <a:r>
              <a:rPr lang="en-US" altLang="en-US" sz="2400" b="1" dirty="0">
                <a:solidFill>
                  <a:srgbClr val="C00000"/>
                </a:solidFill>
                <a:latin typeface="Garamond" panose="02020404030301010803" pitchFamily="18" charset="0"/>
              </a:rPr>
              <a:t>bias the performance </a:t>
            </a:r>
            <a:r>
              <a:rPr lang="en-US" altLang="en-US" sz="2400" b="1" dirty="0">
                <a:solidFill>
                  <a:srgbClr val="002060"/>
                </a:solidFill>
                <a:latin typeface="Garamond" panose="02020404030301010803" pitchFamily="18" charset="0"/>
              </a:rPr>
              <a:t>of the classifier</a:t>
            </a:r>
          </a:p>
          <a:p>
            <a:pPr marL="1224280" lvl="2" indent="-297815">
              <a:lnSpc>
                <a:spcPct val="100000"/>
              </a:lnSpc>
              <a:spcBef>
                <a:spcPts val="575"/>
              </a:spcBef>
              <a:buFont typeface="Arial MT"/>
              <a:buChar char="•"/>
              <a:tabLst>
                <a:tab pos="1224280" algn="l"/>
                <a:tab pos="1224915" algn="l"/>
              </a:tabLst>
            </a:pPr>
            <a:endParaRPr sz="2400" b="1" dirty="0">
              <a:solidFill>
                <a:srgbClr val="002060"/>
              </a:solidFill>
              <a:latin typeface="Garamond" panose="02020404030301010803" pitchFamily="18" charset="0"/>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5"/>
          <p:cNvSpPr>
            <a:spLocks noGrp="1"/>
          </p:cNvSpPr>
          <p:nvPr>
            <p:ph type="title"/>
          </p:nvPr>
        </p:nvSpPr>
        <p:spPr bwMode="auto">
          <a:xfrm>
            <a:off x="904875" y="252411"/>
            <a:ext cx="10515600" cy="1006478"/>
          </a:xfrm>
          <a:noFill/>
          <a:ln>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r>
              <a:rPr lang="en-US" altLang="en-US" sz="4000" dirty="0"/>
              <a:t>Standardization of features</a:t>
            </a:r>
          </a:p>
        </p:txBody>
      </p:sp>
      <p:sp>
        <p:nvSpPr>
          <p:cNvPr id="26627" name="Content Placeholder 6"/>
          <p:cNvSpPr>
            <a:spLocks noGrp="1"/>
          </p:cNvSpPr>
          <p:nvPr>
            <p:ph idx="1"/>
          </p:nvPr>
        </p:nvSpPr>
        <p:spPr bwMode="auto">
          <a:xfrm>
            <a:off x="374651" y="1454943"/>
            <a:ext cx="10515600" cy="4525963"/>
          </a:xfrm>
          <a:noFill/>
          <a:ln>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r>
              <a:rPr lang="en-US" altLang="en-US" sz="2200" b="1" dirty="0">
                <a:solidFill>
                  <a:srgbClr val="002060"/>
                </a:solidFill>
              </a:rPr>
              <a:t>Transform raw feature values into z-scores</a:t>
            </a:r>
          </a:p>
          <a:p>
            <a:pPr lvl="1" eaLnBrk="1" hangingPunct="1"/>
            <a:endParaRPr lang="en-US" altLang="en-US" sz="2200" b="1" dirty="0">
              <a:solidFill>
                <a:srgbClr val="002060"/>
              </a:solidFill>
            </a:endParaRPr>
          </a:p>
          <a:p>
            <a:pPr lvl="1" eaLnBrk="1" hangingPunct="1"/>
            <a:endParaRPr lang="en-US" altLang="en-US" sz="2200" b="1" dirty="0">
              <a:solidFill>
                <a:srgbClr val="002060"/>
              </a:solidFill>
            </a:endParaRPr>
          </a:p>
          <a:p>
            <a:pPr lvl="1" eaLnBrk="1" hangingPunct="1"/>
            <a:r>
              <a:rPr lang="en-US" altLang="en-US" sz="2200" b="1" dirty="0">
                <a:solidFill>
                  <a:srgbClr val="002060"/>
                </a:solidFill>
              </a:rPr>
              <a:t> </a:t>
            </a:r>
            <a:r>
              <a:rPr lang="en-US" altLang="en-US" sz="2200" b="1" dirty="0" err="1">
                <a:solidFill>
                  <a:srgbClr val="002060"/>
                </a:solidFill>
              </a:rPr>
              <a:t>x</a:t>
            </a:r>
            <a:r>
              <a:rPr lang="en-US" altLang="en-US" sz="2200" b="1" baseline="-25000" dirty="0" err="1">
                <a:solidFill>
                  <a:srgbClr val="002060"/>
                </a:solidFill>
              </a:rPr>
              <a:t>ij</a:t>
            </a:r>
            <a:r>
              <a:rPr lang="en-US" altLang="en-US" sz="2200" b="1" dirty="0">
                <a:solidFill>
                  <a:srgbClr val="002060"/>
                </a:solidFill>
              </a:rPr>
              <a:t> is the value for the </a:t>
            </a:r>
            <a:r>
              <a:rPr lang="en-US" altLang="en-US" sz="2200" b="1" dirty="0" err="1">
                <a:solidFill>
                  <a:srgbClr val="002060"/>
                </a:solidFill>
              </a:rPr>
              <a:t>i</a:t>
            </a:r>
            <a:r>
              <a:rPr lang="en-US" altLang="en-US" sz="2200" b="1" baseline="30000" dirty="0" err="1">
                <a:solidFill>
                  <a:srgbClr val="002060"/>
                </a:solidFill>
              </a:rPr>
              <a:t>th</a:t>
            </a:r>
            <a:r>
              <a:rPr lang="en-US" altLang="en-US" sz="2200" b="1" dirty="0">
                <a:solidFill>
                  <a:srgbClr val="002060"/>
                </a:solidFill>
              </a:rPr>
              <a:t> sample and </a:t>
            </a:r>
            <a:r>
              <a:rPr lang="en-US" altLang="en-US" sz="2200" b="1" dirty="0" err="1">
                <a:solidFill>
                  <a:srgbClr val="002060"/>
                </a:solidFill>
              </a:rPr>
              <a:t>j</a:t>
            </a:r>
            <a:r>
              <a:rPr lang="en-US" altLang="en-US" sz="2200" b="1" baseline="30000" dirty="0" err="1">
                <a:solidFill>
                  <a:srgbClr val="002060"/>
                </a:solidFill>
              </a:rPr>
              <a:t>th</a:t>
            </a:r>
            <a:r>
              <a:rPr lang="en-US" altLang="en-US" sz="2200" b="1" dirty="0">
                <a:solidFill>
                  <a:srgbClr val="002060"/>
                </a:solidFill>
              </a:rPr>
              <a:t> feature</a:t>
            </a:r>
          </a:p>
          <a:p>
            <a:pPr lvl="1" eaLnBrk="1" hangingPunct="1"/>
            <a:r>
              <a:rPr lang="en-US" altLang="en-US" sz="2200" b="1" dirty="0">
                <a:solidFill>
                  <a:srgbClr val="002060"/>
                </a:solidFill>
              </a:rPr>
              <a:t> </a:t>
            </a:r>
            <a:r>
              <a:rPr lang="en-US" altLang="en-US" sz="2200" b="1" dirty="0">
                <a:solidFill>
                  <a:srgbClr val="002060"/>
                </a:solidFill>
                <a:sym typeface="Symbol" panose="05050102010706020507" pitchFamily="18" charset="2"/>
              </a:rPr>
              <a:t></a:t>
            </a:r>
            <a:r>
              <a:rPr lang="en-US" altLang="en-US" sz="2200" b="1" baseline="-25000" dirty="0">
                <a:solidFill>
                  <a:srgbClr val="002060"/>
                </a:solidFill>
                <a:sym typeface="Symbol" panose="05050102010706020507" pitchFamily="18" charset="2"/>
              </a:rPr>
              <a:t>j</a:t>
            </a:r>
            <a:r>
              <a:rPr lang="en-US" altLang="en-US" sz="2200" b="1" dirty="0">
                <a:solidFill>
                  <a:srgbClr val="002060"/>
                </a:solidFill>
              </a:rPr>
              <a:t> is the average of all </a:t>
            </a:r>
            <a:r>
              <a:rPr lang="en-US" altLang="en-US" sz="2200" b="1" dirty="0" err="1">
                <a:solidFill>
                  <a:srgbClr val="002060"/>
                </a:solidFill>
              </a:rPr>
              <a:t>x</a:t>
            </a:r>
            <a:r>
              <a:rPr lang="en-US" altLang="en-US" sz="2200" b="1" baseline="-25000" dirty="0" err="1">
                <a:solidFill>
                  <a:srgbClr val="002060"/>
                </a:solidFill>
              </a:rPr>
              <a:t>ij</a:t>
            </a:r>
            <a:r>
              <a:rPr lang="en-US" altLang="en-US" sz="2200" b="1" dirty="0">
                <a:solidFill>
                  <a:srgbClr val="002060"/>
                </a:solidFill>
              </a:rPr>
              <a:t> for feature j</a:t>
            </a:r>
          </a:p>
          <a:p>
            <a:pPr lvl="1" eaLnBrk="1" hangingPunct="1"/>
            <a:r>
              <a:rPr lang="en-US" altLang="en-US" sz="2200" b="1" dirty="0">
                <a:solidFill>
                  <a:srgbClr val="002060"/>
                </a:solidFill>
              </a:rPr>
              <a:t> </a:t>
            </a:r>
            <a:r>
              <a:rPr lang="en-US" altLang="en-US" sz="2200" b="1" dirty="0">
                <a:solidFill>
                  <a:srgbClr val="002060"/>
                </a:solidFill>
                <a:sym typeface="Symbol" panose="05050102010706020507" pitchFamily="18" charset="2"/>
              </a:rPr>
              <a:t></a:t>
            </a:r>
            <a:r>
              <a:rPr lang="en-US" altLang="en-US" sz="2200" b="1" baseline="-25000" dirty="0">
                <a:solidFill>
                  <a:srgbClr val="002060"/>
                </a:solidFill>
                <a:sym typeface="Symbol" panose="05050102010706020507" pitchFamily="18" charset="2"/>
              </a:rPr>
              <a:t>j</a:t>
            </a:r>
            <a:r>
              <a:rPr lang="en-US" altLang="en-US" sz="2200" b="1" dirty="0">
                <a:solidFill>
                  <a:srgbClr val="002060"/>
                </a:solidFill>
              </a:rPr>
              <a:t> is the standard deviation of all  </a:t>
            </a:r>
            <a:r>
              <a:rPr lang="en-US" altLang="en-US" sz="2200" b="1" dirty="0" err="1">
                <a:solidFill>
                  <a:srgbClr val="002060"/>
                </a:solidFill>
              </a:rPr>
              <a:t>x</a:t>
            </a:r>
            <a:r>
              <a:rPr lang="en-US" altLang="en-US" sz="2200" b="1" baseline="-25000" dirty="0" err="1">
                <a:solidFill>
                  <a:srgbClr val="002060"/>
                </a:solidFill>
              </a:rPr>
              <a:t>ij</a:t>
            </a:r>
            <a:r>
              <a:rPr lang="en-US" altLang="en-US" sz="2200" b="1" baseline="-25000" dirty="0">
                <a:solidFill>
                  <a:srgbClr val="002060"/>
                </a:solidFill>
              </a:rPr>
              <a:t> </a:t>
            </a:r>
            <a:r>
              <a:rPr lang="en-US" altLang="en-US" sz="2200" b="1" dirty="0">
                <a:solidFill>
                  <a:srgbClr val="002060"/>
                </a:solidFill>
              </a:rPr>
              <a:t>over all input samples</a:t>
            </a:r>
          </a:p>
          <a:p>
            <a:pPr eaLnBrk="1" hangingPunct="1"/>
            <a:endParaRPr lang="en-US" altLang="en-US" sz="2200" b="1" dirty="0">
              <a:solidFill>
                <a:srgbClr val="002060"/>
              </a:solidFill>
            </a:endParaRPr>
          </a:p>
          <a:p>
            <a:pPr eaLnBrk="1" hangingPunct="1"/>
            <a:r>
              <a:rPr lang="en-US" altLang="en-US" sz="2200" b="1" dirty="0">
                <a:solidFill>
                  <a:srgbClr val="002060"/>
                </a:solidFill>
              </a:rPr>
              <a:t>Range and scale of z-scores should be similar (providing distributions of raw feature values are alike)</a:t>
            </a:r>
          </a:p>
        </p:txBody>
      </p:sp>
      <p:graphicFrame>
        <p:nvGraphicFramePr>
          <p:cNvPr id="26629" name="Object 3"/>
          <p:cNvGraphicFramePr>
            <a:graphicFrameLocks noChangeAspect="1"/>
          </p:cNvGraphicFramePr>
          <p:nvPr>
            <p:extLst>
              <p:ext uri="{D42A27DB-BD31-4B8C-83A1-F6EECF244321}">
                <p14:modId xmlns:p14="http://schemas.microsoft.com/office/powerpoint/2010/main" val="2629690069"/>
              </p:ext>
            </p:extLst>
          </p:nvPr>
        </p:nvGraphicFramePr>
        <p:xfrm>
          <a:off x="6096000" y="1454943"/>
          <a:ext cx="1670050" cy="915987"/>
        </p:xfrm>
        <a:graphic>
          <a:graphicData uri="http://schemas.openxmlformats.org/presentationml/2006/ole">
            <mc:AlternateContent xmlns:mc="http://schemas.openxmlformats.org/markup-compatibility/2006">
              <mc:Choice xmlns:v="urn:schemas-microsoft-com:vml" Requires="v">
                <p:oleObj spid="_x0000_s1040" name="Equation" r:id="rId3" imgW="776880" imgH="420480" progId="Equation.3">
                  <p:embed/>
                </p:oleObj>
              </mc:Choice>
              <mc:Fallback>
                <p:oleObj name="Equation" r:id="rId3" imgW="776880" imgH="420480" progId="Equation.3">
                  <p:embed/>
                  <p:pic>
                    <p:nvPicPr>
                      <p:cNvPr id="2662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454943"/>
                        <a:ext cx="1670050" cy="91598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D73D80-E60C-4DBC-A0FC-0A315982544A}"/>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xmlns="" id="{1FE2EFC0-471A-4C88-8E0C-366BCB379375}"/>
              </a:ext>
            </a:extLst>
          </p:cNvPr>
          <p:cNvSpPr>
            <a:spLocks noGrp="1"/>
          </p:cNvSpPr>
          <p:nvPr>
            <p:ph idx="1"/>
          </p:nvPr>
        </p:nvSpPr>
        <p:spPr/>
        <p:txBody>
          <a:bodyPr/>
          <a:lstStyle/>
          <a:p>
            <a:r>
              <a:rPr lang="en-IN" sz="2400" b="1" spc="-5" dirty="0">
                <a:solidFill>
                  <a:srgbClr val="002060"/>
                </a:solidFill>
                <a:cs typeface="Arial MT"/>
              </a:rPr>
              <a:t>Neares</a:t>
            </a:r>
            <a:r>
              <a:rPr lang="en-IN" sz="2400" b="1" spc="5" dirty="0">
                <a:solidFill>
                  <a:srgbClr val="002060"/>
                </a:solidFill>
                <a:cs typeface="Arial MT"/>
              </a:rPr>
              <a:t>t-</a:t>
            </a:r>
            <a:r>
              <a:rPr lang="en-IN" sz="2400" b="1" spc="-5" dirty="0" err="1">
                <a:solidFill>
                  <a:srgbClr val="002060"/>
                </a:solidFill>
                <a:cs typeface="Arial MT"/>
              </a:rPr>
              <a:t>Neighbor</a:t>
            </a:r>
            <a:r>
              <a:rPr lang="en-IN" sz="2400" b="1" spc="-5" dirty="0">
                <a:solidFill>
                  <a:srgbClr val="002060"/>
                </a:solidFill>
                <a:cs typeface="Arial MT"/>
              </a:rPr>
              <a:t> </a:t>
            </a:r>
            <a:r>
              <a:rPr lang="en-IN" sz="2400" b="1" dirty="0">
                <a:solidFill>
                  <a:srgbClr val="002060"/>
                </a:solidFill>
                <a:cs typeface="Arial MT"/>
              </a:rPr>
              <a:t>Classifiers</a:t>
            </a:r>
          </a:p>
          <a:p>
            <a:r>
              <a:rPr lang="en-US" sz="2400" b="1" dirty="0">
                <a:solidFill>
                  <a:srgbClr val="002060"/>
                </a:solidFill>
              </a:rPr>
              <a:t>Distance Measures</a:t>
            </a:r>
          </a:p>
          <a:p>
            <a:r>
              <a:rPr lang="en-US" sz="2400" b="1" dirty="0">
                <a:solidFill>
                  <a:srgbClr val="002060"/>
                </a:solidFill>
              </a:rPr>
              <a:t>K- </a:t>
            </a:r>
            <a:r>
              <a:rPr lang="en-IN" sz="2400" b="1" spc="-5" dirty="0">
                <a:solidFill>
                  <a:srgbClr val="002060"/>
                </a:solidFill>
                <a:cs typeface="Arial MT"/>
              </a:rPr>
              <a:t>Neares</a:t>
            </a:r>
            <a:r>
              <a:rPr lang="en-IN" sz="2400" b="1" spc="5" dirty="0">
                <a:solidFill>
                  <a:srgbClr val="002060"/>
                </a:solidFill>
                <a:cs typeface="Arial MT"/>
              </a:rPr>
              <a:t>t-</a:t>
            </a:r>
            <a:r>
              <a:rPr lang="en-IN" sz="2400" b="1" spc="-5" dirty="0" err="1">
                <a:solidFill>
                  <a:srgbClr val="002060"/>
                </a:solidFill>
                <a:cs typeface="Arial MT"/>
              </a:rPr>
              <a:t>Neighbor</a:t>
            </a:r>
            <a:r>
              <a:rPr lang="en-IN" sz="2400" b="1" spc="-5" dirty="0">
                <a:solidFill>
                  <a:srgbClr val="002060"/>
                </a:solidFill>
                <a:cs typeface="Arial MT"/>
              </a:rPr>
              <a:t> </a:t>
            </a:r>
            <a:r>
              <a:rPr lang="en-IN" sz="2400" b="1" dirty="0">
                <a:solidFill>
                  <a:srgbClr val="002060"/>
                </a:solidFill>
                <a:cs typeface="Arial MT"/>
              </a:rPr>
              <a:t>Classifiers</a:t>
            </a:r>
            <a:endParaRPr lang="en-US" sz="2400" b="1" dirty="0">
              <a:solidFill>
                <a:srgbClr val="002060"/>
              </a:solidFill>
            </a:endParaRPr>
          </a:p>
          <a:p>
            <a:endParaRPr lang="en-US" sz="2400" b="1" dirty="0">
              <a:solidFill>
                <a:srgbClr val="002060"/>
              </a:solidFill>
            </a:endParaRPr>
          </a:p>
        </p:txBody>
      </p:sp>
      <p:sp>
        <p:nvSpPr>
          <p:cNvPr id="4" name="Date Placeholder 3">
            <a:extLst>
              <a:ext uri="{FF2B5EF4-FFF2-40B4-BE49-F238E27FC236}">
                <a16:creationId xmlns:a16="http://schemas.microsoft.com/office/drawing/2014/main" xmlns="" id="{7A797A4F-074E-44B0-B204-CED5C9400C51}"/>
              </a:ext>
            </a:extLst>
          </p:cNvPr>
          <p:cNvSpPr>
            <a:spLocks noGrp="1"/>
          </p:cNvSpPr>
          <p:nvPr>
            <p:ph type="dt" sz="half" idx="10"/>
          </p:nvPr>
        </p:nvSpPr>
        <p:spPr/>
        <p:txBody>
          <a:bodyPr/>
          <a:lstStyle/>
          <a:p>
            <a:fld id="{4DA7067D-BC0F-4BFD-922C-7DC8E3A6D211}" type="datetime1">
              <a:rPr lang="en-IN" smtClean="0"/>
              <a:pPr/>
              <a:t>09-02-2024</a:t>
            </a:fld>
            <a:endParaRPr lang="en-IN"/>
          </a:p>
        </p:txBody>
      </p:sp>
      <p:sp>
        <p:nvSpPr>
          <p:cNvPr id="5" name="Slide Number Placeholder 4">
            <a:extLst>
              <a:ext uri="{FF2B5EF4-FFF2-40B4-BE49-F238E27FC236}">
                <a16:creationId xmlns:a16="http://schemas.microsoft.com/office/drawing/2014/main" xmlns="" id="{F989C708-2CB5-4820-8F0B-9971C2420080}"/>
              </a:ext>
            </a:extLst>
          </p:cNvPr>
          <p:cNvSpPr>
            <a:spLocks noGrp="1"/>
          </p:cNvSpPr>
          <p:nvPr>
            <p:ph type="sldNum" sz="quarter" idx="4294967295"/>
          </p:nvPr>
        </p:nvSpPr>
        <p:spPr>
          <a:xfrm>
            <a:off x="11353800" y="6408602"/>
            <a:ext cx="757654" cy="397147"/>
          </a:xfrm>
        </p:spPr>
        <p:txBody>
          <a:bodyPr/>
          <a:lstStyle/>
          <a:p>
            <a:fld id="{DB6201F3-EC50-4D03-9DCC-72CFC24C5356}" type="slidenum">
              <a:rPr lang="en-IN" smtClean="0"/>
              <a:pPr/>
              <a:t>2</a:t>
            </a:fld>
            <a:endParaRPr lang="en-IN"/>
          </a:p>
        </p:txBody>
      </p:sp>
      <p:pic>
        <p:nvPicPr>
          <p:cNvPr id="7" name="Picture 6">
            <a:extLst>
              <a:ext uri="{FF2B5EF4-FFF2-40B4-BE49-F238E27FC236}">
                <a16:creationId xmlns:a16="http://schemas.microsoft.com/office/drawing/2014/main" xmlns="" id="{CFEC390C-A668-4D5D-A87E-45E510E87F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9918" y="2093843"/>
            <a:ext cx="3541398" cy="4236085"/>
          </a:xfrm>
          <a:prstGeom prst="rect">
            <a:avLst/>
          </a:prstGeom>
        </p:spPr>
      </p:pic>
    </p:spTree>
    <p:extLst>
      <p:ext uri="{BB962C8B-B14F-4D97-AF65-F5344CB8AC3E}">
        <p14:creationId xmlns:p14="http://schemas.microsoft.com/office/powerpoint/2010/main" val="2618338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36436"/>
            <a:ext cx="10515600" cy="567463"/>
          </a:xfrm>
          <a:prstGeom prst="rect">
            <a:avLst/>
          </a:prstGeom>
        </p:spPr>
        <p:txBody>
          <a:bodyPr vert="horz" wrap="square" lIns="0" tIns="13335" rIns="0" bIns="0" rtlCol="0">
            <a:spAutoFit/>
          </a:bodyPr>
          <a:lstStyle/>
          <a:p>
            <a:pPr marL="17145">
              <a:lnSpc>
                <a:spcPct val="100000"/>
              </a:lnSpc>
              <a:spcBef>
                <a:spcPts val="105"/>
              </a:spcBef>
            </a:pPr>
            <a:r>
              <a:rPr lang="en-US" sz="3600" spc="-15" dirty="0"/>
              <a:t>K </a:t>
            </a:r>
            <a:r>
              <a:rPr sz="3600" spc="-15" dirty="0"/>
              <a:t>Nearest</a:t>
            </a:r>
            <a:r>
              <a:rPr sz="3600" spc="-25" dirty="0"/>
              <a:t> </a:t>
            </a:r>
            <a:r>
              <a:rPr sz="3600" dirty="0"/>
              <a:t>Neighbor</a:t>
            </a:r>
            <a:r>
              <a:rPr lang="en-US" sz="3600" dirty="0"/>
              <a:t>: Dimensionality</a:t>
            </a:r>
            <a:endParaRPr sz="3600" spc="-10" dirty="0"/>
          </a:p>
        </p:txBody>
      </p:sp>
      <p:sp>
        <p:nvSpPr>
          <p:cNvPr id="3" name="object 3"/>
          <p:cNvSpPr txBox="1">
            <a:spLocks noGrp="1"/>
          </p:cNvSpPr>
          <p:nvPr>
            <p:ph type="body" idx="1"/>
          </p:nvPr>
        </p:nvSpPr>
        <p:spPr>
          <a:xfrm>
            <a:off x="304800" y="1191002"/>
            <a:ext cx="11119484" cy="2629438"/>
          </a:xfrm>
          <a:prstGeom prst="rect">
            <a:avLst/>
          </a:prstGeom>
        </p:spPr>
        <p:txBody>
          <a:bodyPr vert="horz" wrap="square" lIns="0" tIns="114300" rIns="0" bIns="0" rtlCol="0">
            <a:spAutoFit/>
          </a:bodyPr>
          <a:lstStyle/>
          <a:p>
            <a:pPr marL="355600" indent="-342900">
              <a:lnSpc>
                <a:spcPct val="100000"/>
              </a:lnSpc>
              <a:spcBef>
                <a:spcPts val="900"/>
              </a:spcBef>
              <a:buFont typeface="Arial MT"/>
              <a:buChar char="•"/>
              <a:tabLst>
                <a:tab pos="354965" algn="l"/>
                <a:tab pos="355600" algn="l"/>
              </a:tabLst>
            </a:pPr>
            <a:r>
              <a:rPr sz="2400" b="1" spc="-10" dirty="0">
                <a:solidFill>
                  <a:srgbClr val="002060"/>
                </a:solidFill>
              </a:rPr>
              <a:t>Problem</a:t>
            </a:r>
            <a:r>
              <a:rPr sz="2400" b="1" spc="-25" dirty="0">
                <a:solidFill>
                  <a:srgbClr val="002060"/>
                </a:solidFill>
              </a:rPr>
              <a:t> </a:t>
            </a:r>
            <a:r>
              <a:rPr sz="2400" b="1" dirty="0">
                <a:solidFill>
                  <a:srgbClr val="002060"/>
                </a:solidFill>
              </a:rPr>
              <a:t>with</a:t>
            </a:r>
            <a:r>
              <a:rPr sz="2400" b="1" spc="-10" dirty="0">
                <a:solidFill>
                  <a:srgbClr val="002060"/>
                </a:solidFill>
              </a:rPr>
              <a:t> </a:t>
            </a:r>
            <a:r>
              <a:rPr sz="2400" b="1" spc="-5" dirty="0">
                <a:solidFill>
                  <a:srgbClr val="002060"/>
                </a:solidFill>
              </a:rPr>
              <a:t>Euclidean</a:t>
            </a:r>
            <a:r>
              <a:rPr sz="2400" b="1" dirty="0">
                <a:solidFill>
                  <a:srgbClr val="002060"/>
                </a:solidFill>
              </a:rPr>
              <a:t> </a:t>
            </a:r>
            <a:r>
              <a:rPr sz="2400" b="1" spc="-5" dirty="0">
                <a:solidFill>
                  <a:srgbClr val="002060"/>
                </a:solidFill>
              </a:rPr>
              <a:t>measure:</a:t>
            </a:r>
          </a:p>
          <a:p>
            <a:pPr marL="756285" lvl="1" indent="-287020">
              <a:lnSpc>
                <a:spcPct val="100000"/>
              </a:lnSpc>
              <a:spcBef>
                <a:spcPts val="690"/>
              </a:spcBef>
              <a:buFont typeface="Arial MT"/>
              <a:buChar char="–"/>
              <a:tabLst>
                <a:tab pos="756920" algn="l"/>
              </a:tabLst>
            </a:pPr>
            <a:r>
              <a:rPr b="1" spc="-10" dirty="0">
                <a:solidFill>
                  <a:srgbClr val="002060"/>
                </a:solidFill>
                <a:cs typeface="Calibri"/>
              </a:rPr>
              <a:t>High</a:t>
            </a:r>
            <a:r>
              <a:rPr b="1" spc="-5" dirty="0">
                <a:solidFill>
                  <a:srgbClr val="002060"/>
                </a:solidFill>
                <a:cs typeface="Calibri"/>
              </a:rPr>
              <a:t> </a:t>
            </a:r>
            <a:r>
              <a:rPr b="1" spc="-10" dirty="0">
                <a:solidFill>
                  <a:srgbClr val="002060"/>
                </a:solidFill>
                <a:cs typeface="Calibri"/>
              </a:rPr>
              <a:t>dimensional</a:t>
            </a:r>
            <a:r>
              <a:rPr b="1" spc="30" dirty="0">
                <a:solidFill>
                  <a:srgbClr val="002060"/>
                </a:solidFill>
                <a:cs typeface="Calibri"/>
              </a:rPr>
              <a:t> </a:t>
            </a:r>
            <a:r>
              <a:rPr b="1" spc="-20" dirty="0">
                <a:solidFill>
                  <a:srgbClr val="002060"/>
                </a:solidFill>
                <a:cs typeface="Calibri"/>
              </a:rPr>
              <a:t>data</a:t>
            </a:r>
            <a:endParaRPr b="1" dirty="0">
              <a:solidFill>
                <a:srgbClr val="002060"/>
              </a:solidFill>
              <a:cs typeface="Calibri"/>
            </a:endParaRPr>
          </a:p>
          <a:p>
            <a:pPr marL="1224280" lvl="2" indent="-297815">
              <a:lnSpc>
                <a:spcPct val="100000"/>
              </a:lnSpc>
              <a:spcBef>
                <a:spcPts val="605"/>
              </a:spcBef>
              <a:buClr>
                <a:srgbClr val="000000"/>
              </a:buClr>
              <a:buFont typeface="Arial MT"/>
              <a:buChar char="•"/>
              <a:tabLst>
                <a:tab pos="1224280" algn="l"/>
                <a:tab pos="1224915" algn="l"/>
              </a:tabLst>
            </a:pPr>
            <a:r>
              <a:rPr sz="2400" b="1" spc="-10" dirty="0">
                <a:solidFill>
                  <a:srgbClr val="C00000"/>
                </a:solidFill>
                <a:cs typeface="Calibri"/>
              </a:rPr>
              <a:t>curse</a:t>
            </a:r>
            <a:r>
              <a:rPr sz="2400" b="1" spc="-15" dirty="0">
                <a:solidFill>
                  <a:srgbClr val="C00000"/>
                </a:solidFill>
                <a:cs typeface="Calibri"/>
              </a:rPr>
              <a:t> </a:t>
            </a:r>
            <a:r>
              <a:rPr sz="2400" b="1" spc="-5" dirty="0">
                <a:solidFill>
                  <a:srgbClr val="C00000"/>
                </a:solidFill>
                <a:cs typeface="Calibri"/>
              </a:rPr>
              <a:t>of dimensionality:</a:t>
            </a:r>
            <a:r>
              <a:rPr sz="2400" b="1" dirty="0">
                <a:solidFill>
                  <a:srgbClr val="C00000"/>
                </a:solidFill>
                <a:cs typeface="Calibri"/>
              </a:rPr>
              <a:t> </a:t>
            </a:r>
            <a:r>
              <a:rPr sz="2400" b="1" dirty="0">
                <a:solidFill>
                  <a:srgbClr val="002060"/>
                </a:solidFill>
                <a:cs typeface="Calibri"/>
              </a:rPr>
              <a:t>all</a:t>
            </a:r>
            <a:r>
              <a:rPr sz="2400" b="1" spc="-15" dirty="0">
                <a:solidFill>
                  <a:srgbClr val="002060"/>
                </a:solidFill>
                <a:cs typeface="Calibri"/>
              </a:rPr>
              <a:t> vectors</a:t>
            </a:r>
            <a:r>
              <a:rPr sz="2400" b="1" spc="-20" dirty="0">
                <a:solidFill>
                  <a:srgbClr val="002060"/>
                </a:solidFill>
                <a:cs typeface="Calibri"/>
              </a:rPr>
              <a:t> </a:t>
            </a:r>
            <a:r>
              <a:rPr sz="2400" b="1" spc="-15" dirty="0">
                <a:solidFill>
                  <a:srgbClr val="002060"/>
                </a:solidFill>
                <a:cs typeface="Calibri"/>
              </a:rPr>
              <a:t>are</a:t>
            </a:r>
            <a:r>
              <a:rPr sz="2400" b="1" dirty="0">
                <a:solidFill>
                  <a:srgbClr val="002060"/>
                </a:solidFill>
                <a:cs typeface="Calibri"/>
              </a:rPr>
              <a:t> </a:t>
            </a:r>
            <a:r>
              <a:rPr sz="2400" b="1" spc="-10" dirty="0">
                <a:solidFill>
                  <a:srgbClr val="002060"/>
                </a:solidFill>
                <a:cs typeface="Calibri"/>
              </a:rPr>
              <a:t>almost</a:t>
            </a:r>
            <a:r>
              <a:rPr sz="2400" b="1" spc="-15" dirty="0">
                <a:solidFill>
                  <a:srgbClr val="002060"/>
                </a:solidFill>
                <a:cs typeface="Calibri"/>
              </a:rPr>
              <a:t> </a:t>
            </a:r>
            <a:r>
              <a:rPr sz="2400" b="1" spc="-10" dirty="0">
                <a:solidFill>
                  <a:srgbClr val="002060"/>
                </a:solidFill>
                <a:cs typeface="Calibri"/>
              </a:rPr>
              <a:t>equidistant</a:t>
            </a:r>
            <a:r>
              <a:rPr sz="2400" b="1" spc="-15" dirty="0">
                <a:solidFill>
                  <a:srgbClr val="002060"/>
                </a:solidFill>
                <a:cs typeface="Calibri"/>
              </a:rPr>
              <a:t> to</a:t>
            </a:r>
            <a:r>
              <a:rPr sz="2400" b="1" spc="-25" dirty="0">
                <a:solidFill>
                  <a:srgbClr val="002060"/>
                </a:solidFill>
                <a:cs typeface="Calibri"/>
              </a:rPr>
              <a:t> </a:t>
            </a:r>
            <a:r>
              <a:rPr sz="2400" b="1" dirty="0">
                <a:solidFill>
                  <a:srgbClr val="002060"/>
                </a:solidFill>
                <a:cs typeface="Calibri"/>
              </a:rPr>
              <a:t>the query </a:t>
            </a:r>
            <a:r>
              <a:rPr sz="2400" b="1" spc="-10" dirty="0">
                <a:solidFill>
                  <a:srgbClr val="002060"/>
                </a:solidFill>
                <a:cs typeface="Calibri"/>
              </a:rPr>
              <a:t>vector</a:t>
            </a:r>
            <a:endParaRPr sz="2400" b="1" dirty="0">
              <a:solidFill>
                <a:srgbClr val="002060"/>
              </a:solidFill>
              <a:cs typeface="Calibri"/>
            </a:endParaRPr>
          </a:p>
          <a:p>
            <a:pPr lvl="1"/>
            <a:r>
              <a:rPr b="1" spc="-10" dirty="0">
                <a:solidFill>
                  <a:srgbClr val="002060"/>
                </a:solidFill>
                <a:cs typeface="Calibri"/>
              </a:rPr>
              <a:t>Can</a:t>
            </a:r>
            <a:r>
              <a:rPr b="1" spc="-15" dirty="0">
                <a:solidFill>
                  <a:srgbClr val="002060"/>
                </a:solidFill>
                <a:cs typeface="Calibri"/>
              </a:rPr>
              <a:t> produce</a:t>
            </a:r>
            <a:r>
              <a:rPr b="1" spc="25" dirty="0">
                <a:solidFill>
                  <a:srgbClr val="002060"/>
                </a:solidFill>
                <a:cs typeface="Calibri"/>
              </a:rPr>
              <a:t> </a:t>
            </a:r>
            <a:r>
              <a:rPr lang="en-US" b="1" spc="-10" dirty="0">
                <a:solidFill>
                  <a:srgbClr val="002060"/>
                </a:solidFill>
                <a:cs typeface="Calibri"/>
              </a:rPr>
              <a:t>counter-intuitive results</a:t>
            </a:r>
          </a:p>
          <a:p>
            <a:pPr lvl="1"/>
            <a:r>
              <a:rPr lang="en-US" b="1" spc="-10" dirty="0">
                <a:solidFill>
                  <a:srgbClr val="002060"/>
                </a:solidFill>
                <a:cs typeface="Calibri"/>
              </a:rPr>
              <a:t>Shrinking density – </a:t>
            </a:r>
            <a:r>
              <a:rPr lang="en-US" b="1" spc="-10" dirty="0" err="1">
                <a:solidFill>
                  <a:srgbClr val="002060"/>
                </a:solidFill>
                <a:cs typeface="Calibri"/>
              </a:rPr>
              <a:t>sparsification</a:t>
            </a:r>
            <a:r>
              <a:rPr lang="en-US" b="1" spc="-10" dirty="0">
                <a:solidFill>
                  <a:srgbClr val="002060"/>
                </a:solidFill>
                <a:cs typeface="Calibri"/>
              </a:rPr>
              <a:t> effect</a:t>
            </a:r>
          </a:p>
          <a:p>
            <a:pPr marL="756285" lvl="1" indent="-287020">
              <a:lnSpc>
                <a:spcPct val="100000"/>
              </a:lnSpc>
              <a:spcBef>
                <a:spcPts val="640"/>
              </a:spcBef>
              <a:buFont typeface="Arial MT"/>
              <a:buChar char="–"/>
              <a:tabLst>
                <a:tab pos="756920" algn="l"/>
              </a:tabLst>
            </a:pPr>
            <a:endParaRPr b="1" dirty="0">
              <a:solidFill>
                <a:srgbClr val="002060"/>
              </a:solidFill>
              <a:cs typeface="Calibri"/>
            </a:endParaRPr>
          </a:p>
        </p:txBody>
      </p:sp>
      <p:sp>
        <p:nvSpPr>
          <p:cNvPr id="4" name="object 4"/>
          <p:cNvSpPr txBox="1"/>
          <p:nvPr/>
        </p:nvSpPr>
        <p:spPr>
          <a:xfrm>
            <a:off x="1981200" y="3581400"/>
            <a:ext cx="3200400" cy="469900"/>
          </a:xfrm>
          <a:prstGeom prst="rect">
            <a:avLst/>
          </a:prstGeom>
          <a:ln w="12700">
            <a:solidFill>
              <a:srgbClr val="000000"/>
            </a:solidFill>
          </a:ln>
        </p:spPr>
        <p:txBody>
          <a:bodyPr vert="horz" wrap="square" lIns="0" tIns="38735" rIns="0" bIns="0" rtlCol="0">
            <a:spAutoFit/>
          </a:bodyPr>
          <a:lstStyle/>
          <a:p>
            <a:pPr marL="91440">
              <a:lnSpc>
                <a:spcPct val="100000"/>
              </a:lnSpc>
              <a:spcBef>
                <a:spcPts val="305"/>
              </a:spcBef>
            </a:pPr>
            <a:r>
              <a:rPr sz="2400" spc="-5" dirty="0">
                <a:latin typeface="Arial MT"/>
                <a:cs typeface="Arial MT"/>
              </a:rPr>
              <a:t>1 1</a:t>
            </a:r>
            <a:r>
              <a:rPr sz="2400" spc="-15" dirty="0">
                <a:latin typeface="Arial MT"/>
                <a:cs typeface="Arial MT"/>
              </a:rPr>
              <a:t> </a:t>
            </a:r>
            <a:r>
              <a:rPr sz="2400" spc="-5" dirty="0">
                <a:latin typeface="Arial MT"/>
                <a:cs typeface="Arial MT"/>
              </a:rPr>
              <a:t>1 1</a:t>
            </a:r>
            <a:r>
              <a:rPr sz="2400" dirty="0">
                <a:latin typeface="Arial MT"/>
                <a:cs typeface="Arial MT"/>
              </a:rPr>
              <a:t> </a:t>
            </a:r>
            <a:r>
              <a:rPr sz="2400" spc="-5" dirty="0">
                <a:latin typeface="Arial MT"/>
                <a:cs typeface="Arial MT"/>
              </a:rPr>
              <a:t>1 1 1 1</a:t>
            </a:r>
            <a:r>
              <a:rPr sz="2400" spc="-10" dirty="0">
                <a:latin typeface="Arial MT"/>
                <a:cs typeface="Arial MT"/>
              </a:rPr>
              <a:t> </a:t>
            </a:r>
            <a:r>
              <a:rPr sz="2400" spc="-5" dirty="0">
                <a:latin typeface="Arial MT"/>
                <a:cs typeface="Arial MT"/>
              </a:rPr>
              <a:t>1 1 1</a:t>
            </a:r>
            <a:r>
              <a:rPr sz="2400" dirty="0">
                <a:latin typeface="Arial MT"/>
                <a:cs typeface="Arial MT"/>
              </a:rPr>
              <a:t> </a:t>
            </a:r>
            <a:r>
              <a:rPr sz="2400" spc="-5" dirty="0">
                <a:latin typeface="Arial MT"/>
                <a:cs typeface="Arial MT"/>
              </a:rPr>
              <a:t>0</a:t>
            </a:r>
            <a:endParaRPr sz="2400" dirty="0">
              <a:latin typeface="Arial MT"/>
              <a:cs typeface="Arial MT"/>
            </a:endParaRPr>
          </a:p>
        </p:txBody>
      </p:sp>
      <p:sp>
        <p:nvSpPr>
          <p:cNvPr id="5" name="object 5"/>
          <p:cNvSpPr txBox="1"/>
          <p:nvPr/>
        </p:nvSpPr>
        <p:spPr>
          <a:xfrm>
            <a:off x="1981200" y="4267200"/>
            <a:ext cx="3200400" cy="469900"/>
          </a:xfrm>
          <a:prstGeom prst="rect">
            <a:avLst/>
          </a:prstGeom>
          <a:ln w="12700">
            <a:solidFill>
              <a:srgbClr val="000000"/>
            </a:solidFill>
          </a:ln>
        </p:spPr>
        <p:txBody>
          <a:bodyPr vert="horz" wrap="square" lIns="0" tIns="38735" rIns="0" bIns="0" rtlCol="0">
            <a:spAutoFit/>
          </a:bodyPr>
          <a:lstStyle/>
          <a:p>
            <a:pPr marL="91440">
              <a:lnSpc>
                <a:spcPct val="100000"/>
              </a:lnSpc>
              <a:spcBef>
                <a:spcPts val="305"/>
              </a:spcBef>
            </a:pPr>
            <a:r>
              <a:rPr sz="2400" spc="-5" dirty="0">
                <a:latin typeface="Arial MT"/>
                <a:cs typeface="Arial MT"/>
              </a:rPr>
              <a:t>0 1</a:t>
            </a:r>
            <a:r>
              <a:rPr sz="2400" spc="-15" dirty="0">
                <a:latin typeface="Arial MT"/>
                <a:cs typeface="Arial MT"/>
              </a:rPr>
              <a:t> </a:t>
            </a:r>
            <a:r>
              <a:rPr sz="2400" spc="-5" dirty="0">
                <a:latin typeface="Arial MT"/>
                <a:cs typeface="Arial MT"/>
              </a:rPr>
              <a:t>1 1</a:t>
            </a:r>
            <a:r>
              <a:rPr sz="2400" dirty="0">
                <a:latin typeface="Arial MT"/>
                <a:cs typeface="Arial MT"/>
              </a:rPr>
              <a:t> </a:t>
            </a:r>
            <a:r>
              <a:rPr sz="2400" spc="-5" dirty="0">
                <a:latin typeface="Arial MT"/>
                <a:cs typeface="Arial MT"/>
              </a:rPr>
              <a:t>1 1 1 1</a:t>
            </a:r>
            <a:r>
              <a:rPr sz="2400" spc="-10" dirty="0">
                <a:latin typeface="Arial MT"/>
                <a:cs typeface="Arial MT"/>
              </a:rPr>
              <a:t> </a:t>
            </a:r>
            <a:r>
              <a:rPr sz="2400" spc="-5" dirty="0">
                <a:latin typeface="Arial MT"/>
                <a:cs typeface="Arial MT"/>
              </a:rPr>
              <a:t>1 1 1</a:t>
            </a:r>
            <a:r>
              <a:rPr sz="2400" dirty="0">
                <a:latin typeface="Arial MT"/>
                <a:cs typeface="Arial MT"/>
              </a:rPr>
              <a:t> </a:t>
            </a:r>
            <a:r>
              <a:rPr sz="2400" spc="-5" dirty="0">
                <a:latin typeface="Arial MT"/>
                <a:cs typeface="Arial MT"/>
              </a:rPr>
              <a:t>1</a:t>
            </a:r>
            <a:endParaRPr sz="2400" dirty="0">
              <a:latin typeface="Arial MT"/>
              <a:cs typeface="Arial MT"/>
            </a:endParaRPr>
          </a:p>
        </p:txBody>
      </p:sp>
      <p:sp>
        <p:nvSpPr>
          <p:cNvPr id="6" name="object 6"/>
          <p:cNvSpPr txBox="1"/>
          <p:nvPr/>
        </p:nvSpPr>
        <p:spPr>
          <a:xfrm>
            <a:off x="6400800" y="3594100"/>
            <a:ext cx="3200400" cy="469900"/>
          </a:xfrm>
          <a:prstGeom prst="rect">
            <a:avLst/>
          </a:prstGeom>
          <a:ln w="12700">
            <a:solidFill>
              <a:srgbClr val="000000"/>
            </a:solidFill>
          </a:ln>
        </p:spPr>
        <p:txBody>
          <a:bodyPr vert="horz" wrap="square" lIns="0" tIns="38735" rIns="0" bIns="0" rtlCol="0">
            <a:spAutoFit/>
          </a:bodyPr>
          <a:lstStyle/>
          <a:p>
            <a:pPr marL="92075">
              <a:lnSpc>
                <a:spcPct val="100000"/>
              </a:lnSpc>
              <a:spcBef>
                <a:spcPts val="305"/>
              </a:spcBef>
            </a:pPr>
            <a:r>
              <a:rPr sz="2400" spc="-5" dirty="0">
                <a:latin typeface="Arial MT"/>
                <a:cs typeface="Arial MT"/>
              </a:rPr>
              <a:t>1 0</a:t>
            </a:r>
            <a:r>
              <a:rPr sz="2400" spc="-15" dirty="0">
                <a:latin typeface="Arial MT"/>
                <a:cs typeface="Arial MT"/>
              </a:rPr>
              <a:t> </a:t>
            </a:r>
            <a:r>
              <a:rPr sz="2400" spc="-5" dirty="0">
                <a:latin typeface="Arial MT"/>
                <a:cs typeface="Arial MT"/>
              </a:rPr>
              <a:t>0 0</a:t>
            </a:r>
            <a:r>
              <a:rPr sz="2400" dirty="0">
                <a:latin typeface="Arial MT"/>
                <a:cs typeface="Arial MT"/>
              </a:rPr>
              <a:t> </a:t>
            </a:r>
            <a:r>
              <a:rPr sz="2400" spc="-5" dirty="0">
                <a:latin typeface="Arial MT"/>
                <a:cs typeface="Arial MT"/>
              </a:rPr>
              <a:t>0 0 0 0</a:t>
            </a:r>
            <a:r>
              <a:rPr sz="2400" spc="-10" dirty="0">
                <a:latin typeface="Arial MT"/>
                <a:cs typeface="Arial MT"/>
              </a:rPr>
              <a:t> </a:t>
            </a:r>
            <a:r>
              <a:rPr sz="2400" spc="-5" dirty="0">
                <a:latin typeface="Arial MT"/>
                <a:cs typeface="Arial MT"/>
              </a:rPr>
              <a:t>0 0 0</a:t>
            </a:r>
            <a:r>
              <a:rPr sz="2400" dirty="0">
                <a:latin typeface="Arial MT"/>
                <a:cs typeface="Arial MT"/>
              </a:rPr>
              <a:t> </a:t>
            </a:r>
            <a:r>
              <a:rPr sz="2400" spc="-5" dirty="0">
                <a:latin typeface="Arial MT"/>
                <a:cs typeface="Arial MT"/>
              </a:rPr>
              <a:t>0</a:t>
            </a:r>
            <a:endParaRPr sz="2400">
              <a:latin typeface="Arial MT"/>
              <a:cs typeface="Arial MT"/>
            </a:endParaRPr>
          </a:p>
        </p:txBody>
      </p:sp>
      <p:sp>
        <p:nvSpPr>
          <p:cNvPr id="7" name="object 7"/>
          <p:cNvSpPr txBox="1"/>
          <p:nvPr/>
        </p:nvSpPr>
        <p:spPr>
          <a:xfrm>
            <a:off x="6400800" y="4279900"/>
            <a:ext cx="3200400" cy="469900"/>
          </a:xfrm>
          <a:prstGeom prst="rect">
            <a:avLst/>
          </a:prstGeom>
          <a:ln w="12700">
            <a:solidFill>
              <a:srgbClr val="000000"/>
            </a:solidFill>
          </a:ln>
        </p:spPr>
        <p:txBody>
          <a:bodyPr vert="horz" wrap="square" lIns="0" tIns="38735" rIns="0" bIns="0" rtlCol="0">
            <a:spAutoFit/>
          </a:bodyPr>
          <a:lstStyle/>
          <a:p>
            <a:pPr marL="92075">
              <a:lnSpc>
                <a:spcPct val="100000"/>
              </a:lnSpc>
              <a:spcBef>
                <a:spcPts val="305"/>
              </a:spcBef>
            </a:pPr>
            <a:r>
              <a:rPr sz="2400" spc="-5" dirty="0">
                <a:latin typeface="Arial MT"/>
                <a:cs typeface="Arial MT"/>
              </a:rPr>
              <a:t>0 0</a:t>
            </a:r>
            <a:r>
              <a:rPr sz="2400" spc="-15" dirty="0">
                <a:latin typeface="Arial MT"/>
                <a:cs typeface="Arial MT"/>
              </a:rPr>
              <a:t> </a:t>
            </a:r>
            <a:r>
              <a:rPr sz="2400" spc="-5" dirty="0">
                <a:latin typeface="Arial MT"/>
                <a:cs typeface="Arial MT"/>
              </a:rPr>
              <a:t>0 0</a:t>
            </a:r>
            <a:r>
              <a:rPr sz="2400" dirty="0">
                <a:latin typeface="Arial MT"/>
                <a:cs typeface="Arial MT"/>
              </a:rPr>
              <a:t> </a:t>
            </a:r>
            <a:r>
              <a:rPr sz="2400" spc="-5" dirty="0">
                <a:latin typeface="Arial MT"/>
                <a:cs typeface="Arial MT"/>
              </a:rPr>
              <a:t>0 0 0 0</a:t>
            </a:r>
            <a:r>
              <a:rPr sz="2400" spc="-10" dirty="0">
                <a:latin typeface="Arial MT"/>
                <a:cs typeface="Arial MT"/>
              </a:rPr>
              <a:t> </a:t>
            </a:r>
            <a:r>
              <a:rPr sz="2400" spc="-5" dirty="0">
                <a:latin typeface="Arial MT"/>
                <a:cs typeface="Arial MT"/>
              </a:rPr>
              <a:t>0 0 0</a:t>
            </a:r>
            <a:r>
              <a:rPr sz="2400" dirty="0">
                <a:latin typeface="Arial MT"/>
                <a:cs typeface="Arial MT"/>
              </a:rPr>
              <a:t> </a:t>
            </a:r>
            <a:r>
              <a:rPr sz="2400" spc="-5" dirty="0">
                <a:latin typeface="Arial MT"/>
                <a:cs typeface="Arial MT"/>
              </a:rPr>
              <a:t>1</a:t>
            </a:r>
            <a:endParaRPr sz="2400">
              <a:latin typeface="Arial MT"/>
              <a:cs typeface="Arial MT"/>
            </a:endParaRPr>
          </a:p>
        </p:txBody>
      </p:sp>
      <p:sp>
        <p:nvSpPr>
          <p:cNvPr id="8" name="object 8"/>
          <p:cNvSpPr txBox="1"/>
          <p:nvPr/>
        </p:nvSpPr>
        <p:spPr>
          <a:xfrm>
            <a:off x="5566028" y="3925011"/>
            <a:ext cx="330200"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MT"/>
                <a:cs typeface="Arial MT"/>
              </a:rPr>
              <a:t>vs</a:t>
            </a:r>
            <a:endParaRPr sz="2400">
              <a:latin typeface="Arial MT"/>
              <a:cs typeface="Arial MT"/>
            </a:endParaRPr>
          </a:p>
        </p:txBody>
      </p:sp>
      <p:sp>
        <p:nvSpPr>
          <p:cNvPr id="9" name="object 9"/>
          <p:cNvSpPr txBox="1"/>
          <p:nvPr/>
        </p:nvSpPr>
        <p:spPr>
          <a:xfrm>
            <a:off x="2898394" y="4903165"/>
            <a:ext cx="1233170" cy="331470"/>
          </a:xfrm>
          <a:prstGeom prst="rect">
            <a:avLst/>
          </a:prstGeom>
        </p:spPr>
        <p:txBody>
          <a:bodyPr vert="horz" wrap="square" lIns="0" tIns="13335" rIns="0" bIns="0" rtlCol="0">
            <a:spAutoFit/>
          </a:bodyPr>
          <a:lstStyle/>
          <a:p>
            <a:pPr marL="12700">
              <a:lnSpc>
                <a:spcPct val="100000"/>
              </a:lnSpc>
              <a:spcBef>
                <a:spcPts val="105"/>
              </a:spcBef>
            </a:pPr>
            <a:r>
              <a:rPr sz="2000" dirty="0">
                <a:latin typeface="Arial MT"/>
                <a:cs typeface="Arial MT"/>
              </a:rPr>
              <a:t>d</a:t>
            </a:r>
            <a:r>
              <a:rPr sz="2000" spc="-35" dirty="0">
                <a:latin typeface="Arial MT"/>
                <a:cs typeface="Arial MT"/>
              </a:rPr>
              <a:t> </a:t>
            </a:r>
            <a:r>
              <a:rPr sz="2000" dirty="0">
                <a:latin typeface="Arial MT"/>
                <a:cs typeface="Arial MT"/>
              </a:rPr>
              <a:t>=</a:t>
            </a:r>
            <a:r>
              <a:rPr sz="2000" spc="-65" dirty="0">
                <a:latin typeface="Arial MT"/>
                <a:cs typeface="Arial MT"/>
              </a:rPr>
              <a:t> </a:t>
            </a:r>
            <a:r>
              <a:rPr sz="2000" dirty="0">
                <a:latin typeface="Arial MT"/>
                <a:cs typeface="Arial MT"/>
              </a:rPr>
              <a:t>1.4142</a:t>
            </a:r>
            <a:endParaRPr sz="2000">
              <a:latin typeface="Arial MT"/>
              <a:cs typeface="Arial MT"/>
            </a:endParaRPr>
          </a:p>
        </p:txBody>
      </p:sp>
      <p:sp>
        <p:nvSpPr>
          <p:cNvPr id="10" name="object 10"/>
          <p:cNvSpPr txBox="1"/>
          <p:nvPr/>
        </p:nvSpPr>
        <p:spPr>
          <a:xfrm>
            <a:off x="7318629" y="4903165"/>
            <a:ext cx="1233170" cy="331470"/>
          </a:xfrm>
          <a:prstGeom prst="rect">
            <a:avLst/>
          </a:prstGeom>
        </p:spPr>
        <p:txBody>
          <a:bodyPr vert="horz" wrap="square" lIns="0" tIns="13335" rIns="0" bIns="0" rtlCol="0">
            <a:spAutoFit/>
          </a:bodyPr>
          <a:lstStyle/>
          <a:p>
            <a:pPr marL="12700">
              <a:lnSpc>
                <a:spcPct val="100000"/>
              </a:lnSpc>
              <a:spcBef>
                <a:spcPts val="105"/>
              </a:spcBef>
            </a:pPr>
            <a:r>
              <a:rPr sz="2000" dirty="0">
                <a:latin typeface="Arial MT"/>
                <a:cs typeface="Arial MT"/>
              </a:rPr>
              <a:t>d</a:t>
            </a:r>
            <a:r>
              <a:rPr sz="2000" spc="-35" dirty="0">
                <a:latin typeface="Arial MT"/>
                <a:cs typeface="Arial MT"/>
              </a:rPr>
              <a:t> </a:t>
            </a:r>
            <a:r>
              <a:rPr sz="2000" dirty="0">
                <a:latin typeface="Arial MT"/>
                <a:cs typeface="Arial MT"/>
              </a:rPr>
              <a:t>=</a:t>
            </a:r>
            <a:r>
              <a:rPr sz="2000" spc="-65" dirty="0">
                <a:latin typeface="Arial MT"/>
                <a:cs typeface="Arial MT"/>
              </a:rPr>
              <a:t> </a:t>
            </a:r>
            <a:r>
              <a:rPr sz="2000" dirty="0">
                <a:latin typeface="Arial MT"/>
                <a:cs typeface="Arial MT"/>
              </a:rPr>
              <a:t>1.4142</a:t>
            </a:r>
            <a:endParaRPr sz="2000">
              <a:latin typeface="Arial MT"/>
              <a:cs typeface="Arial MT"/>
            </a:endParaRPr>
          </a:p>
        </p:txBody>
      </p:sp>
      <p:sp>
        <p:nvSpPr>
          <p:cNvPr id="11" name="object 11"/>
          <p:cNvSpPr txBox="1"/>
          <p:nvPr/>
        </p:nvSpPr>
        <p:spPr>
          <a:xfrm>
            <a:off x="2973704" y="5812028"/>
            <a:ext cx="8570596" cy="382156"/>
          </a:xfrm>
          <a:prstGeom prst="rect">
            <a:avLst/>
          </a:prstGeom>
        </p:spPr>
        <p:txBody>
          <a:bodyPr vert="horz" wrap="square" lIns="0" tIns="12700" rIns="0" bIns="0" rtlCol="0">
            <a:spAutoFit/>
          </a:bodyPr>
          <a:lstStyle/>
          <a:p>
            <a:pPr marL="325120" indent="-312420">
              <a:lnSpc>
                <a:spcPct val="100000"/>
              </a:lnSpc>
              <a:spcBef>
                <a:spcPts val="100"/>
              </a:spcBef>
              <a:buClr>
                <a:srgbClr val="0C7A9C"/>
              </a:buClr>
              <a:buSzPct val="68750"/>
              <a:buFont typeface="Wingdings"/>
              <a:buChar char=""/>
              <a:tabLst>
                <a:tab pos="325120" algn="l"/>
              </a:tabLst>
            </a:pPr>
            <a:r>
              <a:rPr sz="2400" b="1" spc="-5" dirty="0">
                <a:solidFill>
                  <a:srgbClr val="C00000"/>
                </a:solidFill>
                <a:latin typeface="Garamond" panose="02020404030301010803" pitchFamily="18" charset="0"/>
                <a:cs typeface="Arial MT"/>
              </a:rPr>
              <a:t>Solution:</a:t>
            </a:r>
            <a:r>
              <a:rPr sz="2400" b="1" spc="20" dirty="0">
                <a:solidFill>
                  <a:srgbClr val="C00000"/>
                </a:solidFill>
                <a:latin typeface="Garamond" panose="02020404030301010803" pitchFamily="18" charset="0"/>
                <a:cs typeface="Arial MT"/>
              </a:rPr>
              <a:t> </a:t>
            </a:r>
            <a:r>
              <a:rPr sz="2400" b="1" spc="-5" dirty="0">
                <a:solidFill>
                  <a:srgbClr val="C00000"/>
                </a:solidFill>
                <a:latin typeface="Garamond" panose="02020404030301010803" pitchFamily="18" charset="0"/>
                <a:cs typeface="Arial MT"/>
              </a:rPr>
              <a:t>Normalize</a:t>
            </a:r>
            <a:r>
              <a:rPr sz="2400" b="1" spc="15" dirty="0">
                <a:solidFill>
                  <a:srgbClr val="C00000"/>
                </a:solidFill>
                <a:latin typeface="Garamond" panose="02020404030301010803" pitchFamily="18" charset="0"/>
                <a:cs typeface="Arial MT"/>
              </a:rPr>
              <a:t> </a:t>
            </a:r>
            <a:r>
              <a:rPr sz="2400" b="1" dirty="0">
                <a:solidFill>
                  <a:srgbClr val="C00000"/>
                </a:solidFill>
                <a:latin typeface="Garamond" panose="02020404030301010803" pitchFamily="18" charset="0"/>
                <a:cs typeface="Arial MT"/>
              </a:rPr>
              <a:t>the</a:t>
            </a:r>
            <a:r>
              <a:rPr sz="2400" b="1" spc="-15" dirty="0">
                <a:solidFill>
                  <a:srgbClr val="C00000"/>
                </a:solidFill>
                <a:latin typeface="Garamond" panose="02020404030301010803" pitchFamily="18" charset="0"/>
                <a:cs typeface="Arial MT"/>
              </a:rPr>
              <a:t> </a:t>
            </a:r>
            <a:r>
              <a:rPr sz="2400" b="1" dirty="0">
                <a:solidFill>
                  <a:srgbClr val="C00000"/>
                </a:solidFill>
                <a:latin typeface="Garamond" panose="02020404030301010803" pitchFamily="18" charset="0"/>
                <a:cs typeface="Arial MT"/>
              </a:rPr>
              <a:t>vectors</a:t>
            </a:r>
            <a:r>
              <a:rPr sz="2400" b="1" spc="-5" dirty="0">
                <a:solidFill>
                  <a:srgbClr val="C00000"/>
                </a:solidFill>
                <a:latin typeface="Garamond" panose="02020404030301010803" pitchFamily="18" charset="0"/>
                <a:cs typeface="Arial MT"/>
              </a:rPr>
              <a:t> </a:t>
            </a:r>
            <a:r>
              <a:rPr sz="2400" b="1" dirty="0">
                <a:solidFill>
                  <a:srgbClr val="C00000"/>
                </a:solidFill>
                <a:latin typeface="Garamond" panose="02020404030301010803" pitchFamily="18" charset="0"/>
                <a:cs typeface="Arial MT"/>
              </a:rPr>
              <a:t>to</a:t>
            </a:r>
            <a:r>
              <a:rPr sz="2400" b="1" spc="-5" dirty="0">
                <a:solidFill>
                  <a:srgbClr val="C00000"/>
                </a:solidFill>
                <a:latin typeface="Garamond" panose="02020404030301010803" pitchFamily="18" charset="0"/>
                <a:cs typeface="Arial MT"/>
              </a:rPr>
              <a:t> unit length</a:t>
            </a:r>
            <a:endParaRPr sz="2400" b="1" dirty="0">
              <a:solidFill>
                <a:srgbClr val="C00000"/>
              </a:solidFill>
              <a:latin typeface="Garamond" panose="02020404030301010803" pitchFamily="18" charset="0"/>
              <a:cs typeface="Arial M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6325" y="461594"/>
            <a:ext cx="8736456" cy="697230"/>
          </a:xfrm>
          <a:prstGeom prst="rect">
            <a:avLst/>
          </a:prstGeom>
        </p:spPr>
        <p:txBody>
          <a:bodyPr vert="horz" wrap="square" lIns="0" tIns="13335" rIns="0" bIns="0" rtlCol="0">
            <a:spAutoFit/>
          </a:bodyPr>
          <a:lstStyle/>
          <a:p>
            <a:pPr marL="12700">
              <a:lnSpc>
                <a:spcPct val="100000"/>
              </a:lnSpc>
              <a:spcBef>
                <a:spcPts val="105"/>
              </a:spcBef>
            </a:pPr>
            <a:r>
              <a:rPr spc="-15" dirty="0"/>
              <a:t>Nearest</a:t>
            </a:r>
            <a:r>
              <a:rPr spc="-20" dirty="0"/>
              <a:t> </a:t>
            </a:r>
            <a:r>
              <a:rPr spc="-5" dirty="0"/>
              <a:t>neighbor</a:t>
            </a:r>
            <a:r>
              <a:rPr spc="5" dirty="0"/>
              <a:t> </a:t>
            </a:r>
            <a:r>
              <a:rPr spc="-10" dirty="0"/>
              <a:t>Classification…</a:t>
            </a:r>
          </a:p>
        </p:txBody>
      </p:sp>
      <p:sp>
        <p:nvSpPr>
          <p:cNvPr id="3" name="object 3"/>
          <p:cNvSpPr txBox="1"/>
          <p:nvPr/>
        </p:nvSpPr>
        <p:spPr>
          <a:xfrm>
            <a:off x="688340" y="1506537"/>
            <a:ext cx="10587990" cy="3093154"/>
          </a:xfrm>
          <a:prstGeom prst="rect">
            <a:avLst/>
          </a:prstGeom>
        </p:spPr>
        <p:txBody>
          <a:bodyPr vert="horz" wrap="square" lIns="0" tIns="114300" rIns="0" bIns="0" rtlCol="0">
            <a:spAutoFit/>
          </a:bodyPr>
          <a:lstStyle/>
          <a:p>
            <a:pPr marL="342265" marR="4933950" indent="-342265" algn="r">
              <a:lnSpc>
                <a:spcPct val="100000"/>
              </a:lnSpc>
              <a:spcBef>
                <a:spcPts val="900"/>
              </a:spcBef>
              <a:buFont typeface="Arial MT"/>
              <a:buChar char="•"/>
              <a:tabLst>
                <a:tab pos="342265" algn="l"/>
                <a:tab pos="342900" algn="l"/>
              </a:tabLst>
            </a:pPr>
            <a:r>
              <a:rPr sz="3200" b="1" dirty="0">
                <a:solidFill>
                  <a:srgbClr val="002060"/>
                </a:solidFill>
                <a:latin typeface="Garamond" panose="02020404030301010803" pitchFamily="18" charset="0"/>
                <a:cs typeface="Calibri"/>
              </a:rPr>
              <a:t>k-NN</a:t>
            </a:r>
            <a:r>
              <a:rPr sz="3200" b="1" spc="-25" dirty="0">
                <a:solidFill>
                  <a:srgbClr val="002060"/>
                </a:solidFill>
                <a:latin typeface="Garamond" panose="02020404030301010803" pitchFamily="18" charset="0"/>
                <a:cs typeface="Calibri"/>
              </a:rPr>
              <a:t> </a:t>
            </a:r>
            <a:r>
              <a:rPr sz="3200" b="1" spc="-10" dirty="0">
                <a:solidFill>
                  <a:srgbClr val="002060"/>
                </a:solidFill>
                <a:latin typeface="Garamond" panose="02020404030301010803" pitchFamily="18" charset="0"/>
                <a:cs typeface="Calibri"/>
              </a:rPr>
              <a:t>classifiers</a:t>
            </a:r>
            <a:r>
              <a:rPr sz="3200" b="1" spc="15" dirty="0">
                <a:solidFill>
                  <a:srgbClr val="002060"/>
                </a:solidFill>
                <a:latin typeface="Garamond" panose="02020404030301010803" pitchFamily="18" charset="0"/>
                <a:cs typeface="Calibri"/>
              </a:rPr>
              <a:t> </a:t>
            </a:r>
            <a:r>
              <a:rPr sz="3200" b="1" spc="-15" dirty="0">
                <a:solidFill>
                  <a:srgbClr val="002060"/>
                </a:solidFill>
                <a:latin typeface="Garamond" panose="02020404030301010803" pitchFamily="18" charset="0"/>
                <a:cs typeface="Calibri"/>
              </a:rPr>
              <a:t>are</a:t>
            </a:r>
            <a:r>
              <a:rPr sz="3200" b="1" spc="-10" dirty="0">
                <a:solidFill>
                  <a:srgbClr val="002060"/>
                </a:solidFill>
                <a:latin typeface="Garamond" panose="02020404030301010803" pitchFamily="18" charset="0"/>
                <a:cs typeface="Calibri"/>
              </a:rPr>
              <a:t> </a:t>
            </a:r>
            <a:r>
              <a:rPr sz="3200" b="1" spc="-10" dirty="0" err="1">
                <a:solidFill>
                  <a:srgbClr val="002060"/>
                </a:solidFill>
                <a:latin typeface="Garamond" panose="02020404030301010803" pitchFamily="18" charset="0"/>
                <a:cs typeface="Calibri"/>
              </a:rPr>
              <a:t>laz</a:t>
            </a:r>
            <a:r>
              <a:rPr lang="en-IN" sz="3200" b="1" spc="-10" dirty="0">
                <a:solidFill>
                  <a:srgbClr val="002060"/>
                </a:solidFill>
                <a:latin typeface="Garamond" panose="02020404030301010803" pitchFamily="18" charset="0"/>
                <a:cs typeface="Calibri"/>
              </a:rPr>
              <a:t>y</a:t>
            </a:r>
            <a:r>
              <a:rPr lang="en-US" sz="3200" b="1" spc="-10" dirty="0">
                <a:solidFill>
                  <a:srgbClr val="002060"/>
                </a:solidFill>
                <a:latin typeface="Garamond" panose="02020404030301010803" pitchFamily="18" charset="0"/>
                <a:cs typeface="Calibri"/>
              </a:rPr>
              <a:t> l</a:t>
            </a:r>
            <a:r>
              <a:rPr lang="en-US" sz="3200" b="1" spc="5" dirty="0">
                <a:solidFill>
                  <a:srgbClr val="002060"/>
                </a:solidFill>
                <a:latin typeface="Garamond" panose="02020404030301010803" pitchFamily="18" charset="0"/>
                <a:cs typeface="Calibri"/>
              </a:rPr>
              <a:t>earners</a:t>
            </a:r>
            <a:endParaRPr sz="3200" b="1" dirty="0">
              <a:solidFill>
                <a:srgbClr val="002060"/>
              </a:solidFill>
              <a:latin typeface="Garamond" panose="02020404030301010803" pitchFamily="18" charset="0"/>
              <a:cs typeface="Calibri"/>
            </a:endParaRPr>
          </a:p>
          <a:p>
            <a:pPr marL="287020" marR="4983480" lvl="1" indent="-287020" algn="r">
              <a:lnSpc>
                <a:spcPct val="100000"/>
              </a:lnSpc>
              <a:spcBef>
                <a:spcPts val="690"/>
              </a:spcBef>
              <a:buFont typeface="Arial MT"/>
              <a:buChar char="–"/>
              <a:tabLst>
                <a:tab pos="287020" algn="l"/>
              </a:tabLst>
            </a:pPr>
            <a:r>
              <a:rPr sz="2800" b="1" spc="-5" dirty="0">
                <a:solidFill>
                  <a:srgbClr val="002060"/>
                </a:solidFill>
                <a:latin typeface="Garamond" panose="02020404030301010803" pitchFamily="18" charset="0"/>
                <a:cs typeface="Calibri"/>
              </a:rPr>
              <a:t>It</a:t>
            </a:r>
            <a:r>
              <a:rPr sz="2800" b="1" spc="-15" dirty="0">
                <a:solidFill>
                  <a:srgbClr val="002060"/>
                </a:solidFill>
                <a:latin typeface="Garamond" panose="02020404030301010803" pitchFamily="18" charset="0"/>
                <a:cs typeface="Calibri"/>
              </a:rPr>
              <a:t> </a:t>
            </a:r>
            <a:r>
              <a:rPr sz="2800" b="1" spc="-10" dirty="0">
                <a:solidFill>
                  <a:srgbClr val="002060"/>
                </a:solidFill>
                <a:latin typeface="Garamond" panose="02020404030301010803" pitchFamily="18" charset="0"/>
                <a:cs typeface="Calibri"/>
              </a:rPr>
              <a:t>does</a:t>
            </a:r>
            <a:r>
              <a:rPr sz="2800" b="1" spc="5" dirty="0">
                <a:solidFill>
                  <a:srgbClr val="002060"/>
                </a:solidFill>
                <a:latin typeface="Garamond" panose="02020404030301010803" pitchFamily="18" charset="0"/>
                <a:cs typeface="Calibri"/>
              </a:rPr>
              <a:t> </a:t>
            </a:r>
            <a:r>
              <a:rPr sz="2800" b="1" spc="-10" dirty="0">
                <a:solidFill>
                  <a:srgbClr val="002060"/>
                </a:solidFill>
                <a:latin typeface="Garamond" panose="02020404030301010803" pitchFamily="18" charset="0"/>
                <a:cs typeface="Calibri"/>
              </a:rPr>
              <a:t>not</a:t>
            </a:r>
            <a:r>
              <a:rPr sz="2800" b="1" dirty="0">
                <a:solidFill>
                  <a:srgbClr val="002060"/>
                </a:solidFill>
                <a:latin typeface="Garamond" panose="02020404030301010803" pitchFamily="18" charset="0"/>
                <a:cs typeface="Calibri"/>
              </a:rPr>
              <a:t> </a:t>
            </a:r>
            <a:r>
              <a:rPr sz="2800" b="1" spc="-10" dirty="0">
                <a:solidFill>
                  <a:srgbClr val="002060"/>
                </a:solidFill>
                <a:latin typeface="Garamond" panose="02020404030301010803" pitchFamily="18" charset="0"/>
                <a:cs typeface="Calibri"/>
              </a:rPr>
              <a:t>build</a:t>
            </a:r>
            <a:r>
              <a:rPr sz="2800" b="1" spc="20" dirty="0">
                <a:solidFill>
                  <a:srgbClr val="002060"/>
                </a:solidFill>
                <a:latin typeface="Garamond" panose="02020404030301010803" pitchFamily="18" charset="0"/>
                <a:cs typeface="Calibri"/>
              </a:rPr>
              <a:t> </a:t>
            </a:r>
            <a:r>
              <a:rPr sz="2800" b="1" spc="-5" dirty="0">
                <a:solidFill>
                  <a:srgbClr val="002060"/>
                </a:solidFill>
                <a:latin typeface="Garamond" panose="02020404030301010803" pitchFamily="18" charset="0"/>
                <a:cs typeface="Calibri"/>
              </a:rPr>
              <a:t>models</a:t>
            </a:r>
            <a:r>
              <a:rPr sz="2800" b="1" spc="10" dirty="0">
                <a:solidFill>
                  <a:srgbClr val="002060"/>
                </a:solidFill>
                <a:latin typeface="Garamond" panose="02020404030301010803" pitchFamily="18" charset="0"/>
                <a:cs typeface="Calibri"/>
              </a:rPr>
              <a:t> </a:t>
            </a:r>
            <a:r>
              <a:rPr sz="2800" b="1" spc="-10" dirty="0">
                <a:solidFill>
                  <a:srgbClr val="002060"/>
                </a:solidFill>
                <a:latin typeface="Garamond" panose="02020404030301010803" pitchFamily="18" charset="0"/>
                <a:cs typeface="Calibri"/>
              </a:rPr>
              <a:t>explicitly</a:t>
            </a:r>
            <a:endParaRPr sz="2800" b="1" dirty="0">
              <a:solidFill>
                <a:srgbClr val="002060"/>
              </a:solidFill>
              <a:latin typeface="Garamond" panose="02020404030301010803" pitchFamily="18" charset="0"/>
              <a:cs typeface="Calibri"/>
            </a:endParaRPr>
          </a:p>
          <a:p>
            <a:pPr marL="756285" marR="5080" lvl="1" indent="-287020">
              <a:lnSpc>
                <a:spcPct val="100000"/>
              </a:lnSpc>
              <a:spcBef>
                <a:spcPts val="670"/>
              </a:spcBef>
              <a:buFont typeface="Arial MT"/>
              <a:buChar char="–"/>
              <a:tabLst>
                <a:tab pos="756920" algn="l"/>
              </a:tabLst>
            </a:pPr>
            <a:r>
              <a:rPr sz="2800" b="1" spc="-20" dirty="0">
                <a:solidFill>
                  <a:srgbClr val="002060"/>
                </a:solidFill>
                <a:latin typeface="Garamond" panose="02020404030301010803" pitchFamily="18" charset="0"/>
                <a:cs typeface="Calibri"/>
              </a:rPr>
              <a:t>Unlike</a:t>
            </a:r>
            <a:r>
              <a:rPr sz="2800" b="1" spc="20" dirty="0">
                <a:solidFill>
                  <a:srgbClr val="002060"/>
                </a:solidFill>
                <a:latin typeface="Garamond" panose="02020404030301010803" pitchFamily="18" charset="0"/>
                <a:cs typeface="Calibri"/>
              </a:rPr>
              <a:t> </a:t>
            </a:r>
            <a:r>
              <a:rPr sz="2800" b="1" spc="-10" dirty="0">
                <a:solidFill>
                  <a:srgbClr val="002060"/>
                </a:solidFill>
                <a:latin typeface="Garamond" panose="02020404030301010803" pitchFamily="18" charset="0"/>
                <a:cs typeface="Calibri"/>
              </a:rPr>
              <a:t>eager</a:t>
            </a:r>
            <a:r>
              <a:rPr sz="2800" b="1" spc="-20" dirty="0">
                <a:solidFill>
                  <a:srgbClr val="002060"/>
                </a:solidFill>
                <a:latin typeface="Garamond" panose="02020404030301010803" pitchFamily="18" charset="0"/>
                <a:cs typeface="Calibri"/>
              </a:rPr>
              <a:t> </a:t>
            </a:r>
            <a:r>
              <a:rPr sz="2800" b="1" spc="-10" dirty="0">
                <a:solidFill>
                  <a:srgbClr val="002060"/>
                </a:solidFill>
                <a:latin typeface="Garamond" panose="02020404030301010803" pitchFamily="18" charset="0"/>
                <a:cs typeface="Calibri"/>
              </a:rPr>
              <a:t>learners</a:t>
            </a:r>
            <a:r>
              <a:rPr sz="2800" b="1" spc="10" dirty="0">
                <a:solidFill>
                  <a:srgbClr val="002060"/>
                </a:solidFill>
                <a:latin typeface="Garamond" panose="02020404030301010803" pitchFamily="18" charset="0"/>
                <a:cs typeface="Calibri"/>
              </a:rPr>
              <a:t> </a:t>
            </a:r>
            <a:r>
              <a:rPr sz="2800" b="1" spc="-10" dirty="0">
                <a:solidFill>
                  <a:srgbClr val="002060"/>
                </a:solidFill>
                <a:latin typeface="Garamond" panose="02020404030301010803" pitchFamily="18" charset="0"/>
                <a:cs typeface="Calibri"/>
              </a:rPr>
              <a:t>such</a:t>
            </a:r>
            <a:r>
              <a:rPr sz="2800" b="1" spc="35" dirty="0">
                <a:solidFill>
                  <a:srgbClr val="002060"/>
                </a:solidFill>
                <a:latin typeface="Garamond" panose="02020404030301010803" pitchFamily="18" charset="0"/>
                <a:cs typeface="Calibri"/>
              </a:rPr>
              <a:t> </a:t>
            </a:r>
            <a:r>
              <a:rPr sz="2800" b="1" spc="-5" dirty="0">
                <a:solidFill>
                  <a:srgbClr val="002060"/>
                </a:solidFill>
                <a:latin typeface="Garamond" panose="02020404030301010803" pitchFamily="18" charset="0"/>
                <a:cs typeface="Calibri"/>
              </a:rPr>
              <a:t>as</a:t>
            </a:r>
            <a:r>
              <a:rPr sz="2800" b="1" spc="5" dirty="0">
                <a:solidFill>
                  <a:srgbClr val="002060"/>
                </a:solidFill>
                <a:latin typeface="Garamond" panose="02020404030301010803" pitchFamily="18" charset="0"/>
                <a:cs typeface="Calibri"/>
              </a:rPr>
              <a:t> </a:t>
            </a:r>
            <a:r>
              <a:rPr sz="2800" b="1" spc="-10" dirty="0">
                <a:solidFill>
                  <a:srgbClr val="002060"/>
                </a:solidFill>
                <a:latin typeface="Garamond" panose="02020404030301010803" pitchFamily="18" charset="0"/>
                <a:cs typeface="Calibri"/>
              </a:rPr>
              <a:t>decision</a:t>
            </a:r>
            <a:r>
              <a:rPr sz="2800" b="1" spc="25" dirty="0">
                <a:solidFill>
                  <a:srgbClr val="002060"/>
                </a:solidFill>
                <a:latin typeface="Garamond" panose="02020404030301010803" pitchFamily="18" charset="0"/>
                <a:cs typeface="Calibri"/>
              </a:rPr>
              <a:t> </a:t>
            </a:r>
            <a:r>
              <a:rPr sz="2800" b="1" spc="-15" dirty="0">
                <a:solidFill>
                  <a:srgbClr val="002060"/>
                </a:solidFill>
                <a:latin typeface="Garamond" panose="02020404030301010803" pitchFamily="18" charset="0"/>
                <a:cs typeface="Calibri"/>
              </a:rPr>
              <a:t>tree</a:t>
            </a:r>
            <a:r>
              <a:rPr sz="2800" b="1" spc="5" dirty="0">
                <a:solidFill>
                  <a:srgbClr val="002060"/>
                </a:solidFill>
                <a:latin typeface="Garamond" panose="02020404030301010803" pitchFamily="18" charset="0"/>
                <a:cs typeface="Calibri"/>
              </a:rPr>
              <a:t> </a:t>
            </a:r>
            <a:r>
              <a:rPr sz="2800" b="1" spc="-10" dirty="0">
                <a:solidFill>
                  <a:srgbClr val="002060"/>
                </a:solidFill>
                <a:latin typeface="Garamond" panose="02020404030301010803" pitchFamily="18" charset="0"/>
                <a:cs typeface="Calibri"/>
              </a:rPr>
              <a:t>induction</a:t>
            </a:r>
            <a:r>
              <a:rPr sz="2800" b="1" spc="40" dirty="0">
                <a:solidFill>
                  <a:srgbClr val="002060"/>
                </a:solidFill>
                <a:latin typeface="Garamond" panose="02020404030301010803" pitchFamily="18" charset="0"/>
                <a:cs typeface="Calibri"/>
              </a:rPr>
              <a:t> </a:t>
            </a:r>
            <a:r>
              <a:rPr sz="2800" b="1" spc="-5" dirty="0">
                <a:solidFill>
                  <a:srgbClr val="002060"/>
                </a:solidFill>
                <a:latin typeface="Garamond" panose="02020404030301010803" pitchFamily="18" charset="0"/>
                <a:cs typeface="Calibri"/>
              </a:rPr>
              <a:t>and</a:t>
            </a:r>
            <a:r>
              <a:rPr sz="2800" b="1" spc="30" dirty="0">
                <a:solidFill>
                  <a:srgbClr val="002060"/>
                </a:solidFill>
                <a:latin typeface="Garamond" panose="02020404030301010803" pitchFamily="18" charset="0"/>
                <a:cs typeface="Calibri"/>
              </a:rPr>
              <a:t> </a:t>
            </a:r>
            <a:r>
              <a:rPr sz="2800" b="1" spc="-5" dirty="0">
                <a:solidFill>
                  <a:srgbClr val="002060"/>
                </a:solidFill>
                <a:latin typeface="Garamond" panose="02020404030301010803" pitchFamily="18" charset="0"/>
                <a:cs typeface="Calibri"/>
              </a:rPr>
              <a:t>rule-based </a:t>
            </a:r>
            <a:r>
              <a:rPr sz="2800" b="1" spc="-620" dirty="0">
                <a:solidFill>
                  <a:srgbClr val="002060"/>
                </a:solidFill>
                <a:latin typeface="Garamond" panose="02020404030301010803" pitchFamily="18" charset="0"/>
                <a:cs typeface="Calibri"/>
              </a:rPr>
              <a:t> </a:t>
            </a:r>
            <a:r>
              <a:rPr sz="2800" b="1" spc="-25" dirty="0">
                <a:solidFill>
                  <a:srgbClr val="002060"/>
                </a:solidFill>
                <a:latin typeface="Garamond" panose="02020404030301010803" pitchFamily="18" charset="0"/>
                <a:cs typeface="Calibri"/>
              </a:rPr>
              <a:t>systems</a:t>
            </a:r>
            <a:endParaRPr sz="2800" b="1" dirty="0">
              <a:solidFill>
                <a:srgbClr val="002060"/>
              </a:solidFill>
              <a:latin typeface="Garamond" panose="02020404030301010803" pitchFamily="18" charset="0"/>
              <a:cs typeface="Calibri"/>
            </a:endParaRPr>
          </a:p>
          <a:p>
            <a:pPr marL="756285" lvl="1" indent="-287020">
              <a:lnSpc>
                <a:spcPct val="100000"/>
              </a:lnSpc>
              <a:spcBef>
                <a:spcPts val="675"/>
              </a:spcBef>
              <a:buFont typeface="Arial MT"/>
              <a:buChar char="–"/>
              <a:tabLst>
                <a:tab pos="756920" algn="l"/>
              </a:tabLst>
            </a:pPr>
            <a:r>
              <a:rPr sz="2800" b="1" spc="-5" dirty="0">
                <a:solidFill>
                  <a:srgbClr val="002060"/>
                </a:solidFill>
                <a:latin typeface="Garamond" panose="02020404030301010803" pitchFamily="18" charset="0"/>
                <a:cs typeface="Calibri"/>
              </a:rPr>
              <a:t>Classifying</a:t>
            </a:r>
            <a:r>
              <a:rPr sz="2800" b="1" spc="20" dirty="0">
                <a:solidFill>
                  <a:srgbClr val="002060"/>
                </a:solidFill>
                <a:latin typeface="Garamond" panose="02020404030301010803" pitchFamily="18" charset="0"/>
                <a:cs typeface="Calibri"/>
              </a:rPr>
              <a:t> </a:t>
            </a:r>
            <a:r>
              <a:rPr sz="2800" b="1" spc="-10" dirty="0">
                <a:solidFill>
                  <a:srgbClr val="002060"/>
                </a:solidFill>
                <a:latin typeface="Garamond" panose="02020404030301010803" pitchFamily="18" charset="0"/>
                <a:cs typeface="Calibri"/>
              </a:rPr>
              <a:t>unknown</a:t>
            </a:r>
            <a:r>
              <a:rPr sz="2800" b="1" spc="30" dirty="0">
                <a:solidFill>
                  <a:srgbClr val="002060"/>
                </a:solidFill>
                <a:latin typeface="Garamond" panose="02020404030301010803" pitchFamily="18" charset="0"/>
                <a:cs typeface="Calibri"/>
              </a:rPr>
              <a:t> </a:t>
            </a:r>
            <a:r>
              <a:rPr sz="2800" b="1" spc="-20" dirty="0">
                <a:solidFill>
                  <a:srgbClr val="002060"/>
                </a:solidFill>
                <a:latin typeface="Garamond" panose="02020404030301010803" pitchFamily="18" charset="0"/>
                <a:cs typeface="Calibri"/>
              </a:rPr>
              <a:t>records</a:t>
            </a:r>
            <a:r>
              <a:rPr sz="2800" b="1" spc="10" dirty="0">
                <a:solidFill>
                  <a:srgbClr val="002060"/>
                </a:solidFill>
                <a:latin typeface="Garamond" panose="02020404030301010803" pitchFamily="18" charset="0"/>
                <a:cs typeface="Calibri"/>
              </a:rPr>
              <a:t> </a:t>
            </a:r>
            <a:r>
              <a:rPr sz="2800" b="1" spc="-20" dirty="0">
                <a:solidFill>
                  <a:srgbClr val="002060"/>
                </a:solidFill>
                <a:latin typeface="Garamond" panose="02020404030301010803" pitchFamily="18" charset="0"/>
                <a:cs typeface="Calibri"/>
              </a:rPr>
              <a:t>are</a:t>
            </a:r>
            <a:r>
              <a:rPr sz="2800" b="1" spc="-5" dirty="0">
                <a:solidFill>
                  <a:srgbClr val="002060"/>
                </a:solidFill>
                <a:latin typeface="Garamond" panose="02020404030301010803" pitchFamily="18" charset="0"/>
                <a:cs typeface="Calibri"/>
              </a:rPr>
              <a:t> </a:t>
            </a:r>
            <a:r>
              <a:rPr sz="2800" b="1" spc="-15" dirty="0">
                <a:solidFill>
                  <a:srgbClr val="002060"/>
                </a:solidFill>
                <a:latin typeface="Garamond" panose="02020404030301010803" pitchFamily="18" charset="0"/>
                <a:cs typeface="Calibri"/>
              </a:rPr>
              <a:t>relatively</a:t>
            </a:r>
            <a:r>
              <a:rPr sz="2800" b="1" spc="-20" dirty="0">
                <a:solidFill>
                  <a:srgbClr val="002060"/>
                </a:solidFill>
                <a:latin typeface="Garamond" panose="02020404030301010803" pitchFamily="18" charset="0"/>
                <a:cs typeface="Calibri"/>
              </a:rPr>
              <a:t> </a:t>
            </a:r>
            <a:r>
              <a:rPr sz="2800" b="1" spc="-15" dirty="0">
                <a:solidFill>
                  <a:srgbClr val="002060"/>
                </a:solidFill>
                <a:latin typeface="Garamond" panose="02020404030301010803" pitchFamily="18" charset="0"/>
                <a:cs typeface="Calibri"/>
              </a:rPr>
              <a:t>expensive</a:t>
            </a:r>
            <a:endParaRPr sz="2800" b="1" dirty="0">
              <a:solidFill>
                <a:srgbClr val="002060"/>
              </a:solidFill>
              <a:latin typeface="Garamond" panose="02020404030301010803" pitchFamily="18" charset="0"/>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EC6E0C-28DE-0099-1A54-3E7CDB6A8C48}"/>
              </a:ext>
            </a:extLst>
          </p:cNvPr>
          <p:cNvSpPr>
            <a:spLocks noGrp="1"/>
          </p:cNvSpPr>
          <p:nvPr>
            <p:ph type="title"/>
          </p:nvPr>
        </p:nvSpPr>
        <p:spPr/>
        <p:txBody>
          <a:bodyPr/>
          <a:lstStyle/>
          <a:p>
            <a:r>
              <a:rPr lang="en-US" dirty="0"/>
              <a:t>KNN Numerical Example</a:t>
            </a:r>
            <a:endParaRPr lang="en-IN" dirty="0"/>
          </a:p>
        </p:txBody>
      </p:sp>
      <p:graphicFrame>
        <p:nvGraphicFramePr>
          <p:cNvPr id="5" name="Content Placeholder 4">
            <a:extLst>
              <a:ext uri="{FF2B5EF4-FFF2-40B4-BE49-F238E27FC236}">
                <a16:creationId xmlns:a16="http://schemas.microsoft.com/office/drawing/2014/main" xmlns="" id="{39135900-8F27-5A06-DEAD-3FB565B2074F}"/>
              </a:ext>
            </a:extLst>
          </p:cNvPr>
          <p:cNvGraphicFramePr>
            <a:graphicFrameLocks noGrp="1"/>
          </p:cNvGraphicFramePr>
          <p:nvPr>
            <p:ph idx="1"/>
          </p:nvPr>
        </p:nvGraphicFramePr>
        <p:xfrm>
          <a:off x="255142" y="1390155"/>
          <a:ext cx="2802384" cy="4849044"/>
        </p:xfrm>
        <a:graphic>
          <a:graphicData uri="http://schemas.openxmlformats.org/drawingml/2006/table">
            <a:tbl>
              <a:tblPr/>
              <a:tblGrid>
                <a:gridCol w="934128">
                  <a:extLst>
                    <a:ext uri="{9D8B030D-6E8A-4147-A177-3AD203B41FA5}">
                      <a16:colId xmlns:a16="http://schemas.microsoft.com/office/drawing/2014/main" xmlns="" val="287753446"/>
                    </a:ext>
                  </a:extLst>
                </a:gridCol>
                <a:gridCol w="934128">
                  <a:extLst>
                    <a:ext uri="{9D8B030D-6E8A-4147-A177-3AD203B41FA5}">
                      <a16:colId xmlns:a16="http://schemas.microsoft.com/office/drawing/2014/main" xmlns="" val="425290436"/>
                    </a:ext>
                  </a:extLst>
                </a:gridCol>
                <a:gridCol w="934128">
                  <a:extLst>
                    <a:ext uri="{9D8B030D-6E8A-4147-A177-3AD203B41FA5}">
                      <a16:colId xmlns:a16="http://schemas.microsoft.com/office/drawing/2014/main" xmlns="" val="3968729084"/>
                    </a:ext>
                  </a:extLst>
                </a:gridCol>
              </a:tblGrid>
              <a:tr h="151003">
                <a:tc>
                  <a:txBody>
                    <a:bodyPr/>
                    <a:lstStyle/>
                    <a:p>
                      <a:pPr algn="ctr" fontAlgn="ctr"/>
                      <a:r>
                        <a:rPr lang="en-IN" sz="1200" b="1">
                          <a:solidFill>
                            <a:srgbClr val="323232"/>
                          </a:solidFill>
                          <a:effectLst/>
                          <a:latin typeface="-apple-system"/>
                        </a:rPr>
                        <a:t>Height (in cms)</a:t>
                      </a:r>
                    </a:p>
                  </a:txBody>
                  <a:tcPr marL="6546" marR="6546" marT="6546" marB="654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E5E5E5"/>
                    </a:solidFill>
                  </a:tcPr>
                </a:tc>
                <a:tc>
                  <a:txBody>
                    <a:bodyPr/>
                    <a:lstStyle/>
                    <a:p>
                      <a:pPr algn="ctr" fontAlgn="ctr"/>
                      <a:r>
                        <a:rPr lang="en-IN" sz="1200" b="1">
                          <a:solidFill>
                            <a:srgbClr val="323232"/>
                          </a:solidFill>
                          <a:effectLst/>
                          <a:latin typeface="-apple-system"/>
                        </a:rPr>
                        <a:t>Weight (in kgs)</a:t>
                      </a:r>
                    </a:p>
                  </a:txBody>
                  <a:tcPr marL="6546" marR="6546" marT="6546" marB="654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E5E5E5"/>
                    </a:solidFill>
                  </a:tcPr>
                </a:tc>
                <a:tc>
                  <a:txBody>
                    <a:bodyPr/>
                    <a:lstStyle/>
                    <a:p>
                      <a:pPr algn="ctr" fontAlgn="ctr"/>
                      <a:r>
                        <a:rPr lang="en-IN" sz="1200" b="1">
                          <a:solidFill>
                            <a:srgbClr val="323232"/>
                          </a:solidFill>
                          <a:effectLst/>
                          <a:latin typeface="-apple-system"/>
                        </a:rPr>
                        <a:t>T Shirt Size</a:t>
                      </a:r>
                    </a:p>
                  </a:txBody>
                  <a:tcPr marL="6546" marR="6546" marT="6546" marB="6546"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E5E5E5"/>
                    </a:solidFill>
                  </a:tcPr>
                </a:tc>
                <a:extLst>
                  <a:ext uri="{0D108BD9-81ED-4DB2-BD59-A6C34878D82A}">
                    <a16:rowId xmlns:a16="http://schemas.microsoft.com/office/drawing/2014/main" xmlns="" val="3883678693"/>
                  </a:ext>
                </a:extLst>
              </a:tr>
              <a:tr h="190225">
                <a:tc>
                  <a:txBody>
                    <a:bodyPr/>
                    <a:lstStyle/>
                    <a:p>
                      <a:pPr algn="l" fontAlgn="ctr"/>
                      <a:r>
                        <a:rPr lang="en-IN" sz="1200">
                          <a:effectLst/>
                          <a:latin typeface="-apple-system"/>
                        </a:rPr>
                        <a:t>158</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200">
                          <a:effectLst/>
                          <a:latin typeface="-apple-system"/>
                        </a:rPr>
                        <a:t>58</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200">
                          <a:effectLst/>
                          <a:latin typeface="-apple-system"/>
                        </a:rPr>
                        <a:t>M</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xmlns="" val="244673864"/>
                  </a:ext>
                </a:extLst>
              </a:tr>
              <a:tr h="190225">
                <a:tc>
                  <a:txBody>
                    <a:bodyPr/>
                    <a:lstStyle/>
                    <a:p>
                      <a:pPr algn="l" fontAlgn="ctr"/>
                      <a:r>
                        <a:rPr lang="en-IN" sz="1200">
                          <a:effectLst/>
                          <a:latin typeface="-apple-system"/>
                        </a:rPr>
                        <a:t>158</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200">
                          <a:effectLst/>
                          <a:latin typeface="-apple-system"/>
                        </a:rPr>
                        <a:t>59</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200">
                          <a:effectLst/>
                          <a:latin typeface="-apple-system"/>
                        </a:rPr>
                        <a:t>M</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xmlns="" val="1081904833"/>
                  </a:ext>
                </a:extLst>
              </a:tr>
              <a:tr h="190225">
                <a:tc>
                  <a:txBody>
                    <a:bodyPr/>
                    <a:lstStyle/>
                    <a:p>
                      <a:pPr algn="l" fontAlgn="ctr"/>
                      <a:r>
                        <a:rPr lang="en-IN" sz="1200">
                          <a:effectLst/>
                          <a:latin typeface="-apple-system"/>
                        </a:rPr>
                        <a:t>158</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200">
                          <a:effectLst/>
                          <a:latin typeface="-apple-system"/>
                        </a:rPr>
                        <a:t>63</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200">
                          <a:effectLst/>
                          <a:latin typeface="-apple-system"/>
                        </a:rPr>
                        <a:t>M</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xmlns="" val="3727368861"/>
                  </a:ext>
                </a:extLst>
              </a:tr>
              <a:tr h="190225">
                <a:tc>
                  <a:txBody>
                    <a:bodyPr/>
                    <a:lstStyle/>
                    <a:p>
                      <a:pPr algn="l" fontAlgn="ctr"/>
                      <a:r>
                        <a:rPr lang="en-IN" sz="1200">
                          <a:effectLst/>
                          <a:latin typeface="-apple-system"/>
                        </a:rPr>
                        <a:t>160</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200">
                          <a:effectLst/>
                          <a:latin typeface="-apple-system"/>
                        </a:rPr>
                        <a:t>59</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200">
                          <a:effectLst/>
                          <a:latin typeface="-apple-system"/>
                        </a:rPr>
                        <a:t>M</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xmlns="" val="1209905942"/>
                  </a:ext>
                </a:extLst>
              </a:tr>
              <a:tr h="190225">
                <a:tc>
                  <a:txBody>
                    <a:bodyPr/>
                    <a:lstStyle/>
                    <a:p>
                      <a:pPr algn="l" fontAlgn="ctr"/>
                      <a:r>
                        <a:rPr lang="en-IN" sz="1200">
                          <a:effectLst/>
                          <a:latin typeface="-apple-system"/>
                        </a:rPr>
                        <a:t>160</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200">
                          <a:effectLst/>
                          <a:latin typeface="-apple-system"/>
                        </a:rPr>
                        <a:t>60</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200">
                          <a:effectLst/>
                          <a:latin typeface="-apple-system"/>
                        </a:rPr>
                        <a:t>M</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xmlns="" val="2348702818"/>
                  </a:ext>
                </a:extLst>
              </a:tr>
              <a:tr h="190225">
                <a:tc>
                  <a:txBody>
                    <a:bodyPr/>
                    <a:lstStyle/>
                    <a:p>
                      <a:pPr algn="l" fontAlgn="ctr"/>
                      <a:r>
                        <a:rPr lang="en-IN" sz="1200">
                          <a:effectLst/>
                          <a:latin typeface="-apple-system"/>
                        </a:rPr>
                        <a:t>163</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200">
                          <a:effectLst/>
                          <a:latin typeface="-apple-system"/>
                        </a:rPr>
                        <a:t>60</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200">
                          <a:effectLst/>
                          <a:latin typeface="-apple-system"/>
                        </a:rPr>
                        <a:t>M</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xmlns="" val="3999960256"/>
                  </a:ext>
                </a:extLst>
              </a:tr>
              <a:tr h="190225">
                <a:tc>
                  <a:txBody>
                    <a:bodyPr/>
                    <a:lstStyle/>
                    <a:p>
                      <a:pPr algn="l" fontAlgn="ctr"/>
                      <a:r>
                        <a:rPr lang="en-IN" sz="1200">
                          <a:effectLst/>
                          <a:latin typeface="-apple-system"/>
                        </a:rPr>
                        <a:t>163</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200">
                          <a:effectLst/>
                          <a:latin typeface="-apple-system"/>
                        </a:rPr>
                        <a:t>61</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200">
                          <a:effectLst/>
                          <a:latin typeface="-apple-system"/>
                        </a:rPr>
                        <a:t>M</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xmlns="" val="4131964044"/>
                  </a:ext>
                </a:extLst>
              </a:tr>
              <a:tr h="190225">
                <a:tc>
                  <a:txBody>
                    <a:bodyPr/>
                    <a:lstStyle/>
                    <a:p>
                      <a:pPr algn="l" fontAlgn="ctr"/>
                      <a:r>
                        <a:rPr lang="en-IN" sz="1200">
                          <a:effectLst/>
                          <a:latin typeface="-apple-system"/>
                        </a:rPr>
                        <a:t>160</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200">
                          <a:effectLst/>
                          <a:latin typeface="-apple-system"/>
                        </a:rPr>
                        <a:t>64</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200">
                          <a:effectLst/>
                          <a:latin typeface="-apple-system"/>
                        </a:rPr>
                        <a:t>L</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xmlns="" val="3338391045"/>
                  </a:ext>
                </a:extLst>
              </a:tr>
              <a:tr h="190225">
                <a:tc>
                  <a:txBody>
                    <a:bodyPr/>
                    <a:lstStyle/>
                    <a:p>
                      <a:pPr algn="l" fontAlgn="ctr"/>
                      <a:r>
                        <a:rPr lang="en-IN" sz="1200">
                          <a:effectLst/>
                          <a:latin typeface="-apple-system"/>
                        </a:rPr>
                        <a:t>163</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200">
                          <a:effectLst/>
                          <a:latin typeface="-apple-system"/>
                        </a:rPr>
                        <a:t>64</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200">
                          <a:effectLst/>
                          <a:latin typeface="-apple-system"/>
                        </a:rPr>
                        <a:t>L</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xmlns="" val="2497788097"/>
                  </a:ext>
                </a:extLst>
              </a:tr>
              <a:tr h="190225">
                <a:tc>
                  <a:txBody>
                    <a:bodyPr/>
                    <a:lstStyle/>
                    <a:p>
                      <a:pPr algn="l" fontAlgn="ctr"/>
                      <a:r>
                        <a:rPr lang="en-IN" sz="1200">
                          <a:effectLst/>
                          <a:latin typeface="-apple-system"/>
                        </a:rPr>
                        <a:t>165</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200">
                          <a:effectLst/>
                          <a:latin typeface="-apple-system"/>
                        </a:rPr>
                        <a:t>61</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200">
                          <a:effectLst/>
                          <a:latin typeface="-apple-system"/>
                        </a:rPr>
                        <a:t>L</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xmlns="" val="3795483614"/>
                  </a:ext>
                </a:extLst>
              </a:tr>
              <a:tr h="190225">
                <a:tc>
                  <a:txBody>
                    <a:bodyPr/>
                    <a:lstStyle/>
                    <a:p>
                      <a:pPr algn="l" fontAlgn="ctr"/>
                      <a:r>
                        <a:rPr lang="en-IN" sz="1200">
                          <a:effectLst/>
                          <a:latin typeface="-apple-system"/>
                        </a:rPr>
                        <a:t>165</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200">
                          <a:effectLst/>
                          <a:latin typeface="-apple-system"/>
                        </a:rPr>
                        <a:t>62</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200">
                          <a:effectLst/>
                          <a:latin typeface="-apple-system"/>
                        </a:rPr>
                        <a:t>L</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xmlns="" val="1470554678"/>
                  </a:ext>
                </a:extLst>
              </a:tr>
              <a:tr h="190225">
                <a:tc>
                  <a:txBody>
                    <a:bodyPr/>
                    <a:lstStyle/>
                    <a:p>
                      <a:pPr algn="l" fontAlgn="ctr"/>
                      <a:r>
                        <a:rPr lang="en-IN" sz="1200">
                          <a:effectLst/>
                          <a:latin typeface="-apple-system"/>
                        </a:rPr>
                        <a:t>165</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200">
                          <a:effectLst/>
                          <a:latin typeface="-apple-system"/>
                        </a:rPr>
                        <a:t>65</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200">
                          <a:effectLst/>
                          <a:latin typeface="-apple-system"/>
                        </a:rPr>
                        <a:t>L</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xmlns="" val="1316187776"/>
                  </a:ext>
                </a:extLst>
              </a:tr>
              <a:tr h="190225">
                <a:tc>
                  <a:txBody>
                    <a:bodyPr/>
                    <a:lstStyle/>
                    <a:p>
                      <a:pPr algn="l" fontAlgn="ctr"/>
                      <a:r>
                        <a:rPr lang="en-IN" sz="1200">
                          <a:effectLst/>
                          <a:latin typeface="-apple-system"/>
                        </a:rPr>
                        <a:t>168</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200">
                          <a:effectLst/>
                          <a:latin typeface="-apple-system"/>
                        </a:rPr>
                        <a:t>62</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200">
                          <a:effectLst/>
                          <a:latin typeface="-apple-system"/>
                        </a:rPr>
                        <a:t>L</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xmlns="" val="2768536201"/>
                  </a:ext>
                </a:extLst>
              </a:tr>
              <a:tr h="190225">
                <a:tc>
                  <a:txBody>
                    <a:bodyPr/>
                    <a:lstStyle/>
                    <a:p>
                      <a:pPr algn="l" fontAlgn="ctr"/>
                      <a:r>
                        <a:rPr lang="en-IN" sz="1200">
                          <a:effectLst/>
                          <a:latin typeface="-apple-system"/>
                        </a:rPr>
                        <a:t>168</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200">
                          <a:effectLst/>
                          <a:latin typeface="-apple-system"/>
                        </a:rPr>
                        <a:t>63</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200">
                          <a:effectLst/>
                          <a:latin typeface="-apple-system"/>
                        </a:rPr>
                        <a:t>L</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xmlns="" val="355312065"/>
                  </a:ext>
                </a:extLst>
              </a:tr>
              <a:tr h="190225">
                <a:tc>
                  <a:txBody>
                    <a:bodyPr/>
                    <a:lstStyle/>
                    <a:p>
                      <a:pPr algn="l" fontAlgn="ctr"/>
                      <a:r>
                        <a:rPr lang="en-IN" sz="1200">
                          <a:effectLst/>
                          <a:latin typeface="-apple-system"/>
                        </a:rPr>
                        <a:t>168</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200">
                          <a:effectLst/>
                          <a:latin typeface="-apple-system"/>
                        </a:rPr>
                        <a:t>66</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200">
                          <a:effectLst/>
                          <a:latin typeface="-apple-system"/>
                        </a:rPr>
                        <a:t>L</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xmlns="" val="1109312049"/>
                  </a:ext>
                </a:extLst>
              </a:tr>
              <a:tr h="190225">
                <a:tc>
                  <a:txBody>
                    <a:bodyPr/>
                    <a:lstStyle/>
                    <a:p>
                      <a:pPr algn="l" fontAlgn="ctr"/>
                      <a:r>
                        <a:rPr lang="en-IN" sz="1200">
                          <a:effectLst/>
                          <a:latin typeface="-apple-system"/>
                        </a:rPr>
                        <a:t>170</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200">
                          <a:effectLst/>
                          <a:latin typeface="-apple-system"/>
                        </a:rPr>
                        <a:t>63</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200">
                          <a:effectLst/>
                          <a:latin typeface="-apple-system"/>
                        </a:rPr>
                        <a:t>L</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xmlns="" val="663271743"/>
                  </a:ext>
                </a:extLst>
              </a:tr>
              <a:tr h="190225">
                <a:tc>
                  <a:txBody>
                    <a:bodyPr/>
                    <a:lstStyle/>
                    <a:p>
                      <a:pPr algn="l" fontAlgn="ctr"/>
                      <a:r>
                        <a:rPr lang="en-IN" sz="1200">
                          <a:effectLst/>
                          <a:latin typeface="-apple-system"/>
                        </a:rPr>
                        <a:t>170</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200">
                          <a:effectLst/>
                          <a:latin typeface="-apple-system"/>
                        </a:rPr>
                        <a:t>64</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200">
                          <a:effectLst/>
                          <a:latin typeface="-apple-system"/>
                        </a:rPr>
                        <a:t>L</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xmlns="" val="3073081399"/>
                  </a:ext>
                </a:extLst>
              </a:tr>
              <a:tr h="190225">
                <a:tc>
                  <a:txBody>
                    <a:bodyPr/>
                    <a:lstStyle/>
                    <a:p>
                      <a:pPr algn="l" fontAlgn="ctr"/>
                      <a:r>
                        <a:rPr lang="en-IN" sz="1200">
                          <a:effectLst/>
                          <a:latin typeface="-apple-system"/>
                        </a:rPr>
                        <a:t>170</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200">
                          <a:effectLst/>
                          <a:latin typeface="-apple-system"/>
                        </a:rPr>
                        <a:t>68</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fontAlgn="ctr"/>
                      <a:r>
                        <a:rPr lang="en-IN" sz="1200" dirty="0">
                          <a:effectLst/>
                          <a:latin typeface="-apple-system"/>
                        </a:rPr>
                        <a:t>L</a:t>
                      </a:r>
                    </a:p>
                  </a:txBody>
                  <a:tcPr marL="45825" marR="45825" marT="32732" marB="3273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xmlns="" val="300060212"/>
                  </a:ext>
                </a:extLst>
              </a:tr>
            </a:tbl>
          </a:graphicData>
        </a:graphic>
      </p:graphicFrame>
      <p:sp>
        <p:nvSpPr>
          <p:cNvPr id="4" name="Date Placeholder 3">
            <a:extLst>
              <a:ext uri="{FF2B5EF4-FFF2-40B4-BE49-F238E27FC236}">
                <a16:creationId xmlns:a16="http://schemas.microsoft.com/office/drawing/2014/main" xmlns="" id="{5AA1CBA1-86FF-F970-40CD-55F1C36B36FC}"/>
              </a:ext>
            </a:extLst>
          </p:cNvPr>
          <p:cNvSpPr>
            <a:spLocks noGrp="1"/>
          </p:cNvSpPr>
          <p:nvPr>
            <p:ph type="dt" sz="half" idx="10"/>
          </p:nvPr>
        </p:nvSpPr>
        <p:spPr/>
        <p:txBody>
          <a:bodyPr/>
          <a:lstStyle/>
          <a:p>
            <a:fld id="{48C00A98-EA36-4A60-B693-565FDCD0127B}" type="datetime1">
              <a:rPr lang="en-IN" smtClean="0"/>
              <a:pPr/>
              <a:t>09-02-2024</a:t>
            </a:fld>
            <a:endParaRPr lang="en-IN" dirty="0"/>
          </a:p>
        </p:txBody>
      </p:sp>
      <p:sp>
        <p:nvSpPr>
          <p:cNvPr id="7" name="TextBox 6">
            <a:extLst>
              <a:ext uri="{FF2B5EF4-FFF2-40B4-BE49-F238E27FC236}">
                <a16:creationId xmlns:a16="http://schemas.microsoft.com/office/drawing/2014/main" xmlns="" id="{197DAA59-10A5-7DE7-4BEF-C6B92AD678B0}"/>
              </a:ext>
            </a:extLst>
          </p:cNvPr>
          <p:cNvSpPr txBox="1"/>
          <p:nvPr/>
        </p:nvSpPr>
        <p:spPr>
          <a:xfrm>
            <a:off x="3202781" y="1275855"/>
            <a:ext cx="3902869" cy="2862322"/>
          </a:xfrm>
          <a:prstGeom prst="rect">
            <a:avLst/>
          </a:prstGeom>
          <a:noFill/>
        </p:spPr>
        <p:txBody>
          <a:bodyPr wrap="square">
            <a:spAutoFit/>
          </a:bodyPr>
          <a:lstStyle/>
          <a:p>
            <a:r>
              <a:rPr lang="en-IN" b="1" i="0" dirty="0">
                <a:solidFill>
                  <a:srgbClr val="333333"/>
                </a:solidFill>
                <a:effectLst/>
                <a:latin typeface="Roboto" panose="02000000000000000000" pitchFamily="2" charset="0"/>
              </a:rPr>
              <a:t>Let k be 5.</a:t>
            </a:r>
          </a:p>
          <a:p>
            <a:endParaRPr lang="en-US" b="1" i="0" dirty="0">
              <a:solidFill>
                <a:srgbClr val="333333"/>
              </a:solidFill>
              <a:effectLst/>
              <a:latin typeface="inherit"/>
            </a:endParaRPr>
          </a:p>
          <a:p>
            <a:endParaRPr lang="en-US" b="1" i="0" dirty="0">
              <a:solidFill>
                <a:srgbClr val="333333"/>
              </a:solidFill>
              <a:effectLst/>
              <a:latin typeface="inherit"/>
            </a:endParaRPr>
          </a:p>
          <a:p>
            <a:r>
              <a:rPr lang="en-US" b="1" i="0" dirty="0">
                <a:solidFill>
                  <a:srgbClr val="333333"/>
                </a:solidFill>
                <a:effectLst/>
                <a:latin typeface="inherit"/>
              </a:rPr>
              <a:t>New customer named 'Monica' has height 161cm and weight 61kg</a:t>
            </a:r>
          </a:p>
          <a:p>
            <a:endParaRPr lang="en-US" b="1" i="0" dirty="0">
              <a:solidFill>
                <a:srgbClr val="333333"/>
              </a:solidFill>
              <a:effectLst/>
              <a:latin typeface="inherit"/>
            </a:endParaRPr>
          </a:p>
          <a:p>
            <a:r>
              <a:rPr lang="en-IN" dirty="0"/>
              <a:t>Suggest the most suitable shirt size</a:t>
            </a:r>
          </a:p>
          <a:p>
            <a:r>
              <a:rPr lang="en-IN" dirty="0"/>
              <a:t>For the following cases:</a:t>
            </a:r>
          </a:p>
          <a:p>
            <a:pPr marL="342900" indent="-342900">
              <a:buAutoNum type="alphaLcParenBoth"/>
            </a:pPr>
            <a:r>
              <a:rPr lang="en-IN" dirty="0"/>
              <a:t>Euclidean distance</a:t>
            </a:r>
          </a:p>
          <a:p>
            <a:pPr marL="342900" indent="-342900">
              <a:buAutoNum type="alphaLcParenBoth"/>
            </a:pPr>
            <a:r>
              <a:rPr lang="en-IN" dirty="0"/>
              <a:t>Manhattan Distance</a:t>
            </a:r>
          </a:p>
        </p:txBody>
      </p:sp>
    </p:spTree>
    <p:extLst>
      <p:ext uri="{BB962C8B-B14F-4D97-AF65-F5344CB8AC3E}">
        <p14:creationId xmlns:p14="http://schemas.microsoft.com/office/powerpoint/2010/main" val="3717664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B54C96-FC33-4043-1981-895D9B1C4F8E}"/>
              </a:ext>
            </a:extLst>
          </p:cNvPr>
          <p:cNvSpPr>
            <a:spLocks noGrp="1"/>
          </p:cNvSpPr>
          <p:nvPr>
            <p:ph type="title"/>
          </p:nvPr>
        </p:nvSpPr>
        <p:spPr/>
        <p:txBody>
          <a:bodyPr>
            <a:normAutofit/>
          </a:bodyPr>
          <a:lstStyle/>
          <a:p>
            <a:r>
              <a:rPr lang="en-US" sz="3200" dirty="0"/>
              <a:t>Time complexity</a:t>
            </a:r>
            <a:endParaRPr lang="en-IN" sz="3200" dirty="0"/>
          </a:p>
        </p:txBody>
      </p:sp>
      <p:sp>
        <p:nvSpPr>
          <p:cNvPr id="4" name="Date Placeholder 3">
            <a:extLst>
              <a:ext uri="{FF2B5EF4-FFF2-40B4-BE49-F238E27FC236}">
                <a16:creationId xmlns:a16="http://schemas.microsoft.com/office/drawing/2014/main" xmlns="" id="{533E7F05-1632-4D3E-3956-B06A09DD3920}"/>
              </a:ext>
            </a:extLst>
          </p:cNvPr>
          <p:cNvSpPr>
            <a:spLocks noGrp="1"/>
          </p:cNvSpPr>
          <p:nvPr>
            <p:ph type="dt" sz="half" idx="10"/>
          </p:nvPr>
        </p:nvSpPr>
        <p:spPr/>
        <p:txBody>
          <a:bodyPr/>
          <a:lstStyle/>
          <a:p>
            <a:fld id="{48C00A98-EA36-4A60-B693-565FDCD0127B}" type="datetime1">
              <a:rPr lang="en-IN" smtClean="0"/>
              <a:pPr/>
              <a:t>09-02-2024</a:t>
            </a:fld>
            <a:endParaRPr lang="en-IN" dirty="0"/>
          </a:p>
        </p:txBody>
      </p:sp>
      <p:sp>
        <p:nvSpPr>
          <p:cNvPr id="6" name="TextBox 5">
            <a:extLst>
              <a:ext uri="{FF2B5EF4-FFF2-40B4-BE49-F238E27FC236}">
                <a16:creationId xmlns:a16="http://schemas.microsoft.com/office/drawing/2014/main" xmlns="" id="{133DD3F0-7692-1CF6-2197-9495AD9576D5}"/>
              </a:ext>
            </a:extLst>
          </p:cNvPr>
          <p:cNvSpPr txBox="1"/>
          <p:nvPr/>
        </p:nvSpPr>
        <p:spPr>
          <a:xfrm>
            <a:off x="669131" y="1397675"/>
            <a:ext cx="8922544" cy="2677656"/>
          </a:xfrm>
          <a:prstGeom prst="rect">
            <a:avLst/>
          </a:prstGeom>
          <a:noFill/>
        </p:spPr>
        <p:txBody>
          <a:bodyPr wrap="square">
            <a:spAutoFit/>
          </a:bodyPr>
          <a:lstStyle/>
          <a:p>
            <a:r>
              <a:rPr lang="en-IN" sz="2400" b="1" dirty="0">
                <a:solidFill>
                  <a:srgbClr val="002060"/>
                </a:solidFill>
                <a:latin typeface="Garamond" panose="02020404030301010803" pitchFamily="18" charset="0"/>
              </a:rPr>
              <a:t>Training time complexity: 0(1)</a:t>
            </a:r>
          </a:p>
          <a:p>
            <a:r>
              <a:rPr lang="en-IN" sz="2400" b="1" dirty="0">
                <a:solidFill>
                  <a:srgbClr val="002060"/>
                </a:solidFill>
                <a:latin typeface="Garamond" panose="02020404030301010803" pitchFamily="18" charset="0"/>
              </a:rPr>
              <a:t>Training space complexity: O(n*d)</a:t>
            </a:r>
          </a:p>
          <a:p>
            <a:r>
              <a:rPr lang="en-IN" sz="2400" b="1" dirty="0">
                <a:solidFill>
                  <a:srgbClr val="002060"/>
                </a:solidFill>
                <a:latin typeface="Garamond" panose="02020404030301010803" pitchFamily="18" charset="0"/>
              </a:rPr>
              <a:t>Prediction time complexity: O(k * n* d)</a:t>
            </a:r>
          </a:p>
          <a:p>
            <a:r>
              <a:rPr lang="en-IN" sz="2400" b="1" dirty="0">
                <a:solidFill>
                  <a:srgbClr val="002060"/>
                </a:solidFill>
                <a:latin typeface="Garamond" panose="02020404030301010803" pitchFamily="18" charset="0"/>
              </a:rPr>
              <a:t>Prediction space complexity: O(1)</a:t>
            </a:r>
          </a:p>
          <a:p>
            <a:r>
              <a:rPr lang="en-IN" sz="2400" b="1" dirty="0">
                <a:solidFill>
                  <a:srgbClr val="002060"/>
                </a:solidFill>
                <a:latin typeface="Garamond" panose="02020404030301010803" pitchFamily="18" charset="0"/>
              </a:rPr>
              <a:t>n: number of points in the training dataset</a:t>
            </a:r>
          </a:p>
          <a:p>
            <a:r>
              <a:rPr lang="en-IN" sz="2400" b="1" dirty="0">
                <a:solidFill>
                  <a:srgbClr val="002060"/>
                </a:solidFill>
                <a:latin typeface="Garamond" panose="02020404030301010803" pitchFamily="18" charset="0"/>
              </a:rPr>
              <a:t>d: data dimensionality</a:t>
            </a:r>
          </a:p>
          <a:p>
            <a:r>
              <a:rPr lang="en-IN" sz="2400" b="1" dirty="0">
                <a:solidFill>
                  <a:srgbClr val="002060"/>
                </a:solidFill>
                <a:latin typeface="Garamond" panose="02020404030301010803" pitchFamily="18" charset="0"/>
              </a:rPr>
              <a:t>k: number of neighbours that we consider for voting</a:t>
            </a:r>
          </a:p>
        </p:txBody>
      </p:sp>
    </p:spTree>
    <p:extLst>
      <p:ext uri="{BB962C8B-B14F-4D97-AF65-F5344CB8AC3E}">
        <p14:creationId xmlns:p14="http://schemas.microsoft.com/office/powerpoint/2010/main" val="3491894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9660B8-372C-CAEF-A66F-ABE79503602E}"/>
              </a:ext>
            </a:extLst>
          </p:cNvPr>
          <p:cNvSpPr>
            <a:spLocks noGrp="1"/>
          </p:cNvSpPr>
          <p:nvPr>
            <p:ph type="title"/>
          </p:nvPr>
        </p:nvSpPr>
        <p:spPr/>
        <p:txBody>
          <a:bodyPr>
            <a:noAutofit/>
          </a:bodyPr>
          <a:lstStyle/>
          <a:p>
            <a:r>
              <a:rPr lang="en-US" sz="2800" b="1" i="0" dirty="0">
                <a:solidFill>
                  <a:srgbClr val="222222"/>
                </a:solidFill>
                <a:effectLst/>
                <a:latin typeface="Verdana" panose="020B0604030504040204" pitchFamily="34" charset="0"/>
              </a:rPr>
              <a:t>Advantages and disadvantages of KNN</a:t>
            </a:r>
            <a:endParaRPr lang="en-IN" sz="2800" dirty="0"/>
          </a:p>
        </p:txBody>
      </p:sp>
      <p:sp>
        <p:nvSpPr>
          <p:cNvPr id="3" name="Content Placeholder 2">
            <a:extLst>
              <a:ext uri="{FF2B5EF4-FFF2-40B4-BE49-F238E27FC236}">
                <a16:creationId xmlns:a16="http://schemas.microsoft.com/office/drawing/2014/main" xmlns="" id="{444F9652-D7A2-9DCE-0140-D4BC98D720EE}"/>
              </a:ext>
            </a:extLst>
          </p:cNvPr>
          <p:cNvSpPr>
            <a:spLocks noGrp="1"/>
          </p:cNvSpPr>
          <p:nvPr>
            <p:ph idx="1"/>
          </p:nvPr>
        </p:nvSpPr>
        <p:spPr>
          <a:xfrm>
            <a:off x="409575" y="1396554"/>
            <a:ext cx="10973615" cy="4773660"/>
          </a:xfrm>
        </p:spPr>
        <p:txBody>
          <a:bodyPr>
            <a:noAutofit/>
          </a:bodyPr>
          <a:lstStyle/>
          <a:p>
            <a:pPr marL="0" indent="0">
              <a:buNone/>
            </a:pPr>
            <a:r>
              <a:rPr lang="en-US" sz="2000" b="1" i="0" dirty="0">
                <a:solidFill>
                  <a:srgbClr val="222222"/>
                </a:solidFill>
                <a:effectLst/>
              </a:rPr>
              <a:t>Advantages:</a:t>
            </a:r>
          </a:p>
          <a:p>
            <a:r>
              <a:rPr lang="en-US" sz="2000" b="1" i="0" dirty="0">
                <a:solidFill>
                  <a:srgbClr val="222222"/>
                </a:solidFill>
                <a:effectLst/>
              </a:rPr>
              <a:t>K-NN is pretty intuitive and simple</a:t>
            </a:r>
          </a:p>
          <a:p>
            <a:r>
              <a:rPr lang="en-US" sz="2000" b="1" i="0" dirty="0">
                <a:solidFill>
                  <a:srgbClr val="222222"/>
                </a:solidFill>
                <a:effectLst/>
              </a:rPr>
              <a:t>K-NN has no assumptions</a:t>
            </a:r>
            <a:r>
              <a:rPr lang="en-US" sz="2000" b="0" i="0" dirty="0">
                <a:solidFill>
                  <a:srgbClr val="222222"/>
                </a:solidFill>
                <a:effectLst/>
              </a:rPr>
              <a:t>: </a:t>
            </a:r>
          </a:p>
          <a:p>
            <a:r>
              <a:rPr lang="en-US" sz="2000" b="1" i="0" dirty="0">
                <a:solidFill>
                  <a:srgbClr val="222222"/>
                </a:solidFill>
                <a:effectLst/>
              </a:rPr>
              <a:t>No</a:t>
            </a:r>
            <a:r>
              <a:rPr lang="en-US" sz="2000" b="0" i="0" dirty="0">
                <a:solidFill>
                  <a:srgbClr val="222222"/>
                </a:solidFill>
                <a:effectLst/>
              </a:rPr>
              <a:t> </a:t>
            </a:r>
            <a:r>
              <a:rPr lang="en-US" sz="2000" b="1" i="0" dirty="0">
                <a:solidFill>
                  <a:srgbClr val="222222"/>
                </a:solidFill>
                <a:effectLst/>
              </a:rPr>
              <a:t>Training Step</a:t>
            </a:r>
          </a:p>
          <a:p>
            <a:r>
              <a:rPr lang="en-US" sz="2000" b="1" i="0" dirty="0">
                <a:solidFill>
                  <a:srgbClr val="222222"/>
                </a:solidFill>
                <a:effectLst/>
              </a:rPr>
              <a:t>It constantly evolves</a:t>
            </a:r>
          </a:p>
          <a:p>
            <a:r>
              <a:rPr lang="en-US" sz="2000" b="1" i="0" dirty="0">
                <a:solidFill>
                  <a:srgbClr val="222222"/>
                </a:solidFill>
                <a:effectLst/>
              </a:rPr>
              <a:t>Very easy to implement for multi-class problem</a:t>
            </a:r>
          </a:p>
          <a:p>
            <a:r>
              <a:rPr lang="en-US" sz="2000" b="1" i="0" dirty="0">
                <a:solidFill>
                  <a:srgbClr val="222222"/>
                </a:solidFill>
                <a:effectLst/>
              </a:rPr>
              <a:t>Can be used both for Classification and Regression</a:t>
            </a:r>
          </a:p>
          <a:p>
            <a:r>
              <a:rPr lang="en-US" sz="2000" b="1" i="0" dirty="0">
                <a:solidFill>
                  <a:srgbClr val="222222"/>
                </a:solidFill>
                <a:effectLst/>
              </a:rPr>
              <a:t>One Hyper Parameter</a:t>
            </a:r>
          </a:p>
          <a:p>
            <a:r>
              <a:rPr lang="en-US" sz="2000" b="1" i="0" dirty="0">
                <a:solidFill>
                  <a:srgbClr val="222222"/>
                </a:solidFill>
                <a:effectLst/>
              </a:rPr>
              <a:t>Variety of distance criteria to be choose from</a:t>
            </a:r>
          </a:p>
        </p:txBody>
      </p:sp>
      <p:sp>
        <p:nvSpPr>
          <p:cNvPr id="4" name="Date Placeholder 3">
            <a:extLst>
              <a:ext uri="{FF2B5EF4-FFF2-40B4-BE49-F238E27FC236}">
                <a16:creationId xmlns:a16="http://schemas.microsoft.com/office/drawing/2014/main" xmlns="" id="{B1CF5A58-1FFB-29ED-1556-D06ACF6EC5B9}"/>
              </a:ext>
            </a:extLst>
          </p:cNvPr>
          <p:cNvSpPr>
            <a:spLocks noGrp="1"/>
          </p:cNvSpPr>
          <p:nvPr>
            <p:ph type="dt" sz="half" idx="10"/>
          </p:nvPr>
        </p:nvSpPr>
        <p:spPr/>
        <p:txBody>
          <a:bodyPr/>
          <a:lstStyle/>
          <a:p>
            <a:fld id="{48C00A98-EA36-4A60-B693-565FDCD0127B}" type="datetime1">
              <a:rPr lang="en-IN" smtClean="0"/>
              <a:pPr/>
              <a:t>09-02-2024</a:t>
            </a:fld>
            <a:endParaRPr lang="en-IN" dirty="0"/>
          </a:p>
        </p:txBody>
      </p:sp>
      <p:sp>
        <p:nvSpPr>
          <p:cNvPr id="5" name="Content Placeholder 2">
            <a:extLst>
              <a:ext uri="{FF2B5EF4-FFF2-40B4-BE49-F238E27FC236}">
                <a16:creationId xmlns:a16="http://schemas.microsoft.com/office/drawing/2014/main" xmlns="" id="{939DF3E8-CB54-092A-10AE-E14988198E65}"/>
              </a:ext>
            </a:extLst>
          </p:cNvPr>
          <p:cNvSpPr txBox="1">
            <a:spLocks/>
          </p:cNvSpPr>
          <p:nvPr/>
        </p:nvSpPr>
        <p:spPr>
          <a:xfrm>
            <a:off x="6900397" y="1396554"/>
            <a:ext cx="5291603" cy="47736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0066CC"/>
              </a:buClr>
              <a:buFont typeface="Wingdings 2" panose="05020102010507070707" pitchFamily="18" charset="2"/>
              <a:buChar char="ô"/>
              <a:defRPr sz="2800"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FF0000"/>
              </a:buClr>
              <a:buFont typeface="Wingdings" panose="05000000000000000000" pitchFamily="2" charset="2"/>
              <a:buChar char="Ø"/>
              <a:defRPr sz="240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2" panose="05020102010507070707" pitchFamily="18" charset="2"/>
              <a:buNone/>
            </a:pPr>
            <a:r>
              <a:rPr lang="en-US" sz="2000" b="1" dirty="0">
                <a:solidFill>
                  <a:srgbClr val="222222"/>
                </a:solidFill>
              </a:rPr>
              <a:t>Disadvantages:</a:t>
            </a:r>
          </a:p>
          <a:p>
            <a:r>
              <a:rPr lang="en-US" sz="2000" b="1" dirty="0">
                <a:solidFill>
                  <a:srgbClr val="222222"/>
                </a:solidFill>
              </a:rPr>
              <a:t>K-NN slow algorithm</a:t>
            </a:r>
          </a:p>
          <a:p>
            <a:r>
              <a:rPr lang="en-US" sz="2000" b="1" dirty="0">
                <a:solidFill>
                  <a:srgbClr val="222222"/>
                </a:solidFill>
              </a:rPr>
              <a:t>Curse of Dimensionality</a:t>
            </a:r>
          </a:p>
          <a:p>
            <a:r>
              <a:rPr lang="en-US" sz="2000" b="1" dirty="0">
                <a:solidFill>
                  <a:srgbClr val="222222"/>
                </a:solidFill>
              </a:rPr>
              <a:t>K-NN needs homogeneous features</a:t>
            </a:r>
          </a:p>
          <a:p>
            <a:r>
              <a:rPr lang="en-US" sz="2000" b="1" dirty="0">
                <a:solidFill>
                  <a:srgbClr val="222222"/>
                </a:solidFill>
              </a:rPr>
              <a:t>Optimal number of neighbors</a:t>
            </a:r>
          </a:p>
          <a:p>
            <a:r>
              <a:rPr lang="en-US" sz="2000" b="1" dirty="0">
                <a:solidFill>
                  <a:srgbClr val="222222"/>
                </a:solidFill>
              </a:rPr>
              <a:t>Imbalanced data causes problems</a:t>
            </a:r>
          </a:p>
          <a:p>
            <a:r>
              <a:rPr lang="en-US" sz="2000" b="1" dirty="0">
                <a:solidFill>
                  <a:srgbClr val="222222"/>
                </a:solidFill>
              </a:rPr>
              <a:t>Outlier sensitivity</a:t>
            </a:r>
          </a:p>
          <a:p>
            <a:r>
              <a:rPr lang="en-US" sz="2000" b="1" dirty="0">
                <a:solidFill>
                  <a:srgbClr val="222222"/>
                </a:solidFill>
              </a:rPr>
              <a:t>Missing Value treatment</a:t>
            </a:r>
            <a:endParaRPr lang="en-IN" sz="2000" dirty="0"/>
          </a:p>
        </p:txBody>
      </p:sp>
    </p:spTree>
    <p:extLst>
      <p:ext uri="{BB962C8B-B14F-4D97-AF65-F5344CB8AC3E}">
        <p14:creationId xmlns:p14="http://schemas.microsoft.com/office/powerpoint/2010/main" val="3720055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36436"/>
            <a:ext cx="10515600" cy="567463"/>
          </a:xfrm>
          <a:prstGeom prst="rect">
            <a:avLst/>
          </a:prstGeom>
        </p:spPr>
        <p:txBody>
          <a:bodyPr vert="horz" wrap="square" lIns="0" tIns="13335" rIns="0" bIns="0" rtlCol="0">
            <a:spAutoFit/>
          </a:bodyPr>
          <a:lstStyle/>
          <a:p>
            <a:pPr marL="17145">
              <a:lnSpc>
                <a:spcPct val="100000"/>
              </a:lnSpc>
              <a:spcBef>
                <a:spcPts val="105"/>
              </a:spcBef>
            </a:pPr>
            <a:r>
              <a:rPr lang="en-US" sz="3600" spc="-15" dirty="0"/>
              <a:t>KNN: Further Study</a:t>
            </a:r>
            <a:endParaRPr sz="3600" spc="-10" dirty="0"/>
          </a:p>
        </p:txBody>
      </p:sp>
      <p:sp>
        <p:nvSpPr>
          <p:cNvPr id="3" name="object 3"/>
          <p:cNvSpPr txBox="1">
            <a:spLocks noGrp="1"/>
          </p:cNvSpPr>
          <p:nvPr>
            <p:ph type="body" idx="1"/>
          </p:nvPr>
        </p:nvSpPr>
        <p:spPr>
          <a:xfrm>
            <a:off x="304800" y="1191002"/>
            <a:ext cx="11119484" cy="1823576"/>
          </a:xfrm>
          <a:prstGeom prst="rect">
            <a:avLst/>
          </a:prstGeom>
        </p:spPr>
        <p:txBody>
          <a:bodyPr vert="horz" wrap="square" lIns="0" tIns="114300" rIns="0" bIns="0" rtlCol="0">
            <a:spAutoFit/>
          </a:bodyPr>
          <a:lstStyle/>
          <a:p>
            <a:pPr marL="756285" lvl="1" indent="-287020">
              <a:lnSpc>
                <a:spcPct val="100000"/>
              </a:lnSpc>
              <a:spcBef>
                <a:spcPts val="640"/>
              </a:spcBef>
              <a:buFont typeface="Arial MT"/>
              <a:buChar char="–"/>
              <a:tabLst>
                <a:tab pos="756920" algn="l"/>
              </a:tabLst>
            </a:pPr>
            <a:r>
              <a:rPr lang="en-US" altLang="en-US" b="1" dirty="0"/>
              <a:t>Distance for Nominal, ordinal Attributes and heterogenous data</a:t>
            </a:r>
          </a:p>
          <a:p>
            <a:pPr marL="756285" lvl="1" indent="-287020">
              <a:lnSpc>
                <a:spcPct val="100000"/>
              </a:lnSpc>
              <a:spcBef>
                <a:spcPts val="640"/>
              </a:spcBef>
              <a:buFont typeface="Arial MT"/>
              <a:buChar char="–"/>
              <a:tabLst>
                <a:tab pos="756920" algn="l"/>
              </a:tabLst>
            </a:pPr>
            <a:r>
              <a:rPr lang="en-US" b="1" dirty="0"/>
              <a:t>Reduction in Computational Complexity- Condensation</a:t>
            </a:r>
          </a:p>
          <a:p>
            <a:pPr marL="756285" lvl="1" indent="-287020">
              <a:lnSpc>
                <a:spcPct val="100000"/>
              </a:lnSpc>
              <a:spcBef>
                <a:spcPts val="640"/>
              </a:spcBef>
              <a:buFont typeface="Arial MT"/>
              <a:buChar char="–"/>
              <a:tabLst>
                <a:tab pos="756920" algn="l"/>
              </a:tabLst>
            </a:pPr>
            <a:r>
              <a:rPr lang="en-IN" b="1" i="0" dirty="0">
                <a:solidFill>
                  <a:srgbClr val="292929"/>
                </a:solidFill>
                <a:effectLst/>
                <a:latin typeface="sohne"/>
              </a:rPr>
              <a:t>KNN Optimization - K-D Tree</a:t>
            </a:r>
          </a:p>
          <a:p>
            <a:pPr marL="756285" lvl="1" indent="-287020">
              <a:lnSpc>
                <a:spcPct val="100000"/>
              </a:lnSpc>
              <a:spcBef>
                <a:spcPts val="640"/>
              </a:spcBef>
              <a:buFont typeface="Arial MT"/>
              <a:buChar char="–"/>
              <a:tabLst>
                <a:tab pos="756920" algn="l"/>
              </a:tabLst>
            </a:pPr>
            <a:endParaRPr b="1" dirty="0">
              <a:solidFill>
                <a:srgbClr val="002060"/>
              </a:solidFill>
              <a:cs typeface="Calibri"/>
            </a:endParaRPr>
          </a:p>
        </p:txBody>
      </p:sp>
    </p:spTree>
    <p:extLst>
      <p:ext uri="{BB962C8B-B14F-4D97-AF65-F5344CB8AC3E}">
        <p14:creationId xmlns:p14="http://schemas.microsoft.com/office/powerpoint/2010/main" val="1530630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2E6469-4238-495B-B8B4-5EEF0EAC48B6}"/>
              </a:ext>
            </a:extLst>
          </p:cNvPr>
          <p:cNvSpPr>
            <a:spLocks noGrp="1"/>
          </p:cNvSpPr>
          <p:nvPr>
            <p:ph type="title"/>
          </p:nvPr>
        </p:nvSpPr>
        <p:spPr/>
        <p:txBody>
          <a:bodyPr>
            <a:normAutofit/>
          </a:bodyPr>
          <a:lstStyle/>
          <a:p>
            <a:pPr algn="ct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794588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101" y="464922"/>
            <a:ext cx="8189086" cy="690574"/>
          </a:xfrm>
          <a:prstGeom prst="rect">
            <a:avLst/>
          </a:prstGeom>
        </p:spPr>
        <p:txBody>
          <a:bodyPr vert="horz" wrap="square" lIns="0" tIns="13335" rIns="0" bIns="0" rtlCol="0">
            <a:spAutoFit/>
          </a:bodyPr>
          <a:lstStyle/>
          <a:p>
            <a:pPr marL="355600" indent="-342900">
              <a:lnSpc>
                <a:spcPct val="100000"/>
              </a:lnSpc>
              <a:spcBef>
                <a:spcPts val="900"/>
              </a:spcBef>
              <a:tabLst>
                <a:tab pos="354965" algn="l"/>
                <a:tab pos="355600" algn="l"/>
              </a:tabLst>
            </a:pPr>
            <a:r>
              <a:rPr lang="en-US" dirty="0">
                <a:solidFill>
                  <a:srgbClr val="002060"/>
                </a:solidFill>
                <a:cs typeface="Calibri"/>
              </a:rPr>
              <a:t>Lazy vs. Eager Learning</a:t>
            </a:r>
            <a:endParaRPr lang="en-US" dirty="0">
              <a:solidFill>
                <a:srgbClr val="002060"/>
              </a:solidFill>
              <a:cs typeface="Calibri"/>
            </a:endParaRPr>
          </a:p>
        </p:txBody>
      </p:sp>
      <p:sp>
        <p:nvSpPr>
          <p:cNvPr id="3" name="object 3"/>
          <p:cNvSpPr txBox="1"/>
          <p:nvPr/>
        </p:nvSpPr>
        <p:spPr>
          <a:xfrm>
            <a:off x="688340" y="1506537"/>
            <a:ext cx="10542270" cy="4362733"/>
          </a:xfrm>
          <a:prstGeom prst="rect">
            <a:avLst/>
          </a:prstGeom>
        </p:spPr>
        <p:txBody>
          <a:bodyPr vert="horz" wrap="square" lIns="0" tIns="114300" rIns="0" bIns="0" rtlCol="0">
            <a:spAutoFit/>
          </a:bodyPr>
          <a:lstStyle/>
          <a:p>
            <a:pPr marL="12700">
              <a:lnSpc>
                <a:spcPct val="100000"/>
              </a:lnSpc>
              <a:spcBef>
                <a:spcPts val="900"/>
              </a:spcBef>
              <a:tabLst>
                <a:tab pos="354965" algn="l"/>
                <a:tab pos="355600" algn="l"/>
              </a:tabLst>
            </a:pPr>
            <a:r>
              <a:rPr lang="en-US" sz="2400" b="1" dirty="0" smtClean="0">
                <a:solidFill>
                  <a:srgbClr val="C00000"/>
                </a:solidFill>
                <a:latin typeface="Garamond" panose="02020404030301010803" pitchFamily="18" charset="0"/>
                <a:cs typeface="Calibri"/>
              </a:rPr>
              <a:t>Lazy learning </a:t>
            </a:r>
            <a:r>
              <a:rPr lang="en-US" sz="2400" b="1" dirty="0">
                <a:solidFill>
                  <a:srgbClr val="C00000"/>
                </a:solidFill>
                <a:latin typeface="Garamond" panose="02020404030301010803" pitchFamily="18" charset="0"/>
                <a:cs typeface="Calibri"/>
              </a:rPr>
              <a:t>(</a:t>
            </a:r>
            <a:r>
              <a:rPr lang="en-US" sz="2400" b="1" dirty="0" err="1">
                <a:solidFill>
                  <a:srgbClr val="C00000"/>
                </a:solidFill>
                <a:latin typeface="Garamond" panose="02020404030301010803" pitchFamily="18" charset="0"/>
                <a:cs typeface="Calibri"/>
              </a:rPr>
              <a:t>eg</a:t>
            </a:r>
            <a:r>
              <a:rPr lang="en-US" sz="2400" b="1" dirty="0">
                <a:solidFill>
                  <a:srgbClr val="C00000"/>
                </a:solidFill>
                <a:latin typeface="Garamond" panose="02020404030301010803" pitchFamily="18" charset="0"/>
                <a:cs typeface="Calibri"/>
              </a:rPr>
              <a:t>, instance-based </a:t>
            </a:r>
            <a:r>
              <a:rPr lang="en-US" sz="2400" b="1" dirty="0" smtClean="0">
                <a:solidFill>
                  <a:srgbClr val="C00000"/>
                </a:solidFill>
                <a:latin typeface="Garamond" panose="02020404030301010803" pitchFamily="18" charset="0"/>
                <a:cs typeface="Calibri"/>
              </a:rPr>
              <a:t>learning</a:t>
            </a:r>
            <a:r>
              <a:rPr lang="en-US" sz="2400" b="1" dirty="0">
                <a:solidFill>
                  <a:srgbClr val="C00000"/>
                </a:solidFill>
                <a:latin typeface="Garamond" panose="02020404030301010803" pitchFamily="18" charset="0"/>
                <a:cs typeface="Calibri"/>
              </a:rPr>
              <a:t>):</a:t>
            </a:r>
            <a:r>
              <a:rPr lang="en-US" sz="2400" b="1" dirty="0">
                <a:solidFill>
                  <a:srgbClr val="002060"/>
                </a:solidFill>
                <a:latin typeface="Garamond" panose="02020404030301010803" pitchFamily="18" charset="0"/>
                <a:cs typeface="Calibri"/>
              </a:rPr>
              <a:t> </a:t>
            </a:r>
            <a:endParaRPr lang="en-US" sz="2400" b="1" dirty="0" smtClean="0">
              <a:solidFill>
                <a:srgbClr val="002060"/>
              </a:solidFill>
              <a:latin typeface="Garamond" panose="02020404030301010803" pitchFamily="18" charset="0"/>
              <a:cs typeface="Calibri"/>
            </a:endParaRPr>
          </a:p>
          <a:p>
            <a:pPr marL="812800" lvl="1" indent="-342900">
              <a:spcBef>
                <a:spcPts val="900"/>
              </a:spcBef>
              <a:buFont typeface="Arial MT"/>
              <a:buChar char="•"/>
              <a:tabLst>
                <a:tab pos="354965" algn="l"/>
                <a:tab pos="355600" algn="l"/>
              </a:tabLst>
            </a:pPr>
            <a:r>
              <a:rPr lang="en-US" sz="2400" b="1" dirty="0">
                <a:solidFill>
                  <a:srgbClr val="002060"/>
                </a:solidFill>
                <a:latin typeface="Garamond" panose="02020404030301010803" pitchFamily="18" charset="0"/>
                <a:cs typeface="Calibri"/>
              </a:rPr>
              <a:t>Simply stores training data (or only minor processing) </a:t>
            </a:r>
            <a:endParaRPr lang="en-US" sz="2400" b="1" dirty="0" smtClean="0">
              <a:solidFill>
                <a:srgbClr val="002060"/>
              </a:solidFill>
              <a:latin typeface="Garamond" panose="02020404030301010803" pitchFamily="18" charset="0"/>
              <a:cs typeface="Calibri"/>
            </a:endParaRPr>
          </a:p>
          <a:p>
            <a:pPr marL="812800" lvl="1" indent="-342900">
              <a:spcBef>
                <a:spcPts val="900"/>
              </a:spcBef>
              <a:buFont typeface="Arial MT"/>
              <a:buChar char="•"/>
              <a:tabLst>
                <a:tab pos="354965" algn="l"/>
                <a:tab pos="355600" algn="l"/>
              </a:tabLst>
            </a:pPr>
            <a:r>
              <a:rPr lang="en-US" sz="2400" b="1" dirty="0" smtClean="0">
                <a:solidFill>
                  <a:srgbClr val="002060"/>
                </a:solidFill>
                <a:latin typeface="Garamond" panose="02020404030301010803" pitchFamily="18" charset="0"/>
                <a:cs typeface="Calibri"/>
              </a:rPr>
              <a:t>Do not construct any model during training</a:t>
            </a:r>
          </a:p>
          <a:p>
            <a:pPr marL="812800" lvl="1" indent="-342900">
              <a:spcBef>
                <a:spcPts val="900"/>
              </a:spcBef>
              <a:buFont typeface="Arial MT"/>
              <a:buChar char="•"/>
              <a:tabLst>
                <a:tab pos="354965" algn="l"/>
                <a:tab pos="355600" algn="l"/>
              </a:tabLst>
            </a:pPr>
            <a:r>
              <a:rPr lang="en-US" sz="2400" b="1" dirty="0" smtClean="0">
                <a:solidFill>
                  <a:srgbClr val="C00000"/>
                </a:solidFill>
                <a:latin typeface="Garamond" panose="02020404030301010803" pitchFamily="18" charset="0"/>
                <a:cs typeface="Calibri"/>
              </a:rPr>
              <a:t>Ex:</a:t>
            </a:r>
            <a:r>
              <a:rPr lang="en-US" sz="2400" b="1" dirty="0" smtClean="0">
                <a:solidFill>
                  <a:srgbClr val="002060"/>
                </a:solidFill>
                <a:latin typeface="Garamond" panose="02020404030301010803" pitchFamily="18" charset="0"/>
                <a:cs typeface="Calibri"/>
              </a:rPr>
              <a:t> KNN</a:t>
            </a:r>
            <a:r>
              <a:rPr lang="en-US" sz="2400" b="1" dirty="0">
                <a:solidFill>
                  <a:srgbClr val="002060"/>
                </a:solidFill>
                <a:latin typeface="Garamond" panose="02020404030301010803" pitchFamily="18" charset="0"/>
                <a:cs typeface="Calibri"/>
              </a:rPr>
              <a:t>, Case-Based Reasoning</a:t>
            </a:r>
            <a:endParaRPr lang="en-US" sz="2400" b="1" dirty="0" smtClean="0">
              <a:solidFill>
                <a:srgbClr val="002060"/>
              </a:solidFill>
              <a:latin typeface="Garamond" panose="02020404030301010803" pitchFamily="18" charset="0"/>
              <a:cs typeface="Calibri"/>
            </a:endParaRPr>
          </a:p>
          <a:p>
            <a:pPr marL="355600" indent="-342900">
              <a:lnSpc>
                <a:spcPct val="100000"/>
              </a:lnSpc>
              <a:spcBef>
                <a:spcPts val="900"/>
              </a:spcBef>
              <a:buFont typeface="Arial MT"/>
              <a:buChar char="•"/>
              <a:tabLst>
                <a:tab pos="354965" algn="l"/>
                <a:tab pos="355600" algn="l"/>
              </a:tabLst>
            </a:pPr>
            <a:endParaRPr lang="en-US" sz="2400" b="1" dirty="0" smtClean="0">
              <a:solidFill>
                <a:srgbClr val="C00000"/>
              </a:solidFill>
              <a:latin typeface="Garamond" panose="02020404030301010803" pitchFamily="18" charset="0"/>
              <a:cs typeface="Calibri"/>
            </a:endParaRPr>
          </a:p>
          <a:p>
            <a:pPr marL="12700">
              <a:lnSpc>
                <a:spcPct val="100000"/>
              </a:lnSpc>
              <a:spcBef>
                <a:spcPts val="900"/>
              </a:spcBef>
              <a:tabLst>
                <a:tab pos="354965" algn="l"/>
                <a:tab pos="355600" algn="l"/>
              </a:tabLst>
            </a:pPr>
            <a:r>
              <a:rPr lang="en-US" sz="2400" b="1" dirty="0" smtClean="0">
                <a:solidFill>
                  <a:srgbClr val="C00000"/>
                </a:solidFill>
                <a:latin typeface="Garamond" panose="02020404030301010803" pitchFamily="18" charset="0"/>
                <a:cs typeface="Calibri"/>
              </a:rPr>
              <a:t>Eager learning:</a:t>
            </a:r>
            <a:endParaRPr lang="en-US" sz="2400" b="1" dirty="0" smtClean="0">
              <a:solidFill>
                <a:srgbClr val="002060"/>
              </a:solidFill>
              <a:latin typeface="Garamond" panose="02020404030301010803" pitchFamily="18" charset="0"/>
              <a:cs typeface="Calibri"/>
            </a:endParaRPr>
          </a:p>
          <a:p>
            <a:pPr marL="812800" lvl="1" indent="-342900">
              <a:spcBef>
                <a:spcPts val="900"/>
              </a:spcBef>
              <a:buFont typeface="Arial MT"/>
              <a:buChar char="•"/>
              <a:tabLst>
                <a:tab pos="354965" algn="l"/>
                <a:tab pos="355600" algn="l"/>
              </a:tabLst>
            </a:pPr>
            <a:r>
              <a:rPr lang="en-US" sz="2400" b="1" dirty="0">
                <a:solidFill>
                  <a:srgbClr val="002060"/>
                </a:solidFill>
                <a:latin typeface="Garamond" panose="02020404030301010803" pitchFamily="18" charset="0"/>
                <a:cs typeface="Calibri"/>
              </a:rPr>
              <a:t>Given training set, constructs a classification </a:t>
            </a:r>
            <a:r>
              <a:rPr lang="en-US" sz="2400" b="1" dirty="0" smtClean="0">
                <a:solidFill>
                  <a:srgbClr val="002060"/>
                </a:solidFill>
                <a:latin typeface="Garamond" panose="02020404030301010803" pitchFamily="18" charset="0"/>
                <a:cs typeface="Calibri"/>
              </a:rPr>
              <a:t>model</a:t>
            </a:r>
          </a:p>
          <a:p>
            <a:pPr marL="812800" lvl="1" indent="-342900">
              <a:spcBef>
                <a:spcPts val="900"/>
              </a:spcBef>
              <a:buFont typeface="Arial MT"/>
              <a:buChar char="•"/>
              <a:tabLst>
                <a:tab pos="354965" algn="l"/>
                <a:tab pos="355600" algn="l"/>
              </a:tabLst>
            </a:pPr>
            <a:r>
              <a:rPr lang="en-US" sz="2400" b="1" dirty="0" smtClean="0">
                <a:solidFill>
                  <a:srgbClr val="002060"/>
                </a:solidFill>
                <a:latin typeface="Garamond" panose="02020404030301010803" pitchFamily="18" charset="0"/>
                <a:cs typeface="Calibri"/>
              </a:rPr>
              <a:t>Uses this model for prediction of test samples</a:t>
            </a:r>
          </a:p>
          <a:p>
            <a:pPr marL="812800" lvl="1" indent="-342900">
              <a:spcBef>
                <a:spcPts val="900"/>
              </a:spcBef>
              <a:buFont typeface="Arial MT"/>
              <a:buChar char="•"/>
              <a:tabLst>
                <a:tab pos="354965" algn="l"/>
                <a:tab pos="355600" algn="l"/>
              </a:tabLst>
            </a:pPr>
            <a:r>
              <a:rPr lang="en-US" sz="2400" b="1" dirty="0" smtClean="0">
                <a:solidFill>
                  <a:srgbClr val="002060"/>
                </a:solidFill>
                <a:latin typeface="Garamond" panose="02020404030301010803" pitchFamily="18" charset="0"/>
                <a:cs typeface="Calibri"/>
              </a:rPr>
              <a:t>Ex: Decision Trees, SVMs</a:t>
            </a:r>
          </a:p>
        </p:txBody>
      </p:sp>
    </p:spTree>
    <p:extLst>
      <p:ext uri="{BB962C8B-B14F-4D97-AF65-F5344CB8AC3E}">
        <p14:creationId xmlns:p14="http://schemas.microsoft.com/office/powerpoint/2010/main" val="2360620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3951" y="313045"/>
            <a:ext cx="7734426" cy="697230"/>
          </a:xfrm>
          <a:prstGeom prst="rect">
            <a:avLst/>
          </a:prstGeom>
        </p:spPr>
        <p:txBody>
          <a:bodyPr vert="horz" wrap="square" lIns="0" tIns="13335" rIns="0" bIns="0" rtlCol="0">
            <a:spAutoFit/>
          </a:bodyPr>
          <a:lstStyle/>
          <a:p>
            <a:pPr marL="12700">
              <a:lnSpc>
                <a:spcPct val="100000"/>
              </a:lnSpc>
              <a:spcBef>
                <a:spcPts val="105"/>
              </a:spcBef>
            </a:pPr>
            <a:r>
              <a:rPr spc="-5" dirty="0"/>
              <a:t>Instance-Based</a:t>
            </a:r>
            <a:r>
              <a:rPr spc="-105" dirty="0"/>
              <a:t> </a:t>
            </a:r>
            <a:r>
              <a:rPr spc="-10" dirty="0"/>
              <a:t>Classifiers</a:t>
            </a:r>
          </a:p>
        </p:txBody>
      </p:sp>
      <p:graphicFrame>
        <p:nvGraphicFramePr>
          <p:cNvPr id="3" name="object 3"/>
          <p:cNvGraphicFramePr>
            <a:graphicFrameLocks noGrp="1"/>
          </p:cNvGraphicFramePr>
          <p:nvPr/>
        </p:nvGraphicFramePr>
        <p:xfrm>
          <a:off x="1900316" y="1671437"/>
          <a:ext cx="3779519" cy="3967367"/>
        </p:xfrm>
        <a:graphic>
          <a:graphicData uri="http://schemas.openxmlformats.org/drawingml/2006/table">
            <a:tbl>
              <a:tblPr firstRow="1" bandRow="1">
                <a:tableStyleId>{2D5ABB26-0587-4C30-8999-92F81FD0307C}</a:tableStyleId>
              </a:tblPr>
              <a:tblGrid>
                <a:gridCol w="924560">
                  <a:extLst>
                    <a:ext uri="{9D8B030D-6E8A-4147-A177-3AD203B41FA5}">
                      <a16:colId xmlns:a16="http://schemas.microsoft.com/office/drawing/2014/main" xmlns="" val="20000"/>
                    </a:ext>
                  </a:extLst>
                </a:gridCol>
                <a:gridCol w="919479">
                  <a:extLst>
                    <a:ext uri="{9D8B030D-6E8A-4147-A177-3AD203B41FA5}">
                      <a16:colId xmlns:a16="http://schemas.microsoft.com/office/drawing/2014/main" xmlns="" val="20001"/>
                    </a:ext>
                  </a:extLst>
                </a:gridCol>
                <a:gridCol w="988060">
                  <a:extLst>
                    <a:ext uri="{9D8B030D-6E8A-4147-A177-3AD203B41FA5}">
                      <a16:colId xmlns:a16="http://schemas.microsoft.com/office/drawing/2014/main" xmlns="" val="20002"/>
                    </a:ext>
                  </a:extLst>
                </a:gridCol>
                <a:gridCol w="947420">
                  <a:extLst>
                    <a:ext uri="{9D8B030D-6E8A-4147-A177-3AD203B41FA5}">
                      <a16:colId xmlns:a16="http://schemas.microsoft.com/office/drawing/2014/main" xmlns="" val="20003"/>
                    </a:ext>
                  </a:extLst>
                </a:gridCol>
              </a:tblGrid>
              <a:tr h="577759">
                <a:tc>
                  <a:txBody>
                    <a:bodyPr/>
                    <a:lstStyle/>
                    <a:p>
                      <a:pPr marL="114300">
                        <a:lnSpc>
                          <a:spcPct val="100000"/>
                        </a:lnSpc>
                        <a:spcBef>
                          <a:spcPts val="1730"/>
                        </a:spcBef>
                      </a:pPr>
                      <a:r>
                        <a:rPr sz="2200" spc="45" dirty="0">
                          <a:latin typeface="Times New Roman"/>
                          <a:cs typeface="Times New Roman"/>
                        </a:rPr>
                        <a:t>Atr1</a:t>
                      </a:r>
                      <a:endParaRPr sz="2200" dirty="0">
                        <a:latin typeface="Times New Roman"/>
                        <a:cs typeface="Times New Roman"/>
                      </a:endParaRPr>
                    </a:p>
                  </a:txBody>
                  <a:tcPr marL="0" marR="0" marT="21971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FFFFB1"/>
                    </a:solidFill>
                  </a:tcPr>
                </a:tc>
                <a:tc>
                  <a:txBody>
                    <a:bodyPr/>
                    <a:lstStyle/>
                    <a:p>
                      <a:pPr>
                        <a:lnSpc>
                          <a:spcPct val="100000"/>
                        </a:lnSpc>
                        <a:spcBef>
                          <a:spcPts val="30"/>
                        </a:spcBef>
                      </a:pPr>
                      <a:endParaRPr sz="1550">
                        <a:latin typeface="Times New Roman"/>
                        <a:cs typeface="Times New Roman"/>
                      </a:endParaRPr>
                    </a:p>
                    <a:p>
                      <a:pPr marL="114300">
                        <a:lnSpc>
                          <a:spcPct val="100000"/>
                        </a:lnSpc>
                      </a:pPr>
                      <a:r>
                        <a:rPr sz="1550" spc="55" dirty="0">
                          <a:latin typeface="Times New Roman"/>
                          <a:cs typeface="Times New Roman"/>
                        </a:rPr>
                        <a:t>……...</a:t>
                      </a:r>
                      <a:endParaRPr sz="1550">
                        <a:latin typeface="Times New Roman"/>
                        <a:cs typeface="Times New Roman"/>
                      </a:endParaRPr>
                    </a:p>
                  </a:txBody>
                  <a:tcPr marL="0" marR="0" marT="381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FFFFB1"/>
                    </a:solidFill>
                  </a:tcPr>
                </a:tc>
                <a:tc>
                  <a:txBody>
                    <a:bodyPr/>
                    <a:lstStyle/>
                    <a:p>
                      <a:pPr marL="114300">
                        <a:lnSpc>
                          <a:spcPct val="100000"/>
                        </a:lnSpc>
                        <a:spcBef>
                          <a:spcPts val="1730"/>
                        </a:spcBef>
                      </a:pPr>
                      <a:r>
                        <a:rPr sz="2200" spc="45" dirty="0">
                          <a:latin typeface="Times New Roman"/>
                          <a:cs typeface="Times New Roman"/>
                        </a:rPr>
                        <a:t>AtrN</a:t>
                      </a:r>
                      <a:endParaRPr sz="2200">
                        <a:latin typeface="Times New Roman"/>
                        <a:cs typeface="Times New Roman"/>
                      </a:endParaRPr>
                    </a:p>
                  </a:txBody>
                  <a:tcPr marL="0" marR="0" marT="21971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FFFFB1"/>
                    </a:solidFill>
                  </a:tcPr>
                </a:tc>
                <a:tc>
                  <a:txBody>
                    <a:bodyPr/>
                    <a:lstStyle/>
                    <a:p>
                      <a:pPr marL="114300">
                        <a:lnSpc>
                          <a:spcPct val="100000"/>
                        </a:lnSpc>
                        <a:spcBef>
                          <a:spcPts val="1730"/>
                        </a:spcBef>
                      </a:pPr>
                      <a:r>
                        <a:rPr sz="2200" spc="45" dirty="0">
                          <a:latin typeface="Times New Roman"/>
                          <a:cs typeface="Times New Roman"/>
                        </a:rPr>
                        <a:t>Class</a:t>
                      </a:r>
                      <a:endParaRPr sz="2200">
                        <a:latin typeface="Times New Roman"/>
                        <a:cs typeface="Times New Roman"/>
                      </a:endParaRPr>
                    </a:p>
                  </a:txBody>
                  <a:tcPr marL="0" marR="0" marT="21971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FFFFB1"/>
                    </a:solidFill>
                  </a:tcPr>
                </a:tc>
                <a:extLst>
                  <a:ext uri="{0D108BD9-81ED-4DB2-BD59-A6C34878D82A}">
                    <a16:rowId xmlns:a16="http://schemas.microsoft.com/office/drawing/2014/main" xmlns="" val="10000"/>
                  </a:ext>
                </a:extLst>
              </a:tr>
              <a:tr h="484576">
                <a:tc>
                  <a:txBody>
                    <a:bodyPr/>
                    <a:lstStyle/>
                    <a:p>
                      <a:pPr>
                        <a:lnSpc>
                          <a:spcPct val="100000"/>
                        </a:lnSpc>
                      </a:pPr>
                      <a:endParaRPr sz="2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3810" algn="ctr">
                        <a:lnSpc>
                          <a:spcPts val="2585"/>
                        </a:lnSpc>
                      </a:pPr>
                      <a:r>
                        <a:rPr sz="2200" dirty="0">
                          <a:latin typeface="Times New Roman"/>
                          <a:cs typeface="Times New Roman"/>
                        </a:rPr>
                        <a:t>A</a:t>
                      </a:r>
                      <a:endParaRPr sz="22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xmlns="" val="10001"/>
                  </a:ext>
                </a:extLst>
              </a:tr>
              <a:tr h="484449">
                <a:tc>
                  <a:txBody>
                    <a:bodyPr/>
                    <a:lstStyle/>
                    <a:p>
                      <a:pPr>
                        <a:lnSpc>
                          <a:spcPct val="100000"/>
                        </a:lnSpc>
                      </a:pPr>
                      <a:endParaRPr sz="2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3810" algn="ctr">
                        <a:lnSpc>
                          <a:spcPts val="2585"/>
                        </a:lnSpc>
                      </a:pPr>
                      <a:r>
                        <a:rPr sz="2200" dirty="0">
                          <a:latin typeface="Times New Roman"/>
                          <a:cs typeface="Times New Roman"/>
                        </a:rPr>
                        <a:t>B</a:t>
                      </a:r>
                      <a:endParaRPr sz="22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xmlns="" val="10002"/>
                  </a:ext>
                </a:extLst>
              </a:tr>
              <a:tr h="484576">
                <a:tc>
                  <a:txBody>
                    <a:bodyPr/>
                    <a:lstStyle/>
                    <a:p>
                      <a:pPr>
                        <a:lnSpc>
                          <a:spcPct val="100000"/>
                        </a:lnSpc>
                      </a:pPr>
                      <a:endParaRPr sz="2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3810" algn="ctr">
                        <a:lnSpc>
                          <a:spcPts val="2565"/>
                        </a:lnSpc>
                      </a:pPr>
                      <a:r>
                        <a:rPr sz="2200" dirty="0">
                          <a:latin typeface="Times New Roman"/>
                          <a:cs typeface="Times New Roman"/>
                        </a:rPr>
                        <a:t>B</a:t>
                      </a:r>
                      <a:endParaRPr sz="22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xmlns="" val="10003"/>
                  </a:ext>
                </a:extLst>
              </a:tr>
              <a:tr h="484576">
                <a:tc>
                  <a:txBody>
                    <a:bodyPr/>
                    <a:lstStyle/>
                    <a:p>
                      <a:pPr>
                        <a:lnSpc>
                          <a:spcPct val="100000"/>
                        </a:lnSpc>
                      </a:pPr>
                      <a:endParaRPr sz="2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a:lnSpc>
                          <a:spcPct val="100000"/>
                        </a:lnSpc>
                      </a:pPr>
                      <a:endParaRPr sz="2300" dirty="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3810" algn="ctr">
                        <a:lnSpc>
                          <a:spcPts val="2565"/>
                        </a:lnSpc>
                      </a:pPr>
                      <a:r>
                        <a:rPr sz="2200" dirty="0">
                          <a:latin typeface="Times New Roman"/>
                          <a:cs typeface="Times New Roman"/>
                        </a:rPr>
                        <a:t>C</a:t>
                      </a:r>
                      <a:endParaRPr sz="22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xmlns="" val="10004"/>
                  </a:ext>
                </a:extLst>
              </a:tr>
              <a:tr h="484678">
                <a:tc>
                  <a:txBody>
                    <a:bodyPr/>
                    <a:lstStyle/>
                    <a:p>
                      <a:pPr>
                        <a:lnSpc>
                          <a:spcPct val="100000"/>
                        </a:lnSpc>
                      </a:pPr>
                      <a:endParaRPr sz="2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a:lnSpc>
                          <a:spcPct val="100000"/>
                        </a:lnSpc>
                      </a:pPr>
                      <a:endParaRPr sz="2300" dirty="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3810" algn="ctr">
                        <a:lnSpc>
                          <a:spcPts val="2565"/>
                        </a:lnSpc>
                      </a:pPr>
                      <a:r>
                        <a:rPr sz="2200" dirty="0">
                          <a:latin typeface="Times New Roman"/>
                          <a:cs typeface="Times New Roman"/>
                        </a:rPr>
                        <a:t>A</a:t>
                      </a:r>
                      <a:endParaRPr sz="22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xmlns="" val="10005"/>
                  </a:ext>
                </a:extLst>
              </a:tr>
              <a:tr h="484665">
                <a:tc>
                  <a:txBody>
                    <a:bodyPr/>
                    <a:lstStyle/>
                    <a:p>
                      <a:pPr>
                        <a:lnSpc>
                          <a:spcPct val="100000"/>
                        </a:lnSpc>
                      </a:pPr>
                      <a:endParaRPr sz="2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3810" algn="ctr">
                        <a:lnSpc>
                          <a:spcPts val="2565"/>
                        </a:lnSpc>
                      </a:pPr>
                      <a:r>
                        <a:rPr sz="2200" dirty="0">
                          <a:latin typeface="Times New Roman"/>
                          <a:cs typeface="Times New Roman"/>
                        </a:rPr>
                        <a:t>C</a:t>
                      </a:r>
                      <a:endParaRPr sz="22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xmlns="" val="10006"/>
                  </a:ext>
                </a:extLst>
              </a:tr>
              <a:tr h="482088">
                <a:tc>
                  <a:txBody>
                    <a:bodyPr/>
                    <a:lstStyle/>
                    <a:p>
                      <a:pPr>
                        <a:lnSpc>
                          <a:spcPct val="100000"/>
                        </a:lnSpc>
                      </a:pPr>
                      <a:endParaRPr sz="2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3810" algn="ctr">
                        <a:lnSpc>
                          <a:spcPts val="2560"/>
                        </a:lnSpc>
                      </a:pPr>
                      <a:r>
                        <a:rPr sz="2200" dirty="0">
                          <a:latin typeface="Times New Roman"/>
                          <a:cs typeface="Times New Roman"/>
                        </a:rPr>
                        <a:t>B</a:t>
                      </a: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xmlns="" val="10007"/>
                  </a:ext>
                </a:extLst>
              </a:tr>
            </a:tbl>
          </a:graphicData>
        </a:graphic>
      </p:graphicFrame>
      <p:sp>
        <p:nvSpPr>
          <p:cNvPr id="4" name="object 4"/>
          <p:cNvSpPr txBox="1"/>
          <p:nvPr/>
        </p:nvSpPr>
        <p:spPr>
          <a:xfrm>
            <a:off x="2319796" y="1136367"/>
            <a:ext cx="2995930" cy="455930"/>
          </a:xfrm>
          <a:prstGeom prst="rect">
            <a:avLst/>
          </a:prstGeom>
        </p:spPr>
        <p:txBody>
          <a:bodyPr vert="horz" wrap="square" lIns="0" tIns="15240" rIns="0" bIns="0" rtlCol="0">
            <a:spAutoFit/>
          </a:bodyPr>
          <a:lstStyle/>
          <a:p>
            <a:pPr marL="12700">
              <a:lnSpc>
                <a:spcPct val="100000"/>
              </a:lnSpc>
              <a:spcBef>
                <a:spcPts val="120"/>
              </a:spcBef>
            </a:pPr>
            <a:r>
              <a:rPr sz="2800" spc="25" dirty="0">
                <a:latin typeface="Times New Roman"/>
                <a:cs typeface="Times New Roman"/>
              </a:rPr>
              <a:t>Set</a:t>
            </a:r>
            <a:r>
              <a:rPr sz="2800" spc="120" dirty="0">
                <a:latin typeface="Times New Roman"/>
                <a:cs typeface="Times New Roman"/>
              </a:rPr>
              <a:t> </a:t>
            </a:r>
            <a:r>
              <a:rPr sz="2800" spc="50" dirty="0">
                <a:latin typeface="Times New Roman"/>
                <a:cs typeface="Times New Roman"/>
              </a:rPr>
              <a:t>of</a:t>
            </a:r>
            <a:r>
              <a:rPr sz="2800" spc="220" dirty="0">
                <a:latin typeface="Times New Roman"/>
                <a:cs typeface="Times New Roman"/>
              </a:rPr>
              <a:t> </a:t>
            </a:r>
            <a:r>
              <a:rPr sz="2800" spc="55" dirty="0">
                <a:latin typeface="Times New Roman"/>
                <a:cs typeface="Times New Roman"/>
              </a:rPr>
              <a:t>Stored</a:t>
            </a:r>
            <a:r>
              <a:rPr sz="2800" spc="125" dirty="0">
                <a:latin typeface="Times New Roman"/>
                <a:cs typeface="Times New Roman"/>
              </a:rPr>
              <a:t> </a:t>
            </a:r>
            <a:r>
              <a:rPr sz="2800" spc="85" dirty="0">
                <a:latin typeface="Times New Roman"/>
                <a:cs typeface="Times New Roman"/>
              </a:rPr>
              <a:t>Cases</a:t>
            </a:r>
            <a:endParaRPr sz="2800">
              <a:latin typeface="Times New Roman"/>
              <a:cs typeface="Times New Roman"/>
            </a:endParaRPr>
          </a:p>
        </p:txBody>
      </p:sp>
      <p:grpSp>
        <p:nvGrpSpPr>
          <p:cNvPr id="5" name="object 5"/>
          <p:cNvGrpSpPr/>
          <p:nvPr/>
        </p:nvGrpSpPr>
        <p:grpSpPr>
          <a:xfrm>
            <a:off x="5690611" y="3048129"/>
            <a:ext cx="2118995" cy="2314575"/>
            <a:chOff x="5690611" y="3048129"/>
            <a:chExt cx="2118995" cy="2314575"/>
          </a:xfrm>
        </p:grpSpPr>
        <p:sp>
          <p:nvSpPr>
            <p:cNvPr id="6" name="object 6"/>
            <p:cNvSpPr/>
            <p:nvPr/>
          </p:nvSpPr>
          <p:spPr>
            <a:xfrm>
              <a:off x="5692002" y="3049486"/>
              <a:ext cx="2116455" cy="1337310"/>
            </a:xfrm>
            <a:custGeom>
              <a:avLst/>
              <a:gdLst/>
              <a:ahLst/>
              <a:cxnLst/>
              <a:rect l="l" t="t" r="r" b="b"/>
              <a:pathLst>
                <a:path w="2116454" h="1337310">
                  <a:moveTo>
                    <a:pt x="122123" y="0"/>
                  </a:moveTo>
                  <a:lnTo>
                    <a:pt x="0" y="46130"/>
                  </a:lnTo>
                  <a:lnTo>
                    <a:pt x="38692" y="187552"/>
                  </a:lnTo>
                  <a:lnTo>
                    <a:pt x="66503" y="125928"/>
                  </a:lnTo>
                  <a:lnTo>
                    <a:pt x="2086985" y="1337178"/>
                  </a:lnTo>
                  <a:lnTo>
                    <a:pt x="2116004" y="1274167"/>
                  </a:lnTo>
                  <a:lnTo>
                    <a:pt x="94313" y="61507"/>
                  </a:lnTo>
                  <a:lnTo>
                    <a:pt x="122123" y="0"/>
                  </a:lnTo>
                  <a:close/>
                </a:path>
              </a:pathLst>
            </a:custGeom>
            <a:solidFill>
              <a:srgbClr val="FF0000"/>
            </a:solidFill>
          </p:spPr>
          <p:txBody>
            <a:bodyPr wrap="square" lIns="0" tIns="0" rIns="0" bIns="0" rtlCol="0"/>
            <a:lstStyle/>
            <a:p>
              <a:endParaRPr/>
            </a:p>
          </p:txBody>
        </p:sp>
        <p:sp>
          <p:nvSpPr>
            <p:cNvPr id="7" name="object 7"/>
            <p:cNvSpPr/>
            <p:nvPr/>
          </p:nvSpPr>
          <p:spPr>
            <a:xfrm>
              <a:off x="5692002" y="3049486"/>
              <a:ext cx="2116455" cy="1337310"/>
            </a:xfrm>
            <a:custGeom>
              <a:avLst/>
              <a:gdLst/>
              <a:ahLst/>
              <a:cxnLst/>
              <a:rect l="l" t="t" r="r" b="b"/>
              <a:pathLst>
                <a:path w="2116454" h="1337310">
                  <a:moveTo>
                    <a:pt x="0" y="46130"/>
                  </a:moveTo>
                  <a:lnTo>
                    <a:pt x="38692" y="187552"/>
                  </a:lnTo>
                  <a:lnTo>
                    <a:pt x="66503" y="125928"/>
                  </a:lnTo>
                  <a:lnTo>
                    <a:pt x="2086985" y="1337178"/>
                  </a:lnTo>
                  <a:lnTo>
                    <a:pt x="2116004" y="1274167"/>
                  </a:lnTo>
                  <a:lnTo>
                    <a:pt x="94313" y="61507"/>
                  </a:lnTo>
                  <a:lnTo>
                    <a:pt x="122123" y="0"/>
                  </a:lnTo>
                  <a:lnTo>
                    <a:pt x="0" y="46130"/>
                  </a:lnTo>
                  <a:close/>
                </a:path>
              </a:pathLst>
            </a:custGeom>
            <a:ln w="3175">
              <a:solidFill>
                <a:srgbClr val="000000"/>
              </a:solidFill>
            </a:ln>
          </p:spPr>
          <p:txBody>
            <a:bodyPr wrap="square" lIns="0" tIns="0" rIns="0" bIns="0" rtlCol="0"/>
            <a:lstStyle/>
            <a:p>
              <a:endParaRPr/>
            </a:p>
          </p:txBody>
        </p:sp>
        <p:sp>
          <p:nvSpPr>
            <p:cNvPr id="8" name="object 8"/>
            <p:cNvSpPr/>
            <p:nvPr/>
          </p:nvSpPr>
          <p:spPr>
            <a:xfrm>
              <a:off x="5692002" y="3851767"/>
              <a:ext cx="2081530" cy="563245"/>
            </a:xfrm>
            <a:custGeom>
              <a:avLst/>
              <a:gdLst/>
              <a:ahLst/>
              <a:cxnLst/>
              <a:rect l="l" t="t" r="r" b="b"/>
              <a:pathLst>
                <a:path w="2081529" h="563245">
                  <a:moveTo>
                    <a:pt x="105195" y="0"/>
                  </a:moveTo>
                  <a:lnTo>
                    <a:pt x="0" y="83990"/>
                  </a:lnTo>
                  <a:lnTo>
                    <a:pt x="72548" y="205841"/>
                  </a:lnTo>
                  <a:lnTo>
                    <a:pt x="83431" y="137227"/>
                  </a:lnTo>
                  <a:lnTo>
                    <a:pt x="2070057" y="562901"/>
                  </a:lnTo>
                  <a:lnTo>
                    <a:pt x="2080939" y="492889"/>
                  </a:lnTo>
                  <a:lnTo>
                    <a:pt x="94313" y="67215"/>
                  </a:lnTo>
                  <a:lnTo>
                    <a:pt x="105195" y="0"/>
                  </a:lnTo>
                  <a:close/>
                </a:path>
              </a:pathLst>
            </a:custGeom>
            <a:solidFill>
              <a:srgbClr val="FF0000"/>
            </a:solidFill>
          </p:spPr>
          <p:txBody>
            <a:bodyPr wrap="square" lIns="0" tIns="0" rIns="0" bIns="0" rtlCol="0"/>
            <a:lstStyle/>
            <a:p>
              <a:endParaRPr/>
            </a:p>
          </p:txBody>
        </p:sp>
        <p:sp>
          <p:nvSpPr>
            <p:cNvPr id="9" name="object 9"/>
            <p:cNvSpPr/>
            <p:nvPr/>
          </p:nvSpPr>
          <p:spPr>
            <a:xfrm>
              <a:off x="5692002" y="3851767"/>
              <a:ext cx="2081530" cy="563245"/>
            </a:xfrm>
            <a:custGeom>
              <a:avLst/>
              <a:gdLst/>
              <a:ahLst/>
              <a:cxnLst/>
              <a:rect l="l" t="t" r="r" b="b"/>
              <a:pathLst>
                <a:path w="2081529" h="563245">
                  <a:moveTo>
                    <a:pt x="0" y="83990"/>
                  </a:moveTo>
                  <a:lnTo>
                    <a:pt x="72548" y="205841"/>
                  </a:lnTo>
                  <a:lnTo>
                    <a:pt x="83431" y="137227"/>
                  </a:lnTo>
                  <a:lnTo>
                    <a:pt x="2070057" y="562901"/>
                  </a:lnTo>
                  <a:lnTo>
                    <a:pt x="2080939" y="492889"/>
                  </a:lnTo>
                  <a:lnTo>
                    <a:pt x="94313" y="67215"/>
                  </a:lnTo>
                  <a:lnTo>
                    <a:pt x="105195" y="0"/>
                  </a:lnTo>
                  <a:lnTo>
                    <a:pt x="0" y="83990"/>
                  </a:lnTo>
                  <a:close/>
                </a:path>
              </a:pathLst>
            </a:custGeom>
            <a:ln w="3175">
              <a:solidFill>
                <a:srgbClr val="000000"/>
              </a:solidFill>
            </a:ln>
          </p:spPr>
          <p:txBody>
            <a:bodyPr wrap="square" lIns="0" tIns="0" rIns="0" bIns="0" rtlCol="0"/>
            <a:lstStyle/>
            <a:p>
              <a:endParaRPr/>
            </a:p>
          </p:txBody>
        </p:sp>
        <p:sp>
          <p:nvSpPr>
            <p:cNvPr id="10" name="object 10"/>
            <p:cNvSpPr/>
            <p:nvPr/>
          </p:nvSpPr>
          <p:spPr>
            <a:xfrm>
              <a:off x="5692002" y="4354454"/>
              <a:ext cx="2084705" cy="1007110"/>
            </a:xfrm>
            <a:custGeom>
              <a:avLst/>
              <a:gdLst/>
              <a:ahLst/>
              <a:cxnLst/>
              <a:rect l="l" t="t" r="r" b="b"/>
              <a:pathLst>
                <a:path w="2084704" h="1007110">
                  <a:moveTo>
                    <a:pt x="2062802" y="0"/>
                  </a:moveTo>
                  <a:lnTo>
                    <a:pt x="73757" y="875158"/>
                  </a:lnTo>
                  <a:lnTo>
                    <a:pt x="51993" y="810738"/>
                  </a:lnTo>
                  <a:lnTo>
                    <a:pt x="0" y="946566"/>
                  </a:lnTo>
                  <a:lnTo>
                    <a:pt x="117287" y="1006776"/>
                  </a:lnTo>
                  <a:lnTo>
                    <a:pt x="95522" y="942365"/>
                  </a:lnTo>
                  <a:lnTo>
                    <a:pt x="2084566" y="67215"/>
                  </a:lnTo>
                  <a:lnTo>
                    <a:pt x="2062802" y="0"/>
                  </a:lnTo>
                  <a:close/>
                </a:path>
              </a:pathLst>
            </a:custGeom>
            <a:solidFill>
              <a:srgbClr val="FF0000"/>
            </a:solidFill>
          </p:spPr>
          <p:txBody>
            <a:bodyPr wrap="square" lIns="0" tIns="0" rIns="0" bIns="0" rtlCol="0"/>
            <a:lstStyle/>
            <a:p>
              <a:endParaRPr/>
            </a:p>
          </p:txBody>
        </p:sp>
        <p:sp>
          <p:nvSpPr>
            <p:cNvPr id="11" name="object 11"/>
            <p:cNvSpPr/>
            <p:nvPr/>
          </p:nvSpPr>
          <p:spPr>
            <a:xfrm>
              <a:off x="5692002" y="4354454"/>
              <a:ext cx="2084705" cy="1007110"/>
            </a:xfrm>
            <a:custGeom>
              <a:avLst/>
              <a:gdLst/>
              <a:ahLst/>
              <a:cxnLst/>
              <a:rect l="l" t="t" r="r" b="b"/>
              <a:pathLst>
                <a:path w="2084704" h="1007110">
                  <a:moveTo>
                    <a:pt x="0" y="946566"/>
                  </a:moveTo>
                  <a:lnTo>
                    <a:pt x="117287" y="1006776"/>
                  </a:lnTo>
                  <a:lnTo>
                    <a:pt x="95522" y="942365"/>
                  </a:lnTo>
                  <a:lnTo>
                    <a:pt x="2084566" y="67215"/>
                  </a:lnTo>
                  <a:lnTo>
                    <a:pt x="2062802" y="0"/>
                  </a:lnTo>
                  <a:lnTo>
                    <a:pt x="73757" y="875158"/>
                  </a:lnTo>
                  <a:lnTo>
                    <a:pt x="51993" y="810738"/>
                  </a:lnTo>
                  <a:lnTo>
                    <a:pt x="0" y="946566"/>
                  </a:lnTo>
                  <a:close/>
                </a:path>
              </a:pathLst>
            </a:custGeom>
            <a:ln w="3175">
              <a:solidFill>
                <a:srgbClr val="000000"/>
              </a:solidFill>
            </a:ln>
          </p:spPr>
          <p:txBody>
            <a:bodyPr wrap="square" lIns="0" tIns="0" rIns="0" bIns="0" rtlCol="0"/>
            <a:lstStyle/>
            <a:p>
              <a:endParaRPr/>
            </a:p>
          </p:txBody>
        </p:sp>
      </p:grpSp>
      <p:graphicFrame>
        <p:nvGraphicFramePr>
          <p:cNvPr id="12" name="object 12"/>
          <p:cNvGraphicFramePr>
            <a:graphicFrameLocks noGrp="1"/>
          </p:cNvGraphicFramePr>
          <p:nvPr/>
        </p:nvGraphicFramePr>
        <p:xfrm>
          <a:off x="7759143" y="3948294"/>
          <a:ext cx="2636520" cy="977450"/>
        </p:xfrm>
        <a:graphic>
          <a:graphicData uri="http://schemas.openxmlformats.org/drawingml/2006/table">
            <a:tbl>
              <a:tblPr firstRow="1" bandRow="1">
                <a:tableStyleId>{2D5ABB26-0587-4C30-8999-92F81FD0307C}</a:tableStyleId>
              </a:tblPr>
              <a:tblGrid>
                <a:gridCol w="860425">
                  <a:extLst>
                    <a:ext uri="{9D8B030D-6E8A-4147-A177-3AD203B41FA5}">
                      <a16:colId xmlns:a16="http://schemas.microsoft.com/office/drawing/2014/main" xmlns="" val="20000"/>
                    </a:ext>
                  </a:extLst>
                </a:gridCol>
                <a:gridCol w="855980">
                  <a:extLst>
                    <a:ext uri="{9D8B030D-6E8A-4147-A177-3AD203B41FA5}">
                      <a16:colId xmlns:a16="http://schemas.microsoft.com/office/drawing/2014/main" xmlns="" val="20001"/>
                    </a:ext>
                  </a:extLst>
                </a:gridCol>
                <a:gridCol w="920115">
                  <a:extLst>
                    <a:ext uri="{9D8B030D-6E8A-4147-A177-3AD203B41FA5}">
                      <a16:colId xmlns:a16="http://schemas.microsoft.com/office/drawing/2014/main" xmlns="" val="20002"/>
                    </a:ext>
                  </a:extLst>
                </a:gridCol>
              </a:tblGrid>
              <a:tr h="532730">
                <a:tc>
                  <a:txBody>
                    <a:bodyPr/>
                    <a:lstStyle/>
                    <a:p>
                      <a:pPr marL="106680">
                        <a:lnSpc>
                          <a:spcPct val="100000"/>
                        </a:lnSpc>
                        <a:spcBef>
                          <a:spcPts val="1625"/>
                        </a:spcBef>
                      </a:pPr>
                      <a:r>
                        <a:rPr sz="2000" spc="60" dirty="0">
                          <a:latin typeface="Times New Roman"/>
                          <a:cs typeface="Times New Roman"/>
                        </a:rPr>
                        <a:t>Atr1</a:t>
                      </a:r>
                      <a:endParaRPr sz="2000">
                        <a:latin typeface="Times New Roman"/>
                        <a:cs typeface="Times New Roman"/>
                      </a:endParaRPr>
                    </a:p>
                  </a:txBody>
                  <a:tcPr marL="0" marR="0" marT="206375"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solidFill>
                      <a:srgbClr val="FFFFB1"/>
                    </a:solidFill>
                  </a:tcPr>
                </a:tc>
                <a:tc>
                  <a:txBody>
                    <a:bodyPr/>
                    <a:lstStyle/>
                    <a:p>
                      <a:pPr>
                        <a:lnSpc>
                          <a:spcPct val="100000"/>
                        </a:lnSpc>
                        <a:spcBef>
                          <a:spcPts val="35"/>
                        </a:spcBef>
                      </a:pPr>
                      <a:endParaRPr sz="1450">
                        <a:latin typeface="Times New Roman"/>
                        <a:cs typeface="Times New Roman"/>
                      </a:endParaRPr>
                    </a:p>
                    <a:p>
                      <a:pPr marL="106045">
                        <a:lnSpc>
                          <a:spcPct val="100000"/>
                        </a:lnSpc>
                      </a:pPr>
                      <a:r>
                        <a:rPr sz="1400" spc="75" dirty="0">
                          <a:latin typeface="Times New Roman"/>
                          <a:cs typeface="Times New Roman"/>
                        </a:rPr>
                        <a:t>……...</a:t>
                      </a:r>
                      <a:endParaRPr sz="1400">
                        <a:latin typeface="Times New Roman"/>
                        <a:cs typeface="Times New Roman"/>
                      </a:endParaRPr>
                    </a:p>
                  </a:txBody>
                  <a:tcPr marL="0" marR="0" marT="4445"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solidFill>
                      <a:srgbClr val="FFFFB1"/>
                    </a:solidFill>
                  </a:tcPr>
                </a:tc>
                <a:tc>
                  <a:txBody>
                    <a:bodyPr/>
                    <a:lstStyle/>
                    <a:p>
                      <a:pPr marL="106045">
                        <a:lnSpc>
                          <a:spcPct val="100000"/>
                        </a:lnSpc>
                        <a:spcBef>
                          <a:spcPts val="1625"/>
                        </a:spcBef>
                      </a:pPr>
                      <a:r>
                        <a:rPr sz="2000" spc="60" dirty="0">
                          <a:latin typeface="Times New Roman"/>
                          <a:cs typeface="Times New Roman"/>
                        </a:rPr>
                        <a:t>AtrN</a:t>
                      </a:r>
                      <a:endParaRPr sz="2000">
                        <a:latin typeface="Times New Roman"/>
                        <a:cs typeface="Times New Roman"/>
                      </a:endParaRPr>
                    </a:p>
                  </a:txBody>
                  <a:tcPr marL="0" marR="0" marT="206375"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B1"/>
                    </a:solidFill>
                  </a:tcPr>
                </a:tc>
                <a:extLst>
                  <a:ext uri="{0D108BD9-81ED-4DB2-BD59-A6C34878D82A}">
                    <a16:rowId xmlns:a16="http://schemas.microsoft.com/office/drawing/2014/main" xmlns="" val="10000"/>
                  </a:ext>
                </a:extLst>
              </a:tr>
              <a:tr h="444720">
                <a:tc>
                  <a:txBody>
                    <a:bodyPr/>
                    <a:lstStyle/>
                    <a:p>
                      <a:pPr>
                        <a:lnSpc>
                          <a:spcPct val="100000"/>
                        </a:lnSpc>
                      </a:pPr>
                      <a:endParaRPr sz="2300">
                        <a:latin typeface="Times New Roman"/>
                        <a:cs typeface="Times New Roman"/>
                      </a:endParaRPr>
                    </a:p>
                  </a:txBody>
                  <a:tcPr marL="0" marR="0" marT="0" marB="0">
                    <a:lnL w="28575">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38100">
                      <a:solidFill>
                        <a:srgbClr val="000000"/>
                      </a:solidFill>
                      <a:prstDash val="solid"/>
                    </a:lnL>
                    <a:lnR w="38100">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381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xmlns="" val="10001"/>
                  </a:ext>
                </a:extLst>
              </a:tr>
            </a:tbl>
          </a:graphicData>
        </a:graphic>
      </p:graphicFrame>
      <p:sp>
        <p:nvSpPr>
          <p:cNvPr id="13" name="object 13"/>
          <p:cNvSpPr txBox="1"/>
          <p:nvPr/>
        </p:nvSpPr>
        <p:spPr>
          <a:xfrm>
            <a:off x="8137385" y="3419406"/>
            <a:ext cx="1871345" cy="427355"/>
          </a:xfrm>
          <a:prstGeom prst="rect">
            <a:avLst/>
          </a:prstGeom>
        </p:spPr>
        <p:txBody>
          <a:bodyPr vert="horz" wrap="square" lIns="0" tIns="17145" rIns="0" bIns="0" rtlCol="0">
            <a:spAutoFit/>
          </a:bodyPr>
          <a:lstStyle/>
          <a:p>
            <a:pPr marL="12700">
              <a:lnSpc>
                <a:spcPct val="100000"/>
              </a:lnSpc>
              <a:spcBef>
                <a:spcPts val="135"/>
              </a:spcBef>
            </a:pPr>
            <a:r>
              <a:rPr sz="2600" spc="85" dirty="0">
                <a:latin typeface="Times New Roman"/>
                <a:cs typeface="Times New Roman"/>
              </a:rPr>
              <a:t>Unseen</a:t>
            </a:r>
            <a:r>
              <a:rPr sz="2600" spc="80" dirty="0">
                <a:latin typeface="Times New Roman"/>
                <a:cs typeface="Times New Roman"/>
              </a:rPr>
              <a:t> Case</a:t>
            </a:r>
            <a:endParaRPr sz="2600">
              <a:latin typeface="Times New Roman"/>
              <a:cs typeface="Times New Roman"/>
            </a:endParaRPr>
          </a:p>
        </p:txBody>
      </p:sp>
      <p:sp>
        <p:nvSpPr>
          <p:cNvPr id="14" name="object 14"/>
          <p:cNvSpPr txBox="1"/>
          <p:nvPr/>
        </p:nvSpPr>
        <p:spPr>
          <a:xfrm>
            <a:off x="6937629" y="1261618"/>
            <a:ext cx="4416171" cy="1215717"/>
          </a:xfrm>
          <a:prstGeom prst="rect">
            <a:avLst/>
          </a:prstGeom>
        </p:spPr>
        <p:txBody>
          <a:bodyPr vert="horz" wrap="square" lIns="0" tIns="149860" rIns="0" bIns="0" rtlCol="0">
            <a:spAutoFit/>
          </a:bodyPr>
          <a:lstStyle/>
          <a:p>
            <a:pPr marL="155575" indent="-143510">
              <a:lnSpc>
                <a:spcPct val="100000"/>
              </a:lnSpc>
              <a:spcBef>
                <a:spcPts val="1180"/>
              </a:spcBef>
              <a:buChar char="•"/>
              <a:tabLst>
                <a:tab pos="156210" algn="l"/>
              </a:tabLst>
            </a:pPr>
            <a:r>
              <a:rPr sz="2000" b="1" dirty="0">
                <a:solidFill>
                  <a:srgbClr val="002060"/>
                </a:solidFill>
                <a:latin typeface="Garamond" panose="02020404030301010803" pitchFamily="18" charset="0"/>
                <a:cs typeface="Arial MT"/>
              </a:rPr>
              <a:t>Store</a:t>
            </a:r>
            <a:r>
              <a:rPr sz="2000" b="1" spc="-25" dirty="0">
                <a:solidFill>
                  <a:srgbClr val="002060"/>
                </a:solidFill>
                <a:latin typeface="Garamond" panose="02020404030301010803" pitchFamily="18" charset="0"/>
                <a:cs typeface="Arial MT"/>
              </a:rPr>
              <a:t> </a:t>
            </a:r>
            <a:r>
              <a:rPr sz="2000" b="1" dirty="0">
                <a:solidFill>
                  <a:srgbClr val="002060"/>
                </a:solidFill>
                <a:latin typeface="Garamond" panose="02020404030301010803" pitchFamily="18" charset="0"/>
                <a:cs typeface="Arial MT"/>
              </a:rPr>
              <a:t>the</a:t>
            </a:r>
            <a:r>
              <a:rPr sz="2000" b="1" spc="-25" dirty="0">
                <a:solidFill>
                  <a:srgbClr val="002060"/>
                </a:solidFill>
                <a:latin typeface="Garamond" panose="02020404030301010803" pitchFamily="18" charset="0"/>
                <a:cs typeface="Arial MT"/>
              </a:rPr>
              <a:t> </a:t>
            </a:r>
            <a:r>
              <a:rPr sz="2000" b="1" spc="-5" dirty="0">
                <a:solidFill>
                  <a:srgbClr val="002060"/>
                </a:solidFill>
                <a:latin typeface="Garamond" panose="02020404030301010803" pitchFamily="18" charset="0"/>
                <a:cs typeface="Arial MT"/>
              </a:rPr>
              <a:t>training</a:t>
            </a:r>
            <a:r>
              <a:rPr sz="2000" b="1" spc="-10" dirty="0">
                <a:solidFill>
                  <a:srgbClr val="002060"/>
                </a:solidFill>
                <a:latin typeface="Garamond" panose="02020404030301010803" pitchFamily="18" charset="0"/>
                <a:cs typeface="Arial MT"/>
              </a:rPr>
              <a:t> </a:t>
            </a:r>
            <a:r>
              <a:rPr sz="2000" b="1" spc="-5" dirty="0">
                <a:solidFill>
                  <a:srgbClr val="002060"/>
                </a:solidFill>
                <a:latin typeface="Garamond" panose="02020404030301010803" pitchFamily="18" charset="0"/>
                <a:cs typeface="Arial MT"/>
              </a:rPr>
              <a:t>records</a:t>
            </a:r>
            <a:endParaRPr sz="2000" b="1" dirty="0">
              <a:solidFill>
                <a:srgbClr val="002060"/>
              </a:solidFill>
              <a:latin typeface="Garamond" panose="02020404030301010803" pitchFamily="18" charset="0"/>
              <a:cs typeface="Arial MT"/>
            </a:endParaRPr>
          </a:p>
          <a:p>
            <a:pPr marL="156210" marR="71120" indent="-156210">
              <a:lnSpc>
                <a:spcPct val="100000"/>
              </a:lnSpc>
              <a:spcBef>
                <a:spcPts val="1080"/>
              </a:spcBef>
              <a:buChar char="•"/>
              <a:tabLst>
                <a:tab pos="156210" algn="l"/>
              </a:tabLst>
            </a:pPr>
            <a:r>
              <a:rPr sz="2000" b="1" spc="-5" dirty="0">
                <a:solidFill>
                  <a:srgbClr val="002060"/>
                </a:solidFill>
                <a:latin typeface="Garamond" panose="02020404030301010803" pitchFamily="18" charset="0"/>
                <a:cs typeface="Arial MT"/>
              </a:rPr>
              <a:t>Use training records </a:t>
            </a:r>
            <a:r>
              <a:rPr sz="2000" b="1" dirty="0">
                <a:solidFill>
                  <a:srgbClr val="002060"/>
                </a:solidFill>
                <a:latin typeface="Garamond" panose="02020404030301010803" pitchFamily="18" charset="0"/>
                <a:cs typeface="Arial MT"/>
              </a:rPr>
              <a:t>to </a:t>
            </a:r>
            <a:r>
              <a:rPr sz="2000" b="1" spc="5" dirty="0">
                <a:solidFill>
                  <a:srgbClr val="002060"/>
                </a:solidFill>
                <a:latin typeface="Garamond" panose="02020404030301010803" pitchFamily="18" charset="0"/>
                <a:cs typeface="Arial MT"/>
              </a:rPr>
              <a:t> </a:t>
            </a:r>
            <a:r>
              <a:rPr sz="2000" b="1" spc="-5" dirty="0">
                <a:solidFill>
                  <a:srgbClr val="002060"/>
                </a:solidFill>
                <a:latin typeface="Garamond" panose="02020404030301010803" pitchFamily="18" charset="0"/>
                <a:cs typeface="Arial MT"/>
              </a:rPr>
              <a:t>predict </a:t>
            </a:r>
            <a:r>
              <a:rPr sz="2000" b="1" dirty="0">
                <a:solidFill>
                  <a:srgbClr val="002060"/>
                </a:solidFill>
                <a:latin typeface="Garamond" panose="02020404030301010803" pitchFamily="18" charset="0"/>
                <a:cs typeface="Arial MT"/>
              </a:rPr>
              <a:t>the </a:t>
            </a:r>
            <a:r>
              <a:rPr sz="2000" b="1" spc="-5" dirty="0">
                <a:solidFill>
                  <a:srgbClr val="002060"/>
                </a:solidFill>
                <a:latin typeface="Garamond" panose="02020404030301010803" pitchFamily="18" charset="0"/>
                <a:cs typeface="Arial MT"/>
              </a:rPr>
              <a:t>class </a:t>
            </a:r>
            <a:r>
              <a:rPr sz="2000" b="1" spc="-10" dirty="0">
                <a:solidFill>
                  <a:srgbClr val="002060"/>
                </a:solidFill>
                <a:latin typeface="Garamond" panose="02020404030301010803" pitchFamily="18" charset="0"/>
                <a:cs typeface="Arial MT"/>
              </a:rPr>
              <a:t>label </a:t>
            </a:r>
            <a:r>
              <a:rPr sz="2000" b="1" spc="-5" dirty="0">
                <a:solidFill>
                  <a:srgbClr val="002060"/>
                </a:solidFill>
                <a:latin typeface="Garamond" panose="02020404030301010803" pitchFamily="18" charset="0"/>
                <a:cs typeface="Arial MT"/>
              </a:rPr>
              <a:t>of </a:t>
            </a:r>
            <a:r>
              <a:rPr sz="2000" b="1" spc="-490" dirty="0">
                <a:solidFill>
                  <a:srgbClr val="002060"/>
                </a:solidFill>
                <a:latin typeface="Garamond" panose="02020404030301010803" pitchFamily="18" charset="0"/>
                <a:cs typeface="Arial MT"/>
              </a:rPr>
              <a:t> </a:t>
            </a:r>
            <a:r>
              <a:rPr sz="2000" b="1" spc="-5" dirty="0">
                <a:solidFill>
                  <a:srgbClr val="002060"/>
                </a:solidFill>
                <a:latin typeface="Garamond" panose="02020404030301010803" pitchFamily="18" charset="0"/>
                <a:cs typeface="Arial MT"/>
              </a:rPr>
              <a:t>unseen</a:t>
            </a:r>
            <a:r>
              <a:rPr sz="2000" b="1" dirty="0">
                <a:solidFill>
                  <a:srgbClr val="002060"/>
                </a:solidFill>
                <a:latin typeface="Garamond" panose="02020404030301010803" pitchFamily="18" charset="0"/>
                <a:cs typeface="Arial MT"/>
              </a:rPr>
              <a:t> </a:t>
            </a:r>
            <a:r>
              <a:rPr sz="2000" b="1" spc="-5" dirty="0">
                <a:solidFill>
                  <a:srgbClr val="002060"/>
                </a:solidFill>
                <a:latin typeface="Garamond" panose="02020404030301010803" pitchFamily="18" charset="0"/>
                <a:cs typeface="Arial MT"/>
              </a:rPr>
              <a:t>cases</a:t>
            </a:r>
            <a:endParaRPr sz="2000" b="1" dirty="0">
              <a:solidFill>
                <a:srgbClr val="002060"/>
              </a:solidFill>
              <a:latin typeface="Garamond" panose="02020404030301010803" pitchFamily="18" charset="0"/>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101" y="461594"/>
            <a:ext cx="8189086" cy="697230"/>
          </a:xfrm>
          <a:prstGeom prst="rect">
            <a:avLst/>
          </a:prstGeom>
        </p:spPr>
        <p:txBody>
          <a:bodyPr vert="horz" wrap="square" lIns="0" tIns="13335" rIns="0" bIns="0" rtlCol="0">
            <a:spAutoFit/>
          </a:bodyPr>
          <a:lstStyle/>
          <a:p>
            <a:pPr marL="12700">
              <a:lnSpc>
                <a:spcPct val="100000"/>
              </a:lnSpc>
              <a:spcBef>
                <a:spcPts val="105"/>
              </a:spcBef>
            </a:pPr>
            <a:r>
              <a:rPr spc="-10" dirty="0"/>
              <a:t>Instance</a:t>
            </a:r>
            <a:r>
              <a:rPr spc="-35" dirty="0"/>
              <a:t> </a:t>
            </a:r>
            <a:r>
              <a:rPr dirty="0"/>
              <a:t>Based</a:t>
            </a:r>
            <a:r>
              <a:rPr spc="-60" dirty="0"/>
              <a:t> </a:t>
            </a:r>
            <a:r>
              <a:rPr spc="-10" dirty="0"/>
              <a:t>Classifiers</a:t>
            </a:r>
          </a:p>
        </p:txBody>
      </p:sp>
      <p:sp>
        <p:nvSpPr>
          <p:cNvPr id="3" name="object 3"/>
          <p:cNvSpPr txBox="1"/>
          <p:nvPr/>
        </p:nvSpPr>
        <p:spPr>
          <a:xfrm>
            <a:off x="688340" y="1506537"/>
            <a:ext cx="10542270" cy="3777957"/>
          </a:xfrm>
          <a:prstGeom prst="rect">
            <a:avLst/>
          </a:prstGeom>
        </p:spPr>
        <p:txBody>
          <a:bodyPr vert="horz" wrap="square" lIns="0" tIns="114300" rIns="0" bIns="0" rtlCol="0">
            <a:spAutoFit/>
          </a:bodyPr>
          <a:lstStyle/>
          <a:p>
            <a:pPr marL="355600" indent="-342900">
              <a:lnSpc>
                <a:spcPct val="100000"/>
              </a:lnSpc>
              <a:spcBef>
                <a:spcPts val="900"/>
              </a:spcBef>
              <a:buFont typeface="Arial MT"/>
              <a:buChar char="•"/>
              <a:tabLst>
                <a:tab pos="354965" algn="l"/>
                <a:tab pos="355600" algn="l"/>
              </a:tabLst>
            </a:pPr>
            <a:r>
              <a:rPr sz="3200" b="1" spc="-10" dirty="0">
                <a:solidFill>
                  <a:srgbClr val="002060"/>
                </a:solidFill>
                <a:latin typeface="Garamond" panose="02020404030301010803" pitchFamily="18" charset="0"/>
                <a:cs typeface="Calibri"/>
              </a:rPr>
              <a:t>Examples:</a:t>
            </a:r>
            <a:endParaRPr sz="3200" b="1" dirty="0">
              <a:solidFill>
                <a:srgbClr val="002060"/>
              </a:solidFill>
              <a:latin typeface="Garamond" panose="02020404030301010803" pitchFamily="18" charset="0"/>
              <a:cs typeface="Calibri"/>
            </a:endParaRPr>
          </a:p>
          <a:p>
            <a:pPr marL="756285" lvl="1" indent="-287020">
              <a:lnSpc>
                <a:spcPct val="100000"/>
              </a:lnSpc>
              <a:spcBef>
                <a:spcPts val="690"/>
              </a:spcBef>
              <a:buFont typeface="Arial MT"/>
              <a:buChar char="–"/>
              <a:tabLst>
                <a:tab pos="756920" algn="l"/>
              </a:tabLst>
            </a:pPr>
            <a:r>
              <a:rPr sz="2800" b="1" spc="-10" dirty="0">
                <a:solidFill>
                  <a:srgbClr val="C00000"/>
                </a:solidFill>
                <a:latin typeface="Garamond" panose="02020404030301010803" pitchFamily="18" charset="0"/>
                <a:cs typeface="Calibri"/>
              </a:rPr>
              <a:t>Rote-learner</a:t>
            </a:r>
            <a:endParaRPr sz="2800" b="1" dirty="0">
              <a:solidFill>
                <a:srgbClr val="C00000"/>
              </a:solidFill>
              <a:latin typeface="Garamond" panose="02020404030301010803" pitchFamily="18" charset="0"/>
              <a:cs typeface="Calibri"/>
            </a:endParaRPr>
          </a:p>
          <a:p>
            <a:pPr marL="1155700" marR="5080" lvl="2" indent="-228600">
              <a:lnSpc>
                <a:spcPct val="100000"/>
              </a:lnSpc>
              <a:spcBef>
                <a:spcPts val="605"/>
              </a:spcBef>
              <a:buFont typeface="Arial MT"/>
              <a:buChar char="•"/>
              <a:tabLst>
                <a:tab pos="1224280" algn="l"/>
                <a:tab pos="1224915" algn="l"/>
              </a:tabLst>
            </a:pPr>
            <a:r>
              <a:rPr b="1" dirty="0">
                <a:solidFill>
                  <a:srgbClr val="002060"/>
                </a:solidFill>
                <a:latin typeface="Garamond" panose="02020404030301010803" pitchFamily="18" charset="0"/>
              </a:rPr>
              <a:t>	</a:t>
            </a:r>
            <a:r>
              <a:rPr sz="2400" b="1" spc="-10" dirty="0">
                <a:solidFill>
                  <a:srgbClr val="002060"/>
                </a:solidFill>
                <a:latin typeface="Garamond" panose="02020404030301010803" pitchFamily="18" charset="0"/>
                <a:cs typeface="Calibri"/>
              </a:rPr>
              <a:t>Memorizes entire training </a:t>
            </a:r>
            <a:r>
              <a:rPr sz="2400" b="1" spc="-15" dirty="0">
                <a:solidFill>
                  <a:srgbClr val="002060"/>
                </a:solidFill>
                <a:latin typeface="Garamond" panose="02020404030301010803" pitchFamily="18" charset="0"/>
                <a:cs typeface="Calibri"/>
              </a:rPr>
              <a:t>data </a:t>
            </a:r>
            <a:r>
              <a:rPr sz="2400" b="1" dirty="0">
                <a:solidFill>
                  <a:srgbClr val="002060"/>
                </a:solidFill>
                <a:latin typeface="Garamond" panose="02020404030301010803" pitchFamily="18" charset="0"/>
                <a:cs typeface="Calibri"/>
              </a:rPr>
              <a:t>and </a:t>
            </a:r>
            <a:r>
              <a:rPr sz="2400" b="1" spc="-10" dirty="0">
                <a:solidFill>
                  <a:srgbClr val="002060"/>
                </a:solidFill>
                <a:latin typeface="Garamond" panose="02020404030301010803" pitchFamily="18" charset="0"/>
                <a:cs typeface="Calibri"/>
              </a:rPr>
              <a:t>performs </a:t>
            </a:r>
            <a:r>
              <a:rPr sz="2400" b="1" spc="-5" dirty="0">
                <a:solidFill>
                  <a:srgbClr val="002060"/>
                </a:solidFill>
                <a:latin typeface="Garamond" panose="02020404030301010803" pitchFamily="18" charset="0"/>
                <a:cs typeface="Calibri"/>
              </a:rPr>
              <a:t>classification only </a:t>
            </a:r>
            <a:r>
              <a:rPr sz="2400" b="1" dirty="0">
                <a:solidFill>
                  <a:srgbClr val="002060"/>
                </a:solidFill>
                <a:latin typeface="Garamond" panose="02020404030301010803" pitchFamily="18" charset="0"/>
                <a:cs typeface="Calibri"/>
              </a:rPr>
              <a:t>if </a:t>
            </a:r>
            <a:r>
              <a:rPr sz="2400" b="1" spc="-10" dirty="0">
                <a:solidFill>
                  <a:srgbClr val="002060"/>
                </a:solidFill>
                <a:latin typeface="Garamond" panose="02020404030301010803" pitchFamily="18" charset="0"/>
                <a:cs typeface="Calibri"/>
              </a:rPr>
              <a:t>attributes </a:t>
            </a:r>
            <a:r>
              <a:rPr sz="2400" b="1" spc="-530" dirty="0">
                <a:solidFill>
                  <a:srgbClr val="002060"/>
                </a:solidFill>
                <a:latin typeface="Garamond" panose="02020404030301010803" pitchFamily="18" charset="0"/>
                <a:cs typeface="Calibri"/>
              </a:rPr>
              <a:t> </a:t>
            </a:r>
            <a:r>
              <a:rPr sz="2400" b="1" spc="-5" dirty="0">
                <a:solidFill>
                  <a:srgbClr val="002060"/>
                </a:solidFill>
                <a:latin typeface="Garamond" panose="02020404030301010803" pitchFamily="18" charset="0"/>
                <a:cs typeface="Calibri"/>
              </a:rPr>
              <a:t>of </a:t>
            </a:r>
            <a:r>
              <a:rPr sz="2400" b="1" spc="-20" dirty="0">
                <a:solidFill>
                  <a:srgbClr val="002060"/>
                </a:solidFill>
                <a:latin typeface="Garamond" panose="02020404030301010803" pitchFamily="18" charset="0"/>
                <a:cs typeface="Calibri"/>
              </a:rPr>
              <a:t>record</a:t>
            </a:r>
            <a:r>
              <a:rPr sz="2400" b="1" spc="5" dirty="0">
                <a:solidFill>
                  <a:srgbClr val="002060"/>
                </a:solidFill>
                <a:latin typeface="Garamond" panose="02020404030301010803" pitchFamily="18" charset="0"/>
                <a:cs typeface="Calibri"/>
              </a:rPr>
              <a:t> </a:t>
            </a:r>
            <a:r>
              <a:rPr sz="2400" b="1" spc="-10" dirty="0">
                <a:solidFill>
                  <a:srgbClr val="002060"/>
                </a:solidFill>
                <a:latin typeface="Garamond" panose="02020404030301010803" pitchFamily="18" charset="0"/>
                <a:cs typeface="Calibri"/>
              </a:rPr>
              <a:t>match</a:t>
            </a:r>
            <a:r>
              <a:rPr sz="2400" b="1" spc="-25" dirty="0">
                <a:solidFill>
                  <a:srgbClr val="002060"/>
                </a:solidFill>
                <a:latin typeface="Garamond" panose="02020404030301010803" pitchFamily="18" charset="0"/>
                <a:cs typeface="Calibri"/>
              </a:rPr>
              <a:t> </a:t>
            </a:r>
            <a:r>
              <a:rPr sz="2400" b="1" spc="-5" dirty="0">
                <a:solidFill>
                  <a:srgbClr val="002060"/>
                </a:solidFill>
                <a:latin typeface="Garamond" panose="02020404030301010803" pitchFamily="18" charset="0"/>
                <a:cs typeface="Calibri"/>
              </a:rPr>
              <a:t>one of</a:t>
            </a:r>
            <a:r>
              <a:rPr sz="2400" b="1" spc="-15" dirty="0">
                <a:solidFill>
                  <a:srgbClr val="002060"/>
                </a:solidFill>
                <a:latin typeface="Garamond" panose="02020404030301010803" pitchFamily="18" charset="0"/>
                <a:cs typeface="Calibri"/>
              </a:rPr>
              <a:t> </a:t>
            </a:r>
            <a:r>
              <a:rPr sz="2400" b="1" dirty="0">
                <a:solidFill>
                  <a:srgbClr val="002060"/>
                </a:solidFill>
                <a:latin typeface="Garamond" panose="02020404030301010803" pitchFamily="18" charset="0"/>
                <a:cs typeface="Calibri"/>
              </a:rPr>
              <a:t>the </a:t>
            </a:r>
            <a:r>
              <a:rPr sz="2400" b="1" spc="-10" dirty="0">
                <a:solidFill>
                  <a:srgbClr val="002060"/>
                </a:solidFill>
                <a:latin typeface="Garamond" panose="02020404030301010803" pitchFamily="18" charset="0"/>
                <a:cs typeface="Calibri"/>
              </a:rPr>
              <a:t>training</a:t>
            </a:r>
            <a:r>
              <a:rPr sz="2400" b="1" spc="-15" dirty="0">
                <a:solidFill>
                  <a:srgbClr val="002060"/>
                </a:solidFill>
                <a:latin typeface="Garamond" panose="02020404030301010803" pitchFamily="18" charset="0"/>
                <a:cs typeface="Calibri"/>
              </a:rPr>
              <a:t> </a:t>
            </a:r>
            <a:r>
              <a:rPr sz="2400" b="1" spc="-10" dirty="0">
                <a:solidFill>
                  <a:srgbClr val="002060"/>
                </a:solidFill>
                <a:latin typeface="Garamond" panose="02020404030301010803" pitchFamily="18" charset="0"/>
                <a:cs typeface="Calibri"/>
              </a:rPr>
              <a:t>examples</a:t>
            </a:r>
            <a:r>
              <a:rPr sz="2400" b="1" spc="-20" dirty="0">
                <a:solidFill>
                  <a:srgbClr val="002060"/>
                </a:solidFill>
                <a:latin typeface="Garamond" panose="02020404030301010803" pitchFamily="18" charset="0"/>
                <a:cs typeface="Calibri"/>
              </a:rPr>
              <a:t> </a:t>
            </a:r>
            <a:r>
              <a:rPr sz="2400" b="1" spc="-15" dirty="0">
                <a:solidFill>
                  <a:srgbClr val="002060"/>
                </a:solidFill>
                <a:latin typeface="Garamond" panose="02020404030301010803" pitchFamily="18" charset="0"/>
                <a:cs typeface="Calibri"/>
              </a:rPr>
              <a:t>exactly</a:t>
            </a:r>
            <a:endParaRPr sz="2400" b="1" dirty="0">
              <a:solidFill>
                <a:srgbClr val="002060"/>
              </a:solidFill>
              <a:latin typeface="Garamond" panose="02020404030301010803" pitchFamily="18" charset="0"/>
              <a:cs typeface="Calibri"/>
            </a:endParaRPr>
          </a:p>
          <a:p>
            <a:pPr lvl="2">
              <a:lnSpc>
                <a:spcPct val="100000"/>
              </a:lnSpc>
              <a:buFont typeface="Arial MT"/>
              <a:buChar char="•"/>
            </a:pPr>
            <a:r>
              <a:rPr lang="en-US" sz="2400" b="1" dirty="0" smtClean="0">
                <a:solidFill>
                  <a:srgbClr val="002060"/>
                </a:solidFill>
                <a:latin typeface="Garamond" panose="02020404030301010803" pitchFamily="18" charset="0"/>
                <a:cs typeface="Calibri"/>
              </a:rPr>
              <a:t> Can classify only the previously seen data, unseen data can not be classified</a:t>
            </a:r>
            <a:endParaRPr sz="2400" b="1" dirty="0">
              <a:solidFill>
                <a:srgbClr val="002060"/>
              </a:solidFill>
              <a:latin typeface="Garamond" panose="02020404030301010803" pitchFamily="18" charset="0"/>
              <a:cs typeface="Calibri"/>
            </a:endParaRPr>
          </a:p>
          <a:p>
            <a:pPr marL="756285" lvl="1" indent="-287020">
              <a:lnSpc>
                <a:spcPct val="100000"/>
              </a:lnSpc>
              <a:spcBef>
                <a:spcPts val="1745"/>
              </a:spcBef>
              <a:buFont typeface="Arial MT"/>
              <a:buChar char="–"/>
              <a:tabLst>
                <a:tab pos="756920" algn="l"/>
              </a:tabLst>
            </a:pPr>
            <a:r>
              <a:rPr sz="2800" b="1" spc="-15" dirty="0">
                <a:solidFill>
                  <a:srgbClr val="C00000"/>
                </a:solidFill>
                <a:latin typeface="Garamond" panose="02020404030301010803" pitchFamily="18" charset="0"/>
                <a:cs typeface="Calibri"/>
              </a:rPr>
              <a:t>Nearest</a:t>
            </a:r>
            <a:r>
              <a:rPr sz="2800" b="1" spc="-30" dirty="0">
                <a:solidFill>
                  <a:srgbClr val="C00000"/>
                </a:solidFill>
                <a:latin typeface="Garamond" panose="02020404030301010803" pitchFamily="18" charset="0"/>
                <a:cs typeface="Calibri"/>
              </a:rPr>
              <a:t> </a:t>
            </a:r>
            <a:r>
              <a:rPr sz="2800" b="1" spc="-5" dirty="0">
                <a:solidFill>
                  <a:srgbClr val="C00000"/>
                </a:solidFill>
                <a:latin typeface="Garamond" panose="02020404030301010803" pitchFamily="18" charset="0"/>
                <a:cs typeface="Calibri"/>
              </a:rPr>
              <a:t>neighbor</a:t>
            </a:r>
            <a:endParaRPr sz="2800" b="1" dirty="0">
              <a:solidFill>
                <a:srgbClr val="C00000"/>
              </a:solidFill>
              <a:latin typeface="Garamond" panose="02020404030301010803" pitchFamily="18" charset="0"/>
              <a:cs typeface="Calibri"/>
            </a:endParaRPr>
          </a:p>
          <a:p>
            <a:pPr marL="1224280" lvl="2" indent="-297815">
              <a:lnSpc>
                <a:spcPct val="100000"/>
              </a:lnSpc>
              <a:spcBef>
                <a:spcPts val="605"/>
              </a:spcBef>
              <a:buFont typeface="Arial MT"/>
              <a:buChar char="•"/>
              <a:tabLst>
                <a:tab pos="1224280" algn="l"/>
                <a:tab pos="1224915" algn="l"/>
              </a:tabLst>
            </a:pPr>
            <a:r>
              <a:rPr sz="2400" b="1" spc="-5" dirty="0">
                <a:solidFill>
                  <a:srgbClr val="002060"/>
                </a:solidFill>
                <a:latin typeface="Garamond" panose="02020404030301010803" pitchFamily="18" charset="0"/>
                <a:cs typeface="Calibri"/>
              </a:rPr>
              <a:t>Uses</a:t>
            </a:r>
            <a:r>
              <a:rPr sz="2400" b="1" dirty="0">
                <a:solidFill>
                  <a:srgbClr val="002060"/>
                </a:solidFill>
                <a:latin typeface="Garamond" panose="02020404030301010803" pitchFamily="18" charset="0"/>
                <a:cs typeface="Calibri"/>
              </a:rPr>
              <a:t> k</a:t>
            </a:r>
            <a:r>
              <a:rPr sz="2400" b="1" spc="-15" dirty="0">
                <a:solidFill>
                  <a:srgbClr val="002060"/>
                </a:solidFill>
                <a:latin typeface="Garamond" panose="02020404030301010803" pitchFamily="18" charset="0"/>
                <a:cs typeface="Calibri"/>
              </a:rPr>
              <a:t> </a:t>
            </a:r>
            <a:r>
              <a:rPr sz="2400" b="1" spc="-10" dirty="0">
                <a:solidFill>
                  <a:srgbClr val="002060"/>
                </a:solidFill>
                <a:latin typeface="Garamond" panose="02020404030301010803" pitchFamily="18" charset="0"/>
                <a:cs typeface="Calibri"/>
              </a:rPr>
              <a:t>“closest”</a:t>
            </a:r>
            <a:r>
              <a:rPr sz="2400" b="1" spc="-25" dirty="0">
                <a:solidFill>
                  <a:srgbClr val="002060"/>
                </a:solidFill>
                <a:latin typeface="Garamond" panose="02020404030301010803" pitchFamily="18" charset="0"/>
                <a:cs typeface="Calibri"/>
              </a:rPr>
              <a:t> </a:t>
            </a:r>
            <a:r>
              <a:rPr sz="2400" b="1" spc="-10" dirty="0">
                <a:solidFill>
                  <a:srgbClr val="002060"/>
                </a:solidFill>
                <a:latin typeface="Garamond" panose="02020404030301010803" pitchFamily="18" charset="0"/>
                <a:cs typeface="Calibri"/>
              </a:rPr>
              <a:t>points</a:t>
            </a:r>
            <a:r>
              <a:rPr sz="2400" b="1" dirty="0">
                <a:solidFill>
                  <a:srgbClr val="002060"/>
                </a:solidFill>
                <a:latin typeface="Garamond" panose="02020404030301010803" pitchFamily="18" charset="0"/>
                <a:cs typeface="Calibri"/>
              </a:rPr>
              <a:t> </a:t>
            </a:r>
            <a:r>
              <a:rPr sz="2400" b="1" spc="-10" dirty="0">
                <a:solidFill>
                  <a:srgbClr val="002060"/>
                </a:solidFill>
                <a:latin typeface="Garamond" panose="02020404030301010803" pitchFamily="18" charset="0"/>
                <a:cs typeface="Calibri"/>
              </a:rPr>
              <a:t>(nearest</a:t>
            </a:r>
            <a:r>
              <a:rPr sz="2400" b="1" spc="-15" dirty="0">
                <a:solidFill>
                  <a:srgbClr val="002060"/>
                </a:solidFill>
                <a:latin typeface="Garamond" panose="02020404030301010803" pitchFamily="18" charset="0"/>
                <a:cs typeface="Calibri"/>
              </a:rPr>
              <a:t> </a:t>
            </a:r>
            <a:r>
              <a:rPr sz="2400" b="1" spc="-10" dirty="0">
                <a:solidFill>
                  <a:srgbClr val="002060"/>
                </a:solidFill>
                <a:latin typeface="Garamond" panose="02020404030301010803" pitchFamily="18" charset="0"/>
                <a:cs typeface="Calibri"/>
              </a:rPr>
              <a:t>neighbors)</a:t>
            </a:r>
            <a:r>
              <a:rPr sz="2400" b="1" spc="-15" dirty="0">
                <a:solidFill>
                  <a:srgbClr val="002060"/>
                </a:solidFill>
                <a:latin typeface="Garamond" panose="02020404030301010803" pitchFamily="18" charset="0"/>
                <a:cs typeface="Calibri"/>
              </a:rPr>
              <a:t> </a:t>
            </a:r>
            <a:r>
              <a:rPr sz="2400" b="1" spc="-20" dirty="0">
                <a:solidFill>
                  <a:srgbClr val="002060"/>
                </a:solidFill>
                <a:latin typeface="Garamond" panose="02020404030301010803" pitchFamily="18" charset="0"/>
                <a:cs typeface="Calibri"/>
              </a:rPr>
              <a:t>for</a:t>
            </a:r>
            <a:r>
              <a:rPr sz="2400" b="1" spc="-5" dirty="0">
                <a:solidFill>
                  <a:srgbClr val="002060"/>
                </a:solidFill>
                <a:latin typeface="Garamond" panose="02020404030301010803" pitchFamily="18" charset="0"/>
                <a:cs typeface="Calibri"/>
              </a:rPr>
              <a:t> </a:t>
            </a:r>
            <a:r>
              <a:rPr sz="2400" b="1" spc="-10" dirty="0">
                <a:solidFill>
                  <a:srgbClr val="002060"/>
                </a:solidFill>
                <a:latin typeface="Garamond" panose="02020404030301010803" pitchFamily="18" charset="0"/>
                <a:cs typeface="Calibri"/>
              </a:rPr>
              <a:t>performing</a:t>
            </a:r>
            <a:r>
              <a:rPr sz="2400" b="1" spc="-20" dirty="0">
                <a:solidFill>
                  <a:srgbClr val="002060"/>
                </a:solidFill>
                <a:latin typeface="Garamond" panose="02020404030301010803" pitchFamily="18" charset="0"/>
                <a:cs typeface="Calibri"/>
              </a:rPr>
              <a:t> </a:t>
            </a:r>
            <a:r>
              <a:rPr sz="2400" b="1" spc="-5" dirty="0">
                <a:solidFill>
                  <a:srgbClr val="002060"/>
                </a:solidFill>
                <a:latin typeface="Garamond" panose="02020404030301010803" pitchFamily="18" charset="0"/>
                <a:cs typeface="Calibri"/>
              </a:rPr>
              <a:t>classification</a:t>
            </a:r>
            <a:endParaRPr sz="2400" b="1" dirty="0">
              <a:solidFill>
                <a:srgbClr val="002060"/>
              </a:solidFill>
              <a:latin typeface="Garamond" panose="02020404030301010803" pitchFamily="18" charset="0"/>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dirty="0">
                <a:solidFill>
                  <a:srgbClr val="002060"/>
                </a:solidFill>
              </a:rPr>
              <a:t>Nearest Neighbor Classifiers</a:t>
            </a:r>
          </a:p>
        </p:txBody>
      </p:sp>
      <p:sp>
        <p:nvSpPr>
          <p:cNvPr id="74755" name="Rectangle 3"/>
          <p:cNvSpPr>
            <a:spLocks noGrp="1" noChangeArrowheads="1"/>
          </p:cNvSpPr>
          <p:nvPr>
            <p:ph type="body" idx="1"/>
          </p:nvPr>
        </p:nvSpPr>
        <p:spPr/>
        <p:txBody>
          <a:bodyPr/>
          <a:lstStyle/>
          <a:p>
            <a:r>
              <a:rPr lang="en-US" b="1" dirty="0">
                <a:solidFill>
                  <a:srgbClr val="C00000"/>
                </a:solidFill>
              </a:rPr>
              <a:t>Basic idea:</a:t>
            </a:r>
          </a:p>
          <a:p>
            <a:pPr lvl="1"/>
            <a:r>
              <a:rPr lang="en-US" b="1" dirty="0">
                <a:solidFill>
                  <a:srgbClr val="002060"/>
                </a:solidFill>
              </a:rPr>
              <a:t>If it walks like a duck, quacks like a duck, then it’s probably a duck</a:t>
            </a:r>
          </a:p>
        </p:txBody>
      </p:sp>
      <p:grpSp>
        <p:nvGrpSpPr>
          <p:cNvPr id="2" name="Group 4"/>
          <p:cNvGrpSpPr>
            <a:grpSpLocks/>
          </p:cNvGrpSpPr>
          <p:nvPr/>
        </p:nvGrpSpPr>
        <p:grpSpPr bwMode="auto">
          <a:xfrm>
            <a:off x="1828800" y="2819400"/>
            <a:ext cx="8229600" cy="3429000"/>
            <a:chOff x="192" y="1776"/>
            <a:chExt cx="5184" cy="2160"/>
          </a:xfrm>
        </p:grpSpPr>
        <p:pic>
          <p:nvPicPr>
            <p:cNvPr id="74770" name="Picture 5" descr="j0345807"/>
            <p:cNvPicPr>
              <a:picLocks noChangeAspect="1" noChangeArrowheads="1"/>
            </p:cNvPicPr>
            <p:nvPr/>
          </p:nvPicPr>
          <p:blipFill>
            <a:blip r:embed="rId2"/>
            <a:srcRect/>
            <a:stretch>
              <a:fillRect/>
            </a:stretch>
          </p:blipFill>
          <p:spPr bwMode="auto">
            <a:xfrm>
              <a:off x="1296" y="2160"/>
              <a:ext cx="528" cy="409"/>
            </a:xfrm>
            <a:prstGeom prst="rect">
              <a:avLst/>
            </a:prstGeom>
            <a:noFill/>
            <a:ln w="9525">
              <a:noFill/>
              <a:miter lim="800000"/>
              <a:headEnd/>
              <a:tailEnd/>
            </a:ln>
          </p:spPr>
        </p:pic>
        <p:pic>
          <p:nvPicPr>
            <p:cNvPr id="74771" name="Picture 6" descr="j0239589"/>
            <p:cNvPicPr>
              <a:picLocks noChangeAspect="1" noChangeArrowheads="1"/>
            </p:cNvPicPr>
            <p:nvPr/>
          </p:nvPicPr>
          <p:blipFill>
            <a:blip r:embed="rId3"/>
            <a:srcRect/>
            <a:stretch>
              <a:fillRect/>
            </a:stretch>
          </p:blipFill>
          <p:spPr bwMode="auto">
            <a:xfrm>
              <a:off x="4656" y="2640"/>
              <a:ext cx="720" cy="474"/>
            </a:xfrm>
            <a:prstGeom prst="rect">
              <a:avLst/>
            </a:prstGeom>
            <a:noFill/>
            <a:ln w="9525">
              <a:noFill/>
              <a:miter lim="800000"/>
              <a:headEnd/>
              <a:tailEnd/>
            </a:ln>
          </p:spPr>
        </p:pic>
        <p:pic>
          <p:nvPicPr>
            <p:cNvPr id="74772" name="Picture 7" descr="j0350383"/>
            <p:cNvPicPr>
              <a:picLocks noChangeAspect="1" noChangeArrowheads="1"/>
            </p:cNvPicPr>
            <p:nvPr/>
          </p:nvPicPr>
          <p:blipFill>
            <a:blip r:embed="rId4"/>
            <a:srcRect/>
            <a:stretch>
              <a:fillRect/>
            </a:stretch>
          </p:blipFill>
          <p:spPr bwMode="auto">
            <a:xfrm>
              <a:off x="2256" y="1968"/>
              <a:ext cx="444" cy="480"/>
            </a:xfrm>
            <a:prstGeom prst="rect">
              <a:avLst/>
            </a:prstGeom>
            <a:noFill/>
            <a:ln w="9525">
              <a:noFill/>
              <a:miter lim="800000"/>
              <a:headEnd/>
              <a:tailEnd/>
            </a:ln>
          </p:spPr>
        </p:pic>
        <p:pic>
          <p:nvPicPr>
            <p:cNvPr id="74773" name="Picture 8" descr="j0330631"/>
            <p:cNvPicPr>
              <a:picLocks noChangeAspect="1" noChangeArrowheads="1"/>
            </p:cNvPicPr>
            <p:nvPr/>
          </p:nvPicPr>
          <p:blipFill>
            <a:blip r:embed="rId5"/>
            <a:srcRect/>
            <a:stretch>
              <a:fillRect/>
            </a:stretch>
          </p:blipFill>
          <p:spPr bwMode="auto">
            <a:xfrm>
              <a:off x="1152" y="2976"/>
              <a:ext cx="373" cy="424"/>
            </a:xfrm>
            <a:prstGeom prst="rect">
              <a:avLst/>
            </a:prstGeom>
            <a:noFill/>
            <a:ln w="9525">
              <a:noFill/>
              <a:miter lim="800000"/>
              <a:headEnd/>
              <a:tailEnd/>
            </a:ln>
          </p:spPr>
        </p:pic>
        <p:pic>
          <p:nvPicPr>
            <p:cNvPr id="74774" name="Picture 9" descr="j0350389"/>
            <p:cNvPicPr>
              <a:picLocks noChangeAspect="1" noChangeArrowheads="1"/>
            </p:cNvPicPr>
            <p:nvPr/>
          </p:nvPicPr>
          <p:blipFill>
            <a:blip r:embed="rId6"/>
            <a:srcRect/>
            <a:stretch>
              <a:fillRect/>
            </a:stretch>
          </p:blipFill>
          <p:spPr bwMode="auto">
            <a:xfrm>
              <a:off x="2208" y="3168"/>
              <a:ext cx="624" cy="440"/>
            </a:xfrm>
            <a:prstGeom prst="rect">
              <a:avLst/>
            </a:prstGeom>
            <a:noFill/>
            <a:ln w="9525">
              <a:noFill/>
              <a:miter lim="800000"/>
              <a:headEnd/>
              <a:tailEnd/>
            </a:ln>
          </p:spPr>
        </p:pic>
        <p:pic>
          <p:nvPicPr>
            <p:cNvPr id="74775" name="Picture 10" descr="j0350356"/>
            <p:cNvPicPr>
              <a:picLocks noChangeAspect="1" noChangeArrowheads="1"/>
            </p:cNvPicPr>
            <p:nvPr/>
          </p:nvPicPr>
          <p:blipFill>
            <a:blip r:embed="rId7"/>
            <a:srcRect/>
            <a:stretch>
              <a:fillRect/>
            </a:stretch>
          </p:blipFill>
          <p:spPr bwMode="auto">
            <a:xfrm>
              <a:off x="1776" y="2448"/>
              <a:ext cx="720" cy="658"/>
            </a:xfrm>
            <a:prstGeom prst="rect">
              <a:avLst/>
            </a:prstGeom>
            <a:noFill/>
            <a:ln w="9525">
              <a:noFill/>
              <a:miter lim="800000"/>
              <a:headEnd/>
              <a:tailEnd/>
            </a:ln>
          </p:spPr>
        </p:pic>
        <p:sp>
          <p:nvSpPr>
            <p:cNvPr id="74776" name="Oval 11"/>
            <p:cNvSpPr>
              <a:spLocks noChangeArrowheads="1"/>
            </p:cNvSpPr>
            <p:nvPr/>
          </p:nvSpPr>
          <p:spPr bwMode="auto">
            <a:xfrm>
              <a:off x="816" y="1776"/>
              <a:ext cx="2544" cy="2160"/>
            </a:xfrm>
            <a:prstGeom prst="ellipse">
              <a:avLst/>
            </a:prstGeom>
            <a:noFill/>
            <a:ln w="12700">
              <a:solidFill>
                <a:srgbClr val="FF0000"/>
              </a:solidFill>
              <a:prstDash val="dash"/>
              <a:round/>
              <a:headEnd/>
              <a:tailEnd/>
            </a:ln>
          </p:spPr>
          <p:txBody>
            <a:bodyPr wrap="none" anchor="ctr"/>
            <a:lstStyle/>
            <a:p>
              <a:endParaRPr lang="en-US" b="1">
                <a:solidFill>
                  <a:srgbClr val="002060"/>
                </a:solidFill>
                <a:latin typeface="Garamond" panose="02020404030301010803" pitchFamily="18" charset="0"/>
              </a:endParaRPr>
            </a:p>
          </p:txBody>
        </p:sp>
        <p:sp>
          <p:nvSpPr>
            <p:cNvPr id="74777" name="Text Box 12"/>
            <p:cNvSpPr txBox="1">
              <a:spLocks noChangeArrowheads="1"/>
            </p:cNvSpPr>
            <p:nvPr/>
          </p:nvSpPr>
          <p:spPr bwMode="auto">
            <a:xfrm>
              <a:off x="192" y="3312"/>
              <a:ext cx="864" cy="404"/>
            </a:xfrm>
            <a:prstGeom prst="rect">
              <a:avLst/>
            </a:prstGeom>
            <a:noFill/>
            <a:ln w="12700">
              <a:noFill/>
              <a:miter lim="800000"/>
              <a:headEnd/>
              <a:tailEnd/>
            </a:ln>
          </p:spPr>
          <p:txBody>
            <a:bodyPr>
              <a:spAutoFit/>
            </a:bodyPr>
            <a:lstStyle/>
            <a:p>
              <a:pPr>
                <a:spcBef>
                  <a:spcPct val="50000"/>
                </a:spcBef>
              </a:pPr>
              <a:r>
                <a:rPr lang="en-US" b="1">
                  <a:solidFill>
                    <a:srgbClr val="002060"/>
                  </a:solidFill>
                  <a:latin typeface="Garamond" panose="02020404030301010803" pitchFamily="18" charset="0"/>
                </a:rPr>
                <a:t>Training Records</a:t>
              </a:r>
            </a:p>
          </p:txBody>
        </p:sp>
        <p:sp>
          <p:nvSpPr>
            <p:cNvPr id="74778" name="Text Box 13"/>
            <p:cNvSpPr txBox="1">
              <a:spLocks noChangeArrowheads="1"/>
            </p:cNvSpPr>
            <p:nvPr/>
          </p:nvSpPr>
          <p:spPr bwMode="auto">
            <a:xfrm>
              <a:off x="4512" y="2064"/>
              <a:ext cx="864" cy="233"/>
            </a:xfrm>
            <a:prstGeom prst="rect">
              <a:avLst/>
            </a:prstGeom>
            <a:noFill/>
            <a:ln w="12700">
              <a:noFill/>
              <a:miter lim="800000"/>
              <a:headEnd/>
              <a:tailEnd/>
            </a:ln>
          </p:spPr>
          <p:txBody>
            <a:bodyPr>
              <a:spAutoFit/>
            </a:bodyPr>
            <a:lstStyle/>
            <a:p>
              <a:pPr algn="ctr">
                <a:spcBef>
                  <a:spcPct val="50000"/>
                </a:spcBef>
              </a:pPr>
              <a:r>
                <a:rPr lang="en-US" b="1">
                  <a:solidFill>
                    <a:srgbClr val="002060"/>
                  </a:solidFill>
                  <a:latin typeface="Garamond" panose="02020404030301010803" pitchFamily="18" charset="0"/>
                </a:rPr>
                <a:t>Test Record</a:t>
              </a:r>
            </a:p>
          </p:txBody>
        </p:sp>
      </p:grpSp>
      <p:grpSp>
        <p:nvGrpSpPr>
          <p:cNvPr id="3" name="Group 14"/>
          <p:cNvGrpSpPr>
            <a:grpSpLocks/>
          </p:cNvGrpSpPr>
          <p:nvPr/>
        </p:nvGrpSpPr>
        <p:grpSpPr bwMode="auto">
          <a:xfrm>
            <a:off x="4191000" y="3048000"/>
            <a:ext cx="4572000" cy="2286000"/>
            <a:chOff x="1680" y="1920"/>
            <a:chExt cx="2880" cy="1440"/>
          </a:xfrm>
        </p:grpSpPr>
        <p:sp>
          <p:nvSpPr>
            <p:cNvPr id="74763" name="Text Box 15"/>
            <p:cNvSpPr txBox="1">
              <a:spLocks noChangeArrowheads="1"/>
            </p:cNvSpPr>
            <p:nvPr/>
          </p:nvSpPr>
          <p:spPr bwMode="auto">
            <a:xfrm>
              <a:off x="3312" y="1920"/>
              <a:ext cx="864" cy="404"/>
            </a:xfrm>
            <a:prstGeom prst="rect">
              <a:avLst/>
            </a:prstGeom>
            <a:noFill/>
            <a:ln w="12700">
              <a:noFill/>
              <a:miter lim="800000"/>
              <a:headEnd/>
              <a:tailEnd/>
            </a:ln>
          </p:spPr>
          <p:txBody>
            <a:bodyPr>
              <a:spAutoFit/>
            </a:bodyPr>
            <a:lstStyle/>
            <a:p>
              <a:pPr>
                <a:spcBef>
                  <a:spcPct val="50000"/>
                </a:spcBef>
              </a:pPr>
              <a:r>
                <a:rPr lang="en-US" b="1">
                  <a:solidFill>
                    <a:srgbClr val="002060"/>
                  </a:solidFill>
                  <a:latin typeface="Garamond" panose="02020404030301010803" pitchFamily="18" charset="0"/>
                </a:rPr>
                <a:t>Compute Distance</a:t>
              </a:r>
            </a:p>
          </p:txBody>
        </p:sp>
        <p:grpSp>
          <p:nvGrpSpPr>
            <p:cNvPr id="4" name="Group 16"/>
            <p:cNvGrpSpPr>
              <a:grpSpLocks/>
            </p:cNvGrpSpPr>
            <p:nvPr/>
          </p:nvGrpSpPr>
          <p:grpSpPr bwMode="auto">
            <a:xfrm>
              <a:off x="1680" y="2256"/>
              <a:ext cx="2880" cy="1104"/>
              <a:chOff x="1680" y="2256"/>
              <a:chExt cx="2880" cy="1104"/>
            </a:xfrm>
          </p:grpSpPr>
          <p:sp>
            <p:nvSpPr>
              <p:cNvPr id="74765" name="Line 17"/>
              <p:cNvSpPr>
                <a:spLocks noChangeShapeType="1"/>
              </p:cNvSpPr>
              <p:nvPr/>
            </p:nvSpPr>
            <p:spPr bwMode="auto">
              <a:xfrm>
                <a:off x="2832" y="2256"/>
                <a:ext cx="1680" cy="576"/>
              </a:xfrm>
              <a:prstGeom prst="line">
                <a:avLst/>
              </a:prstGeom>
              <a:noFill/>
              <a:ln w="38100">
                <a:solidFill>
                  <a:srgbClr val="FF0000"/>
                </a:solidFill>
                <a:round/>
                <a:headEnd/>
                <a:tailEnd type="triangle" w="med" len="med"/>
              </a:ln>
            </p:spPr>
            <p:txBody>
              <a:bodyPr/>
              <a:lstStyle/>
              <a:p>
                <a:endParaRPr lang="en-US" b="1">
                  <a:solidFill>
                    <a:srgbClr val="002060"/>
                  </a:solidFill>
                  <a:latin typeface="Garamond" panose="02020404030301010803" pitchFamily="18" charset="0"/>
                </a:endParaRPr>
              </a:p>
            </p:txBody>
          </p:sp>
          <p:sp>
            <p:nvSpPr>
              <p:cNvPr id="74766" name="Line 18"/>
              <p:cNvSpPr>
                <a:spLocks noChangeShapeType="1"/>
              </p:cNvSpPr>
              <p:nvPr/>
            </p:nvSpPr>
            <p:spPr bwMode="auto">
              <a:xfrm>
                <a:off x="2544" y="2880"/>
                <a:ext cx="2016" cy="48"/>
              </a:xfrm>
              <a:prstGeom prst="line">
                <a:avLst/>
              </a:prstGeom>
              <a:noFill/>
              <a:ln w="38100">
                <a:solidFill>
                  <a:srgbClr val="FF0000"/>
                </a:solidFill>
                <a:round/>
                <a:headEnd/>
                <a:tailEnd type="triangle" w="med" len="med"/>
              </a:ln>
            </p:spPr>
            <p:txBody>
              <a:bodyPr/>
              <a:lstStyle/>
              <a:p>
                <a:endParaRPr lang="en-US" b="1">
                  <a:solidFill>
                    <a:srgbClr val="002060"/>
                  </a:solidFill>
                  <a:latin typeface="Garamond" panose="02020404030301010803" pitchFamily="18" charset="0"/>
                </a:endParaRPr>
              </a:p>
            </p:txBody>
          </p:sp>
          <p:sp>
            <p:nvSpPr>
              <p:cNvPr id="74767" name="Line 19"/>
              <p:cNvSpPr>
                <a:spLocks noChangeShapeType="1"/>
              </p:cNvSpPr>
              <p:nvPr/>
            </p:nvSpPr>
            <p:spPr bwMode="auto">
              <a:xfrm flipV="1">
                <a:off x="2928" y="3072"/>
                <a:ext cx="1584" cy="288"/>
              </a:xfrm>
              <a:prstGeom prst="line">
                <a:avLst/>
              </a:prstGeom>
              <a:noFill/>
              <a:ln w="38100">
                <a:solidFill>
                  <a:srgbClr val="FF0000"/>
                </a:solidFill>
                <a:round/>
                <a:headEnd/>
                <a:tailEnd type="triangle" w="med" len="med"/>
              </a:ln>
            </p:spPr>
            <p:txBody>
              <a:bodyPr/>
              <a:lstStyle/>
              <a:p>
                <a:endParaRPr lang="en-US" b="1">
                  <a:solidFill>
                    <a:srgbClr val="002060"/>
                  </a:solidFill>
                  <a:latin typeface="Garamond" panose="02020404030301010803" pitchFamily="18" charset="0"/>
                </a:endParaRPr>
              </a:p>
            </p:txBody>
          </p:sp>
          <p:sp>
            <p:nvSpPr>
              <p:cNvPr id="74768" name="Line 20"/>
              <p:cNvSpPr>
                <a:spLocks noChangeShapeType="1"/>
              </p:cNvSpPr>
              <p:nvPr/>
            </p:nvSpPr>
            <p:spPr bwMode="auto">
              <a:xfrm flipV="1">
                <a:off x="1680" y="3024"/>
                <a:ext cx="2832" cy="192"/>
              </a:xfrm>
              <a:prstGeom prst="line">
                <a:avLst/>
              </a:prstGeom>
              <a:noFill/>
              <a:ln w="38100">
                <a:solidFill>
                  <a:srgbClr val="FF0000"/>
                </a:solidFill>
                <a:round/>
                <a:headEnd/>
                <a:tailEnd type="triangle" w="med" len="med"/>
              </a:ln>
            </p:spPr>
            <p:txBody>
              <a:bodyPr/>
              <a:lstStyle/>
              <a:p>
                <a:endParaRPr lang="en-US" b="1">
                  <a:solidFill>
                    <a:srgbClr val="002060"/>
                  </a:solidFill>
                  <a:latin typeface="Garamond" panose="02020404030301010803" pitchFamily="18" charset="0"/>
                </a:endParaRPr>
              </a:p>
            </p:txBody>
          </p:sp>
          <p:sp>
            <p:nvSpPr>
              <p:cNvPr id="74769" name="Line 21"/>
              <p:cNvSpPr>
                <a:spLocks noChangeShapeType="1"/>
              </p:cNvSpPr>
              <p:nvPr/>
            </p:nvSpPr>
            <p:spPr bwMode="auto">
              <a:xfrm>
                <a:off x="1920" y="2352"/>
                <a:ext cx="2544" cy="528"/>
              </a:xfrm>
              <a:prstGeom prst="line">
                <a:avLst/>
              </a:prstGeom>
              <a:noFill/>
              <a:ln w="38100">
                <a:solidFill>
                  <a:srgbClr val="FF0000"/>
                </a:solidFill>
                <a:round/>
                <a:headEnd/>
                <a:tailEnd type="triangle" w="med" len="med"/>
              </a:ln>
            </p:spPr>
            <p:txBody>
              <a:bodyPr/>
              <a:lstStyle/>
              <a:p>
                <a:endParaRPr lang="en-US" b="1">
                  <a:solidFill>
                    <a:srgbClr val="002060"/>
                  </a:solidFill>
                  <a:latin typeface="Garamond" panose="02020404030301010803" pitchFamily="18" charset="0"/>
                </a:endParaRPr>
              </a:p>
            </p:txBody>
          </p:sp>
        </p:grpSp>
      </p:grpSp>
      <p:grpSp>
        <p:nvGrpSpPr>
          <p:cNvPr id="5" name="Group 22"/>
          <p:cNvGrpSpPr>
            <a:grpSpLocks/>
          </p:cNvGrpSpPr>
          <p:nvPr/>
        </p:nvGrpSpPr>
        <p:grpSpPr bwMode="auto">
          <a:xfrm>
            <a:off x="5562600" y="4572000"/>
            <a:ext cx="3352800" cy="1327150"/>
            <a:chOff x="2544" y="2880"/>
            <a:chExt cx="2112" cy="836"/>
          </a:xfrm>
        </p:grpSpPr>
        <p:sp>
          <p:nvSpPr>
            <p:cNvPr id="74759" name="Text Box 23"/>
            <p:cNvSpPr txBox="1">
              <a:spLocks noChangeArrowheads="1"/>
            </p:cNvSpPr>
            <p:nvPr/>
          </p:nvSpPr>
          <p:spPr bwMode="auto">
            <a:xfrm>
              <a:off x="3264" y="3312"/>
              <a:ext cx="1392" cy="404"/>
            </a:xfrm>
            <a:prstGeom prst="rect">
              <a:avLst/>
            </a:prstGeom>
            <a:noFill/>
            <a:ln w="12700">
              <a:noFill/>
              <a:miter lim="800000"/>
              <a:headEnd/>
              <a:tailEnd/>
            </a:ln>
          </p:spPr>
          <p:txBody>
            <a:bodyPr>
              <a:spAutoFit/>
            </a:bodyPr>
            <a:lstStyle/>
            <a:p>
              <a:pPr>
                <a:spcBef>
                  <a:spcPct val="50000"/>
                </a:spcBef>
              </a:pPr>
              <a:r>
                <a:rPr lang="en-US" b="1" dirty="0">
                  <a:solidFill>
                    <a:srgbClr val="002060"/>
                  </a:solidFill>
                  <a:latin typeface="Garamond" panose="02020404030301010803" pitchFamily="18" charset="0"/>
                </a:rPr>
                <a:t>Choose k of the “nearest” records</a:t>
              </a:r>
            </a:p>
          </p:txBody>
        </p:sp>
        <p:grpSp>
          <p:nvGrpSpPr>
            <p:cNvPr id="6" name="Group 24"/>
            <p:cNvGrpSpPr>
              <a:grpSpLocks/>
            </p:cNvGrpSpPr>
            <p:nvPr/>
          </p:nvGrpSpPr>
          <p:grpSpPr bwMode="auto">
            <a:xfrm>
              <a:off x="2544" y="2880"/>
              <a:ext cx="2016" cy="480"/>
              <a:chOff x="2544" y="2880"/>
              <a:chExt cx="2016" cy="480"/>
            </a:xfrm>
          </p:grpSpPr>
          <p:sp>
            <p:nvSpPr>
              <p:cNvPr id="74761" name="Line 25"/>
              <p:cNvSpPr>
                <a:spLocks noChangeShapeType="1"/>
              </p:cNvSpPr>
              <p:nvPr/>
            </p:nvSpPr>
            <p:spPr bwMode="auto">
              <a:xfrm>
                <a:off x="2544" y="2880"/>
                <a:ext cx="2016" cy="48"/>
              </a:xfrm>
              <a:prstGeom prst="line">
                <a:avLst/>
              </a:prstGeom>
              <a:noFill/>
              <a:ln w="44450">
                <a:solidFill>
                  <a:srgbClr val="0000FF"/>
                </a:solidFill>
                <a:round/>
                <a:headEnd/>
                <a:tailEnd type="triangle" w="med" len="med"/>
              </a:ln>
            </p:spPr>
            <p:txBody>
              <a:bodyPr/>
              <a:lstStyle/>
              <a:p>
                <a:endParaRPr lang="en-US" b="1">
                  <a:solidFill>
                    <a:srgbClr val="002060"/>
                  </a:solidFill>
                  <a:latin typeface="Garamond" panose="02020404030301010803" pitchFamily="18" charset="0"/>
                </a:endParaRPr>
              </a:p>
            </p:txBody>
          </p:sp>
          <p:sp>
            <p:nvSpPr>
              <p:cNvPr id="74762" name="Line 26"/>
              <p:cNvSpPr>
                <a:spLocks noChangeShapeType="1"/>
              </p:cNvSpPr>
              <p:nvPr/>
            </p:nvSpPr>
            <p:spPr bwMode="auto">
              <a:xfrm flipV="1">
                <a:off x="2928" y="3072"/>
                <a:ext cx="1584" cy="288"/>
              </a:xfrm>
              <a:prstGeom prst="line">
                <a:avLst/>
              </a:prstGeom>
              <a:noFill/>
              <a:ln w="44450">
                <a:solidFill>
                  <a:srgbClr val="0000FF"/>
                </a:solidFill>
                <a:round/>
                <a:headEnd/>
                <a:tailEnd type="triangle" w="med" len="med"/>
              </a:ln>
            </p:spPr>
            <p:txBody>
              <a:bodyPr/>
              <a:lstStyle/>
              <a:p>
                <a:endParaRPr lang="en-US" b="1">
                  <a:solidFill>
                    <a:srgbClr val="002060"/>
                  </a:solidFill>
                  <a:latin typeface="Garamond" panose="02020404030301010803"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bwMode="auto">
          <a:noFill/>
          <a:ln>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r>
              <a:rPr lang="en-US" altLang="en-US"/>
              <a:t>Basic Idea</a:t>
            </a:r>
          </a:p>
        </p:txBody>
      </p:sp>
      <p:sp>
        <p:nvSpPr>
          <p:cNvPr id="21507" name="Content Placeholder 2"/>
          <p:cNvSpPr>
            <a:spLocks noGrp="1"/>
          </p:cNvSpPr>
          <p:nvPr>
            <p:ph idx="1"/>
          </p:nvPr>
        </p:nvSpPr>
        <p:spPr bwMode="auto">
          <a:noFill/>
          <a:ln>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r>
              <a:rPr lang="en-US" altLang="en-US" sz="2400" b="1" dirty="0">
                <a:solidFill>
                  <a:srgbClr val="002060"/>
                </a:solidFill>
              </a:rPr>
              <a:t>k-NN classification rule is to </a:t>
            </a:r>
            <a:r>
              <a:rPr lang="en-US" altLang="en-US" sz="2400" b="1" dirty="0" smtClean="0">
                <a:solidFill>
                  <a:srgbClr val="C00000"/>
                </a:solidFill>
              </a:rPr>
              <a:t>assign </a:t>
            </a:r>
            <a:r>
              <a:rPr lang="en-US" altLang="en-US" sz="2400" b="1" dirty="0">
                <a:solidFill>
                  <a:srgbClr val="C00000"/>
                </a:solidFill>
              </a:rPr>
              <a:t>a test sample the majority category label of its k nearest training samples</a:t>
            </a:r>
          </a:p>
          <a:p>
            <a:pPr marL="0" indent="0" eaLnBrk="1" hangingPunct="1">
              <a:buNone/>
            </a:pPr>
            <a:endParaRPr lang="en-US" altLang="en-US" sz="2400" b="1" dirty="0">
              <a:solidFill>
                <a:srgbClr val="002060"/>
              </a:solidFill>
            </a:endParaRPr>
          </a:p>
          <a:p>
            <a:pPr eaLnBrk="1" hangingPunct="1"/>
            <a:r>
              <a:rPr lang="en-US" altLang="en-US" sz="2400" b="1" dirty="0">
                <a:solidFill>
                  <a:srgbClr val="002060"/>
                </a:solidFill>
              </a:rPr>
              <a:t>In practice, </a:t>
            </a:r>
            <a:r>
              <a:rPr lang="en-US" altLang="en-US" sz="2400" b="1" dirty="0">
                <a:solidFill>
                  <a:srgbClr val="C00000"/>
                </a:solidFill>
              </a:rPr>
              <a:t>k is usually chosen to be odd</a:t>
            </a:r>
            <a:r>
              <a:rPr lang="en-US" altLang="en-US" sz="2400" b="1" dirty="0">
                <a:solidFill>
                  <a:srgbClr val="002060"/>
                </a:solidFill>
              </a:rPr>
              <a:t>, so as to avoid ties</a:t>
            </a:r>
          </a:p>
          <a:p>
            <a:pPr eaLnBrk="1" hangingPunct="1"/>
            <a:r>
              <a:rPr lang="en-US" altLang="en-US" sz="2400" b="1" dirty="0">
                <a:solidFill>
                  <a:srgbClr val="002060"/>
                </a:solidFill>
              </a:rPr>
              <a:t>The </a:t>
            </a:r>
            <a:r>
              <a:rPr lang="en-US" altLang="en-US" sz="2400" b="1" dirty="0">
                <a:solidFill>
                  <a:srgbClr val="C00000"/>
                </a:solidFill>
              </a:rPr>
              <a:t>k = 1 </a:t>
            </a:r>
            <a:r>
              <a:rPr lang="en-US" altLang="en-US" sz="2400" b="1" dirty="0">
                <a:solidFill>
                  <a:srgbClr val="002060"/>
                </a:solidFill>
              </a:rPr>
              <a:t>rule is generally called the </a:t>
            </a:r>
            <a:r>
              <a:rPr lang="en-US" altLang="en-US" sz="2400" b="1" dirty="0">
                <a:solidFill>
                  <a:srgbClr val="C00000"/>
                </a:solidFill>
              </a:rPr>
              <a:t>nearest-neighbor classification </a:t>
            </a:r>
            <a:r>
              <a:rPr lang="en-US" altLang="en-US" sz="2400" b="1" dirty="0">
                <a:solidFill>
                  <a:srgbClr val="002060"/>
                </a:solidFill>
              </a:rPr>
              <a:t>rule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9651" y="461594"/>
            <a:ext cx="8312912" cy="697230"/>
          </a:xfrm>
          <a:prstGeom prst="rect">
            <a:avLst/>
          </a:prstGeom>
        </p:spPr>
        <p:txBody>
          <a:bodyPr vert="horz" wrap="square" lIns="0" tIns="13335" rIns="0" bIns="0" rtlCol="0">
            <a:spAutoFit/>
          </a:bodyPr>
          <a:lstStyle/>
          <a:p>
            <a:pPr marL="12700">
              <a:lnSpc>
                <a:spcPct val="100000"/>
              </a:lnSpc>
              <a:spcBef>
                <a:spcPts val="105"/>
              </a:spcBef>
            </a:pPr>
            <a:r>
              <a:rPr spc="-5" dirty="0"/>
              <a:t>Nearest-Neighbor</a:t>
            </a:r>
            <a:r>
              <a:rPr spc="-95" dirty="0"/>
              <a:t> </a:t>
            </a:r>
            <a:r>
              <a:rPr spc="-10" dirty="0"/>
              <a:t>Classifiers</a:t>
            </a:r>
          </a:p>
        </p:txBody>
      </p:sp>
      <p:sp>
        <p:nvSpPr>
          <p:cNvPr id="4" name="object 4"/>
          <p:cNvSpPr txBox="1"/>
          <p:nvPr/>
        </p:nvSpPr>
        <p:spPr>
          <a:xfrm>
            <a:off x="4792326" y="1222308"/>
            <a:ext cx="6880950" cy="4276171"/>
          </a:xfrm>
          <a:prstGeom prst="rect">
            <a:avLst/>
          </a:prstGeom>
        </p:spPr>
        <p:txBody>
          <a:bodyPr vert="horz" wrap="square" lIns="0" tIns="92075" rIns="0" bIns="0" rtlCol="0">
            <a:spAutoFit/>
          </a:bodyPr>
          <a:lstStyle/>
          <a:p>
            <a:pPr marL="469265">
              <a:spcBef>
                <a:spcPts val="725"/>
              </a:spcBef>
              <a:buClr>
                <a:srgbClr val="0C7A9C"/>
              </a:buClr>
              <a:tabLst>
                <a:tab pos="756285" algn="l"/>
                <a:tab pos="756920" algn="l"/>
              </a:tabLst>
            </a:pPr>
            <a:r>
              <a:rPr lang="en-IN" sz="2200" b="1" spc="-5" dirty="0">
                <a:solidFill>
                  <a:srgbClr val="002060"/>
                </a:solidFill>
                <a:latin typeface="Garamond" panose="02020404030301010803" pitchFamily="18" charset="0"/>
                <a:cs typeface="Arial MT"/>
              </a:rPr>
              <a:t>* Requires</a:t>
            </a:r>
            <a:r>
              <a:rPr lang="en-IN" sz="2200" b="1" spc="-10" dirty="0">
                <a:solidFill>
                  <a:srgbClr val="002060"/>
                </a:solidFill>
                <a:latin typeface="Garamond" panose="02020404030301010803" pitchFamily="18" charset="0"/>
                <a:cs typeface="Arial MT"/>
              </a:rPr>
              <a:t> </a:t>
            </a:r>
            <a:r>
              <a:rPr lang="en-IN" sz="2200" b="1" spc="-5" dirty="0">
                <a:solidFill>
                  <a:srgbClr val="002060"/>
                </a:solidFill>
                <a:latin typeface="Garamond" panose="02020404030301010803" pitchFamily="18" charset="0"/>
                <a:cs typeface="Arial MT"/>
              </a:rPr>
              <a:t>three</a:t>
            </a:r>
            <a:r>
              <a:rPr lang="en-IN" sz="2200" b="1" spc="-30" dirty="0">
                <a:solidFill>
                  <a:srgbClr val="002060"/>
                </a:solidFill>
                <a:latin typeface="Garamond" panose="02020404030301010803" pitchFamily="18" charset="0"/>
                <a:cs typeface="Arial MT"/>
              </a:rPr>
              <a:t> </a:t>
            </a:r>
            <a:r>
              <a:rPr lang="en-IN" sz="2200" b="1" spc="-5" dirty="0">
                <a:solidFill>
                  <a:srgbClr val="002060"/>
                </a:solidFill>
                <a:latin typeface="Garamond" panose="02020404030301010803" pitchFamily="18" charset="0"/>
                <a:cs typeface="Arial MT"/>
              </a:rPr>
              <a:t>things</a:t>
            </a:r>
            <a:endParaRPr lang="en-IN" sz="2200" b="1" dirty="0">
              <a:solidFill>
                <a:srgbClr val="002060"/>
              </a:solidFill>
              <a:latin typeface="Garamond" panose="02020404030301010803" pitchFamily="18" charset="0"/>
              <a:cs typeface="Arial MT"/>
            </a:endParaRPr>
          </a:p>
          <a:p>
            <a:pPr marL="756285" indent="-287020">
              <a:lnSpc>
                <a:spcPct val="100000"/>
              </a:lnSpc>
              <a:spcBef>
                <a:spcPts val="725"/>
              </a:spcBef>
              <a:buClr>
                <a:srgbClr val="0C7A9C"/>
              </a:buClr>
              <a:buChar char="–"/>
              <a:tabLst>
                <a:tab pos="756285" algn="l"/>
                <a:tab pos="756920" algn="l"/>
              </a:tabLst>
            </a:pPr>
            <a:r>
              <a:rPr sz="2200" b="1" dirty="0">
                <a:solidFill>
                  <a:srgbClr val="002060"/>
                </a:solidFill>
                <a:latin typeface="Garamond" panose="02020404030301010803" pitchFamily="18" charset="0"/>
                <a:cs typeface="Arial MT"/>
              </a:rPr>
              <a:t>The</a:t>
            </a:r>
            <a:r>
              <a:rPr sz="2200" b="1" spc="-35" dirty="0">
                <a:solidFill>
                  <a:srgbClr val="002060"/>
                </a:solidFill>
                <a:latin typeface="Garamond" panose="02020404030301010803" pitchFamily="18" charset="0"/>
                <a:cs typeface="Arial MT"/>
              </a:rPr>
              <a:t> </a:t>
            </a:r>
            <a:r>
              <a:rPr sz="2200" b="1" dirty="0">
                <a:solidFill>
                  <a:srgbClr val="002060"/>
                </a:solidFill>
                <a:latin typeface="Garamond" panose="02020404030301010803" pitchFamily="18" charset="0"/>
                <a:cs typeface="Arial MT"/>
              </a:rPr>
              <a:t>set</a:t>
            </a:r>
            <a:r>
              <a:rPr sz="2200" b="1" spc="-10" dirty="0">
                <a:solidFill>
                  <a:srgbClr val="002060"/>
                </a:solidFill>
                <a:latin typeface="Garamond" panose="02020404030301010803" pitchFamily="18" charset="0"/>
                <a:cs typeface="Arial MT"/>
              </a:rPr>
              <a:t> </a:t>
            </a:r>
            <a:r>
              <a:rPr sz="2200" b="1" dirty="0">
                <a:solidFill>
                  <a:srgbClr val="002060"/>
                </a:solidFill>
                <a:latin typeface="Garamond" panose="02020404030301010803" pitchFamily="18" charset="0"/>
                <a:cs typeface="Arial MT"/>
              </a:rPr>
              <a:t>of</a:t>
            </a:r>
            <a:r>
              <a:rPr sz="2200" b="1" spc="-20" dirty="0">
                <a:solidFill>
                  <a:srgbClr val="002060"/>
                </a:solidFill>
                <a:latin typeface="Garamond" panose="02020404030301010803" pitchFamily="18" charset="0"/>
                <a:cs typeface="Arial MT"/>
              </a:rPr>
              <a:t> </a:t>
            </a:r>
            <a:r>
              <a:rPr sz="2200" b="1" spc="-5" dirty="0">
                <a:solidFill>
                  <a:srgbClr val="FF0000"/>
                </a:solidFill>
                <a:latin typeface="Garamond" panose="02020404030301010803" pitchFamily="18" charset="0"/>
                <a:cs typeface="Arial MT"/>
              </a:rPr>
              <a:t>stored</a:t>
            </a:r>
            <a:r>
              <a:rPr sz="2200" b="1" spc="-10" dirty="0">
                <a:solidFill>
                  <a:srgbClr val="FF0000"/>
                </a:solidFill>
                <a:latin typeface="Garamond" panose="02020404030301010803" pitchFamily="18" charset="0"/>
                <a:cs typeface="Arial MT"/>
              </a:rPr>
              <a:t> </a:t>
            </a:r>
            <a:r>
              <a:rPr sz="2200" b="1" spc="-5" dirty="0">
                <a:solidFill>
                  <a:srgbClr val="FF0000"/>
                </a:solidFill>
                <a:latin typeface="Garamond" panose="02020404030301010803" pitchFamily="18" charset="0"/>
                <a:cs typeface="Arial MT"/>
              </a:rPr>
              <a:t>records</a:t>
            </a:r>
            <a:endParaRPr sz="2200" b="1" dirty="0">
              <a:solidFill>
                <a:srgbClr val="FF0000"/>
              </a:solidFill>
              <a:latin typeface="Garamond" panose="02020404030301010803" pitchFamily="18" charset="0"/>
              <a:cs typeface="Arial MT"/>
            </a:endParaRPr>
          </a:p>
          <a:p>
            <a:pPr marL="756285" marR="245110" indent="-287020">
              <a:lnSpc>
                <a:spcPct val="100000"/>
              </a:lnSpc>
              <a:spcBef>
                <a:spcPts val="620"/>
              </a:spcBef>
              <a:buClr>
                <a:srgbClr val="0C7A9C"/>
              </a:buClr>
              <a:buChar char="–"/>
              <a:tabLst>
                <a:tab pos="756285" algn="l"/>
                <a:tab pos="756920" algn="l"/>
              </a:tabLst>
            </a:pPr>
            <a:r>
              <a:rPr sz="2200" b="1" spc="-5" dirty="0">
                <a:solidFill>
                  <a:srgbClr val="FF0000"/>
                </a:solidFill>
                <a:latin typeface="Garamond" panose="02020404030301010803" pitchFamily="18" charset="0"/>
                <a:cs typeface="Arial MT"/>
              </a:rPr>
              <a:t>Distance Metric </a:t>
            </a:r>
            <a:r>
              <a:rPr sz="2200" b="1" spc="-5" dirty="0">
                <a:solidFill>
                  <a:srgbClr val="002060"/>
                </a:solidFill>
                <a:latin typeface="Garamond" panose="02020404030301010803" pitchFamily="18" charset="0"/>
                <a:cs typeface="Arial MT"/>
              </a:rPr>
              <a:t>to compute </a:t>
            </a:r>
            <a:r>
              <a:rPr sz="2200" b="1" spc="-484" dirty="0">
                <a:solidFill>
                  <a:srgbClr val="002060"/>
                </a:solidFill>
                <a:latin typeface="Garamond" panose="02020404030301010803" pitchFamily="18" charset="0"/>
                <a:cs typeface="Arial MT"/>
              </a:rPr>
              <a:t> </a:t>
            </a:r>
            <a:r>
              <a:rPr sz="2200" b="1" spc="-5" dirty="0">
                <a:solidFill>
                  <a:srgbClr val="002060"/>
                </a:solidFill>
                <a:latin typeface="Garamond" panose="02020404030301010803" pitchFamily="18" charset="0"/>
                <a:cs typeface="Arial MT"/>
              </a:rPr>
              <a:t>distance</a:t>
            </a:r>
            <a:r>
              <a:rPr sz="2200" b="1" spc="-10" dirty="0">
                <a:solidFill>
                  <a:srgbClr val="002060"/>
                </a:solidFill>
                <a:latin typeface="Garamond" panose="02020404030301010803" pitchFamily="18" charset="0"/>
                <a:cs typeface="Arial MT"/>
              </a:rPr>
              <a:t> between</a:t>
            </a:r>
            <a:r>
              <a:rPr sz="2200" b="1" spc="35" dirty="0">
                <a:solidFill>
                  <a:srgbClr val="002060"/>
                </a:solidFill>
                <a:latin typeface="Garamond" panose="02020404030301010803" pitchFamily="18" charset="0"/>
                <a:cs typeface="Arial MT"/>
              </a:rPr>
              <a:t> </a:t>
            </a:r>
            <a:r>
              <a:rPr sz="2200" b="1" spc="-5" dirty="0">
                <a:solidFill>
                  <a:srgbClr val="002060"/>
                </a:solidFill>
                <a:latin typeface="Garamond" panose="02020404030301010803" pitchFamily="18" charset="0"/>
                <a:cs typeface="Arial MT"/>
              </a:rPr>
              <a:t>records</a:t>
            </a:r>
            <a:endParaRPr sz="2200" b="1" dirty="0">
              <a:solidFill>
                <a:srgbClr val="002060"/>
              </a:solidFill>
              <a:latin typeface="Garamond" panose="02020404030301010803" pitchFamily="18" charset="0"/>
              <a:cs typeface="Arial MT"/>
            </a:endParaRPr>
          </a:p>
          <a:p>
            <a:pPr marL="756285" marR="41275" indent="-287020">
              <a:lnSpc>
                <a:spcPct val="100000"/>
              </a:lnSpc>
              <a:spcBef>
                <a:spcPts val="615"/>
              </a:spcBef>
              <a:buClr>
                <a:srgbClr val="0C7A9C"/>
              </a:buClr>
              <a:buChar char="–"/>
              <a:tabLst>
                <a:tab pos="756285" algn="l"/>
                <a:tab pos="756920" algn="l"/>
              </a:tabLst>
            </a:pPr>
            <a:r>
              <a:rPr sz="2200" b="1" dirty="0">
                <a:solidFill>
                  <a:srgbClr val="FF0000"/>
                </a:solidFill>
                <a:latin typeface="Garamond" panose="02020404030301010803" pitchFamily="18" charset="0"/>
                <a:cs typeface="Arial MT"/>
              </a:rPr>
              <a:t>The</a:t>
            </a:r>
            <a:r>
              <a:rPr sz="2200" b="1" spc="-30" dirty="0">
                <a:solidFill>
                  <a:srgbClr val="FF0000"/>
                </a:solidFill>
                <a:latin typeface="Garamond" panose="02020404030301010803" pitchFamily="18" charset="0"/>
                <a:cs typeface="Arial MT"/>
              </a:rPr>
              <a:t> </a:t>
            </a:r>
            <a:r>
              <a:rPr sz="2200" b="1" spc="-5" dirty="0">
                <a:solidFill>
                  <a:srgbClr val="FF0000"/>
                </a:solidFill>
                <a:latin typeface="Garamond" panose="02020404030301010803" pitchFamily="18" charset="0"/>
                <a:cs typeface="Arial MT"/>
              </a:rPr>
              <a:t>value</a:t>
            </a:r>
            <a:r>
              <a:rPr sz="2200" b="1" spc="-10" dirty="0">
                <a:solidFill>
                  <a:srgbClr val="FF0000"/>
                </a:solidFill>
                <a:latin typeface="Garamond" panose="02020404030301010803" pitchFamily="18" charset="0"/>
                <a:cs typeface="Arial MT"/>
              </a:rPr>
              <a:t> </a:t>
            </a:r>
            <a:r>
              <a:rPr sz="2200" b="1" dirty="0">
                <a:solidFill>
                  <a:srgbClr val="FF0000"/>
                </a:solidFill>
                <a:latin typeface="Garamond" panose="02020404030301010803" pitchFamily="18" charset="0"/>
                <a:cs typeface="Arial MT"/>
              </a:rPr>
              <a:t>of</a:t>
            </a:r>
            <a:r>
              <a:rPr sz="2200" b="1" spc="-5" dirty="0">
                <a:solidFill>
                  <a:srgbClr val="FF0000"/>
                </a:solidFill>
                <a:latin typeface="Garamond" panose="02020404030301010803" pitchFamily="18" charset="0"/>
                <a:cs typeface="Arial MT"/>
              </a:rPr>
              <a:t> </a:t>
            </a:r>
            <a:r>
              <a:rPr sz="2200" b="1" i="1" dirty="0">
                <a:solidFill>
                  <a:srgbClr val="FF0000"/>
                </a:solidFill>
                <a:latin typeface="Garamond" panose="02020404030301010803" pitchFamily="18" charset="0"/>
                <a:cs typeface="Arial"/>
              </a:rPr>
              <a:t>k</a:t>
            </a:r>
            <a:r>
              <a:rPr sz="2200" b="1" dirty="0">
                <a:solidFill>
                  <a:srgbClr val="002060"/>
                </a:solidFill>
                <a:latin typeface="Garamond" panose="02020404030301010803" pitchFamily="18" charset="0"/>
                <a:cs typeface="Arial MT"/>
              </a:rPr>
              <a:t>,</a:t>
            </a:r>
            <a:r>
              <a:rPr sz="2200" b="1" spc="-10" dirty="0">
                <a:solidFill>
                  <a:srgbClr val="002060"/>
                </a:solidFill>
                <a:latin typeface="Garamond" panose="02020404030301010803" pitchFamily="18" charset="0"/>
                <a:cs typeface="Arial MT"/>
              </a:rPr>
              <a:t> </a:t>
            </a:r>
            <a:r>
              <a:rPr sz="2200" b="1" spc="-5" dirty="0">
                <a:solidFill>
                  <a:srgbClr val="002060"/>
                </a:solidFill>
                <a:latin typeface="Garamond" panose="02020404030301010803" pitchFamily="18" charset="0"/>
                <a:cs typeface="Arial MT"/>
              </a:rPr>
              <a:t>the</a:t>
            </a:r>
            <a:r>
              <a:rPr sz="2200" b="1" spc="-10" dirty="0">
                <a:solidFill>
                  <a:srgbClr val="002060"/>
                </a:solidFill>
                <a:latin typeface="Garamond" panose="02020404030301010803" pitchFamily="18" charset="0"/>
                <a:cs typeface="Arial MT"/>
              </a:rPr>
              <a:t> </a:t>
            </a:r>
            <a:r>
              <a:rPr sz="2200" b="1" spc="-5" dirty="0">
                <a:solidFill>
                  <a:srgbClr val="002060"/>
                </a:solidFill>
                <a:latin typeface="Garamond" panose="02020404030301010803" pitchFamily="18" charset="0"/>
                <a:cs typeface="Arial MT"/>
              </a:rPr>
              <a:t>number </a:t>
            </a:r>
            <a:r>
              <a:rPr sz="2200" b="1" dirty="0">
                <a:solidFill>
                  <a:srgbClr val="002060"/>
                </a:solidFill>
                <a:latin typeface="Garamond" panose="02020404030301010803" pitchFamily="18" charset="0"/>
                <a:cs typeface="Arial MT"/>
              </a:rPr>
              <a:t>of </a:t>
            </a:r>
            <a:r>
              <a:rPr sz="2200" b="1" spc="-484" dirty="0">
                <a:solidFill>
                  <a:srgbClr val="002060"/>
                </a:solidFill>
                <a:latin typeface="Garamond" panose="02020404030301010803" pitchFamily="18" charset="0"/>
                <a:cs typeface="Arial MT"/>
              </a:rPr>
              <a:t> </a:t>
            </a:r>
            <a:r>
              <a:rPr sz="2200" b="1" spc="-5" dirty="0">
                <a:solidFill>
                  <a:srgbClr val="002060"/>
                </a:solidFill>
                <a:latin typeface="Garamond" panose="02020404030301010803" pitchFamily="18" charset="0"/>
                <a:cs typeface="Arial MT"/>
              </a:rPr>
              <a:t>nearest</a:t>
            </a:r>
            <a:r>
              <a:rPr sz="2200" b="1" dirty="0">
                <a:solidFill>
                  <a:srgbClr val="002060"/>
                </a:solidFill>
                <a:latin typeface="Garamond" panose="02020404030301010803" pitchFamily="18" charset="0"/>
                <a:cs typeface="Arial MT"/>
              </a:rPr>
              <a:t> </a:t>
            </a:r>
            <a:r>
              <a:rPr sz="2200" b="1" spc="-5" dirty="0">
                <a:solidFill>
                  <a:srgbClr val="002060"/>
                </a:solidFill>
                <a:latin typeface="Garamond" panose="02020404030301010803" pitchFamily="18" charset="0"/>
                <a:cs typeface="Arial MT"/>
              </a:rPr>
              <a:t>neighbors</a:t>
            </a:r>
            <a:r>
              <a:rPr sz="2200" b="1" spc="10" dirty="0">
                <a:solidFill>
                  <a:srgbClr val="002060"/>
                </a:solidFill>
                <a:latin typeface="Garamond" panose="02020404030301010803" pitchFamily="18" charset="0"/>
                <a:cs typeface="Arial MT"/>
              </a:rPr>
              <a:t> </a:t>
            </a:r>
            <a:r>
              <a:rPr sz="2200" b="1" dirty="0">
                <a:solidFill>
                  <a:srgbClr val="002060"/>
                </a:solidFill>
                <a:latin typeface="Garamond" panose="02020404030301010803" pitchFamily="18" charset="0"/>
                <a:cs typeface="Arial MT"/>
              </a:rPr>
              <a:t>to</a:t>
            </a:r>
            <a:r>
              <a:rPr sz="2200" b="1" spc="-20" dirty="0">
                <a:solidFill>
                  <a:srgbClr val="002060"/>
                </a:solidFill>
                <a:latin typeface="Garamond" panose="02020404030301010803" pitchFamily="18" charset="0"/>
                <a:cs typeface="Arial MT"/>
              </a:rPr>
              <a:t> </a:t>
            </a:r>
            <a:r>
              <a:rPr sz="2200" b="1" spc="-5" dirty="0">
                <a:solidFill>
                  <a:srgbClr val="002060"/>
                </a:solidFill>
                <a:latin typeface="Garamond" panose="02020404030301010803" pitchFamily="18" charset="0"/>
                <a:cs typeface="Arial MT"/>
              </a:rPr>
              <a:t>retrieve</a:t>
            </a:r>
            <a:endParaRPr sz="2200" b="1" dirty="0">
              <a:solidFill>
                <a:srgbClr val="002060"/>
              </a:solidFill>
              <a:latin typeface="Garamond" panose="02020404030301010803" pitchFamily="18" charset="0"/>
              <a:cs typeface="Arial MT"/>
            </a:endParaRPr>
          </a:p>
          <a:p>
            <a:pPr>
              <a:lnSpc>
                <a:spcPct val="100000"/>
              </a:lnSpc>
              <a:spcBef>
                <a:spcPts val="5"/>
              </a:spcBef>
            </a:pPr>
            <a:endParaRPr sz="2200" b="1" dirty="0">
              <a:solidFill>
                <a:srgbClr val="002060"/>
              </a:solidFill>
              <a:latin typeface="Garamond" panose="02020404030301010803" pitchFamily="18" charset="0"/>
              <a:cs typeface="Arial MT"/>
            </a:endParaRPr>
          </a:p>
          <a:p>
            <a:pPr marL="12700">
              <a:lnSpc>
                <a:spcPct val="100000"/>
              </a:lnSpc>
              <a:tabLst>
                <a:tab pos="354965" algn="l"/>
              </a:tabLst>
            </a:pPr>
            <a:r>
              <a:rPr lang="en-US" sz="2200" b="1" dirty="0">
                <a:solidFill>
                  <a:srgbClr val="002060"/>
                </a:solidFill>
                <a:latin typeface="Garamond" panose="02020404030301010803" pitchFamily="18" charset="0"/>
                <a:cs typeface="Arial MT"/>
              </a:rPr>
              <a:t>*</a:t>
            </a:r>
            <a:r>
              <a:rPr sz="2200" b="1" dirty="0">
                <a:solidFill>
                  <a:srgbClr val="002060"/>
                </a:solidFill>
                <a:latin typeface="Garamond" panose="02020404030301010803" pitchFamily="18" charset="0"/>
                <a:cs typeface="Arial MT"/>
              </a:rPr>
              <a:t>	</a:t>
            </a:r>
            <a:r>
              <a:rPr sz="2000" b="1" spc="-95" dirty="0">
                <a:solidFill>
                  <a:srgbClr val="002060"/>
                </a:solidFill>
                <a:latin typeface="Garamond" panose="02020404030301010803" pitchFamily="18" charset="0"/>
                <a:cs typeface="Arial MT"/>
              </a:rPr>
              <a:t>To</a:t>
            </a:r>
            <a:r>
              <a:rPr sz="2000" b="1" spc="-25" dirty="0">
                <a:solidFill>
                  <a:srgbClr val="002060"/>
                </a:solidFill>
                <a:latin typeface="Garamond" panose="02020404030301010803" pitchFamily="18" charset="0"/>
                <a:cs typeface="Arial MT"/>
              </a:rPr>
              <a:t> </a:t>
            </a:r>
            <a:r>
              <a:rPr sz="2000" b="1" spc="-5" dirty="0">
                <a:solidFill>
                  <a:srgbClr val="002060"/>
                </a:solidFill>
                <a:latin typeface="Garamond" panose="02020404030301010803" pitchFamily="18" charset="0"/>
                <a:cs typeface="Arial MT"/>
              </a:rPr>
              <a:t>classify an</a:t>
            </a:r>
            <a:r>
              <a:rPr sz="2000" b="1" dirty="0">
                <a:solidFill>
                  <a:srgbClr val="002060"/>
                </a:solidFill>
                <a:latin typeface="Garamond" panose="02020404030301010803" pitchFamily="18" charset="0"/>
                <a:cs typeface="Arial MT"/>
              </a:rPr>
              <a:t> </a:t>
            </a:r>
            <a:r>
              <a:rPr sz="2000" b="1" spc="-15" dirty="0">
                <a:solidFill>
                  <a:srgbClr val="002060"/>
                </a:solidFill>
                <a:latin typeface="Garamond" panose="02020404030301010803" pitchFamily="18" charset="0"/>
                <a:cs typeface="Arial MT"/>
              </a:rPr>
              <a:t>unknown</a:t>
            </a:r>
            <a:r>
              <a:rPr sz="2000" b="1" spc="30" dirty="0">
                <a:solidFill>
                  <a:srgbClr val="002060"/>
                </a:solidFill>
                <a:latin typeface="Garamond" panose="02020404030301010803" pitchFamily="18" charset="0"/>
                <a:cs typeface="Arial MT"/>
              </a:rPr>
              <a:t> </a:t>
            </a:r>
            <a:r>
              <a:rPr sz="2000" b="1" spc="-5" dirty="0">
                <a:solidFill>
                  <a:srgbClr val="002060"/>
                </a:solidFill>
                <a:latin typeface="Garamond" panose="02020404030301010803" pitchFamily="18" charset="0"/>
                <a:cs typeface="Arial MT"/>
              </a:rPr>
              <a:t>record</a:t>
            </a:r>
            <a:r>
              <a:rPr lang="en-US" sz="2000" b="1" spc="-5" dirty="0">
                <a:solidFill>
                  <a:srgbClr val="002060"/>
                </a:solidFill>
                <a:latin typeface="Garamond" panose="02020404030301010803" pitchFamily="18" charset="0"/>
                <a:cs typeface="Arial MT"/>
              </a:rPr>
              <a:t>, </a:t>
            </a:r>
            <a:r>
              <a:rPr lang="en-US" sz="2000" b="1" dirty="0">
                <a:solidFill>
                  <a:srgbClr val="002060"/>
                </a:solidFill>
                <a:effectLst/>
                <a:latin typeface="Garamond" panose="02020404030301010803" pitchFamily="18" charset="0"/>
              </a:rPr>
              <a:t>the algorithm includes the following basic steps </a:t>
            </a:r>
            <a:r>
              <a:rPr sz="2000" b="1" spc="-5" dirty="0">
                <a:solidFill>
                  <a:srgbClr val="002060"/>
                </a:solidFill>
                <a:latin typeface="Garamond" panose="02020404030301010803" pitchFamily="18" charset="0"/>
                <a:cs typeface="Arial MT"/>
              </a:rPr>
              <a:t>:</a:t>
            </a:r>
            <a:endParaRPr sz="2000" b="1" dirty="0">
              <a:solidFill>
                <a:srgbClr val="002060"/>
              </a:solidFill>
              <a:latin typeface="Garamond" panose="02020404030301010803" pitchFamily="18" charset="0"/>
              <a:cs typeface="Arial MT"/>
            </a:endParaRPr>
          </a:p>
          <a:p>
            <a:pPr marL="1257300" lvl="2" indent="-342900">
              <a:buFont typeface="Arial" panose="020B0604020202020204" pitchFamily="34" charset="0"/>
              <a:buChar char="•"/>
            </a:pPr>
            <a:r>
              <a:rPr lang="en-US" sz="2000" b="1" dirty="0">
                <a:solidFill>
                  <a:srgbClr val="002060"/>
                </a:solidFill>
                <a:effectLst/>
                <a:latin typeface="Garamond" panose="02020404030301010803" pitchFamily="18" charset="0"/>
              </a:rPr>
              <a:t>Calculating distances</a:t>
            </a:r>
          </a:p>
          <a:p>
            <a:pPr marL="1257300" lvl="2" indent="-342900">
              <a:buFont typeface="Arial" panose="020B0604020202020204" pitchFamily="34" charset="0"/>
              <a:buChar char="•"/>
            </a:pPr>
            <a:r>
              <a:rPr lang="en-US" sz="2000" b="1" dirty="0">
                <a:solidFill>
                  <a:srgbClr val="002060"/>
                </a:solidFill>
                <a:effectLst/>
                <a:latin typeface="Garamond" panose="02020404030301010803" pitchFamily="18" charset="0"/>
              </a:rPr>
              <a:t>Finding K closest neighbors</a:t>
            </a:r>
          </a:p>
          <a:p>
            <a:pPr marL="1257300" lvl="2" indent="-342900">
              <a:buFont typeface="Arial" panose="020B0604020202020204" pitchFamily="34" charset="0"/>
              <a:buChar char="•"/>
            </a:pPr>
            <a:r>
              <a:rPr lang="en-US" sz="2000" b="1" dirty="0">
                <a:solidFill>
                  <a:srgbClr val="002060"/>
                </a:solidFill>
                <a:effectLst/>
                <a:latin typeface="Garamond" panose="02020404030301010803" pitchFamily="18" charset="0"/>
              </a:rPr>
              <a:t>Taking the majority vote</a:t>
            </a:r>
          </a:p>
        </p:txBody>
      </p:sp>
      <p:grpSp>
        <p:nvGrpSpPr>
          <p:cNvPr id="5" name="object 5"/>
          <p:cNvGrpSpPr/>
          <p:nvPr/>
        </p:nvGrpSpPr>
        <p:grpSpPr>
          <a:xfrm>
            <a:off x="314398" y="1431666"/>
            <a:ext cx="4292600" cy="4312285"/>
            <a:chOff x="1990798" y="1431666"/>
            <a:chExt cx="4292600" cy="4312285"/>
          </a:xfrm>
        </p:grpSpPr>
        <p:sp>
          <p:nvSpPr>
            <p:cNvPr id="6" name="object 6"/>
            <p:cNvSpPr/>
            <p:nvPr/>
          </p:nvSpPr>
          <p:spPr>
            <a:xfrm>
              <a:off x="1991736" y="1669880"/>
              <a:ext cx="4290695" cy="4073525"/>
            </a:xfrm>
            <a:custGeom>
              <a:avLst/>
              <a:gdLst/>
              <a:ahLst/>
              <a:cxnLst/>
              <a:rect l="l" t="t" r="r" b="b"/>
              <a:pathLst>
                <a:path w="4290695" h="4073525">
                  <a:moveTo>
                    <a:pt x="0" y="4073050"/>
                  </a:moveTo>
                  <a:lnTo>
                    <a:pt x="4290644" y="4073050"/>
                  </a:lnTo>
                  <a:lnTo>
                    <a:pt x="4290644" y="0"/>
                  </a:lnTo>
                  <a:lnTo>
                    <a:pt x="0" y="0"/>
                  </a:lnTo>
                  <a:lnTo>
                    <a:pt x="0" y="4073050"/>
                  </a:lnTo>
                  <a:close/>
                </a:path>
              </a:pathLst>
            </a:custGeom>
            <a:ln w="3175">
              <a:solidFill>
                <a:srgbClr val="000000"/>
              </a:solidFill>
            </a:ln>
          </p:spPr>
          <p:txBody>
            <a:bodyPr wrap="square" lIns="0" tIns="0" rIns="0" bIns="0" rtlCol="0"/>
            <a:lstStyle/>
            <a:p>
              <a:endParaRPr/>
            </a:p>
          </p:txBody>
        </p:sp>
        <p:sp>
          <p:nvSpPr>
            <p:cNvPr id="7" name="object 7"/>
            <p:cNvSpPr/>
            <p:nvPr/>
          </p:nvSpPr>
          <p:spPr>
            <a:xfrm>
              <a:off x="2468474" y="2047761"/>
              <a:ext cx="3635375" cy="3456940"/>
            </a:xfrm>
            <a:custGeom>
              <a:avLst/>
              <a:gdLst/>
              <a:ahLst/>
              <a:cxnLst/>
              <a:rect l="l" t="t" r="r" b="b"/>
              <a:pathLst>
                <a:path w="3635375" h="3456940">
                  <a:moveTo>
                    <a:pt x="834318" y="595993"/>
                  </a:moveTo>
                  <a:lnTo>
                    <a:pt x="595896" y="595993"/>
                  </a:lnTo>
                </a:path>
                <a:path w="3635375" h="3456940">
                  <a:moveTo>
                    <a:pt x="715146" y="715192"/>
                  </a:moveTo>
                  <a:lnTo>
                    <a:pt x="715146" y="476795"/>
                  </a:lnTo>
                </a:path>
                <a:path w="3635375" h="3456940">
                  <a:moveTo>
                    <a:pt x="1311004" y="715192"/>
                  </a:moveTo>
                  <a:lnTo>
                    <a:pt x="1072661" y="715192"/>
                  </a:lnTo>
                </a:path>
                <a:path w="3635375" h="3456940">
                  <a:moveTo>
                    <a:pt x="1191832" y="834391"/>
                  </a:moveTo>
                  <a:lnTo>
                    <a:pt x="1191832" y="595993"/>
                  </a:lnTo>
                </a:path>
                <a:path w="3635375" h="3456940">
                  <a:moveTo>
                    <a:pt x="953489" y="1072788"/>
                  </a:moveTo>
                  <a:lnTo>
                    <a:pt x="715146" y="1072788"/>
                  </a:lnTo>
                </a:path>
                <a:path w="3635375" h="3456940">
                  <a:moveTo>
                    <a:pt x="834318" y="1191987"/>
                  </a:moveTo>
                  <a:lnTo>
                    <a:pt x="834318" y="953590"/>
                  </a:lnTo>
                </a:path>
                <a:path w="3635375" h="3456940">
                  <a:moveTo>
                    <a:pt x="1549425" y="119198"/>
                  </a:moveTo>
                  <a:lnTo>
                    <a:pt x="1311004" y="119198"/>
                  </a:lnTo>
                </a:path>
                <a:path w="3635375" h="3456940">
                  <a:moveTo>
                    <a:pt x="1430253" y="238397"/>
                  </a:moveTo>
                  <a:lnTo>
                    <a:pt x="1430253" y="0"/>
                  </a:lnTo>
                </a:path>
                <a:path w="3635375" h="3456940">
                  <a:moveTo>
                    <a:pt x="1668597" y="1191987"/>
                  </a:moveTo>
                  <a:lnTo>
                    <a:pt x="1430253" y="1191987"/>
                  </a:lnTo>
                </a:path>
                <a:path w="3635375" h="3456940">
                  <a:moveTo>
                    <a:pt x="1549425" y="1311186"/>
                  </a:moveTo>
                  <a:lnTo>
                    <a:pt x="1549425" y="1072788"/>
                  </a:lnTo>
                </a:path>
                <a:path w="3635375" h="3456940">
                  <a:moveTo>
                    <a:pt x="238374" y="3099168"/>
                  </a:moveTo>
                  <a:lnTo>
                    <a:pt x="0" y="3099168"/>
                  </a:lnTo>
                </a:path>
                <a:path w="3635375" h="3456940">
                  <a:moveTo>
                    <a:pt x="119187" y="3218366"/>
                  </a:moveTo>
                  <a:lnTo>
                    <a:pt x="119187" y="2979969"/>
                  </a:lnTo>
                </a:path>
                <a:path w="3635375" h="3456940">
                  <a:moveTo>
                    <a:pt x="1072661" y="3099168"/>
                  </a:moveTo>
                  <a:lnTo>
                    <a:pt x="834318" y="3099168"/>
                  </a:lnTo>
                </a:path>
                <a:path w="3635375" h="3456940">
                  <a:moveTo>
                    <a:pt x="953489" y="3218366"/>
                  </a:moveTo>
                  <a:lnTo>
                    <a:pt x="953489" y="2979969"/>
                  </a:lnTo>
                </a:path>
                <a:path w="3635375" h="3456940">
                  <a:moveTo>
                    <a:pt x="715146" y="3337565"/>
                  </a:moveTo>
                  <a:lnTo>
                    <a:pt x="476725" y="3337565"/>
                  </a:lnTo>
                </a:path>
                <a:path w="3635375" h="3456940">
                  <a:moveTo>
                    <a:pt x="595896" y="3456772"/>
                  </a:moveTo>
                  <a:lnTo>
                    <a:pt x="595896" y="3218366"/>
                  </a:lnTo>
                </a:path>
                <a:path w="3635375" h="3456940">
                  <a:moveTo>
                    <a:pt x="595896" y="2801171"/>
                  </a:moveTo>
                  <a:lnTo>
                    <a:pt x="357553" y="2801171"/>
                  </a:lnTo>
                </a:path>
                <a:path w="3635375" h="3456940">
                  <a:moveTo>
                    <a:pt x="476725" y="2920370"/>
                  </a:moveTo>
                  <a:lnTo>
                    <a:pt x="476725" y="2681972"/>
                  </a:lnTo>
                </a:path>
                <a:path w="3635375" h="3456940">
                  <a:moveTo>
                    <a:pt x="3456404" y="2860770"/>
                  </a:moveTo>
                  <a:lnTo>
                    <a:pt x="3217983" y="2860770"/>
                  </a:lnTo>
                </a:path>
                <a:path w="3635375" h="3456940">
                  <a:moveTo>
                    <a:pt x="3337155" y="2979969"/>
                  </a:moveTo>
                  <a:lnTo>
                    <a:pt x="3337155" y="2741571"/>
                  </a:lnTo>
                </a:path>
                <a:path w="3635375" h="3456940">
                  <a:moveTo>
                    <a:pt x="3635123" y="3337565"/>
                  </a:moveTo>
                  <a:lnTo>
                    <a:pt x="3396779" y="3337565"/>
                  </a:lnTo>
                </a:path>
                <a:path w="3635375" h="3456940">
                  <a:moveTo>
                    <a:pt x="3515951" y="3456772"/>
                  </a:moveTo>
                  <a:lnTo>
                    <a:pt x="3515951" y="3218366"/>
                  </a:lnTo>
                </a:path>
                <a:path w="3635375" h="3456940">
                  <a:moveTo>
                    <a:pt x="3098812" y="3218366"/>
                  </a:moveTo>
                  <a:lnTo>
                    <a:pt x="2860468" y="3218366"/>
                  </a:lnTo>
                </a:path>
                <a:path w="3635375" h="3456940">
                  <a:moveTo>
                    <a:pt x="2979640" y="3337565"/>
                  </a:moveTo>
                  <a:lnTo>
                    <a:pt x="2979640" y="3099168"/>
                  </a:lnTo>
                </a:path>
                <a:path w="3635375" h="3456940">
                  <a:moveTo>
                    <a:pt x="2979640" y="2622373"/>
                  </a:moveTo>
                  <a:lnTo>
                    <a:pt x="2741297" y="2622373"/>
                  </a:lnTo>
                </a:path>
                <a:path w="3635375" h="3456940">
                  <a:moveTo>
                    <a:pt x="2860468" y="2741571"/>
                  </a:moveTo>
                  <a:lnTo>
                    <a:pt x="2860468" y="2503174"/>
                  </a:lnTo>
                </a:path>
              </a:pathLst>
            </a:custGeom>
            <a:ln w="16859">
              <a:solidFill>
                <a:srgbClr val="800000"/>
              </a:solidFill>
            </a:ln>
          </p:spPr>
          <p:txBody>
            <a:bodyPr wrap="square" lIns="0" tIns="0" rIns="0" bIns="0" rtlCol="0"/>
            <a:lstStyle/>
            <a:p>
              <a:endParaRPr/>
            </a:p>
          </p:txBody>
        </p:sp>
        <p:sp>
          <p:nvSpPr>
            <p:cNvPr id="8" name="object 8"/>
            <p:cNvSpPr/>
            <p:nvPr/>
          </p:nvSpPr>
          <p:spPr>
            <a:xfrm>
              <a:off x="2230108" y="1988082"/>
              <a:ext cx="3933190" cy="3576320"/>
            </a:xfrm>
            <a:custGeom>
              <a:avLst/>
              <a:gdLst/>
              <a:ahLst/>
              <a:cxnLst/>
              <a:rect l="l" t="t" r="r" b="b"/>
              <a:pathLst>
                <a:path w="3933190" h="3576320">
                  <a:moveTo>
                    <a:pt x="476740" y="1370865"/>
                  </a:moveTo>
                  <a:lnTo>
                    <a:pt x="238366" y="1370865"/>
                  </a:lnTo>
                </a:path>
                <a:path w="3933190" h="3576320">
                  <a:moveTo>
                    <a:pt x="2681695" y="2711852"/>
                  </a:moveTo>
                  <a:lnTo>
                    <a:pt x="2443274" y="2711852"/>
                  </a:lnTo>
                </a:path>
                <a:path w="3933190" h="3576320">
                  <a:moveTo>
                    <a:pt x="3754318" y="2205257"/>
                  </a:moveTo>
                  <a:lnTo>
                    <a:pt x="3515974" y="2205257"/>
                  </a:lnTo>
                </a:path>
                <a:path w="3933190" h="3576320">
                  <a:moveTo>
                    <a:pt x="2115533" y="3456844"/>
                  </a:moveTo>
                  <a:lnTo>
                    <a:pt x="1877190" y="3456844"/>
                  </a:lnTo>
                </a:path>
                <a:path w="3933190" h="3576320">
                  <a:moveTo>
                    <a:pt x="2147807" y="2041318"/>
                  </a:moveTo>
                  <a:lnTo>
                    <a:pt x="1909464" y="2041318"/>
                  </a:lnTo>
                </a:path>
                <a:path w="3933190" h="3576320">
                  <a:moveTo>
                    <a:pt x="2979663" y="774871"/>
                  </a:moveTo>
                  <a:lnTo>
                    <a:pt x="2741242" y="774871"/>
                  </a:lnTo>
                </a:path>
                <a:path w="3933190" h="3576320">
                  <a:moveTo>
                    <a:pt x="1013059" y="1966859"/>
                  </a:moveTo>
                  <a:lnTo>
                    <a:pt x="774716" y="1966859"/>
                  </a:lnTo>
                </a:path>
                <a:path w="3933190" h="3576320">
                  <a:moveTo>
                    <a:pt x="2502899" y="119278"/>
                  </a:moveTo>
                  <a:lnTo>
                    <a:pt x="2264556" y="119278"/>
                  </a:lnTo>
                </a:path>
                <a:path w="3933190" h="3576320">
                  <a:moveTo>
                    <a:pt x="238366" y="2443654"/>
                  </a:moveTo>
                  <a:lnTo>
                    <a:pt x="0" y="2443654"/>
                  </a:lnTo>
                </a:path>
                <a:path w="3933190" h="3576320">
                  <a:moveTo>
                    <a:pt x="536295" y="0"/>
                  </a:moveTo>
                  <a:lnTo>
                    <a:pt x="297960" y="0"/>
                  </a:lnTo>
                </a:path>
                <a:path w="3933190" h="3576320">
                  <a:moveTo>
                    <a:pt x="3456350" y="1639063"/>
                  </a:moveTo>
                  <a:lnTo>
                    <a:pt x="3218007" y="1639063"/>
                  </a:lnTo>
                </a:path>
                <a:path w="3933190" h="3576320">
                  <a:moveTo>
                    <a:pt x="2532672" y="1370865"/>
                  </a:moveTo>
                  <a:lnTo>
                    <a:pt x="2294329" y="1370865"/>
                  </a:lnTo>
                </a:path>
                <a:path w="3933190" h="3576320">
                  <a:moveTo>
                    <a:pt x="1549370" y="2562853"/>
                  </a:moveTo>
                  <a:lnTo>
                    <a:pt x="1311027" y="2562853"/>
                  </a:lnTo>
                </a:path>
                <a:path w="3933190" h="3576320">
                  <a:moveTo>
                    <a:pt x="268163" y="2801251"/>
                  </a:moveTo>
                  <a:lnTo>
                    <a:pt x="29796" y="2801251"/>
                  </a:lnTo>
                </a:path>
                <a:path w="3933190" h="3576320">
                  <a:moveTo>
                    <a:pt x="3694771" y="178878"/>
                  </a:moveTo>
                  <a:lnTo>
                    <a:pt x="3456350" y="178878"/>
                  </a:lnTo>
                </a:path>
                <a:path w="3933190" h="3576320">
                  <a:moveTo>
                    <a:pt x="1549370" y="1668862"/>
                  </a:moveTo>
                  <a:lnTo>
                    <a:pt x="1311027" y="1668862"/>
                  </a:lnTo>
                </a:path>
                <a:path w="3933190" h="3576320">
                  <a:moveTo>
                    <a:pt x="1906963" y="2980049"/>
                  </a:moveTo>
                  <a:lnTo>
                    <a:pt x="1668620" y="2980049"/>
                  </a:lnTo>
                </a:path>
                <a:path w="3933190" h="3576320">
                  <a:moveTo>
                    <a:pt x="1460050" y="3576051"/>
                  </a:moveTo>
                  <a:lnTo>
                    <a:pt x="1221629" y="3576051"/>
                  </a:lnTo>
                </a:path>
                <a:path w="3933190" h="3576320">
                  <a:moveTo>
                    <a:pt x="3933114" y="2622452"/>
                  </a:moveTo>
                  <a:lnTo>
                    <a:pt x="3694771" y="2622452"/>
                  </a:lnTo>
                </a:path>
              </a:pathLst>
            </a:custGeom>
            <a:ln w="24352">
              <a:solidFill>
                <a:srgbClr val="000080"/>
              </a:solidFill>
            </a:ln>
          </p:spPr>
          <p:txBody>
            <a:bodyPr wrap="square" lIns="0" tIns="0" rIns="0" bIns="0" rtlCol="0"/>
            <a:lstStyle/>
            <a:p>
              <a:endParaRPr/>
            </a:p>
          </p:txBody>
        </p:sp>
        <p:sp>
          <p:nvSpPr>
            <p:cNvPr id="9" name="object 9"/>
            <p:cNvSpPr/>
            <p:nvPr/>
          </p:nvSpPr>
          <p:spPr>
            <a:xfrm>
              <a:off x="2894874" y="1782600"/>
              <a:ext cx="1250950" cy="1250950"/>
            </a:xfrm>
            <a:custGeom>
              <a:avLst/>
              <a:gdLst/>
              <a:ahLst/>
              <a:cxnLst/>
              <a:rect l="l" t="t" r="r" b="b"/>
              <a:pathLst>
                <a:path w="1250950" h="1250950">
                  <a:moveTo>
                    <a:pt x="0" y="625314"/>
                  </a:moveTo>
                  <a:lnTo>
                    <a:pt x="1881" y="576443"/>
                  </a:lnTo>
                  <a:lnTo>
                    <a:pt x="7431" y="528602"/>
                  </a:lnTo>
                  <a:lnTo>
                    <a:pt x="16512" y="481928"/>
                  </a:lnTo>
                  <a:lnTo>
                    <a:pt x="28984" y="436562"/>
                  </a:lnTo>
                  <a:lnTo>
                    <a:pt x="44709" y="392642"/>
                  </a:lnTo>
                  <a:lnTo>
                    <a:pt x="63547" y="350307"/>
                  </a:lnTo>
                  <a:lnTo>
                    <a:pt x="85360" y="309696"/>
                  </a:lnTo>
                  <a:lnTo>
                    <a:pt x="110009" y="270948"/>
                  </a:lnTo>
                  <a:lnTo>
                    <a:pt x="137354" y="234203"/>
                  </a:lnTo>
                  <a:lnTo>
                    <a:pt x="167256" y="199598"/>
                  </a:lnTo>
                  <a:lnTo>
                    <a:pt x="199577" y="167273"/>
                  </a:lnTo>
                  <a:lnTo>
                    <a:pt x="234178" y="137367"/>
                  </a:lnTo>
                  <a:lnTo>
                    <a:pt x="270920" y="110019"/>
                  </a:lnTo>
                  <a:lnTo>
                    <a:pt x="309663" y="85368"/>
                  </a:lnTo>
                  <a:lnTo>
                    <a:pt x="350269" y="63553"/>
                  </a:lnTo>
                  <a:lnTo>
                    <a:pt x="392599" y="44713"/>
                  </a:lnTo>
                  <a:lnTo>
                    <a:pt x="436513" y="28987"/>
                  </a:lnTo>
                  <a:lnTo>
                    <a:pt x="481874" y="16513"/>
                  </a:lnTo>
                  <a:lnTo>
                    <a:pt x="528541" y="7432"/>
                  </a:lnTo>
                  <a:lnTo>
                    <a:pt x="576376" y="1881"/>
                  </a:lnTo>
                  <a:lnTo>
                    <a:pt x="625240" y="0"/>
                  </a:lnTo>
                  <a:lnTo>
                    <a:pt x="674104" y="1881"/>
                  </a:lnTo>
                  <a:lnTo>
                    <a:pt x="721939" y="7432"/>
                  </a:lnTo>
                  <a:lnTo>
                    <a:pt x="768606" y="16513"/>
                  </a:lnTo>
                  <a:lnTo>
                    <a:pt x="813966" y="28987"/>
                  </a:lnTo>
                  <a:lnTo>
                    <a:pt x="857881" y="44713"/>
                  </a:lnTo>
                  <a:lnTo>
                    <a:pt x="900211" y="63553"/>
                  </a:lnTo>
                  <a:lnTo>
                    <a:pt x="940817" y="85368"/>
                  </a:lnTo>
                  <a:lnTo>
                    <a:pt x="979560" y="110019"/>
                  </a:lnTo>
                  <a:lnTo>
                    <a:pt x="1016301" y="137367"/>
                  </a:lnTo>
                  <a:lnTo>
                    <a:pt x="1050902" y="167273"/>
                  </a:lnTo>
                  <a:lnTo>
                    <a:pt x="1083224" y="199598"/>
                  </a:lnTo>
                  <a:lnTo>
                    <a:pt x="1113126" y="234203"/>
                  </a:lnTo>
                  <a:lnTo>
                    <a:pt x="1140471" y="270948"/>
                  </a:lnTo>
                  <a:lnTo>
                    <a:pt x="1165120" y="309696"/>
                  </a:lnTo>
                  <a:lnTo>
                    <a:pt x="1186932" y="350307"/>
                  </a:lnTo>
                  <a:lnTo>
                    <a:pt x="1205771" y="392642"/>
                  </a:lnTo>
                  <a:lnTo>
                    <a:pt x="1221496" y="436562"/>
                  </a:lnTo>
                  <a:lnTo>
                    <a:pt x="1233968" y="481928"/>
                  </a:lnTo>
                  <a:lnTo>
                    <a:pt x="1243049" y="528602"/>
                  </a:lnTo>
                  <a:lnTo>
                    <a:pt x="1248599" y="576443"/>
                  </a:lnTo>
                  <a:lnTo>
                    <a:pt x="1250480" y="625314"/>
                  </a:lnTo>
                  <a:lnTo>
                    <a:pt x="1248599" y="674184"/>
                  </a:lnTo>
                  <a:lnTo>
                    <a:pt x="1243049" y="722026"/>
                  </a:lnTo>
                  <a:lnTo>
                    <a:pt x="1233968" y="768699"/>
                  </a:lnTo>
                  <a:lnTo>
                    <a:pt x="1221496" y="814065"/>
                  </a:lnTo>
                  <a:lnTo>
                    <a:pt x="1205771" y="857985"/>
                  </a:lnTo>
                  <a:lnTo>
                    <a:pt x="1186932" y="900320"/>
                  </a:lnTo>
                  <a:lnTo>
                    <a:pt x="1165120" y="940931"/>
                  </a:lnTo>
                  <a:lnTo>
                    <a:pt x="1140471" y="979679"/>
                  </a:lnTo>
                  <a:lnTo>
                    <a:pt x="1113126" y="1016425"/>
                  </a:lnTo>
                  <a:lnTo>
                    <a:pt x="1083224" y="1051030"/>
                  </a:lnTo>
                  <a:lnTo>
                    <a:pt x="1050902" y="1083354"/>
                  </a:lnTo>
                  <a:lnTo>
                    <a:pt x="1016301" y="1113260"/>
                  </a:lnTo>
                  <a:lnTo>
                    <a:pt x="979560" y="1140608"/>
                  </a:lnTo>
                  <a:lnTo>
                    <a:pt x="940817" y="1165259"/>
                  </a:lnTo>
                  <a:lnTo>
                    <a:pt x="900211" y="1187074"/>
                  </a:lnTo>
                  <a:lnTo>
                    <a:pt x="857881" y="1205914"/>
                  </a:lnTo>
                  <a:lnTo>
                    <a:pt x="813966" y="1221641"/>
                  </a:lnTo>
                  <a:lnTo>
                    <a:pt x="768606" y="1234114"/>
                  </a:lnTo>
                  <a:lnTo>
                    <a:pt x="721939" y="1243196"/>
                  </a:lnTo>
                  <a:lnTo>
                    <a:pt x="674104" y="1248747"/>
                  </a:lnTo>
                  <a:lnTo>
                    <a:pt x="625240" y="1250628"/>
                  </a:lnTo>
                  <a:lnTo>
                    <a:pt x="576376" y="1248747"/>
                  </a:lnTo>
                  <a:lnTo>
                    <a:pt x="528541" y="1243196"/>
                  </a:lnTo>
                  <a:lnTo>
                    <a:pt x="481874" y="1234114"/>
                  </a:lnTo>
                  <a:lnTo>
                    <a:pt x="436513" y="1221641"/>
                  </a:lnTo>
                  <a:lnTo>
                    <a:pt x="392599" y="1205914"/>
                  </a:lnTo>
                  <a:lnTo>
                    <a:pt x="350269" y="1187074"/>
                  </a:lnTo>
                  <a:lnTo>
                    <a:pt x="309663" y="1165259"/>
                  </a:lnTo>
                  <a:lnTo>
                    <a:pt x="270920" y="1140608"/>
                  </a:lnTo>
                  <a:lnTo>
                    <a:pt x="234178" y="1113260"/>
                  </a:lnTo>
                  <a:lnTo>
                    <a:pt x="199577" y="1083354"/>
                  </a:lnTo>
                  <a:lnTo>
                    <a:pt x="167256" y="1051030"/>
                  </a:lnTo>
                  <a:lnTo>
                    <a:pt x="137354" y="1016425"/>
                  </a:lnTo>
                  <a:lnTo>
                    <a:pt x="110009" y="979679"/>
                  </a:lnTo>
                  <a:lnTo>
                    <a:pt x="85360" y="940931"/>
                  </a:lnTo>
                  <a:lnTo>
                    <a:pt x="63547" y="900320"/>
                  </a:lnTo>
                  <a:lnTo>
                    <a:pt x="44709" y="857985"/>
                  </a:lnTo>
                  <a:lnTo>
                    <a:pt x="28984" y="814065"/>
                  </a:lnTo>
                  <a:lnTo>
                    <a:pt x="16512" y="768699"/>
                  </a:lnTo>
                  <a:lnTo>
                    <a:pt x="7431" y="722026"/>
                  </a:lnTo>
                  <a:lnTo>
                    <a:pt x="1881" y="674184"/>
                  </a:lnTo>
                  <a:lnTo>
                    <a:pt x="0" y="625314"/>
                  </a:lnTo>
                </a:path>
              </a:pathLst>
            </a:custGeom>
            <a:ln w="31845">
              <a:solidFill>
                <a:srgbClr val="FF0000"/>
              </a:solidFill>
              <a:prstDash val="dash"/>
            </a:ln>
          </p:spPr>
          <p:txBody>
            <a:bodyPr wrap="square" lIns="0" tIns="0" rIns="0" bIns="0" rtlCol="0"/>
            <a:lstStyle/>
            <a:p>
              <a:endParaRPr/>
            </a:p>
          </p:txBody>
        </p:sp>
        <p:pic>
          <p:nvPicPr>
            <p:cNvPr id="10" name="object 10"/>
            <p:cNvPicPr/>
            <p:nvPr/>
          </p:nvPicPr>
          <p:blipFill>
            <a:blip r:embed="rId2" cstate="print"/>
            <a:stretch>
              <a:fillRect/>
            </a:stretch>
          </p:blipFill>
          <p:spPr>
            <a:xfrm>
              <a:off x="3443769" y="2313148"/>
              <a:ext cx="189497" cy="189532"/>
            </a:xfrm>
            <a:prstGeom prst="rect">
              <a:avLst/>
            </a:prstGeom>
          </p:spPr>
        </p:pic>
        <p:sp>
          <p:nvSpPr>
            <p:cNvPr id="11" name="object 11"/>
            <p:cNvSpPr/>
            <p:nvPr/>
          </p:nvSpPr>
          <p:spPr>
            <a:xfrm>
              <a:off x="3490185" y="1432593"/>
              <a:ext cx="187960" cy="883919"/>
            </a:xfrm>
            <a:custGeom>
              <a:avLst/>
              <a:gdLst/>
              <a:ahLst/>
              <a:cxnLst/>
              <a:rect l="l" t="t" r="r" b="b"/>
              <a:pathLst>
                <a:path w="187960" h="883919">
                  <a:moveTo>
                    <a:pt x="149804" y="0"/>
                  </a:moveTo>
                  <a:lnTo>
                    <a:pt x="36962" y="824724"/>
                  </a:lnTo>
                  <a:lnTo>
                    <a:pt x="0" y="819691"/>
                  </a:lnTo>
                  <a:lnTo>
                    <a:pt x="48293" y="883365"/>
                  </a:lnTo>
                  <a:lnTo>
                    <a:pt x="111982" y="835030"/>
                  </a:lnTo>
                  <a:lnTo>
                    <a:pt x="75019" y="829917"/>
                  </a:lnTo>
                  <a:lnTo>
                    <a:pt x="187939" y="5192"/>
                  </a:lnTo>
                  <a:lnTo>
                    <a:pt x="149804" y="0"/>
                  </a:lnTo>
                  <a:close/>
                </a:path>
              </a:pathLst>
            </a:custGeom>
            <a:solidFill>
              <a:srgbClr val="000000"/>
            </a:solidFill>
          </p:spPr>
          <p:txBody>
            <a:bodyPr wrap="square" lIns="0" tIns="0" rIns="0" bIns="0" rtlCol="0"/>
            <a:lstStyle/>
            <a:p>
              <a:endParaRPr/>
            </a:p>
          </p:txBody>
        </p:sp>
        <p:sp>
          <p:nvSpPr>
            <p:cNvPr id="12" name="object 12"/>
            <p:cNvSpPr/>
            <p:nvPr/>
          </p:nvSpPr>
          <p:spPr>
            <a:xfrm>
              <a:off x="3490185" y="1432593"/>
              <a:ext cx="187960" cy="883919"/>
            </a:xfrm>
            <a:custGeom>
              <a:avLst/>
              <a:gdLst/>
              <a:ahLst/>
              <a:cxnLst/>
              <a:rect l="l" t="t" r="r" b="b"/>
              <a:pathLst>
                <a:path w="187960" h="883919">
                  <a:moveTo>
                    <a:pt x="48293" y="883365"/>
                  </a:moveTo>
                  <a:lnTo>
                    <a:pt x="111982" y="835030"/>
                  </a:lnTo>
                  <a:lnTo>
                    <a:pt x="75019" y="829917"/>
                  </a:lnTo>
                  <a:lnTo>
                    <a:pt x="187939" y="5192"/>
                  </a:lnTo>
                  <a:lnTo>
                    <a:pt x="149804" y="0"/>
                  </a:lnTo>
                  <a:lnTo>
                    <a:pt x="36962" y="824724"/>
                  </a:lnTo>
                  <a:lnTo>
                    <a:pt x="0" y="819691"/>
                  </a:lnTo>
                  <a:lnTo>
                    <a:pt x="48293" y="883365"/>
                  </a:lnTo>
                  <a:close/>
                </a:path>
              </a:pathLst>
            </a:custGeom>
            <a:ln w="3175">
              <a:solidFill>
                <a:srgbClr val="000000"/>
              </a:solidFill>
            </a:ln>
          </p:spPr>
          <p:txBody>
            <a:bodyPr wrap="square" lIns="0" tIns="0" rIns="0" bIns="0" rtlCol="0"/>
            <a:lstStyle/>
            <a:p>
              <a:endParaRPr/>
            </a:p>
          </p:txBody>
        </p:sp>
      </p:grpSp>
      <p:sp>
        <p:nvSpPr>
          <p:cNvPr id="13" name="object 13"/>
          <p:cNvSpPr txBox="1"/>
          <p:nvPr/>
        </p:nvSpPr>
        <p:spPr>
          <a:xfrm>
            <a:off x="2039756" y="1330723"/>
            <a:ext cx="1487170" cy="248285"/>
          </a:xfrm>
          <a:prstGeom prst="rect">
            <a:avLst/>
          </a:prstGeom>
        </p:spPr>
        <p:txBody>
          <a:bodyPr vert="horz" wrap="square" lIns="0" tIns="13335" rIns="0" bIns="0" rtlCol="0">
            <a:spAutoFit/>
          </a:bodyPr>
          <a:lstStyle/>
          <a:p>
            <a:pPr marL="12700">
              <a:lnSpc>
                <a:spcPct val="100000"/>
              </a:lnSpc>
              <a:spcBef>
                <a:spcPts val="105"/>
              </a:spcBef>
            </a:pPr>
            <a:r>
              <a:rPr sz="1450" b="1" spc="5" dirty="0">
                <a:latin typeface="Arial"/>
                <a:cs typeface="Arial"/>
              </a:rPr>
              <a:t>Unknown</a:t>
            </a:r>
            <a:r>
              <a:rPr sz="1450" b="1" spc="-60" dirty="0">
                <a:latin typeface="Arial"/>
                <a:cs typeface="Arial"/>
              </a:rPr>
              <a:t> </a:t>
            </a:r>
            <a:r>
              <a:rPr sz="1450" b="1" dirty="0">
                <a:latin typeface="Arial"/>
                <a:cs typeface="Arial"/>
              </a:rPr>
              <a:t>record</a:t>
            </a:r>
            <a:endParaRPr sz="1450" dirty="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9650" y="557254"/>
            <a:ext cx="8587866" cy="505908"/>
          </a:xfrm>
          <a:prstGeom prst="rect">
            <a:avLst/>
          </a:prstGeom>
        </p:spPr>
        <p:txBody>
          <a:bodyPr vert="horz" wrap="square" lIns="0" tIns="13335" rIns="0" bIns="0" rtlCol="0">
            <a:spAutoFit/>
          </a:bodyPr>
          <a:lstStyle/>
          <a:p>
            <a:pPr marL="12700">
              <a:lnSpc>
                <a:spcPct val="100000"/>
              </a:lnSpc>
              <a:spcBef>
                <a:spcPts val="105"/>
              </a:spcBef>
            </a:pPr>
            <a:r>
              <a:rPr sz="3200" spc="-5" dirty="0"/>
              <a:t>Definition</a:t>
            </a:r>
            <a:r>
              <a:rPr sz="3200" spc="-20" dirty="0"/>
              <a:t> </a:t>
            </a:r>
            <a:r>
              <a:rPr sz="3200" dirty="0"/>
              <a:t>of</a:t>
            </a:r>
            <a:r>
              <a:rPr sz="3200" spc="-20" dirty="0"/>
              <a:t> </a:t>
            </a:r>
            <a:r>
              <a:rPr sz="3200" spc="-15" dirty="0"/>
              <a:t>Nearest</a:t>
            </a:r>
            <a:r>
              <a:rPr sz="3200" spc="-35" dirty="0"/>
              <a:t> </a:t>
            </a:r>
            <a:r>
              <a:rPr sz="3200" dirty="0"/>
              <a:t>Neighbor</a:t>
            </a:r>
          </a:p>
        </p:txBody>
      </p:sp>
      <p:sp>
        <p:nvSpPr>
          <p:cNvPr id="3" name="object 3"/>
          <p:cNvSpPr/>
          <p:nvPr/>
        </p:nvSpPr>
        <p:spPr>
          <a:xfrm>
            <a:off x="3139533" y="2969669"/>
            <a:ext cx="177800" cy="0"/>
          </a:xfrm>
          <a:custGeom>
            <a:avLst/>
            <a:gdLst/>
            <a:ahLst/>
            <a:cxnLst/>
            <a:rect l="l" t="t" r="r" b="b"/>
            <a:pathLst>
              <a:path w="177800">
                <a:moveTo>
                  <a:pt x="177631" y="0"/>
                </a:moveTo>
                <a:lnTo>
                  <a:pt x="0" y="0"/>
                </a:lnTo>
              </a:path>
            </a:pathLst>
          </a:custGeom>
          <a:ln w="41660">
            <a:solidFill>
              <a:srgbClr val="000080"/>
            </a:solidFill>
          </a:ln>
        </p:spPr>
        <p:txBody>
          <a:bodyPr wrap="square" lIns="0" tIns="0" rIns="0" bIns="0" rtlCol="0"/>
          <a:lstStyle/>
          <a:p>
            <a:endParaRPr/>
          </a:p>
        </p:txBody>
      </p:sp>
      <p:grpSp>
        <p:nvGrpSpPr>
          <p:cNvPr id="4" name="object 4"/>
          <p:cNvGrpSpPr/>
          <p:nvPr/>
        </p:nvGrpSpPr>
        <p:grpSpPr>
          <a:xfrm>
            <a:off x="2962938" y="2742461"/>
            <a:ext cx="751840" cy="754380"/>
            <a:chOff x="2962938" y="2742461"/>
            <a:chExt cx="751840" cy="754380"/>
          </a:xfrm>
        </p:grpSpPr>
        <p:sp>
          <p:nvSpPr>
            <p:cNvPr id="5" name="object 5"/>
            <p:cNvSpPr/>
            <p:nvPr/>
          </p:nvSpPr>
          <p:spPr>
            <a:xfrm>
              <a:off x="2983893" y="2763416"/>
              <a:ext cx="709930" cy="712470"/>
            </a:xfrm>
            <a:custGeom>
              <a:avLst/>
              <a:gdLst/>
              <a:ahLst/>
              <a:cxnLst/>
              <a:rect l="l" t="t" r="r" b="b"/>
              <a:pathLst>
                <a:path w="709929" h="712470">
                  <a:moveTo>
                    <a:pt x="0" y="356014"/>
                  </a:moveTo>
                  <a:lnTo>
                    <a:pt x="2441" y="314232"/>
                  </a:lnTo>
                  <a:lnTo>
                    <a:pt x="9795" y="273778"/>
                  </a:lnTo>
                </a:path>
                <a:path w="709929" h="712470">
                  <a:moveTo>
                    <a:pt x="37977" y="195118"/>
                  </a:moveTo>
                  <a:lnTo>
                    <a:pt x="58805" y="159568"/>
                  </a:lnTo>
                  <a:lnTo>
                    <a:pt x="83310" y="126367"/>
                  </a:lnTo>
                  <a:lnTo>
                    <a:pt x="84535" y="125141"/>
                  </a:lnTo>
                </a:path>
                <a:path w="709929" h="712470">
                  <a:moveTo>
                    <a:pt x="145833" y="68751"/>
                  </a:moveTo>
                  <a:lnTo>
                    <a:pt x="177601" y="46583"/>
                  </a:lnTo>
                  <a:lnTo>
                    <a:pt x="215599" y="28195"/>
                  </a:lnTo>
                  <a:lnTo>
                    <a:pt x="218050" y="26969"/>
                  </a:lnTo>
                </a:path>
                <a:path w="709929" h="712470">
                  <a:moveTo>
                    <a:pt x="297724" y="4903"/>
                  </a:moveTo>
                  <a:lnTo>
                    <a:pt x="335722" y="0"/>
                  </a:lnTo>
                  <a:lnTo>
                    <a:pt x="377398" y="0"/>
                  </a:lnTo>
                  <a:lnTo>
                    <a:pt x="381075" y="0"/>
                  </a:lnTo>
                </a:path>
                <a:path w="709929" h="712470">
                  <a:moveTo>
                    <a:pt x="463098" y="15936"/>
                  </a:moveTo>
                  <a:lnTo>
                    <a:pt x="497419" y="28195"/>
                  </a:lnTo>
                  <a:lnTo>
                    <a:pt x="534192" y="46583"/>
                  </a:lnTo>
                  <a:lnTo>
                    <a:pt x="539095" y="50260"/>
                  </a:lnTo>
                </a:path>
                <a:path w="709929" h="712470">
                  <a:moveTo>
                    <a:pt x="605285" y="101849"/>
                  </a:moveTo>
                  <a:lnTo>
                    <a:pt x="628472" y="126367"/>
                  </a:lnTo>
                  <a:lnTo>
                    <a:pt x="652987" y="159568"/>
                  </a:lnTo>
                  <a:lnTo>
                    <a:pt x="656665" y="166923"/>
                  </a:lnTo>
                </a:path>
                <a:path w="709929" h="712470">
                  <a:moveTo>
                    <a:pt x="693437" y="241804"/>
                  </a:moveTo>
                  <a:lnTo>
                    <a:pt x="702017" y="273778"/>
                  </a:lnTo>
                  <a:lnTo>
                    <a:pt x="709372" y="314232"/>
                  </a:lnTo>
                  <a:lnTo>
                    <a:pt x="709372" y="324039"/>
                  </a:lnTo>
                </a:path>
                <a:path w="709929" h="712470">
                  <a:moveTo>
                    <a:pt x="708146" y="407603"/>
                  </a:moveTo>
                  <a:lnTo>
                    <a:pt x="702017" y="438250"/>
                  </a:lnTo>
                  <a:lnTo>
                    <a:pt x="690986" y="478806"/>
                  </a:lnTo>
                  <a:lnTo>
                    <a:pt x="687308" y="488613"/>
                  </a:lnTo>
                </a:path>
                <a:path w="709929" h="712470">
                  <a:moveTo>
                    <a:pt x="646859" y="561246"/>
                  </a:moveTo>
                  <a:lnTo>
                    <a:pt x="628472" y="585866"/>
                  </a:lnTo>
                  <a:lnTo>
                    <a:pt x="600382" y="616513"/>
                  </a:lnTo>
                  <a:lnTo>
                    <a:pt x="591802" y="623868"/>
                  </a:lnTo>
                </a:path>
                <a:path w="709929" h="712470">
                  <a:moveTo>
                    <a:pt x="523160" y="670554"/>
                  </a:moveTo>
                  <a:lnTo>
                    <a:pt x="497419" y="684038"/>
                  </a:lnTo>
                  <a:lnTo>
                    <a:pt x="458195" y="698749"/>
                  </a:lnTo>
                  <a:lnTo>
                    <a:pt x="445938" y="701201"/>
                  </a:lnTo>
                </a:path>
                <a:path w="709929" h="712470">
                  <a:moveTo>
                    <a:pt x="363915" y="712234"/>
                  </a:moveTo>
                  <a:lnTo>
                    <a:pt x="335722" y="712234"/>
                  </a:lnTo>
                  <a:lnTo>
                    <a:pt x="294047" y="707330"/>
                  </a:lnTo>
                  <a:lnTo>
                    <a:pt x="280564" y="704878"/>
                  </a:lnTo>
                </a:path>
              </a:pathLst>
            </a:custGeom>
            <a:ln w="41658">
              <a:solidFill>
                <a:srgbClr val="FF0000"/>
              </a:solidFill>
            </a:ln>
          </p:spPr>
          <p:txBody>
            <a:bodyPr wrap="square" lIns="0" tIns="0" rIns="0" bIns="0" rtlCol="0"/>
            <a:lstStyle/>
            <a:p>
              <a:endParaRPr/>
            </a:p>
          </p:txBody>
        </p:sp>
        <p:pic>
          <p:nvPicPr>
            <p:cNvPr id="6" name="object 6"/>
            <p:cNvPicPr/>
            <p:nvPr/>
          </p:nvPicPr>
          <p:blipFill>
            <a:blip r:embed="rId2" cstate="print"/>
            <a:stretch>
              <a:fillRect/>
            </a:stretch>
          </p:blipFill>
          <p:spPr>
            <a:xfrm>
              <a:off x="2994913" y="3244890"/>
              <a:ext cx="211925" cy="217264"/>
            </a:xfrm>
            <a:prstGeom prst="rect">
              <a:avLst/>
            </a:prstGeom>
          </p:spPr>
        </p:pic>
        <p:sp>
          <p:nvSpPr>
            <p:cNvPr id="7" name="object 7"/>
            <p:cNvSpPr/>
            <p:nvPr/>
          </p:nvSpPr>
          <p:spPr>
            <a:xfrm>
              <a:off x="2983893" y="3119430"/>
              <a:ext cx="7620" cy="66675"/>
            </a:xfrm>
            <a:custGeom>
              <a:avLst/>
              <a:gdLst/>
              <a:ahLst/>
              <a:cxnLst/>
              <a:rect l="l" t="t" r="r" b="b"/>
              <a:pathLst>
                <a:path w="7619" h="66675">
                  <a:moveTo>
                    <a:pt x="7344" y="66299"/>
                  </a:moveTo>
                  <a:lnTo>
                    <a:pt x="2441" y="41679"/>
                  </a:lnTo>
                  <a:lnTo>
                    <a:pt x="0" y="0"/>
                  </a:lnTo>
                </a:path>
              </a:pathLst>
            </a:custGeom>
            <a:ln w="41656">
              <a:solidFill>
                <a:srgbClr val="FF0000"/>
              </a:solidFill>
            </a:ln>
          </p:spPr>
          <p:txBody>
            <a:bodyPr wrap="square" lIns="0" tIns="0" rIns="0" bIns="0" rtlCol="0"/>
            <a:lstStyle/>
            <a:p>
              <a:endParaRPr/>
            </a:p>
          </p:txBody>
        </p:sp>
      </p:grpSp>
      <p:sp>
        <p:nvSpPr>
          <p:cNvPr id="8" name="object 8"/>
          <p:cNvSpPr txBox="1"/>
          <p:nvPr/>
        </p:nvSpPr>
        <p:spPr>
          <a:xfrm>
            <a:off x="2075778" y="1623596"/>
            <a:ext cx="2481580" cy="2784475"/>
          </a:xfrm>
          <a:prstGeom prst="rect">
            <a:avLst/>
          </a:prstGeom>
          <a:ln w="3175">
            <a:solidFill>
              <a:srgbClr val="000000"/>
            </a:solidFill>
          </a:ln>
        </p:spPr>
        <p:txBody>
          <a:bodyPr vert="horz" wrap="square" lIns="0" tIns="0" rIns="0" bIns="0" rtlCol="0">
            <a:spAutoFit/>
          </a:bodyPr>
          <a:lstStyle/>
          <a:p>
            <a:pPr>
              <a:lnSpc>
                <a:spcPct val="100000"/>
              </a:lnSpc>
            </a:pPr>
            <a:endParaRPr sz="1200" dirty="0">
              <a:latin typeface="Times New Roman"/>
              <a:cs typeface="Times New Roman"/>
            </a:endParaRPr>
          </a:p>
          <a:p>
            <a:pPr>
              <a:lnSpc>
                <a:spcPct val="100000"/>
              </a:lnSpc>
            </a:pPr>
            <a:endParaRPr sz="1200" dirty="0">
              <a:latin typeface="Times New Roman"/>
              <a:cs typeface="Times New Roman"/>
            </a:endParaRPr>
          </a:p>
          <a:p>
            <a:pPr>
              <a:lnSpc>
                <a:spcPct val="100000"/>
              </a:lnSpc>
            </a:pPr>
            <a:endParaRPr sz="1200" dirty="0">
              <a:latin typeface="Times New Roman"/>
              <a:cs typeface="Times New Roman"/>
            </a:endParaRPr>
          </a:p>
          <a:p>
            <a:pPr>
              <a:lnSpc>
                <a:spcPct val="100000"/>
              </a:lnSpc>
            </a:pPr>
            <a:endParaRPr sz="1200" dirty="0">
              <a:latin typeface="Times New Roman"/>
              <a:cs typeface="Times New Roman"/>
            </a:endParaRPr>
          </a:p>
          <a:p>
            <a:pPr>
              <a:lnSpc>
                <a:spcPct val="100000"/>
              </a:lnSpc>
            </a:pPr>
            <a:endParaRPr sz="1200" dirty="0">
              <a:latin typeface="Times New Roman"/>
              <a:cs typeface="Times New Roman"/>
            </a:endParaRPr>
          </a:p>
          <a:p>
            <a:pPr>
              <a:lnSpc>
                <a:spcPct val="100000"/>
              </a:lnSpc>
            </a:pPr>
            <a:endParaRPr sz="1200" dirty="0">
              <a:latin typeface="Times New Roman"/>
              <a:cs typeface="Times New Roman"/>
            </a:endParaRPr>
          </a:p>
          <a:p>
            <a:pPr>
              <a:lnSpc>
                <a:spcPct val="100000"/>
              </a:lnSpc>
            </a:pPr>
            <a:endParaRPr sz="1200" dirty="0">
              <a:latin typeface="Times New Roman"/>
              <a:cs typeface="Times New Roman"/>
            </a:endParaRPr>
          </a:p>
          <a:p>
            <a:pPr>
              <a:lnSpc>
                <a:spcPct val="100000"/>
              </a:lnSpc>
              <a:spcBef>
                <a:spcPts val="5"/>
              </a:spcBef>
            </a:pPr>
            <a:endParaRPr sz="1350" dirty="0">
              <a:latin typeface="Times New Roman"/>
              <a:cs typeface="Times New Roman"/>
            </a:endParaRPr>
          </a:p>
          <a:p>
            <a:pPr marL="45085" algn="ctr">
              <a:lnSpc>
                <a:spcPct val="100000"/>
              </a:lnSpc>
            </a:pPr>
            <a:r>
              <a:rPr sz="1100" spc="15" dirty="0">
                <a:latin typeface="Arial MT"/>
                <a:cs typeface="Arial MT"/>
              </a:rPr>
              <a:t>X</a:t>
            </a:r>
            <a:endParaRPr sz="1100" dirty="0">
              <a:latin typeface="Arial MT"/>
              <a:cs typeface="Arial MT"/>
            </a:endParaRPr>
          </a:p>
        </p:txBody>
      </p:sp>
      <p:sp>
        <p:nvSpPr>
          <p:cNvPr id="9" name="object 9"/>
          <p:cNvSpPr/>
          <p:nvPr/>
        </p:nvSpPr>
        <p:spPr>
          <a:xfrm>
            <a:off x="3546278" y="3753106"/>
            <a:ext cx="184150" cy="184785"/>
          </a:xfrm>
          <a:custGeom>
            <a:avLst/>
            <a:gdLst/>
            <a:ahLst/>
            <a:cxnLst/>
            <a:rect l="l" t="t" r="r" b="b"/>
            <a:pathLst>
              <a:path w="184150" h="184785">
                <a:moveTo>
                  <a:pt x="183760" y="92145"/>
                </a:moveTo>
                <a:lnTo>
                  <a:pt x="0" y="92145"/>
                </a:lnTo>
              </a:path>
              <a:path w="184150" h="184785">
                <a:moveTo>
                  <a:pt x="91829" y="184494"/>
                </a:moveTo>
                <a:lnTo>
                  <a:pt x="91829" y="0"/>
                </a:lnTo>
              </a:path>
            </a:pathLst>
          </a:custGeom>
          <a:ln w="41658">
            <a:solidFill>
              <a:srgbClr val="800000"/>
            </a:solidFill>
          </a:ln>
        </p:spPr>
        <p:txBody>
          <a:bodyPr wrap="square" lIns="0" tIns="0" rIns="0" bIns="0" rtlCol="0"/>
          <a:lstStyle/>
          <a:p>
            <a:endParaRPr/>
          </a:p>
        </p:txBody>
      </p:sp>
      <p:sp>
        <p:nvSpPr>
          <p:cNvPr id="10" name="object 10"/>
          <p:cNvSpPr/>
          <p:nvPr/>
        </p:nvSpPr>
        <p:spPr>
          <a:xfrm>
            <a:off x="2903024" y="4121686"/>
            <a:ext cx="184150" cy="184785"/>
          </a:xfrm>
          <a:custGeom>
            <a:avLst/>
            <a:gdLst/>
            <a:ahLst/>
            <a:cxnLst/>
            <a:rect l="l" t="t" r="r" b="b"/>
            <a:pathLst>
              <a:path w="184150" h="184785">
                <a:moveTo>
                  <a:pt x="183801" y="92145"/>
                </a:moveTo>
                <a:lnTo>
                  <a:pt x="0" y="92145"/>
                </a:lnTo>
              </a:path>
              <a:path w="184150" h="184785">
                <a:moveTo>
                  <a:pt x="91890" y="184177"/>
                </a:moveTo>
                <a:lnTo>
                  <a:pt x="91890" y="0"/>
                </a:lnTo>
              </a:path>
            </a:pathLst>
          </a:custGeom>
          <a:ln w="41658">
            <a:solidFill>
              <a:srgbClr val="800000"/>
            </a:solidFill>
          </a:ln>
        </p:spPr>
        <p:txBody>
          <a:bodyPr wrap="square" lIns="0" tIns="0" rIns="0" bIns="0" rtlCol="0"/>
          <a:lstStyle/>
          <a:p>
            <a:endParaRPr/>
          </a:p>
        </p:txBody>
      </p:sp>
      <p:sp>
        <p:nvSpPr>
          <p:cNvPr id="11" name="object 11"/>
          <p:cNvSpPr/>
          <p:nvPr/>
        </p:nvSpPr>
        <p:spPr>
          <a:xfrm>
            <a:off x="3960581" y="4121686"/>
            <a:ext cx="184150" cy="184785"/>
          </a:xfrm>
          <a:custGeom>
            <a:avLst/>
            <a:gdLst/>
            <a:ahLst/>
            <a:cxnLst/>
            <a:rect l="l" t="t" r="r" b="b"/>
            <a:pathLst>
              <a:path w="184150" h="184785">
                <a:moveTo>
                  <a:pt x="183760" y="92145"/>
                </a:moveTo>
                <a:lnTo>
                  <a:pt x="0" y="92145"/>
                </a:lnTo>
              </a:path>
              <a:path w="184150" h="184785">
                <a:moveTo>
                  <a:pt x="91931" y="184177"/>
                </a:moveTo>
                <a:lnTo>
                  <a:pt x="91931" y="0"/>
                </a:lnTo>
              </a:path>
            </a:pathLst>
          </a:custGeom>
          <a:ln w="41658">
            <a:solidFill>
              <a:srgbClr val="800000"/>
            </a:solidFill>
          </a:ln>
        </p:spPr>
        <p:txBody>
          <a:bodyPr wrap="square" lIns="0" tIns="0" rIns="0" bIns="0" rtlCol="0"/>
          <a:lstStyle/>
          <a:p>
            <a:endParaRPr/>
          </a:p>
        </p:txBody>
      </p:sp>
      <p:sp>
        <p:nvSpPr>
          <p:cNvPr id="12" name="object 12"/>
          <p:cNvSpPr/>
          <p:nvPr/>
        </p:nvSpPr>
        <p:spPr>
          <a:xfrm>
            <a:off x="4281626" y="3569020"/>
            <a:ext cx="184150" cy="184150"/>
          </a:xfrm>
          <a:custGeom>
            <a:avLst/>
            <a:gdLst/>
            <a:ahLst/>
            <a:cxnLst/>
            <a:rect l="l" t="t" r="r" b="b"/>
            <a:pathLst>
              <a:path w="184150" h="184150">
                <a:moveTo>
                  <a:pt x="183760" y="92042"/>
                </a:moveTo>
                <a:lnTo>
                  <a:pt x="0" y="92042"/>
                </a:lnTo>
              </a:path>
              <a:path w="184150" h="184150">
                <a:moveTo>
                  <a:pt x="91829" y="184085"/>
                </a:moveTo>
                <a:lnTo>
                  <a:pt x="91829" y="0"/>
                </a:lnTo>
              </a:path>
            </a:pathLst>
          </a:custGeom>
          <a:ln w="41658">
            <a:solidFill>
              <a:srgbClr val="800000"/>
            </a:solidFill>
          </a:ln>
        </p:spPr>
        <p:txBody>
          <a:bodyPr wrap="square" lIns="0" tIns="0" rIns="0" bIns="0" rtlCol="0"/>
          <a:lstStyle/>
          <a:p>
            <a:endParaRPr/>
          </a:p>
        </p:txBody>
      </p:sp>
      <p:sp>
        <p:nvSpPr>
          <p:cNvPr id="13" name="object 13"/>
          <p:cNvSpPr/>
          <p:nvPr/>
        </p:nvSpPr>
        <p:spPr>
          <a:xfrm>
            <a:off x="3592856" y="2601293"/>
            <a:ext cx="184150" cy="184785"/>
          </a:xfrm>
          <a:custGeom>
            <a:avLst/>
            <a:gdLst/>
            <a:ahLst/>
            <a:cxnLst/>
            <a:rect l="l" t="t" r="r" b="b"/>
            <a:pathLst>
              <a:path w="184150" h="184785">
                <a:moveTo>
                  <a:pt x="183760" y="92145"/>
                </a:moveTo>
                <a:lnTo>
                  <a:pt x="0" y="92145"/>
                </a:lnTo>
              </a:path>
              <a:path w="184150" h="184785">
                <a:moveTo>
                  <a:pt x="91829" y="184187"/>
                </a:moveTo>
                <a:lnTo>
                  <a:pt x="91829" y="0"/>
                </a:lnTo>
              </a:path>
            </a:pathLst>
          </a:custGeom>
          <a:ln w="41658">
            <a:solidFill>
              <a:srgbClr val="800000"/>
            </a:solidFill>
          </a:ln>
        </p:spPr>
        <p:txBody>
          <a:bodyPr wrap="square" lIns="0" tIns="0" rIns="0" bIns="0" rtlCol="0"/>
          <a:lstStyle/>
          <a:p>
            <a:endParaRPr/>
          </a:p>
        </p:txBody>
      </p:sp>
      <p:sp>
        <p:nvSpPr>
          <p:cNvPr id="14" name="object 14"/>
          <p:cNvSpPr/>
          <p:nvPr/>
        </p:nvSpPr>
        <p:spPr>
          <a:xfrm>
            <a:off x="4197049" y="1910819"/>
            <a:ext cx="176530" cy="0"/>
          </a:xfrm>
          <a:custGeom>
            <a:avLst/>
            <a:gdLst/>
            <a:ahLst/>
            <a:cxnLst/>
            <a:rect l="l" t="t" r="r" b="b"/>
            <a:pathLst>
              <a:path w="176529">
                <a:moveTo>
                  <a:pt x="176405" y="0"/>
                </a:moveTo>
                <a:lnTo>
                  <a:pt x="0" y="0"/>
                </a:lnTo>
              </a:path>
            </a:pathLst>
          </a:custGeom>
          <a:ln w="41660">
            <a:solidFill>
              <a:srgbClr val="000080"/>
            </a:solidFill>
          </a:ln>
        </p:spPr>
        <p:txBody>
          <a:bodyPr wrap="square" lIns="0" tIns="0" rIns="0" bIns="0" rtlCol="0"/>
          <a:lstStyle/>
          <a:p>
            <a:endParaRPr/>
          </a:p>
        </p:txBody>
      </p:sp>
      <p:sp>
        <p:nvSpPr>
          <p:cNvPr id="15" name="object 15"/>
          <p:cNvSpPr/>
          <p:nvPr/>
        </p:nvSpPr>
        <p:spPr>
          <a:xfrm>
            <a:off x="3002269" y="2140671"/>
            <a:ext cx="176530" cy="0"/>
          </a:xfrm>
          <a:custGeom>
            <a:avLst/>
            <a:gdLst/>
            <a:ahLst/>
            <a:cxnLst/>
            <a:rect l="l" t="t" r="r" b="b"/>
            <a:pathLst>
              <a:path w="176530">
                <a:moveTo>
                  <a:pt x="176385" y="0"/>
                </a:moveTo>
                <a:lnTo>
                  <a:pt x="0" y="0"/>
                </a:lnTo>
              </a:path>
            </a:pathLst>
          </a:custGeom>
          <a:ln w="41660">
            <a:solidFill>
              <a:srgbClr val="000080"/>
            </a:solidFill>
          </a:ln>
        </p:spPr>
        <p:txBody>
          <a:bodyPr wrap="square" lIns="0" tIns="0" rIns="0" bIns="0" rtlCol="0"/>
          <a:lstStyle/>
          <a:p>
            <a:endParaRPr/>
          </a:p>
        </p:txBody>
      </p:sp>
      <p:sp>
        <p:nvSpPr>
          <p:cNvPr id="16" name="object 16"/>
          <p:cNvSpPr/>
          <p:nvPr/>
        </p:nvSpPr>
        <p:spPr>
          <a:xfrm>
            <a:off x="2404123" y="3753106"/>
            <a:ext cx="177800" cy="0"/>
          </a:xfrm>
          <a:custGeom>
            <a:avLst/>
            <a:gdLst/>
            <a:ahLst/>
            <a:cxnLst/>
            <a:rect l="l" t="t" r="r" b="b"/>
            <a:pathLst>
              <a:path w="177800">
                <a:moveTo>
                  <a:pt x="177662" y="0"/>
                </a:moveTo>
                <a:lnTo>
                  <a:pt x="0" y="0"/>
                </a:lnTo>
              </a:path>
            </a:pathLst>
          </a:custGeom>
          <a:ln w="41660">
            <a:solidFill>
              <a:srgbClr val="000080"/>
            </a:solidFill>
          </a:ln>
        </p:spPr>
        <p:txBody>
          <a:bodyPr wrap="square" lIns="0" tIns="0" rIns="0" bIns="0" rtlCol="0"/>
          <a:lstStyle/>
          <a:p>
            <a:endParaRPr/>
          </a:p>
        </p:txBody>
      </p:sp>
      <p:sp>
        <p:nvSpPr>
          <p:cNvPr id="17" name="object 17"/>
          <p:cNvSpPr/>
          <p:nvPr/>
        </p:nvSpPr>
        <p:spPr>
          <a:xfrm>
            <a:off x="2243632" y="2740022"/>
            <a:ext cx="177800" cy="0"/>
          </a:xfrm>
          <a:custGeom>
            <a:avLst/>
            <a:gdLst/>
            <a:ahLst/>
            <a:cxnLst/>
            <a:rect l="l" t="t" r="r" b="b"/>
            <a:pathLst>
              <a:path w="177800">
                <a:moveTo>
                  <a:pt x="177652" y="0"/>
                </a:moveTo>
                <a:lnTo>
                  <a:pt x="0" y="0"/>
                </a:lnTo>
              </a:path>
            </a:pathLst>
          </a:custGeom>
          <a:ln w="41660">
            <a:solidFill>
              <a:srgbClr val="000080"/>
            </a:solidFill>
          </a:ln>
        </p:spPr>
        <p:txBody>
          <a:bodyPr wrap="square" lIns="0" tIns="0" rIns="0" bIns="0" rtlCol="0"/>
          <a:lstStyle/>
          <a:p>
            <a:endParaRPr/>
          </a:p>
        </p:txBody>
      </p:sp>
      <p:sp>
        <p:nvSpPr>
          <p:cNvPr id="18" name="object 18"/>
          <p:cNvSpPr/>
          <p:nvPr/>
        </p:nvSpPr>
        <p:spPr>
          <a:xfrm>
            <a:off x="2335522" y="2187356"/>
            <a:ext cx="177800" cy="0"/>
          </a:xfrm>
          <a:custGeom>
            <a:avLst/>
            <a:gdLst/>
            <a:ahLst/>
            <a:cxnLst/>
            <a:rect l="l" t="t" r="r" b="b"/>
            <a:pathLst>
              <a:path w="177800">
                <a:moveTo>
                  <a:pt x="177652" y="0"/>
                </a:moveTo>
                <a:lnTo>
                  <a:pt x="0" y="0"/>
                </a:lnTo>
              </a:path>
            </a:pathLst>
          </a:custGeom>
          <a:ln w="41660">
            <a:solidFill>
              <a:srgbClr val="000080"/>
            </a:solidFill>
          </a:ln>
        </p:spPr>
        <p:txBody>
          <a:bodyPr wrap="square" lIns="0" tIns="0" rIns="0" bIns="0" rtlCol="0"/>
          <a:lstStyle/>
          <a:p>
            <a:endParaRPr/>
          </a:p>
        </p:txBody>
      </p:sp>
      <p:sp>
        <p:nvSpPr>
          <p:cNvPr id="19" name="object 19"/>
          <p:cNvSpPr/>
          <p:nvPr/>
        </p:nvSpPr>
        <p:spPr>
          <a:xfrm>
            <a:off x="2266911" y="1726733"/>
            <a:ext cx="176530" cy="0"/>
          </a:xfrm>
          <a:custGeom>
            <a:avLst/>
            <a:gdLst/>
            <a:ahLst/>
            <a:cxnLst/>
            <a:rect l="l" t="t" r="r" b="b"/>
            <a:pathLst>
              <a:path w="176530">
                <a:moveTo>
                  <a:pt x="176426" y="0"/>
                </a:moveTo>
                <a:lnTo>
                  <a:pt x="0" y="0"/>
                </a:lnTo>
              </a:path>
            </a:pathLst>
          </a:custGeom>
          <a:ln w="41660">
            <a:solidFill>
              <a:srgbClr val="000080"/>
            </a:solidFill>
          </a:ln>
        </p:spPr>
        <p:txBody>
          <a:bodyPr wrap="square" lIns="0" tIns="0" rIns="0" bIns="0" rtlCol="0"/>
          <a:lstStyle/>
          <a:p>
            <a:endParaRPr/>
          </a:p>
        </p:txBody>
      </p:sp>
      <p:sp>
        <p:nvSpPr>
          <p:cNvPr id="20" name="object 20"/>
          <p:cNvSpPr/>
          <p:nvPr/>
        </p:nvSpPr>
        <p:spPr>
          <a:xfrm>
            <a:off x="4281626" y="2371442"/>
            <a:ext cx="184150" cy="184785"/>
          </a:xfrm>
          <a:custGeom>
            <a:avLst/>
            <a:gdLst/>
            <a:ahLst/>
            <a:cxnLst/>
            <a:rect l="l" t="t" r="r" b="b"/>
            <a:pathLst>
              <a:path w="184150" h="184785">
                <a:moveTo>
                  <a:pt x="183760" y="92145"/>
                </a:moveTo>
                <a:lnTo>
                  <a:pt x="0" y="92145"/>
                </a:lnTo>
              </a:path>
              <a:path w="184150" h="184785">
                <a:moveTo>
                  <a:pt x="91829" y="184187"/>
                </a:moveTo>
                <a:lnTo>
                  <a:pt x="91829" y="0"/>
                </a:lnTo>
              </a:path>
            </a:pathLst>
          </a:custGeom>
          <a:ln w="41658">
            <a:solidFill>
              <a:srgbClr val="800000"/>
            </a:solidFill>
          </a:ln>
        </p:spPr>
        <p:txBody>
          <a:bodyPr wrap="square" lIns="0" tIns="0" rIns="0" bIns="0" rtlCol="0"/>
          <a:lstStyle/>
          <a:p>
            <a:endParaRPr/>
          </a:p>
        </p:txBody>
      </p:sp>
      <p:sp>
        <p:nvSpPr>
          <p:cNvPr id="21" name="object 21"/>
          <p:cNvSpPr/>
          <p:nvPr/>
        </p:nvSpPr>
        <p:spPr>
          <a:xfrm>
            <a:off x="3690814" y="2187356"/>
            <a:ext cx="177800" cy="0"/>
          </a:xfrm>
          <a:custGeom>
            <a:avLst/>
            <a:gdLst/>
            <a:ahLst/>
            <a:cxnLst/>
            <a:rect l="l" t="t" r="r" b="b"/>
            <a:pathLst>
              <a:path w="177800">
                <a:moveTo>
                  <a:pt x="177631" y="0"/>
                </a:moveTo>
                <a:lnTo>
                  <a:pt x="0" y="0"/>
                </a:lnTo>
              </a:path>
            </a:pathLst>
          </a:custGeom>
          <a:ln w="41660">
            <a:solidFill>
              <a:srgbClr val="000080"/>
            </a:solidFill>
          </a:ln>
        </p:spPr>
        <p:txBody>
          <a:bodyPr wrap="square" lIns="0" tIns="0" rIns="0" bIns="0" rtlCol="0"/>
          <a:lstStyle/>
          <a:p>
            <a:endParaRPr/>
          </a:p>
        </p:txBody>
      </p:sp>
      <p:sp>
        <p:nvSpPr>
          <p:cNvPr id="22" name="object 22"/>
          <p:cNvSpPr/>
          <p:nvPr/>
        </p:nvSpPr>
        <p:spPr>
          <a:xfrm>
            <a:off x="3438411" y="1818776"/>
            <a:ext cx="177800" cy="0"/>
          </a:xfrm>
          <a:custGeom>
            <a:avLst/>
            <a:gdLst/>
            <a:ahLst/>
            <a:cxnLst/>
            <a:rect l="l" t="t" r="r" b="b"/>
            <a:pathLst>
              <a:path w="177800">
                <a:moveTo>
                  <a:pt x="177631" y="0"/>
                </a:moveTo>
                <a:lnTo>
                  <a:pt x="0" y="0"/>
                </a:lnTo>
              </a:path>
            </a:pathLst>
          </a:custGeom>
          <a:ln w="41660">
            <a:solidFill>
              <a:srgbClr val="000080"/>
            </a:solidFill>
          </a:ln>
        </p:spPr>
        <p:txBody>
          <a:bodyPr wrap="square" lIns="0" tIns="0" rIns="0" bIns="0" rtlCol="0"/>
          <a:lstStyle/>
          <a:p>
            <a:endParaRPr/>
          </a:p>
        </p:txBody>
      </p:sp>
      <p:sp>
        <p:nvSpPr>
          <p:cNvPr id="23" name="object 23"/>
          <p:cNvSpPr/>
          <p:nvPr/>
        </p:nvSpPr>
        <p:spPr>
          <a:xfrm>
            <a:off x="5804722" y="2959760"/>
            <a:ext cx="177800" cy="0"/>
          </a:xfrm>
          <a:custGeom>
            <a:avLst/>
            <a:gdLst/>
            <a:ahLst/>
            <a:cxnLst/>
            <a:rect l="l" t="t" r="r" b="b"/>
            <a:pathLst>
              <a:path w="177800">
                <a:moveTo>
                  <a:pt x="177733" y="0"/>
                </a:moveTo>
                <a:lnTo>
                  <a:pt x="0" y="0"/>
                </a:lnTo>
              </a:path>
            </a:pathLst>
          </a:custGeom>
          <a:ln w="41660">
            <a:solidFill>
              <a:srgbClr val="000080"/>
            </a:solidFill>
          </a:ln>
        </p:spPr>
        <p:txBody>
          <a:bodyPr wrap="square" lIns="0" tIns="0" rIns="0" bIns="0" rtlCol="0"/>
          <a:lstStyle/>
          <a:p>
            <a:endParaRPr/>
          </a:p>
        </p:txBody>
      </p:sp>
      <p:sp>
        <p:nvSpPr>
          <p:cNvPr id="24" name="object 24"/>
          <p:cNvSpPr/>
          <p:nvPr/>
        </p:nvSpPr>
        <p:spPr>
          <a:xfrm>
            <a:off x="5342819" y="2440193"/>
            <a:ext cx="1332230" cy="1335405"/>
          </a:xfrm>
          <a:custGeom>
            <a:avLst/>
            <a:gdLst/>
            <a:ahLst/>
            <a:cxnLst/>
            <a:rect l="l" t="t" r="r" b="b"/>
            <a:pathLst>
              <a:path w="1332229" h="1335404">
                <a:moveTo>
                  <a:pt x="0" y="668204"/>
                </a:moveTo>
                <a:lnTo>
                  <a:pt x="2451" y="611712"/>
                </a:lnTo>
                <a:lnTo>
                  <a:pt x="4903" y="584640"/>
                </a:lnTo>
              </a:path>
              <a:path w="1332229" h="1335404">
                <a:moveTo>
                  <a:pt x="20837" y="502404"/>
                </a:moveTo>
                <a:lnTo>
                  <a:pt x="20837" y="499953"/>
                </a:lnTo>
                <a:lnTo>
                  <a:pt x="37998" y="445912"/>
                </a:lnTo>
                <a:lnTo>
                  <a:pt x="46578" y="423846"/>
                </a:lnTo>
              </a:path>
              <a:path w="1332229" h="1335404">
                <a:moveTo>
                  <a:pt x="82125" y="347740"/>
                </a:moveTo>
                <a:lnTo>
                  <a:pt x="84576" y="342836"/>
                </a:lnTo>
                <a:lnTo>
                  <a:pt x="113994" y="293699"/>
                </a:lnTo>
                <a:lnTo>
                  <a:pt x="126252" y="276537"/>
                </a:lnTo>
              </a:path>
              <a:path w="1332229" h="1335404">
                <a:moveTo>
                  <a:pt x="178959" y="212689"/>
                </a:moveTo>
                <a:lnTo>
                  <a:pt x="185088" y="205334"/>
                </a:lnTo>
                <a:lnTo>
                  <a:pt x="225435" y="167229"/>
                </a:lnTo>
                <a:lnTo>
                  <a:pt x="240144" y="155992"/>
                </a:lnTo>
              </a:path>
              <a:path w="1332229" h="1335404">
                <a:moveTo>
                  <a:pt x="306335" y="105629"/>
                </a:moveTo>
                <a:lnTo>
                  <a:pt x="316141" y="99500"/>
                </a:lnTo>
                <a:lnTo>
                  <a:pt x="366397" y="71202"/>
                </a:lnTo>
                <a:lnTo>
                  <a:pt x="379880" y="65073"/>
                </a:lnTo>
              </a:path>
              <a:path w="1332229" h="1335404">
                <a:moveTo>
                  <a:pt x="457000" y="34426"/>
                </a:moveTo>
                <a:lnTo>
                  <a:pt x="470483" y="29523"/>
                </a:lnTo>
                <a:lnTo>
                  <a:pt x="525642" y="14812"/>
                </a:lnTo>
                <a:lnTo>
                  <a:pt x="537900" y="12360"/>
                </a:lnTo>
              </a:path>
              <a:path w="1332229" h="1335404">
                <a:moveTo>
                  <a:pt x="620025" y="1225"/>
                </a:moveTo>
                <a:lnTo>
                  <a:pt x="637185" y="0"/>
                </a:lnTo>
                <a:lnTo>
                  <a:pt x="693468" y="0"/>
                </a:lnTo>
                <a:lnTo>
                  <a:pt x="703274" y="1225"/>
                </a:lnTo>
              </a:path>
              <a:path w="1332229" h="1335404">
                <a:moveTo>
                  <a:pt x="785399" y="11135"/>
                </a:moveTo>
                <a:lnTo>
                  <a:pt x="806237" y="14812"/>
                </a:lnTo>
                <a:lnTo>
                  <a:pt x="861396" y="29523"/>
                </a:lnTo>
                <a:lnTo>
                  <a:pt x="866299" y="30749"/>
                </a:lnTo>
              </a:path>
              <a:path w="1332229" h="1335404">
                <a:moveTo>
                  <a:pt x="943419" y="61395"/>
                </a:moveTo>
                <a:lnTo>
                  <a:pt x="965482" y="71202"/>
                </a:lnTo>
                <a:lnTo>
                  <a:pt x="1014512" y="99500"/>
                </a:lnTo>
                <a:lnTo>
                  <a:pt x="1016964" y="100726"/>
                </a:lnTo>
              </a:path>
              <a:path w="1332229" h="1335404">
                <a:moveTo>
                  <a:pt x="1084584" y="149863"/>
                </a:moveTo>
                <a:lnTo>
                  <a:pt x="1106648" y="167229"/>
                </a:lnTo>
                <a:lnTo>
                  <a:pt x="1147097" y="205334"/>
                </a:lnTo>
              </a:path>
              <a:path w="1332229" h="1335404">
                <a:moveTo>
                  <a:pt x="1106648" y="167229"/>
                </a:moveTo>
                <a:lnTo>
                  <a:pt x="1147097" y="205334"/>
                </a:lnTo>
              </a:path>
              <a:path w="1332229" h="1335404">
                <a:moveTo>
                  <a:pt x="1199805" y="269181"/>
                </a:moveTo>
                <a:lnTo>
                  <a:pt x="1218089" y="293699"/>
                </a:lnTo>
                <a:lnTo>
                  <a:pt x="1245055" y="339159"/>
                </a:lnTo>
              </a:path>
              <a:path w="1332229" h="1335404">
                <a:moveTo>
                  <a:pt x="1281828" y="414039"/>
                </a:moveTo>
                <a:lnTo>
                  <a:pt x="1294085" y="445912"/>
                </a:lnTo>
                <a:lnTo>
                  <a:pt x="1308794" y="492597"/>
                </a:lnTo>
              </a:path>
              <a:path w="1332229" h="1335404">
                <a:moveTo>
                  <a:pt x="1324729" y="574833"/>
                </a:moveTo>
                <a:lnTo>
                  <a:pt x="1329632" y="611712"/>
                </a:lnTo>
                <a:lnTo>
                  <a:pt x="1332084" y="658295"/>
                </a:lnTo>
              </a:path>
              <a:path w="1332229" h="1335404">
                <a:moveTo>
                  <a:pt x="1327181" y="741859"/>
                </a:moveTo>
                <a:lnTo>
                  <a:pt x="1322278" y="781087"/>
                </a:lnTo>
                <a:lnTo>
                  <a:pt x="1313697" y="824095"/>
                </a:lnTo>
              </a:path>
              <a:path w="1332229" h="1335404">
                <a:moveTo>
                  <a:pt x="1289182" y="904083"/>
                </a:moveTo>
                <a:lnTo>
                  <a:pt x="1273248" y="943413"/>
                </a:lnTo>
                <a:lnTo>
                  <a:pt x="1254861" y="980292"/>
                </a:lnTo>
              </a:path>
              <a:path w="1332229" h="1335404">
                <a:moveTo>
                  <a:pt x="1210734" y="1051495"/>
                </a:moveTo>
                <a:lnTo>
                  <a:pt x="1183870" y="1087045"/>
                </a:lnTo>
                <a:lnTo>
                  <a:pt x="1158129" y="1116568"/>
                </a:lnTo>
              </a:path>
              <a:path w="1332229" h="1335404">
                <a:moveTo>
                  <a:pt x="1099293" y="1175410"/>
                </a:moveTo>
                <a:lnTo>
                  <a:pt x="1062316" y="1204934"/>
                </a:lnTo>
                <a:lnTo>
                  <a:pt x="1031673" y="1224548"/>
                </a:lnTo>
              </a:path>
              <a:path w="1332229" h="1335404">
                <a:moveTo>
                  <a:pt x="959353" y="1266330"/>
                </a:moveTo>
                <a:lnTo>
                  <a:pt x="914001" y="1287169"/>
                </a:lnTo>
                <a:lnTo>
                  <a:pt x="882233" y="1299428"/>
                </a:lnTo>
              </a:path>
              <a:path w="1332229" h="1335404">
                <a:moveTo>
                  <a:pt x="801334" y="1321596"/>
                </a:moveTo>
                <a:lnTo>
                  <a:pt x="749852" y="1330177"/>
                </a:lnTo>
                <a:lnTo>
                  <a:pt x="719208" y="1332629"/>
                </a:lnTo>
              </a:path>
              <a:path w="1332229" h="1335404">
                <a:moveTo>
                  <a:pt x="635960" y="1335081"/>
                </a:moveTo>
                <a:lnTo>
                  <a:pt x="580801" y="1330177"/>
                </a:lnTo>
                <a:lnTo>
                  <a:pt x="553834" y="1325274"/>
                </a:lnTo>
              </a:path>
              <a:path w="1332229" h="1335404">
                <a:moveTo>
                  <a:pt x="472935" y="1306783"/>
                </a:moveTo>
                <a:lnTo>
                  <a:pt x="470483" y="1306783"/>
                </a:lnTo>
                <a:lnTo>
                  <a:pt x="417878" y="1287169"/>
                </a:lnTo>
                <a:lnTo>
                  <a:pt x="395815" y="1277362"/>
                </a:lnTo>
              </a:path>
              <a:path w="1332229" h="1335404">
                <a:moveTo>
                  <a:pt x="321044" y="1239258"/>
                </a:moveTo>
                <a:lnTo>
                  <a:pt x="316141" y="1236806"/>
                </a:lnTo>
                <a:lnTo>
                  <a:pt x="269562" y="1204934"/>
                </a:lnTo>
                <a:lnTo>
                  <a:pt x="252402" y="1191449"/>
                </a:lnTo>
              </a:path>
              <a:path w="1332229" h="1335404">
                <a:moveTo>
                  <a:pt x="191217" y="1134956"/>
                </a:moveTo>
                <a:lnTo>
                  <a:pt x="185088" y="1130053"/>
                </a:lnTo>
                <a:lnTo>
                  <a:pt x="147090" y="1087045"/>
                </a:lnTo>
                <a:lnTo>
                  <a:pt x="136058" y="1072335"/>
                </a:lnTo>
              </a:path>
              <a:path w="1332229" h="1335404">
                <a:moveTo>
                  <a:pt x="90705" y="1002358"/>
                </a:moveTo>
                <a:lnTo>
                  <a:pt x="84576" y="993776"/>
                </a:lnTo>
                <a:lnTo>
                  <a:pt x="58836" y="943413"/>
                </a:lnTo>
                <a:lnTo>
                  <a:pt x="52707" y="928703"/>
                </a:lnTo>
              </a:path>
              <a:path w="1332229" h="1335404">
                <a:moveTo>
                  <a:pt x="24515" y="850145"/>
                </a:moveTo>
                <a:lnTo>
                  <a:pt x="20837" y="836558"/>
                </a:lnTo>
                <a:lnTo>
                  <a:pt x="8580" y="781087"/>
                </a:lnTo>
                <a:lnTo>
                  <a:pt x="7354" y="768828"/>
                </a:lnTo>
              </a:path>
              <a:path w="1332229" h="1335404">
                <a:moveTo>
                  <a:pt x="1225" y="685366"/>
                </a:moveTo>
                <a:lnTo>
                  <a:pt x="0" y="668204"/>
                </a:lnTo>
              </a:path>
            </a:pathLst>
          </a:custGeom>
          <a:ln w="41658">
            <a:solidFill>
              <a:srgbClr val="FF0000"/>
            </a:solidFill>
          </a:ln>
        </p:spPr>
        <p:txBody>
          <a:bodyPr wrap="square" lIns="0" tIns="0" rIns="0" bIns="0" rtlCol="0"/>
          <a:lstStyle/>
          <a:p>
            <a:endParaRPr/>
          </a:p>
        </p:txBody>
      </p:sp>
      <p:sp>
        <p:nvSpPr>
          <p:cNvPr id="25" name="object 25"/>
          <p:cNvSpPr txBox="1"/>
          <p:nvPr/>
        </p:nvSpPr>
        <p:spPr>
          <a:xfrm>
            <a:off x="4741078" y="1613779"/>
            <a:ext cx="2482850" cy="2784475"/>
          </a:xfrm>
          <a:prstGeom prst="rect">
            <a:avLst/>
          </a:prstGeom>
          <a:ln w="3175">
            <a:solidFill>
              <a:srgbClr val="000000"/>
            </a:solidFill>
          </a:ln>
        </p:spPr>
        <p:txBody>
          <a:bodyPr vert="horz" wrap="square" lIns="0" tIns="0" rIns="0" bIns="0" rtlCol="0">
            <a:spAutoFit/>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5"/>
              </a:spcBef>
            </a:pPr>
            <a:endParaRPr sz="1350">
              <a:latin typeface="Times New Roman"/>
              <a:cs typeface="Times New Roman"/>
            </a:endParaRPr>
          </a:p>
          <a:p>
            <a:pPr marL="43815" algn="ctr">
              <a:lnSpc>
                <a:spcPct val="100000"/>
              </a:lnSpc>
            </a:pPr>
            <a:r>
              <a:rPr sz="1100" spc="15" dirty="0">
                <a:latin typeface="Arial MT"/>
                <a:cs typeface="Arial MT"/>
              </a:rPr>
              <a:t>X</a:t>
            </a:r>
            <a:endParaRPr sz="1100">
              <a:latin typeface="Arial MT"/>
              <a:cs typeface="Arial MT"/>
            </a:endParaRPr>
          </a:p>
        </p:txBody>
      </p:sp>
      <p:sp>
        <p:nvSpPr>
          <p:cNvPr id="26" name="object 26"/>
          <p:cNvSpPr/>
          <p:nvPr/>
        </p:nvSpPr>
        <p:spPr>
          <a:xfrm>
            <a:off x="5568255" y="4111880"/>
            <a:ext cx="184150" cy="184785"/>
          </a:xfrm>
          <a:custGeom>
            <a:avLst/>
            <a:gdLst/>
            <a:ahLst/>
            <a:cxnLst/>
            <a:rect l="l" t="t" r="r" b="b"/>
            <a:pathLst>
              <a:path w="184150" h="184785">
                <a:moveTo>
                  <a:pt x="183862" y="92042"/>
                </a:moveTo>
                <a:lnTo>
                  <a:pt x="0" y="92042"/>
                </a:lnTo>
              </a:path>
              <a:path w="184150" h="184785">
                <a:moveTo>
                  <a:pt x="91931" y="184167"/>
                </a:moveTo>
                <a:lnTo>
                  <a:pt x="91931" y="0"/>
                </a:lnTo>
              </a:path>
            </a:pathLst>
          </a:custGeom>
          <a:ln w="41658">
            <a:solidFill>
              <a:srgbClr val="800000"/>
            </a:solidFill>
          </a:ln>
        </p:spPr>
        <p:txBody>
          <a:bodyPr wrap="square" lIns="0" tIns="0" rIns="0" bIns="0" rtlCol="0"/>
          <a:lstStyle/>
          <a:p>
            <a:endParaRPr/>
          </a:p>
        </p:txBody>
      </p:sp>
      <p:sp>
        <p:nvSpPr>
          <p:cNvPr id="27" name="object 27"/>
          <p:cNvSpPr/>
          <p:nvPr/>
        </p:nvSpPr>
        <p:spPr>
          <a:xfrm>
            <a:off x="6625873" y="4111880"/>
            <a:ext cx="184150" cy="184785"/>
          </a:xfrm>
          <a:custGeom>
            <a:avLst/>
            <a:gdLst/>
            <a:ahLst/>
            <a:cxnLst/>
            <a:rect l="l" t="t" r="r" b="b"/>
            <a:pathLst>
              <a:path w="184150" h="184785">
                <a:moveTo>
                  <a:pt x="183760" y="92042"/>
                </a:moveTo>
                <a:lnTo>
                  <a:pt x="0" y="92042"/>
                </a:lnTo>
              </a:path>
              <a:path w="184150" h="184785">
                <a:moveTo>
                  <a:pt x="91931" y="184167"/>
                </a:moveTo>
                <a:lnTo>
                  <a:pt x="91931" y="0"/>
                </a:lnTo>
              </a:path>
            </a:pathLst>
          </a:custGeom>
          <a:ln w="41658">
            <a:solidFill>
              <a:srgbClr val="800000"/>
            </a:solidFill>
          </a:ln>
        </p:spPr>
        <p:txBody>
          <a:bodyPr wrap="square" lIns="0" tIns="0" rIns="0" bIns="0" rtlCol="0"/>
          <a:lstStyle/>
          <a:p>
            <a:endParaRPr/>
          </a:p>
        </p:txBody>
      </p:sp>
      <p:sp>
        <p:nvSpPr>
          <p:cNvPr id="28" name="object 28"/>
          <p:cNvSpPr/>
          <p:nvPr/>
        </p:nvSpPr>
        <p:spPr>
          <a:xfrm>
            <a:off x="6948144" y="3559214"/>
            <a:ext cx="184150" cy="184150"/>
          </a:xfrm>
          <a:custGeom>
            <a:avLst/>
            <a:gdLst/>
            <a:ahLst/>
            <a:cxnLst/>
            <a:rect l="l" t="t" r="r" b="b"/>
            <a:pathLst>
              <a:path w="184150" h="184150">
                <a:moveTo>
                  <a:pt x="183760" y="92042"/>
                </a:moveTo>
                <a:lnTo>
                  <a:pt x="0" y="92042"/>
                </a:lnTo>
              </a:path>
              <a:path w="184150" h="184150">
                <a:moveTo>
                  <a:pt x="91829" y="184085"/>
                </a:moveTo>
                <a:lnTo>
                  <a:pt x="91829" y="0"/>
                </a:lnTo>
              </a:path>
            </a:pathLst>
          </a:custGeom>
          <a:ln w="41658">
            <a:solidFill>
              <a:srgbClr val="800000"/>
            </a:solidFill>
          </a:ln>
        </p:spPr>
        <p:txBody>
          <a:bodyPr wrap="square" lIns="0" tIns="0" rIns="0" bIns="0" rtlCol="0"/>
          <a:lstStyle/>
          <a:p>
            <a:endParaRPr/>
          </a:p>
        </p:txBody>
      </p:sp>
      <p:sp>
        <p:nvSpPr>
          <p:cNvPr id="29" name="object 29"/>
          <p:cNvSpPr/>
          <p:nvPr/>
        </p:nvSpPr>
        <p:spPr>
          <a:xfrm>
            <a:off x="6212795" y="2591282"/>
            <a:ext cx="229870" cy="1336675"/>
          </a:xfrm>
          <a:custGeom>
            <a:avLst/>
            <a:gdLst/>
            <a:ahLst/>
            <a:cxnLst/>
            <a:rect l="l" t="t" r="r" b="b"/>
            <a:pathLst>
              <a:path w="229870" h="1336675">
                <a:moveTo>
                  <a:pt x="183760" y="1244162"/>
                </a:moveTo>
                <a:lnTo>
                  <a:pt x="0" y="1244162"/>
                </a:lnTo>
              </a:path>
              <a:path w="229870" h="1336675">
                <a:moveTo>
                  <a:pt x="91829" y="1336204"/>
                </a:moveTo>
                <a:lnTo>
                  <a:pt x="91829" y="1152017"/>
                </a:lnTo>
              </a:path>
              <a:path w="229870" h="1336675">
                <a:moveTo>
                  <a:pt x="229317" y="92247"/>
                </a:moveTo>
                <a:lnTo>
                  <a:pt x="45250" y="92247"/>
                </a:lnTo>
              </a:path>
              <a:path w="229870" h="1336675">
                <a:moveTo>
                  <a:pt x="137181" y="184392"/>
                </a:moveTo>
                <a:lnTo>
                  <a:pt x="137181" y="0"/>
                </a:lnTo>
              </a:path>
            </a:pathLst>
          </a:custGeom>
          <a:ln w="41658">
            <a:solidFill>
              <a:srgbClr val="800000"/>
            </a:solidFill>
          </a:ln>
        </p:spPr>
        <p:txBody>
          <a:bodyPr wrap="square" lIns="0" tIns="0" rIns="0" bIns="0" rtlCol="0"/>
          <a:lstStyle/>
          <a:p>
            <a:endParaRPr/>
          </a:p>
        </p:txBody>
      </p:sp>
      <p:sp>
        <p:nvSpPr>
          <p:cNvPr id="30" name="object 30"/>
          <p:cNvSpPr/>
          <p:nvPr/>
        </p:nvSpPr>
        <p:spPr>
          <a:xfrm>
            <a:off x="6862341" y="1899786"/>
            <a:ext cx="177800" cy="0"/>
          </a:xfrm>
          <a:custGeom>
            <a:avLst/>
            <a:gdLst/>
            <a:ahLst/>
            <a:cxnLst/>
            <a:rect l="l" t="t" r="r" b="b"/>
            <a:pathLst>
              <a:path w="177800">
                <a:moveTo>
                  <a:pt x="177631" y="0"/>
                </a:moveTo>
                <a:lnTo>
                  <a:pt x="0" y="0"/>
                </a:lnTo>
              </a:path>
            </a:pathLst>
          </a:custGeom>
          <a:ln w="41660">
            <a:solidFill>
              <a:srgbClr val="000080"/>
            </a:solidFill>
          </a:ln>
        </p:spPr>
        <p:txBody>
          <a:bodyPr wrap="square" lIns="0" tIns="0" rIns="0" bIns="0" rtlCol="0"/>
          <a:lstStyle/>
          <a:p>
            <a:endParaRPr/>
          </a:p>
        </p:txBody>
      </p:sp>
      <p:sp>
        <p:nvSpPr>
          <p:cNvPr id="31" name="object 31"/>
          <p:cNvSpPr/>
          <p:nvPr/>
        </p:nvSpPr>
        <p:spPr>
          <a:xfrm>
            <a:off x="5667541" y="2130864"/>
            <a:ext cx="176530" cy="0"/>
          </a:xfrm>
          <a:custGeom>
            <a:avLst/>
            <a:gdLst/>
            <a:ahLst/>
            <a:cxnLst/>
            <a:rect l="l" t="t" r="r" b="b"/>
            <a:pathLst>
              <a:path w="176529">
                <a:moveTo>
                  <a:pt x="176405" y="0"/>
                </a:moveTo>
                <a:lnTo>
                  <a:pt x="0" y="0"/>
                </a:lnTo>
              </a:path>
            </a:pathLst>
          </a:custGeom>
          <a:ln w="41660">
            <a:solidFill>
              <a:srgbClr val="000080"/>
            </a:solidFill>
          </a:ln>
        </p:spPr>
        <p:txBody>
          <a:bodyPr wrap="square" lIns="0" tIns="0" rIns="0" bIns="0" rtlCol="0"/>
          <a:lstStyle/>
          <a:p>
            <a:endParaRPr/>
          </a:p>
        </p:txBody>
      </p:sp>
      <p:sp>
        <p:nvSpPr>
          <p:cNvPr id="32" name="object 32"/>
          <p:cNvSpPr/>
          <p:nvPr/>
        </p:nvSpPr>
        <p:spPr>
          <a:xfrm>
            <a:off x="5069375" y="3743299"/>
            <a:ext cx="178435" cy="0"/>
          </a:xfrm>
          <a:custGeom>
            <a:avLst/>
            <a:gdLst/>
            <a:ahLst/>
            <a:cxnLst/>
            <a:rect l="l" t="t" r="r" b="b"/>
            <a:pathLst>
              <a:path w="178435">
                <a:moveTo>
                  <a:pt x="177938" y="0"/>
                </a:moveTo>
                <a:lnTo>
                  <a:pt x="0" y="0"/>
                </a:lnTo>
              </a:path>
            </a:pathLst>
          </a:custGeom>
          <a:ln w="41660">
            <a:solidFill>
              <a:srgbClr val="000080"/>
            </a:solidFill>
          </a:ln>
        </p:spPr>
        <p:txBody>
          <a:bodyPr wrap="square" lIns="0" tIns="0" rIns="0" bIns="0" rtlCol="0"/>
          <a:lstStyle/>
          <a:p>
            <a:endParaRPr/>
          </a:p>
        </p:txBody>
      </p:sp>
      <p:sp>
        <p:nvSpPr>
          <p:cNvPr id="33" name="object 33"/>
          <p:cNvSpPr/>
          <p:nvPr/>
        </p:nvSpPr>
        <p:spPr>
          <a:xfrm>
            <a:off x="4908903" y="2728989"/>
            <a:ext cx="177800" cy="0"/>
          </a:xfrm>
          <a:custGeom>
            <a:avLst/>
            <a:gdLst/>
            <a:ahLst/>
            <a:cxnLst/>
            <a:rect l="l" t="t" r="r" b="b"/>
            <a:pathLst>
              <a:path w="177800">
                <a:moveTo>
                  <a:pt x="177631" y="0"/>
                </a:moveTo>
                <a:lnTo>
                  <a:pt x="0" y="0"/>
                </a:lnTo>
              </a:path>
            </a:pathLst>
          </a:custGeom>
          <a:ln w="41660">
            <a:solidFill>
              <a:srgbClr val="000080"/>
            </a:solidFill>
          </a:ln>
        </p:spPr>
        <p:txBody>
          <a:bodyPr wrap="square" lIns="0" tIns="0" rIns="0" bIns="0" rtlCol="0"/>
          <a:lstStyle/>
          <a:p>
            <a:endParaRPr/>
          </a:p>
        </p:txBody>
      </p:sp>
      <p:sp>
        <p:nvSpPr>
          <p:cNvPr id="34" name="object 34"/>
          <p:cNvSpPr/>
          <p:nvPr/>
        </p:nvSpPr>
        <p:spPr>
          <a:xfrm>
            <a:off x="5000835" y="2176323"/>
            <a:ext cx="178435" cy="0"/>
          </a:xfrm>
          <a:custGeom>
            <a:avLst/>
            <a:gdLst/>
            <a:ahLst/>
            <a:cxnLst/>
            <a:rect l="l" t="t" r="r" b="b"/>
            <a:pathLst>
              <a:path w="178435">
                <a:moveTo>
                  <a:pt x="177835" y="0"/>
                </a:moveTo>
                <a:lnTo>
                  <a:pt x="0" y="0"/>
                </a:lnTo>
              </a:path>
            </a:pathLst>
          </a:custGeom>
          <a:ln w="41660">
            <a:solidFill>
              <a:srgbClr val="000080"/>
            </a:solidFill>
          </a:ln>
        </p:spPr>
        <p:txBody>
          <a:bodyPr wrap="square" lIns="0" tIns="0" rIns="0" bIns="0" rtlCol="0"/>
          <a:lstStyle/>
          <a:p>
            <a:endParaRPr/>
          </a:p>
        </p:txBody>
      </p:sp>
      <p:sp>
        <p:nvSpPr>
          <p:cNvPr id="35" name="object 35"/>
          <p:cNvSpPr/>
          <p:nvPr/>
        </p:nvSpPr>
        <p:spPr>
          <a:xfrm>
            <a:off x="4932193" y="1715598"/>
            <a:ext cx="176530" cy="0"/>
          </a:xfrm>
          <a:custGeom>
            <a:avLst/>
            <a:gdLst/>
            <a:ahLst/>
            <a:cxnLst/>
            <a:rect l="l" t="t" r="r" b="b"/>
            <a:pathLst>
              <a:path w="176529">
                <a:moveTo>
                  <a:pt x="176405" y="0"/>
                </a:moveTo>
                <a:lnTo>
                  <a:pt x="0" y="0"/>
                </a:lnTo>
              </a:path>
            </a:pathLst>
          </a:custGeom>
          <a:ln w="41660">
            <a:solidFill>
              <a:srgbClr val="000080"/>
            </a:solidFill>
          </a:ln>
        </p:spPr>
        <p:txBody>
          <a:bodyPr wrap="square" lIns="0" tIns="0" rIns="0" bIns="0" rtlCol="0"/>
          <a:lstStyle/>
          <a:p>
            <a:endParaRPr/>
          </a:p>
        </p:txBody>
      </p:sp>
      <p:sp>
        <p:nvSpPr>
          <p:cNvPr id="36" name="object 36"/>
          <p:cNvSpPr/>
          <p:nvPr/>
        </p:nvSpPr>
        <p:spPr>
          <a:xfrm>
            <a:off x="6948144" y="2360409"/>
            <a:ext cx="184150" cy="184785"/>
          </a:xfrm>
          <a:custGeom>
            <a:avLst/>
            <a:gdLst/>
            <a:ahLst/>
            <a:cxnLst/>
            <a:rect l="l" t="t" r="r" b="b"/>
            <a:pathLst>
              <a:path w="184150" h="184785">
                <a:moveTo>
                  <a:pt x="183760" y="92145"/>
                </a:moveTo>
                <a:lnTo>
                  <a:pt x="0" y="92145"/>
                </a:lnTo>
              </a:path>
              <a:path w="184150" h="184785">
                <a:moveTo>
                  <a:pt x="91829" y="184187"/>
                </a:moveTo>
                <a:lnTo>
                  <a:pt x="91829" y="0"/>
                </a:lnTo>
              </a:path>
            </a:pathLst>
          </a:custGeom>
          <a:ln w="41658">
            <a:solidFill>
              <a:srgbClr val="800000"/>
            </a:solidFill>
          </a:ln>
        </p:spPr>
        <p:txBody>
          <a:bodyPr wrap="square" lIns="0" tIns="0" rIns="0" bIns="0" rtlCol="0"/>
          <a:lstStyle/>
          <a:p>
            <a:endParaRPr/>
          </a:p>
        </p:txBody>
      </p:sp>
      <p:sp>
        <p:nvSpPr>
          <p:cNvPr id="37" name="object 37"/>
          <p:cNvSpPr/>
          <p:nvPr/>
        </p:nvSpPr>
        <p:spPr>
          <a:xfrm>
            <a:off x="6356106" y="2176323"/>
            <a:ext cx="178435" cy="0"/>
          </a:xfrm>
          <a:custGeom>
            <a:avLst/>
            <a:gdLst/>
            <a:ahLst/>
            <a:cxnLst/>
            <a:rect l="l" t="t" r="r" b="b"/>
            <a:pathLst>
              <a:path w="178434">
                <a:moveTo>
                  <a:pt x="177938" y="0"/>
                </a:moveTo>
                <a:lnTo>
                  <a:pt x="0" y="0"/>
                </a:lnTo>
              </a:path>
            </a:pathLst>
          </a:custGeom>
          <a:ln w="41660">
            <a:solidFill>
              <a:srgbClr val="000080"/>
            </a:solidFill>
          </a:ln>
        </p:spPr>
        <p:txBody>
          <a:bodyPr wrap="square" lIns="0" tIns="0" rIns="0" bIns="0" rtlCol="0"/>
          <a:lstStyle/>
          <a:p>
            <a:endParaRPr/>
          </a:p>
        </p:txBody>
      </p:sp>
      <p:sp>
        <p:nvSpPr>
          <p:cNvPr id="38" name="object 38"/>
          <p:cNvSpPr/>
          <p:nvPr/>
        </p:nvSpPr>
        <p:spPr>
          <a:xfrm>
            <a:off x="6103703" y="1807743"/>
            <a:ext cx="177800" cy="0"/>
          </a:xfrm>
          <a:custGeom>
            <a:avLst/>
            <a:gdLst/>
            <a:ahLst/>
            <a:cxnLst/>
            <a:rect l="l" t="t" r="r" b="b"/>
            <a:pathLst>
              <a:path w="177800">
                <a:moveTo>
                  <a:pt x="177631" y="0"/>
                </a:moveTo>
                <a:lnTo>
                  <a:pt x="0" y="0"/>
                </a:lnTo>
              </a:path>
            </a:pathLst>
          </a:custGeom>
          <a:ln w="41660">
            <a:solidFill>
              <a:srgbClr val="000080"/>
            </a:solidFill>
          </a:ln>
        </p:spPr>
        <p:txBody>
          <a:bodyPr wrap="square" lIns="0" tIns="0" rIns="0" bIns="0" rtlCol="0"/>
          <a:lstStyle/>
          <a:p>
            <a:endParaRPr/>
          </a:p>
        </p:txBody>
      </p:sp>
      <p:sp>
        <p:nvSpPr>
          <p:cNvPr id="39" name="object 39"/>
          <p:cNvSpPr/>
          <p:nvPr/>
        </p:nvSpPr>
        <p:spPr>
          <a:xfrm>
            <a:off x="8470014" y="2969669"/>
            <a:ext cx="177800" cy="0"/>
          </a:xfrm>
          <a:custGeom>
            <a:avLst/>
            <a:gdLst/>
            <a:ahLst/>
            <a:cxnLst/>
            <a:rect l="l" t="t" r="r" b="b"/>
            <a:pathLst>
              <a:path w="177800">
                <a:moveTo>
                  <a:pt x="177733" y="0"/>
                </a:moveTo>
                <a:lnTo>
                  <a:pt x="0" y="0"/>
                </a:lnTo>
              </a:path>
            </a:pathLst>
          </a:custGeom>
          <a:ln w="41660">
            <a:solidFill>
              <a:srgbClr val="000080"/>
            </a:solidFill>
          </a:ln>
        </p:spPr>
        <p:txBody>
          <a:bodyPr wrap="square" lIns="0" tIns="0" rIns="0" bIns="0" rtlCol="0"/>
          <a:lstStyle/>
          <a:p>
            <a:endParaRPr/>
          </a:p>
        </p:txBody>
      </p:sp>
      <p:sp>
        <p:nvSpPr>
          <p:cNvPr id="40" name="object 40"/>
          <p:cNvSpPr/>
          <p:nvPr/>
        </p:nvSpPr>
        <p:spPr>
          <a:xfrm>
            <a:off x="7797384" y="2256107"/>
            <a:ext cx="1741805" cy="1743075"/>
          </a:xfrm>
          <a:custGeom>
            <a:avLst/>
            <a:gdLst/>
            <a:ahLst/>
            <a:cxnLst/>
            <a:rect l="l" t="t" r="r" b="b"/>
            <a:pathLst>
              <a:path w="1741804" h="1743075">
                <a:moveTo>
                  <a:pt x="0" y="871904"/>
                </a:moveTo>
                <a:lnTo>
                  <a:pt x="2451" y="806830"/>
                </a:lnTo>
                <a:lnTo>
                  <a:pt x="4903" y="788442"/>
                </a:lnTo>
              </a:path>
              <a:path w="1741804" h="1743075">
                <a:moveTo>
                  <a:pt x="17160" y="706104"/>
                </a:moveTo>
                <a:lnTo>
                  <a:pt x="22063" y="677909"/>
                </a:lnTo>
                <a:lnTo>
                  <a:pt x="36772" y="625094"/>
                </a:lnTo>
              </a:path>
              <a:path w="1741804" h="1743075">
                <a:moveTo>
                  <a:pt x="63739" y="546536"/>
                </a:moveTo>
                <a:lnTo>
                  <a:pt x="87028" y="493721"/>
                </a:lnTo>
                <a:lnTo>
                  <a:pt x="99285" y="470429"/>
                </a:lnTo>
              </a:path>
              <a:path w="1741804" h="1743075">
                <a:moveTo>
                  <a:pt x="140961" y="398001"/>
                </a:moveTo>
                <a:lnTo>
                  <a:pt x="151993" y="380838"/>
                </a:lnTo>
                <a:lnTo>
                  <a:pt x="188663" y="329045"/>
                </a:lnTo>
              </a:path>
              <a:path w="1741804" h="1743075">
                <a:moveTo>
                  <a:pt x="245047" y="266423"/>
                </a:moveTo>
                <a:lnTo>
                  <a:pt x="278143" y="233222"/>
                </a:lnTo>
                <a:lnTo>
                  <a:pt x="306335" y="209931"/>
                </a:lnTo>
              </a:path>
              <a:path w="1741804" h="1743075">
                <a:moveTo>
                  <a:pt x="371300" y="157116"/>
                </a:moveTo>
                <a:lnTo>
                  <a:pt x="379880" y="150987"/>
                </a:lnTo>
                <a:lnTo>
                  <a:pt x="434937" y="116560"/>
                </a:lnTo>
                <a:lnTo>
                  <a:pt x="442291" y="112882"/>
                </a:lnTo>
              </a:path>
              <a:path w="1741804" h="1743075">
                <a:moveTo>
                  <a:pt x="517062" y="76106"/>
                </a:moveTo>
                <a:lnTo>
                  <a:pt x="552609" y="60170"/>
                </a:lnTo>
                <a:lnTo>
                  <a:pt x="594284" y="45357"/>
                </a:lnTo>
              </a:path>
              <a:path w="1741804" h="1743075">
                <a:moveTo>
                  <a:pt x="673856" y="22065"/>
                </a:moveTo>
                <a:lnTo>
                  <a:pt x="676307" y="22065"/>
                </a:lnTo>
                <a:lnTo>
                  <a:pt x="741272" y="9807"/>
                </a:lnTo>
                <a:lnTo>
                  <a:pt x="755981" y="8581"/>
                </a:lnTo>
              </a:path>
              <a:path w="1741804" h="1743075">
                <a:moveTo>
                  <a:pt x="839332" y="1225"/>
                </a:moveTo>
                <a:lnTo>
                  <a:pt x="869874" y="0"/>
                </a:lnTo>
                <a:lnTo>
                  <a:pt x="922581" y="2451"/>
                </a:lnTo>
              </a:path>
              <a:path w="1741804" h="1743075">
                <a:moveTo>
                  <a:pt x="1005932" y="11032"/>
                </a:moveTo>
                <a:lnTo>
                  <a:pt x="1064768" y="22065"/>
                </a:lnTo>
                <a:lnTo>
                  <a:pt x="1086729" y="28195"/>
                </a:lnTo>
              </a:path>
              <a:path w="1741804" h="1743075">
                <a:moveTo>
                  <a:pt x="1166607" y="52712"/>
                </a:moveTo>
                <a:lnTo>
                  <a:pt x="1188671" y="60170"/>
                </a:lnTo>
                <a:lnTo>
                  <a:pt x="1243830" y="83461"/>
                </a:lnTo>
              </a:path>
              <a:path w="1741804" h="1743075">
                <a:moveTo>
                  <a:pt x="1317375" y="122791"/>
                </a:moveTo>
                <a:lnTo>
                  <a:pt x="1361502" y="150987"/>
                </a:lnTo>
                <a:lnTo>
                  <a:pt x="1386017" y="169375"/>
                </a:lnTo>
              </a:path>
              <a:path w="1741804" h="1743075">
                <a:moveTo>
                  <a:pt x="1450879" y="222190"/>
                </a:moveTo>
                <a:lnTo>
                  <a:pt x="1463137" y="233222"/>
                </a:lnTo>
                <a:lnTo>
                  <a:pt x="1508490" y="278682"/>
                </a:lnTo>
                <a:lnTo>
                  <a:pt x="1509715" y="281134"/>
                </a:lnTo>
              </a:path>
              <a:path w="1741804" h="1743075">
                <a:moveTo>
                  <a:pt x="1563648" y="345186"/>
                </a:moveTo>
                <a:lnTo>
                  <a:pt x="1589389" y="380838"/>
                </a:lnTo>
                <a:lnTo>
                  <a:pt x="1610227" y="413937"/>
                </a:lnTo>
              </a:path>
              <a:path w="1741804" h="1743075">
                <a:moveTo>
                  <a:pt x="1650574" y="486366"/>
                </a:moveTo>
                <a:lnTo>
                  <a:pt x="1654252" y="493721"/>
                </a:lnTo>
                <a:lnTo>
                  <a:pt x="1681218" y="553891"/>
                </a:lnTo>
                <a:lnTo>
                  <a:pt x="1683670" y="562472"/>
                </a:lnTo>
              </a:path>
              <a:path w="1741804" h="1743075">
                <a:moveTo>
                  <a:pt x="1709410" y="642359"/>
                </a:moveTo>
                <a:lnTo>
                  <a:pt x="1719216" y="677909"/>
                </a:lnTo>
                <a:lnTo>
                  <a:pt x="1727797" y="723369"/>
                </a:lnTo>
              </a:path>
              <a:path w="1741804" h="1743075">
                <a:moveTo>
                  <a:pt x="1738828" y="805604"/>
                </a:moveTo>
                <a:lnTo>
                  <a:pt x="1738828" y="806830"/>
                </a:lnTo>
                <a:lnTo>
                  <a:pt x="1741280" y="871904"/>
                </a:lnTo>
                <a:lnTo>
                  <a:pt x="1740054" y="889066"/>
                </a:lnTo>
              </a:path>
              <a:path w="1741804" h="1743075">
                <a:moveTo>
                  <a:pt x="1735151" y="972528"/>
                </a:moveTo>
                <a:lnTo>
                  <a:pt x="1731474" y="1002051"/>
                </a:lnTo>
                <a:lnTo>
                  <a:pt x="1721668" y="1055070"/>
                </a:lnTo>
              </a:path>
              <a:path w="1741804" h="1743075">
                <a:moveTo>
                  <a:pt x="1699604" y="1136080"/>
                </a:moveTo>
                <a:lnTo>
                  <a:pt x="1681218" y="1191347"/>
                </a:lnTo>
                <a:lnTo>
                  <a:pt x="1670186" y="1214638"/>
                </a:lnTo>
              </a:path>
              <a:path w="1741804" h="1743075">
                <a:moveTo>
                  <a:pt x="1634640" y="1289519"/>
                </a:moveTo>
                <a:lnTo>
                  <a:pt x="1624834" y="1308009"/>
                </a:lnTo>
                <a:lnTo>
                  <a:pt x="1590615" y="1360722"/>
                </a:lnTo>
              </a:path>
              <a:path w="1741804" h="1743075">
                <a:moveTo>
                  <a:pt x="1541585" y="1428247"/>
                </a:moveTo>
                <a:lnTo>
                  <a:pt x="1508490" y="1465126"/>
                </a:lnTo>
                <a:lnTo>
                  <a:pt x="1485200" y="1489643"/>
                </a:lnTo>
              </a:path>
              <a:path w="1741804" h="1743075">
                <a:moveTo>
                  <a:pt x="1422687" y="1544910"/>
                </a:moveTo>
                <a:lnTo>
                  <a:pt x="1412881" y="1553491"/>
                </a:lnTo>
                <a:lnTo>
                  <a:pt x="1361502" y="1592821"/>
                </a:lnTo>
                <a:lnTo>
                  <a:pt x="1356599" y="1595273"/>
                </a:lnTo>
              </a:path>
              <a:path w="1741804" h="1743075">
                <a:moveTo>
                  <a:pt x="1285505" y="1638179"/>
                </a:moveTo>
                <a:lnTo>
                  <a:pt x="1248733" y="1657895"/>
                </a:lnTo>
                <a:lnTo>
                  <a:pt x="1210734" y="1673831"/>
                </a:lnTo>
              </a:path>
              <a:path w="1741804" h="1743075">
                <a:moveTo>
                  <a:pt x="1133614" y="1703559"/>
                </a:moveTo>
                <a:lnTo>
                  <a:pt x="1127485" y="1706010"/>
                </a:lnTo>
                <a:lnTo>
                  <a:pt x="1064768" y="1723173"/>
                </a:lnTo>
                <a:lnTo>
                  <a:pt x="1052510" y="1725624"/>
                </a:lnTo>
              </a:path>
              <a:path w="1741804" h="1743075">
                <a:moveTo>
                  <a:pt x="970385" y="1737883"/>
                </a:moveTo>
                <a:lnTo>
                  <a:pt x="936064" y="1741561"/>
                </a:lnTo>
                <a:lnTo>
                  <a:pt x="887034" y="1742787"/>
                </a:lnTo>
              </a:path>
              <a:path w="1741804" h="1743075">
                <a:moveTo>
                  <a:pt x="803785" y="1741561"/>
                </a:moveTo>
                <a:lnTo>
                  <a:pt x="741272" y="1734206"/>
                </a:lnTo>
                <a:lnTo>
                  <a:pt x="721660" y="1730528"/>
                </a:lnTo>
              </a:path>
              <a:path w="1741804" h="1743075">
                <a:moveTo>
                  <a:pt x="640760" y="1713366"/>
                </a:moveTo>
                <a:lnTo>
                  <a:pt x="613896" y="1706010"/>
                </a:lnTo>
                <a:lnTo>
                  <a:pt x="561189" y="1687622"/>
                </a:lnTo>
              </a:path>
              <a:path w="1741804" h="1743075">
                <a:moveTo>
                  <a:pt x="485192" y="1654217"/>
                </a:moveTo>
                <a:lnTo>
                  <a:pt x="434937" y="1627146"/>
                </a:lnTo>
                <a:lnTo>
                  <a:pt x="412873" y="1613661"/>
                </a:lnTo>
              </a:path>
              <a:path w="1741804" h="1743075">
                <a:moveTo>
                  <a:pt x="344333" y="1565750"/>
                </a:moveTo>
                <a:lnTo>
                  <a:pt x="328398" y="1553491"/>
                </a:lnTo>
                <a:lnTo>
                  <a:pt x="279368" y="1513037"/>
                </a:lnTo>
              </a:path>
              <a:path w="1741804" h="1743075">
                <a:moveTo>
                  <a:pt x="221758" y="1452867"/>
                </a:moveTo>
                <a:lnTo>
                  <a:pt x="189889" y="1415989"/>
                </a:lnTo>
                <a:lnTo>
                  <a:pt x="169153" y="1387793"/>
                </a:lnTo>
              </a:path>
              <a:path w="1741804" h="1743075">
                <a:moveTo>
                  <a:pt x="122575" y="1317816"/>
                </a:moveTo>
                <a:lnTo>
                  <a:pt x="116446" y="1308009"/>
                </a:lnTo>
                <a:lnTo>
                  <a:pt x="87028" y="1250291"/>
                </a:lnTo>
                <a:lnTo>
                  <a:pt x="84576" y="1244162"/>
                </a:lnTo>
              </a:path>
              <a:path w="1741804" h="1743075">
                <a:moveTo>
                  <a:pt x="51481" y="1166829"/>
                </a:moveTo>
                <a:lnTo>
                  <a:pt x="39224" y="1128725"/>
                </a:lnTo>
                <a:lnTo>
                  <a:pt x="28192" y="1086943"/>
                </a:lnTo>
              </a:path>
              <a:path w="1741804" h="1743075">
                <a:moveTo>
                  <a:pt x="11031" y="1005729"/>
                </a:moveTo>
                <a:lnTo>
                  <a:pt x="9806" y="1002051"/>
                </a:lnTo>
                <a:lnTo>
                  <a:pt x="2451" y="936977"/>
                </a:lnTo>
                <a:lnTo>
                  <a:pt x="2451" y="923493"/>
                </a:lnTo>
              </a:path>
            </a:pathLst>
          </a:custGeom>
          <a:ln w="41658">
            <a:solidFill>
              <a:srgbClr val="FF0000"/>
            </a:solidFill>
          </a:ln>
        </p:spPr>
        <p:txBody>
          <a:bodyPr wrap="square" lIns="0" tIns="0" rIns="0" bIns="0" rtlCol="0"/>
          <a:lstStyle/>
          <a:p>
            <a:endParaRPr/>
          </a:p>
        </p:txBody>
      </p:sp>
      <p:sp>
        <p:nvSpPr>
          <p:cNvPr id="41" name="object 41"/>
          <p:cNvSpPr txBox="1"/>
          <p:nvPr/>
        </p:nvSpPr>
        <p:spPr>
          <a:xfrm>
            <a:off x="7407595" y="1623596"/>
            <a:ext cx="2481580" cy="2784475"/>
          </a:xfrm>
          <a:prstGeom prst="rect">
            <a:avLst/>
          </a:prstGeom>
          <a:ln w="3175">
            <a:solidFill>
              <a:srgbClr val="000000"/>
            </a:solidFill>
          </a:ln>
        </p:spPr>
        <p:txBody>
          <a:bodyPr vert="horz" wrap="square" lIns="0" tIns="0" rIns="0" bIns="0" rtlCol="0">
            <a:spAutoFit/>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5"/>
              </a:spcBef>
            </a:pPr>
            <a:endParaRPr sz="1350">
              <a:latin typeface="Times New Roman"/>
              <a:cs typeface="Times New Roman"/>
            </a:endParaRPr>
          </a:p>
          <a:p>
            <a:pPr marL="42545" algn="ctr">
              <a:lnSpc>
                <a:spcPct val="100000"/>
              </a:lnSpc>
            </a:pPr>
            <a:r>
              <a:rPr sz="1100" spc="15" dirty="0">
                <a:latin typeface="Arial MT"/>
                <a:cs typeface="Arial MT"/>
              </a:rPr>
              <a:t>X</a:t>
            </a:r>
            <a:endParaRPr sz="1100">
              <a:latin typeface="Arial MT"/>
              <a:cs typeface="Arial MT"/>
            </a:endParaRPr>
          </a:p>
        </p:txBody>
      </p:sp>
      <p:sp>
        <p:nvSpPr>
          <p:cNvPr id="42" name="object 42"/>
          <p:cNvSpPr/>
          <p:nvPr/>
        </p:nvSpPr>
        <p:spPr>
          <a:xfrm>
            <a:off x="8234773" y="4121686"/>
            <a:ext cx="184150" cy="184785"/>
          </a:xfrm>
          <a:custGeom>
            <a:avLst/>
            <a:gdLst/>
            <a:ahLst/>
            <a:cxnLst/>
            <a:rect l="l" t="t" r="r" b="b"/>
            <a:pathLst>
              <a:path w="184150" h="184785">
                <a:moveTo>
                  <a:pt x="183862" y="92145"/>
                </a:moveTo>
                <a:lnTo>
                  <a:pt x="0" y="92145"/>
                </a:lnTo>
              </a:path>
              <a:path w="184150" h="184785">
                <a:moveTo>
                  <a:pt x="91931" y="184177"/>
                </a:moveTo>
                <a:lnTo>
                  <a:pt x="91931" y="0"/>
                </a:lnTo>
              </a:path>
            </a:pathLst>
          </a:custGeom>
          <a:ln w="41658">
            <a:solidFill>
              <a:srgbClr val="800000"/>
            </a:solidFill>
          </a:ln>
        </p:spPr>
        <p:txBody>
          <a:bodyPr wrap="square" lIns="0" tIns="0" rIns="0" bIns="0" rtlCol="0"/>
          <a:lstStyle/>
          <a:p>
            <a:endParaRPr/>
          </a:p>
        </p:txBody>
      </p:sp>
      <p:sp>
        <p:nvSpPr>
          <p:cNvPr id="43" name="object 43"/>
          <p:cNvSpPr/>
          <p:nvPr/>
        </p:nvSpPr>
        <p:spPr>
          <a:xfrm>
            <a:off x="9291165" y="4121686"/>
            <a:ext cx="184150" cy="184785"/>
          </a:xfrm>
          <a:custGeom>
            <a:avLst/>
            <a:gdLst/>
            <a:ahLst/>
            <a:cxnLst/>
            <a:rect l="l" t="t" r="r" b="b"/>
            <a:pathLst>
              <a:path w="184150" h="184785">
                <a:moveTo>
                  <a:pt x="183760" y="92145"/>
                </a:moveTo>
                <a:lnTo>
                  <a:pt x="0" y="92145"/>
                </a:lnTo>
              </a:path>
              <a:path w="184150" h="184785">
                <a:moveTo>
                  <a:pt x="91931" y="184177"/>
                </a:moveTo>
                <a:lnTo>
                  <a:pt x="91931" y="0"/>
                </a:lnTo>
              </a:path>
            </a:pathLst>
          </a:custGeom>
          <a:ln w="41658">
            <a:solidFill>
              <a:srgbClr val="800000"/>
            </a:solidFill>
          </a:ln>
        </p:spPr>
        <p:txBody>
          <a:bodyPr wrap="square" lIns="0" tIns="0" rIns="0" bIns="0" rtlCol="0"/>
          <a:lstStyle/>
          <a:p>
            <a:endParaRPr/>
          </a:p>
        </p:txBody>
      </p:sp>
      <p:sp>
        <p:nvSpPr>
          <p:cNvPr id="44" name="object 44"/>
          <p:cNvSpPr/>
          <p:nvPr/>
        </p:nvSpPr>
        <p:spPr>
          <a:xfrm>
            <a:off x="9613435" y="3569020"/>
            <a:ext cx="184150" cy="184150"/>
          </a:xfrm>
          <a:custGeom>
            <a:avLst/>
            <a:gdLst/>
            <a:ahLst/>
            <a:cxnLst/>
            <a:rect l="l" t="t" r="r" b="b"/>
            <a:pathLst>
              <a:path w="184150" h="184150">
                <a:moveTo>
                  <a:pt x="183760" y="92042"/>
                </a:moveTo>
                <a:lnTo>
                  <a:pt x="0" y="92042"/>
                </a:lnTo>
              </a:path>
              <a:path w="184150" h="184150">
                <a:moveTo>
                  <a:pt x="91829" y="184085"/>
                </a:moveTo>
                <a:lnTo>
                  <a:pt x="91829" y="0"/>
                </a:lnTo>
              </a:path>
            </a:pathLst>
          </a:custGeom>
          <a:ln w="41658">
            <a:solidFill>
              <a:srgbClr val="800000"/>
            </a:solidFill>
          </a:ln>
        </p:spPr>
        <p:txBody>
          <a:bodyPr wrap="square" lIns="0" tIns="0" rIns="0" bIns="0" rtlCol="0"/>
          <a:lstStyle/>
          <a:p>
            <a:endParaRPr/>
          </a:p>
        </p:txBody>
      </p:sp>
      <p:sp>
        <p:nvSpPr>
          <p:cNvPr id="45" name="object 45"/>
          <p:cNvSpPr/>
          <p:nvPr/>
        </p:nvSpPr>
        <p:spPr>
          <a:xfrm>
            <a:off x="9527633" y="1910819"/>
            <a:ext cx="177800" cy="0"/>
          </a:xfrm>
          <a:custGeom>
            <a:avLst/>
            <a:gdLst/>
            <a:ahLst/>
            <a:cxnLst/>
            <a:rect l="l" t="t" r="r" b="b"/>
            <a:pathLst>
              <a:path w="177800">
                <a:moveTo>
                  <a:pt x="177631" y="0"/>
                </a:moveTo>
                <a:lnTo>
                  <a:pt x="0" y="0"/>
                </a:lnTo>
              </a:path>
            </a:pathLst>
          </a:custGeom>
          <a:ln w="41660">
            <a:solidFill>
              <a:srgbClr val="000080"/>
            </a:solidFill>
          </a:ln>
        </p:spPr>
        <p:txBody>
          <a:bodyPr wrap="square" lIns="0" tIns="0" rIns="0" bIns="0" rtlCol="0"/>
          <a:lstStyle/>
          <a:p>
            <a:endParaRPr/>
          </a:p>
        </p:txBody>
      </p:sp>
      <p:sp>
        <p:nvSpPr>
          <p:cNvPr id="46" name="object 46"/>
          <p:cNvSpPr/>
          <p:nvPr/>
        </p:nvSpPr>
        <p:spPr>
          <a:xfrm>
            <a:off x="8332833" y="2140671"/>
            <a:ext cx="177800" cy="0"/>
          </a:xfrm>
          <a:custGeom>
            <a:avLst/>
            <a:gdLst/>
            <a:ahLst/>
            <a:cxnLst/>
            <a:rect l="l" t="t" r="r" b="b"/>
            <a:pathLst>
              <a:path w="177800">
                <a:moveTo>
                  <a:pt x="177631" y="0"/>
                </a:moveTo>
                <a:lnTo>
                  <a:pt x="0" y="0"/>
                </a:lnTo>
              </a:path>
            </a:pathLst>
          </a:custGeom>
          <a:ln w="41660">
            <a:solidFill>
              <a:srgbClr val="000080"/>
            </a:solidFill>
          </a:ln>
        </p:spPr>
        <p:txBody>
          <a:bodyPr wrap="square" lIns="0" tIns="0" rIns="0" bIns="0" rtlCol="0"/>
          <a:lstStyle/>
          <a:p>
            <a:endParaRPr/>
          </a:p>
        </p:txBody>
      </p:sp>
      <p:sp>
        <p:nvSpPr>
          <p:cNvPr id="47" name="object 47"/>
          <p:cNvSpPr/>
          <p:nvPr/>
        </p:nvSpPr>
        <p:spPr>
          <a:xfrm>
            <a:off x="7597485" y="1726733"/>
            <a:ext cx="178435" cy="0"/>
          </a:xfrm>
          <a:custGeom>
            <a:avLst/>
            <a:gdLst/>
            <a:ahLst/>
            <a:cxnLst/>
            <a:rect l="l" t="t" r="r" b="b"/>
            <a:pathLst>
              <a:path w="178434">
                <a:moveTo>
                  <a:pt x="177835" y="0"/>
                </a:moveTo>
                <a:lnTo>
                  <a:pt x="0" y="0"/>
                </a:lnTo>
              </a:path>
            </a:pathLst>
          </a:custGeom>
          <a:ln w="41660">
            <a:solidFill>
              <a:srgbClr val="000080"/>
            </a:solidFill>
          </a:ln>
        </p:spPr>
        <p:txBody>
          <a:bodyPr wrap="square" lIns="0" tIns="0" rIns="0" bIns="0" rtlCol="0"/>
          <a:lstStyle/>
          <a:p>
            <a:endParaRPr/>
          </a:p>
        </p:txBody>
      </p:sp>
      <p:sp>
        <p:nvSpPr>
          <p:cNvPr id="48" name="object 48"/>
          <p:cNvSpPr/>
          <p:nvPr/>
        </p:nvSpPr>
        <p:spPr>
          <a:xfrm>
            <a:off x="9613435" y="2371442"/>
            <a:ext cx="184150" cy="184785"/>
          </a:xfrm>
          <a:custGeom>
            <a:avLst/>
            <a:gdLst/>
            <a:ahLst/>
            <a:cxnLst/>
            <a:rect l="l" t="t" r="r" b="b"/>
            <a:pathLst>
              <a:path w="184150" h="184785">
                <a:moveTo>
                  <a:pt x="183760" y="92145"/>
                </a:moveTo>
                <a:lnTo>
                  <a:pt x="0" y="92145"/>
                </a:lnTo>
              </a:path>
              <a:path w="184150" h="184785">
                <a:moveTo>
                  <a:pt x="91829" y="184187"/>
                </a:moveTo>
                <a:lnTo>
                  <a:pt x="91829" y="0"/>
                </a:lnTo>
              </a:path>
            </a:pathLst>
          </a:custGeom>
          <a:ln w="41658">
            <a:solidFill>
              <a:srgbClr val="800000"/>
            </a:solidFill>
          </a:ln>
        </p:spPr>
        <p:txBody>
          <a:bodyPr wrap="square" lIns="0" tIns="0" rIns="0" bIns="0" rtlCol="0"/>
          <a:lstStyle/>
          <a:p>
            <a:endParaRPr/>
          </a:p>
        </p:txBody>
      </p:sp>
      <p:grpSp>
        <p:nvGrpSpPr>
          <p:cNvPr id="49" name="object 49"/>
          <p:cNvGrpSpPr/>
          <p:nvPr/>
        </p:nvGrpSpPr>
        <p:grpSpPr>
          <a:xfrm>
            <a:off x="7574195" y="2166526"/>
            <a:ext cx="1625600" cy="1771650"/>
            <a:chOff x="7574195" y="2166526"/>
            <a:chExt cx="1625600" cy="1771650"/>
          </a:xfrm>
        </p:grpSpPr>
        <p:sp>
          <p:nvSpPr>
            <p:cNvPr id="50" name="object 50"/>
            <p:cNvSpPr/>
            <p:nvPr/>
          </p:nvSpPr>
          <p:spPr>
            <a:xfrm>
              <a:off x="8877985" y="2601293"/>
              <a:ext cx="229870" cy="1336675"/>
            </a:xfrm>
            <a:custGeom>
              <a:avLst/>
              <a:gdLst/>
              <a:ahLst/>
              <a:cxnLst/>
              <a:rect l="l" t="t" r="r" b="b"/>
              <a:pathLst>
                <a:path w="229870" h="1336675">
                  <a:moveTo>
                    <a:pt x="184066" y="1243957"/>
                  </a:moveTo>
                  <a:lnTo>
                    <a:pt x="0" y="1243957"/>
                  </a:lnTo>
                </a:path>
                <a:path w="229870" h="1336675">
                  <a:moveTo>
                    <a:pt x="92135" y="1336307"/>
                  </a:moveTo>
                  <a:lnTo>
                    <a:pt x="92135" y="1151812"/>
                  </a:lnTo>
                </a:path>
                <a:path w="229870" h="1336675">
                  <a:moveTo>
                    <a:pt x="229419" y="92145"/>
                  </a:moveTo>
                  <a:lnTo>
                    <a:pt x="45659" y="92145"/>
                  </a:lnTo>
                </a:path>
                <a:path w="229870" h="1336675">
                  <a:moveTo>
                    <a:pt x="137488" y="184187"/>
                  </a:moveTo>
                  <a:lnTo>
                    <a:pt x="137488" y="0"/>
                  </a:lnTo>
                </a:path>
              </a:pathLst>
            </a:custGeom>
            <a:ln w="41658">
              <a:solidFill>
                <a:srgbClr val="800000"/>
              </a:solidFill>
            </a:ln>
          </p:spPr>
          <p:txBody>
            <a:bodyPr wrap="square" lIns="0" tIns="0" rIns="0" bIns="0" rtlCol="0"/>
            <a:lstStyle/>
            <a:p>
              <a:endParaRPr/>
            </a:p>
          </p:txBody>
        </p:sp>
        <p:sp>
          <p:nvSpPr>
            <p:cNvPr id="51" name="object 51"/>
            <p:cNvSpPr/>
            <p:nvPr/>
          </p:nvSpPr>
          <p:spPr>
            <a:xfrm>
              <a:off x="7574195" y="2187356"/>
              <a:ext cx="1625600" cy="1565910"/>
            </a:xfrm>
            <a:custGeom>
              <a:avLst/>
              <a:gdLst/>
              <a:ahLst/>
              <a:cxnLst/>
              <a:rect l="l" t="t" r="r" b="b"/>
              <a:pathLst>
                <a:path w="1625600" h="1565910">
                  <a:moveTo>
                    <a:pt x="338409" y="1565750"/>
                  </a:moveTo>
                  <a:lnTo>
                    <a:pt x="160777" y="1565750"/>
                  </a:lnTo>
                </a:path>
                <a:path w="1625600" h="1565910">
                  <a:moveTo>
                    <a:pt x="177938" y="552665"/>
                  </a:moveTo>
                  <a:lnTo>
                    <a:pt x="0" y="552665"/>
                  </a:lnTo>
                </a:path>
                <a:path w="1625600" h="1565910">
                  <a:moveTo>
                    <a:pt x="269767" y="0"/>
                  </a:moveTo>
                  <a:lnTo>
                    <a:pt x="92135" y="0"/>
                  </a:lnTo>
                </a:path>
                <a:path w="1625600" h="1565910">
                  <a:moveTo>
                    <a:pt x="1625038" y="0"/>
                  </a:moveTo>
                  <a:lnTo>
                    <a:pt x="1447406" y="0"/>
                  </a:lnTo>
                </a:path>
              </a:pathLst>
            </a:custGeom>
            <a:ln w="41658">
              <a:solidFill>
                <a:srgbClr val="000080"/>
              </a:solidFill>
            </a:ln>
          </p:spPr>
          <p:txBody>
            <a:bodyPr wrap="square" lIns="0" tIns="0" rIns="0" bIns="0" rtlCol="0"/>
            <a:lstStyle/>
            <a:p>
              <a:endParaRPr/>
            </a:p>
          </p:txBody>
        </p:sp>
      </p:grpSp>
      <p:sp>
        <p:nvSpPr>
          <p:cNvPr id="52" name="object 52"/>
          <p:cNvSpPr/>
          <p:nvPr/>
        </p:nvSpPr>
        <p:spPr>
          <a:xfrm>
            <a:off x="8768995" y="1818776"/>
            <a:ext cx="178435" cy="0"/>
          </a:xfrm>
          <a:custGeom>
            <a:avLst/>
            <a:gdLst/>
            <a:ahLst/>
            <a:cxnLst/>
            <a:rect l="l" t="t" r="r" b="b"/>
            <a:pathLst>
              <a:path w="178434">
                <a:moveTo>
                  <a:pt x="177938" y="0"/>
                </a:moveTo>
                <a:lnTo>
                  <a:pt x="0" y="0"/>
                </a:lnTo>
              </a:path>
            </a:pathLst>
          </a:custGeom>
          <a:ln w="41660">
            <a:solidFill>
              <a:srgbClr val="000080"/>
            </a:solidFill>
          </a:ln>
        </p:spPr>
        <p:txBody>
          <a:bodyPr wrap="square" lIns="0" tIns="0" rIns="0" bIns="0" rtlCol="0"/>
          <a:lstStyle/>
          <a:p>
            <a:endParaRPr/>
          </a:p>
        </p:txBody>
      </p:sp>
      <p:sp>
        <p:nvSpPr>
          <p:cNvPr id="53" name="object 53"/>
          <p:cNvSpPr txBox="1"/>
          <p:nvPr/>
        </p:nvSpPr>
        <p:spPr>
          <a:xfrm>
            <a:off x="1912822" y="4584297"/>
            <a:ext cx="8192224" cy="1399741"/>
          </a:xfrm>
          <a:prstGeom prst="rect">
            <a:avLst/>
          </a:prstGeom>
        </p:spPr>
        <p:txBody>
          <a:bodyPr vert="horz" wrap="square" lIns="0" tIns="14604" rIns="0" bIns="0" rtlCol="0">
            <a:spAutoFit/>
          </a:bodyPr>
          <a:lstStyle/>
          <a:p>
            <a:pPr marL="12700">
              <a:lnSpc>
                <a:spcPct val="100000"/>
              </a:lnSpc>
              <a:spcBef>
                <a:spcPts val="114"/>
              </a:spcBef>
              <a:tabLst>
                <a:tab pos="2722880" algn="l"/>
                <a:tab pos="5394325" algn="l"/>
              </a:tabLst>
            </a:pPr>
            <a:r>
              <a:rPr sz="2000" b="1" spc="5" dirty="0">
                <a:solidFill>
                  <a:srgbClr val="C00000"/>
                </a:solidFill>
                <a:latin typeface="Garamond" panose="02020404030301010803" pitchFamily="18" charset="0"/>
                <a:cs typeface="Arial MT"/>
              </a:rPr>
              <a:t>(a)</a:t>
            </a:r>
            <a:r>
              <a:rPr sz="2000" b="1" spc="10" dirty="0">
                <a:solidFill>
                  <a:srgbClr val="C00000"/>
                </a:solidFill>
                <a:latin typeface="Garamond" panose="02020404030301010803" pitchFamily="18" charset="0"/>
                <a:cs typeface="Arial MT"/>
              </a:rPr>
              <a:t> </a:t>
            </a:r>
            <a:r>
              <a:rPr sz="2000" b="1" spc="5" dirty="0">
                <a:solidFill>
                  <a:srgbClr val="C00000"/>
                </a:solidFill>
                <a:latin typeface="Garamond" panose="02020404030301010803" pitchFamily="18" charset="0"/>
                <a:cs typeface="Arial MT"/>
              </a:rPr>
              <a:t>1-nearest</a:t>
            </a:r>
            <a:r>
              <a:rPr sz="2000" b="1" spc="15" dirty="0">
                <a:solidFill>
                  <a:srgbClr val="C00000"/>
                </a:solidFill>
                <a:latin typeface="Garamond" panose="02020404030301010803" pitchFamily="18" charset="0"/>
                <a:cs typeface="Arial MT"/>
              </a:rPr>
              <a:t> </a:t>
            </a:r>
            <a:r>
              <a:rPr sz="2000" b="1" spc="5" dirty="0">
                <a:solidFill>
                  <a:srgbClr val="C00000"/>
                </a:solidFill>
                <a:latin typeface="Garamond" panose="02020404030301010803" pitchFamily="18" charset="0"/>
                <a:cs typeface="Arial MT"/>
              </a:rPr>
              <a:t>neighbor	(b)</a:t>
            </a:r>
            <a:r>
              <a:rPr sz="2000" b="1" spc="15" dirty="0">
                <a:solidFill>
                  <a:srgbClr val="C00000"/>
                </a:solidFill>
                <a:latin typeface="Garamond" panose="02020404030301010803" pitchFamily="18" charset="0"/>
                <a:cs typeface="Arial MT"/>
              </a:rPr>
              <a:t> </a:t>
            </a:r>
            <a:r>
              <a:rPr sz="2000" b="1" spc="5" dirty="0">
                <a:solidFill>
                  <a:srgbClr val="C00000"/>
                </a:solidFill>
                <a:latin typeface="Garamond" panose="02020404030301010803" pitchFamily="18" charset="0"/>
                <a:cs typeface="Arial MT"/>
              </a:rPr>
              <a:t>2-nearest</a:t>
            </a:r>
            <a:r>
              <a:rPr sz="2000" b="1" spc="15" dirty="0">
                <a:solidFill>
                  <a:srgbClr val="C00000"/>
                </a:solidFill>
                <a:latin typeface="Garamond" panose="02020404030301010803" pitchFamily="18" charset="0"/>
                <a:cs typeface="Arial MT"/>
              </a:rPr>
              <a:t> </a:t>
            </a:r>
            <a:r>
              <a:rPr sz="2000" b="1" spc="5" dirty="0">
                <a:solidFill>
                  <a:srgbClr val="C00000"/>
                </a:solidFill>
                <a:latin typeface="Garamond" panose="02020404030301010803" pitchFamily="18" charset="0"/>
                <a:cs typeface="Arial MT"/>
              </a:rPr>
              <a:t>neighbor	(c)</a:t>
            </a:r>
            <a:r>
              <a:rPr sz="2000" b="1" spc="-15" dirty="0">
                <a:solidFill>
                  <a:srgbClr val="C00000"/>
                </a:solidFill>
                <a:latin typeface="Garamond" panose="02020404030301010803" pitchFamily="18" charset="0"/>
                <a:cs typeface="Arial MT"/>
              </a:rPr>
              <a:t> </a:t>
            </a:r>
            <a:r>
              <a:rPr sz="2000" b="1" spc="5" dirty="0">
                <a:solidFill>
                  <a:srgbClr val="C00000"/>
                </a:solidFill>
                <a:latin typeface="Garamond" panose="02020404030301010803" pitchFamily="18" charset="0"/>
                <a:cs typeface="Arial MT"/>
              </a:rPr>
              <a:t>3-nearest</a:t>
            </a:r>
            <a:r>
              <a:rPr sz="2000" b="1" spc="-20" dirty="0">
                <a:solidFill>
                  <a:srgbClr val="C00000"/>
                </a:solidFill>
                <a:latin typeface="Garamond" panose="02020404030301010803" pitchFamily="18" charset="0"/>
                <a:cs typeface="Arial MT"/>
              </a:rPr>
              <a:t> </a:t>
            </a:r>
            <a:r>
              <a:rPr sz="2000" b="1" spc="5" dirty="0">
                <a:solidFill>
                  <a:srgbClr val="C00000"/>
                </a:solidFill>
                <a:latin typeface="Garamond" panose="02020404030301010803" pitchFamily="18" charset="0"/>
                <a:cs typeface="Arial MT"/>
              </a:rPr>
              <a:t>neighbor</a:t>
            </a:r>
            <a:endParaRPr sz="2000" b="1" dirty="0">
              <a:solidFill>
                <a:srgbClr val="C00000"/>
              </a:solidFill>
              <a:latin typeface="Garamond" panose="02020404030301010803" pitchFamily="18" charset="0"/>
              <a:cs typeface="Arial MT"/>
            </a:endParaRPr>
          </a:p>
          <a:p>
            <a:pPr>
              <a:lnSpc>
                <a:spcPct val="100000"/>
              </a:lnSpc>
              <a:spcBef>
                <a:spcPts val="40"/>
              </a:spcBef>
            </a:pPr>
            <a:endParaRPr sz="2200" b="1" dirty="0">
              <a:solidFill>
                <a:srgbClr val="002060"/>
              </a:solidFill>
              <a:latin typeface="Garamond" panose="02020404030301010803" pitchFamily="18" charset="0"/>
              <a:cs typeface="Arial MT"/>
            </a:endParaRPr>
          </a:p>
          <a:p>
            <a:pPr marL="574040" marR="417830" indent="-5080">
              <a:lnSpc>
                <a:spcPct val="100000"/>
              </a:lnSpc>
            </a:pPr>
            <a:r>
              <a:rPr sz="2400" b="1" spc="-5" dirty="0">
                <a:solidFill>
                  <a:srgbClr val="C00000"/>
                </a:solidFill>
                <a:latin typeface="Garamond" panose="02020404030301010803" pitchFamily="18" charset="0"/>
                <a:cs typeface="Arial MT"/>
              </a:rPr>
              <a:t>K-nearest</a:t>
            </a:r>
            <a:r>
              <a:rPr sz="2400" b="1" spc="5" dirty="0">
                <a:solidFill>
                  <a:srgbClr val="C00000"/>
                </a:solidFill>
                <a:latin typeface="Garamond" panose="02020404030301010803" pitchFamily="18" charset="0"/>
                <a:cs typeface="Arial MT"/>
              </a:rPr>
              <a:t> </a:t>
            </a:r>
            <a:r>
              <a:rPr sz="2400" b="1" spc="-5" dirty="0">
                <a:solidFill>
                  <a:srgbClr val="C00000"/>
                </a:solidFill>
                <a:latin typeface="Garamond" panose="02020404030301010803" pitchFamily="18" charset="0"/>
                <a:cs typeface="Arial MT"/>
              </a:rPr>
              <a:t>neighbors</a:t>
            </a:r>
            <a:r>
              <a:rPr sz="2400" b="1" spc="30" dirty="0">
                <a:solidFill>
                  <a:srgbClr val="C00000"/>
                </a:solidFill>
                <a:latin typeface="Garamond" panose="02020404030301010803" pitchFamily="18" charset="0"/>
                <a:cs typeface="Arial MT"/>
              </a:rPr>
              <a:t> </a:t>
            </a:r>
            <a:r>
              <a:rPr sz="2400" b="1" dirty="0">
                <a:solidFill>
                  <a:srgbClr val="002060"/>
                </a:solidFill>
                <a:latin typeface="Garamond" panose="02020404030301010803" pitchFamily="18" charset="0"/>
                <a:cs typeface="Arial MT"/>
              </a:rPr>
              <a:t>of </a:t>
            </a:r>
            <a:r>
              <a:rPr sz="2400" b="1" spc="-5" dirty="0">
                <a:solidFill>
                  <a:srgbClr val="002060"/>
                </a:solidFill>
                <a:latin typeface="Garamond" panose="02020404030301010803" pitchFamily="18" charset="0"/>
                <a:cs typeface="Arial MT"/>
              </a:rPr>
              <a:t>a</a:t>
            </a:r>
            <a:r>
              <a:rPr sz="2400" b="1" spc="-10" dirty="0">
                <a:solidFill>
                  <a:srgbClr val="002060"/>
                </a:solidFill>
                <a:latin typeface="Garamond" panose="02020404030301010803" pitchFamily="18" charset="0"/>
                <a:cs typeface="Arial MT"/>
              </a:rPr>
              <a:t> </a:t>
            </a:r>
            <a:r>
              <a:rPr sz="2400" b="1" dirty="0">
                <a:solidFill>
                  <a:srgbClr val="002060"/>
                </a:solidFill>
                <a:latin typeface="Garamond" panose="02020404030301010803" pitchFamily="18" charset="0"/>
                <a:cs typeface="Arial MT"/>
              </a:rPr>
              <a:t>record x</a:t>
            </a:r>
            <a:r>
              <a:rPr sz="2400" b="1" spc="-10" dirty="0">
                <a:solidFill>
                  <a:srgbClr val="002060"/>
                </a:solidFill>
                <a:latin typeface="Garamond" panose="02020404030301010803" pitchFamily="18" charset="0"/>
                <a:cs typeface="Arial MT"/>
              </a:rPr>
              <a:t> </a:t>
            </a:r>
            <a:r>
              <a:rPr sz="2400" b="1" spc="-5" dirty="0">
                <a:solidFill>
                  <a:srgbClr val="002060"/>
                </a:solidFill>
                <a:latin typeface="Garamond" panose="02020404030301010803" pitchFamily="18" charset="0"/>
                <a:cs typeface="Arial MT"/>
              </a:rPr>
              <a:t>are</a:t>
            </a:r>
            <a:r>
              <a:rPr lang="en-US" sz="2400" b="1" spc="-5" dirty="0">
                <a:solidFill>
                  <a:srgbClr val="002060"/>
                </a:solidFill>
                <a:latin typeface="Garamond" panose="02020404030301010803" pitchFamily="18" charset="0"/>
                <a:cs typeface="Arial MT"/>
              </a:rPr>
              <a:t> the k</a:t>
            </a:r>
            <a:r>
              <a:rPr sz="2400" b="1" spc="5" dirty="0">
                <a:solidFill>
                  <a:srgbClr val="002060"/>
                </a:solidFill>
                <a:latin typeface="Garamond" panose="02020404030301010803" pitchFamily="18" charset="0"/>
                <a:cs typeface="Arial MT"/>
              </a:rPr>
              <a:t> </a:t>
            </a:r>
            <a:r>
              <a:rPr sz="2400" b="1" spc="-5" dirty="0">
                <a:solidFill>
                  <a:srgbClr val="002060"/>
                </a:solidFill>
                <a:latin typeface="Garamond" panose="02020404030301010803" pitchFamily="18" charset="0"/>
                <a:cs typeface="Arial MT"/>
              </a:rPr>
              <a:t>data</a:t>
            </a:r>
            <a:r>
              <a:rPr sz="2400" b="1" spc="-10" dirty="0">
                <a:solidFill>
                  <a:srgbClr val="002060"/>
                </a:solidFill>
                <a:latin typeface="Garamond" panose="02020404030301010803" pitchFamily="18" charset="0"/>
                <a:cs typeface="Arial MT"/>
              </a:rPr>
              <a:t> </a:t>
            </a:r>
            <a:r>
              <a:rPr sz="2400" b="1" spc="-5" dirty="0">
                <a:solidFill>
                  <a:srgbClr val="002060"/>
                </a:solidFill>
                <a:latin typeface="Garamond" panose="02020404030301010803" pitchFamily="18" charset="0"/>
                <a:cs typeface="Arial MT"/>
              </a:rPr>
              <a:t>points </a:t>
            </a:r>
            <a:r>
              <a:rPr sz="2400" b="1" spc="-650" dirty="0">
                <a:solidFill>
                  <a:srgbClr val="002060"/>
                </a:solidFill>
                <a:latin typeface="Garamond" panose="02020404030301010803" pitchFamily="18" charset="0"/>
                <a:cs typeface="Arial MT"/>
              </a:rPr>
              <a:t> </a:t>
            </a:r>
            <a:r>
              <a:rPr sz="2400" b="1" dirty="0">
                <a:solidFill>
                  <a:srgbClr val="002060"/>
                </a:solidFill>
                <a:latin typeface="Garamond" panose="02020404030301010803" pitchFamily="18" charset="0"/>
                <a:cs typeface="Arial MT"/>
              </a:rPr>
              <a:t>that</a:t>
            </a:r>
            <a:r>
              <a:rPr sz="2400" b="1" spc="-5" dirty="0">
                <a:solidFill>
                  <a:srgbClr val="002060"/>
                </a:solidFill>
                <a:latin typeface="Garamond" panose="02020404030301010803" pitchFamily="18" charset="0"/>
                <a:cs typeface="Arial MT"/>
              </a:rPr>
              <a:t> have</a:t>
            </a:r>
            <a:r>
              <a:rPr sz="2400" b="1" spc="-10" dirty="0">
                <a:solidFill>
                  <a:srgbClr val="002060"/>
                </a:solidFill>
                <a:latin typeface="Garamond" panose="02020404030301010803" pitchFamily="18" charset="0"/>
                <a:cs typeface="Arial MT"/>
              </a:rPr>
              <a:t> </a:t>
            </a:r>
            <a:r>
              <a:rPr sz="2400" b="1" dirty="0">
                <a:solidFill>
                  <a:srgbClr val="002060"/>
                </a:solidFill>
                <a:latin typeface="Garamond" panose="02020404030301010803" pitchFamily="18" charset="0"/>
                <a:cs typeface="Arial MT"/>
              </a:rPr>
              <a:t>the</a:t>
            </a:r>
            <a:r>
              <a:rPr sz="2400" b="1" spc="-15" dirty="0">
                <a:solidFill>
                  <a:srgbClr val="002060"/>
                </a:solidFill>
                <a:latin typeface="Garamond" panose="02020404030301010803" pitchFamily="18" charset="0"/>
                <a:cs typeface="Arial MT"/>
              </a:rPr>
              <a:t> </a:t>
            </a:r>
            <a:r>
              <a:rPr sz="2400" b="1" spc="-5" dirty="0">
                <a:solidFill>
                  <a:srgbClr val="C00000"/>
                </a:solidFill>
                <a:latin typeface="Garamond" panose="02020404030301010803" pitchFamily="18" charset="0"/>
                <a:cs typeface="Arial MT"/>
              </a:rPr>
              <a:t>smallest</a:t>
            </a:r>
            <a:r>
              <a:rPr sz="2400" b="1" spc="5" dirty="0">
                <a:solidFill>
                  <a:srgbClr val="C00000"/>
                </a:solidFill>
                <a:latin typeface="Garamond" panose="02020404030301010803" pitchFamily="18" charset="0"/>
                <a:cs typeface="Arial MT"/>
              </a:rPr>
              <a:t> </a:t>
            </a:r>
            <a:r>
              <a:rPr sz="2400" b="1" spc="-5" dirty="0">
                <a:solidFill>
                  <a:srgbClr val="C00000"/>
                </a:solidFill>
                <a:latin typeface="Garamond" panose="02020404030301010803" pitchFamily="18" charset="0"/>
                <a:cs typeface="Arial MT"/>
              </a:rPr>
              <a:t>distance</a:t>
            </a:r>
            <a:r>
              <a:rPr sz="2400" b="1" spc="5" dirty="0">
                <a:solidFill>
                  <a:srgbClr val="C00000"/>
                </a:solidFill>
                <a:latin typeface="Garamond" panose="02020404030301010803" pitchFamily="18" charset="0"/>
                <a:cs typeface="Arial MT"/>
              </a:rPr>
              <a:t> </a:t>
            </a:r>
            <a:r>
              <a:rPr sz="2400" b="1" dirty="0">
                <a:solidFill>
                  <a:srgbClr val="C00000"/>
                </a:solidFill>
                <a:latin typeface="Garamond" panose="02020404030301010803" pitchFamily="18" charset="0"/>
                <a:cs typeface="Arial MT"/>
              </a:rPr>
              <a:t>to x</a:t>
            </a:r>
          </a:p>
        </p:txBody>
      </p:sp>
    </p:spTree>
  </p:cSld>
  <p:clrMapOvr>
    <a:masterClrMapping/>
  </p:clrMapOvr>
</p:sld>
</file>

<file path=ppt/theme/theme1.xml><?xml version="1.0" encoding="utf-8"?>
<a:theme xmlns:a="http://schemas.openxmlformats.org/drawingml/2006/main" name="Machine Learning using Python Day-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