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Sri Marisetti" userId="50d5b53dc9f8bca4" providerId="LiveId" clId="{D343BC82-E49C-46F0-86BD-1DB508DD746F}"/>
    <pc:docChg chg="custSel modSld">
      <pc:chgData name="HemaSri Marisetti" userId="50d5b53dc9f8bca4" providerId="LiveId" clId="{D343BC82-E49C-46F0-86BD-1DB508DD746F}" dt="2024-06-21T08:26:42.079" v="9" actId="1076"/>
      <pc:docMkLst>
        <pc:docMk/>
      </pc:docMkLst>
      <pc:sldChg chg="addSp delSp modSp mod">
        <pc:chgData name="HemaSri Marisetti" userId="50d5b53dc9f8bca4" providerId="LiveId" clId="{D343BC82-E49C-46F0-86BD-1DB508DD746F}" dt="2024-06-21T08:26:42.079" v="9" actId="1076"/>
        <pc:sldMkLst>
          <pc:docMk/>
          <pc:sldMk cId="0" sldId="265"/>
        </pc:sldMkLst>
        <pc:picChg chg="add">
          <ac:chgData name="HemaSri Marisetti" userId="50d5b53dc9f8bca4" providerId="LiveId" clId="{D343BC82-E49C-46F0-86BD-1DB508DD746F}" dt="2024-06-21T08:26:03.342" v="1"/>
          <ac:picMkLst>
            <pc:docMk/>
            <pc:sldMk cId="0" sldId="265"/>
            <ac:picMk id="8" creationId="{8D077D63-15E5-1FFC-7D25-8590AC19A128}"/>
          </ac:picMkLst>
        </pc:picChg>
        <pc:picChg chg="add mod">
          <ac:chgData name="HemaSri Marisetti" userId="50d5b53dc9f8bca4" providerId="LiveId" clId="{D343BC82-E49C-46F0-86BD-1DB508DD746F}" dt="2024-06-21T08:26:42.079" v="9" actId="1076"/>
          <ac:picMkLst>
            <pc:docMk/>
            <pc:sldMk cId="0" sldId="265"/>
            <ac:picMk id="11" creationId="{E7037859-3A20-5E24-68BB-4ACC7765257D}"/>
          </ac:picMkLst>
        </pc:picChg>
        <pc:picChg chg="del">
          <ac:chgData name="HemaSri Marisetti" userId="50d5b53dc9f8bca4" providerId="LiveId" clId="{D343BC82-E49C-46F0-86BD-1DB508DD746F}" dt="2024-06-21T08:26:00.676" v="0" actId="21"/>
          <ac:picMkLst>
            <pc:docMk/>
            <pc:sldMk cId="0" sldId="265"/>
            <ac:picMk id="15" creationId="{9E2F7070-AD9B-17A1-55FE-123E3D9BAF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2628900"/>
            <a:ext cx="6939026" cy="509114"/>
          </a:xfrm>
          <a:prstGeom prst="rect">
            <a:avLst/>
          </a:prstGeom>
        </p:spPr>
        <p:txBody>
          <a:bodyPr vert="horz" wrap="square" lIns="0" tIns="16510" rIns="0" bIns="0" rtlCol="0">
            <a:spAutoFit/>
          </a:bodyPr>
          <a:lstStyle/>
          <a:p>
            <a:pPr marL="3213735">
              <a:lnSpc>
                <a:spcPct val="100000"/>
              </a:lnSpc>
              <a:spcBef>
                <a:spcPts val="130"/>
              </a:spcBef>
            </a:pPr>
            <a:r>
              <a:rPr lang="en-GB" spc="15" dirty="0"/>
              <a:t>Marisetti HemaSri</a:t>
            </a:r>
            <a:endParaRPr spc="15" dirty="0"/>
          </a:p>
        </p:txBody>
      </p:sp>
      <p:sp>
        <p:nvSpPr>
          <p:cNvPr id="8" name="object 8"/>
          <p:cNvSpPr txBox="1"/>
          <p:nvPr/>
        </p:nvSpPr>
        <p:spPr>
          <a:xfrm>
            <a:off x="6477000" y="355374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9AE4-30AF-C1DE-761B-82368A201F25}"/>
              </a:ext>
            </a:extLst>
          </p:cNvPr>
          <p:cNvSpPr>
            <a:spLocks noGrp="1"/>
          </p:cNvSpPr>
          <p:nvPr>
            <p:ph type="title"/>
          </p:nvPr>
        </p:nvSpPr>
        <p:spPr/>
        <p:txBody>
          <a:bodyPr/>
          <a:lstStyle/>
          <a:p>
            <a:r>
              <a:rPr lang="en-GB" dirty="0"/>
              <a:t>Components:</a:t>
            </a:r>
            <a:endParaRPr lang="en-IN" dirty="0"/>
          </a:p>
        </p:txBody>
      </p:sp>
      <p:sp>
        <p:nvSpPr>
          <p:cNvPr id="3" name="Text Placeholder 2">
            <a:extLst>
              <a:ext uri="{FF2B5EF4-FFF2-40B4-BE49-F238E27FC236}">
                <a16:creationId xmlns:a16="http://schemas.microsoft.com/office/drawing/2014/main" id="{281F9EDB-3118-4055-1556-69D6B8561AEB}"/>
              </a:ext>
            </a:extLst>
          </p:cNvPr>
          <p:cNvSpPr>
            <a:spLocks noGrp="1"/>
          </p:cNvSpPr>
          <p:nvPr>
            <p:ph type="body" idx="1"/>
          </p:nvPr>
        </p:nvSpPr>
        <p:spPr>
          <a:xfrm>
            <a:off x="304800" y="1143634"/>
            <a:ext cx="10972800" cy="6032421"/>
          </a:xfrm>
        </p:spPr>
        <p:txBody>
          <a:bodyPr/>
          <a:lstStyle/>
          <a:p>
            <a:pPr marL="457200" indent="-457200">
              <a:lnSpc>
                <a:spcPct val="100000"/>
              </a:lnSpc>
              <a:buClr>
                <a:srgbClr val="000000"/>
              </a:buClr>
              <a:buFont typeface="Arial"/>
              <a:buChar char="•"/>
            </a:pPr>
            <a:r>
              <a:rPr lang="en-US" sz="2800" b="1" strike="noStrike" spc="-1" dirty="0">
                <a:solidFill>
                  <a:srgbClr val="000000"/>
                </a:solidFill>
                <a:latin typeface="Calibri"/>
              </a:rPr>
              <a:t>Key Press Handling: Function: </a:t>
            </a:r>
            <a:r>
              <a:rPr lang="en-US" sz="2800" b="0" i="1" strike="noStrike" spc="-1" dirty="0" err="1">
                <a:solidFill>
                  <a:srgbClr val="000000"/>
                </a:solidFill>
                <a:latin typeface="Calibri"/>
              </a:rPr>
              <a:t>on_press</a:t>
            </a:r>
            <a:r>
              <a:rPr lang="en-US" sz="2800" b="0" i="1" strike="noStrike" spc="-1" dirty="0">
                <a:solidFill>
                  <a:srgbClr val="000000"/>
                </a:solidFill>
                <a:latin typeface="Calibri"/>
              </a:rPr>
              <a:t>(key)</a:t>
            </a:r>
            <a:endParaRPr lang="en-IN" sz="2800" b="0" strike="noStrike" spc="-1" dirty="0">
              <a:latin typeface="Arial"/>
            </a:endParaRPr>
          </a:p>
          <a:p>
            <a:pPr>
              <a:lnSpc>
                <a:spcPct val="100000"/>
              </a:lnSpc>
              <a:buNone/>
            </a:pPr>
            <a:r>
              <a:rPr lang="en-US" sz="2800" b="1" strike="noStrike" spc="-1" dirty="0">
                <a:solidFill>
                  <a:srgbClr val="000000"/>
                </a:solidFill>
                <a:latin typeface="Calibri"/>
              </a:rPr>
              <a:t>	Description: </a:t>
            </a:r>
            <a:r>
              <a:rPr lang="en-US" sz="2800" b="0" strike="noStrike" spc="-1" dirty="0">
                <a:solidFill>
                  <a:srgbClr val="000000"/>
                </a:solidFill>
                <a:latin typeface="Calibri"/>
              </a:rPr>
              <a:t>Captures and logs the pressed keys.</a:t>
            </a:r>
            <a:endParaRPr lang="en-IN" sz="2800" b="0" strike="noStrike" spc="-1" dirty="0">
              <a:latin typeface="Arial"/>
            </a:endParaRPr>
          </a:p>
          <a:p>
            <a:pPr>
              <a:lnSpc>
                <a:spcPct val="100000"/>
              </a:lnSpc>
              <a:buNone/>
            </a:pPr>
            <a:r>
              <a:rPr lang="en-US" sz="2800" b="1" strike="noStrike" spc="-1" dirty="0">
                <a:solidFill>
                  <a:srgbClr val="000000"/>
                </a:solidFill>
                <a:latin typeface="Calibri"/>
              </a:rPr>
              <a:t>	Details: </a:t>
            </a:r>
            <a:r>
              <a:rPr lang="en-US" sz="2800" b="0" strike="noStrike" spc="-1" dirty="0">
                <a:solidFill>
                  <a:srgbClr val="000000"/>
                </a:solidFill>
                <a:latin typeface="Calibri"/>
              </a:rPr>
              <a:t>Appends key press events to a list and updates the JSON log file.</a:t>
            </a:r>
            <a:endParaRPr lang="en-IN" sz="2800" b="0" strike="noStrike" spc="-1" dirty="0">
              <a:latin typeface="Arial"/>
            </a:endParaRPr>
          </a:p>
          <a:p>
            <a:pPr marL="457200" indent="-457200">
              <a:lnSpc>
                <a:spcPct val="100000"/>
              </a:lnSpc>
              <a:buClr>
                <a:srgbClr val="000000"/>
              </a:buClr>
              <a:buFont typeface="Arial"/>
              <a:buChar char="•"/>
            </a:pPr>
            <a:r>
              <a:rPr lang="en-US" sz="2800" b="1" strike="noStrike" spc="-1" dirty="0">
                <a:solidFill>
                  <a:srgbClr val="000000"/>
                </a:solidFill>
                <a:latin typeface="Calibri"/>
              </a:rPr>
              <a:t>Key Release Handling: Function: </a:t>
            </a:r>
            <a:r>
              <a:rPr lang="en-US" sz="2800" b="0" i="1" strike="noStrike" spc="-1" dirty="0" err="1">
                <a:solidFill>
                  <a:srgbClr val="000000"/>
                </a:solidFill>
                <a:latin typeface="Calibri"/>
              </a:rPr>
              <a:t>on_release</a:t>
            </a:r>
            <a:r>
              <a:rPr lang="en-US" sz="2800" b="0" i="1" strike="noStrike" spc="-1" dirty="0">
                <a:solidFill>
                  <a:srgbClr val="000000"/>
                </a:solidFill>
                <a:latin typeface="Calibri"/>
              </a:rPr>
              <a:t>(key)</a:t>
            </a:r>
            <a:endParaRPr lang="en-IN" sz="2800" b="0" strike="noStrike" spc="-1" dirty="0">
              <a:latin typeface="Arial"/>
            </a:endParaRPr>
          </a:p>
          <a:p>
            <a:pPr>
              <a:lnSpc>
                <a:spcPct val="100000"/>
              </a:lnSpc>
              <a:buNone/>
            </a:pPr>
            <a:r>
              <a:rPr lang="en-US" sz="2800" b="1" strike="noStrike" spc="-1" dirty="0">
                <a:solidFill>
                  <a:srgbClr val="000000"/>
                </a:solidFill>
                <a:latin typeface="Calibri"/>
              </a:rPr>
              <a:t>	Description: </a:t>
            </a:r>
            <a:r>
              <a:rPr lang="en-US" sz="2800" b="0" strike="noStrike" spc="-1" dirty="0">
                <a:solidFill>
                  <a:srgbClr val="000000"/>
                </a:solidFill>
                <a:latin typeface="Calibri"/>
              </a:rPr>
              <a:t>Captures and logs the released keys.</a:t>
            </a:r>
            <a:endParaRPr lang="en-IN" sz="2800" b="0" strike="noStrike" spc="-1" dirty="0">
              <a:latin typeface="Arial"/>
            </a:endParaRPr>
          </a:p>
          <a:p>
            <a:pPr>
              <a:lnSpc>
                <a:spcPct val="100000"/>
              </a:lnSpc>
              <a:buNone/>
            </a:pPr>
            <a:r>
              <a:rPr lang="en-US" sz="2800" b="0" strike="noStrike" spc="-1" dirty="0">
                <a:solidFill>
                  <a:srgbClr val="000000"/>
                </a:solidFill>
                <a:latin typeface="Calibri"/>
              </a:rPr>
              <a:t>	</a:t>
            </a:r>
            <a:r>
              <a:rPr lang="en-US" sz="2800" b="1" strike="noStrike" spc="-1" dirty="0">
                <a:solidFill>
                  <a:srgbClr val="000000"/>
                </a:solidFill>
                <a:latin typeface="Calibri"/>
              </a:rPr>
              <a:t>Details: </a:t>
            </a:r>
            <a:r>
              <a:rPr lang="en-US" sz="2800" b="0" strike="noStrike" spc="-1" dirty="0">
                <a:solidFill>
                  <a:srgbClr val="000000"/>
                </a:solidFill>
                <a:latin typeface="Calibri"/>
              </a:rPr>
              <a:t>Appends key release events to a list, updates the JSON log file, and 	accumulates keys for the text log.</a:t>
            </a:r>
            <a:endParaRPr lang="en-IN" sz="2800" b="0" strike="noStrike" spc="-1" dirty="0">
              <a:latin typeface="Arial"/>
            </a:endParaRPr>
          </a:p>
          <a:p>
            <a:pPr marL="457200" indent="-457200">
              <a:lnSpc>
                <a:spcPct val="100000"/>
              </a:lnSpc>
              <a:buClr>
                <a:srgbClr val="000000"/>
              </a:buClr>
              <a:buFont typeface="Arial"/>
              <a:buChar char="•"/>
            </a:pPr>
            <a:r>
              <a:rPr lang="en-US" sz="2800" b="1" strike="noStrike" spc="-1" dirty="0">
                <a:solidFill>
                  <a:srgbClr val="000000"/>
                </a:solidFill>
                <a:latin typeface="Calibri"/>
              </a:rPr>
              <a:t>Logging Functions:</a:t>
            </a:r>
            <a:endParaRPr lang="en-IN" sz="2800" spc="-1" dirty="0">
              <a:latin typeface="Arial"/>
            </a:endParaRPr>
          </a:p>
          <a:p>
            <a:pPr>
              <a:lnSpc>
                <a:spcPct val="100000"/>
              </a:lnSpc>
              <a:buClr>
                <a:srgbClr val="000000"/>
              </a:buClr>
            </a:pPr>
            <a:r>
              <a:rPr lang="en-US" sz="2800" b="1" strike="noStrike" spc="-1" dirty="0">
                <a:solidFill>
                  <a:srgbClr val="000000"/>
                </a:solidFill>
                <a:latin typeface="Calibri"/>
              </a:rPr>
              <a:t>	Text Logging: </a:t>
            </a:r>
            <a:r>
              <a:rPr lang="en-US" sz="2800" b="0" i="1" strike="noStrike" spc="-1" dirty="0" err="1">
                <a:solidFill>
                  <a:srgbClr val="000000"/>
                </a:solidFill>
                <a:latin typeface="Calibri"/>
              </a:rPr>
              <a:t>generate_text_log</a:t>
            </a:r>
            <a:r>
              <a:rPr lang="en-US" sz="2800" b="0" i="1" strike="noStrike" spc="-1" dirty="0">
                <a:solidFill>
                  <a:srgbClr val="000000"/>
                </a:solidFill>
                <a:latin typeface="Calibri"/>
              </a:rPr>
              <a:t>(key)</a:t>
            </a:r>
            <a:endParaRPr lang="en-IN" sz="2800" b="0" strike="noStrike" spc="-1" dirty="0">
              <a:latin typeface="Arial"/>
            </a:endParaRPr>
          </a:p>
          <a:p>
            <a:pPr>
              <a:lnSpc>
                <a:spcPct val="100000"/>
              </a:lnSpc>
              <a:buNone/>
            </a:pPr>
            <a:r>
              <a:rPr lang="en-US" sz="2800" b="1" strike="noStrike" spc="-1" dirty="0">
                <a:solidFill>
                  <a:srgbClr val="000000"/>
                </a:solidFill>
                <a:latin typeface="Calibri"/>
              </a:rPr>
              <a:t>	Description: </a:t>
            </a:r>
            <a:r>
              <a:rPr lang="en-US" sz="2800" b="0" strike="noStrike" spc="-1" dirty="0">
                <a:solidFill>
                  <a:srgbClr val="000000"/>
                </a:solidFill>
                <a:latin typeface="Calibri"/>
              </a:rPr>
              <a:t>Writes the recorded keys to key_log.txt.</a:t>
            </a:r>
            <a:endParaRPr lang="en-IN" sz="2800" spc="-1" dirty="0">
              <a:latin typeface="Arial"/>
            </a:endParaRPr>
          </a:p>
          <a:p>
            <a:pPr marL="342900" indent="-342900">
              <a:lnSpc>
                <a:spcPct val="100000"/>
              </a:lnSpc>
              <a:buFont typeface="Arial" panose="020B0604020202020204" pitchFamily="34" charset="0"/>
              <a:buChar char="•"/>
            </a:pPr>
            <a:r>
              <a:rPr lang="en-US" sz="2800" b="1" strike="noStrike" spc="-1" dirty="0">
                <a:solidFill>
                  <a:srgbClr val="000000"/>
                </a:solidFill>
                <a:latin typeface="Calibri"/>
              </a:rPr>
              <a:t>JSON Logging</a:t>
            </a:r>
            <a:r>
              <a:rPr lang="en-US" sz="2800" b="0" strike="noStrike" spc="-1" dirty="0">
                <a:solidFill>
                  <a:srgbClr val="000000"/>
                </a:solidFill>
                <a:latin typeface="Calibri"/>
              </a:rPr>
              <a:t>: </a:t>
            </a:r>
            <a:r>
              <a:rPr lang="en-US" sz="2800" b="0" i="1" strike="noStrike" spc="-1" dirty="0" err="1">
                <a:solidFill>
                  <a:srgbClr val="000000"/>
                </a:solidFill>
                <a:latin typeface="Calibri"/>
              </a:rPr>
              <a:t>generate_json_file</a:t>
            </a:r>
            <a:r>
              <a:rPr lang="en-US" sz="2800" b="0" i="1" strike="noStrike" spc="-1" dirty="0">
                <a:solidFill>
                  <a:srgbClr val="000000"/>
                </a:solidFill>
                <a:latin typeface="Calibri"/>
              </a:rPr>
              <a:t>(</a:t>
            </a:r>
            <a:r>
              <a:rPr lang="en-US" sz="2800" b="0" i="1" strike="noStrike" spc="-1" dirty="0" err="1">
                <a:solidFill>
                  <a:srgbClr val="000000"/>
                </a:solidFill>
                <a:latin typeface="Calibri"/>
              </a:rPr>
              <a:t>keys_used</a:t>
            </a:r>
            <a:r>
              <a:rPr lang="en-US" sz="2800" b="0" i="1" strike="noStrike" spc="-1" dirty="0">
                <a:solidFill>
                  <a:srgbClr val="000000"/>
                </a:solidFill>
                <a:latin typeface="Calibri"/>
              </a:rPr>
              <a:t>)</a:t>
            </a:r>
            <a:endParaRPr lang="en-IN" sz="2800" b="0" strike="noStrike" spc="-1" dirty="0">
              <a:latin typeface="Arial"/>
            </a:endParaRPr>
          </a:p>
          <a:p>
            <a:pPr>
              <a:lnSpc>
                <a:spcPct val="100000"/>
              </a:lnSpc>
              <a:buNone/>
            </a:pPr>
            <a:r>
              <a:rPr lang="en-US" sz="2800" b="1" strike="noStrike" spc="-1" dirty="0">
                <a:solidFill>
                  <a:srgbClr val="000000"/>
                </a:solidFill>
                <a:latin typeface="Calibri"/>
              </a:rPr>
              <a:t>	Description: </a:t>
            </a:r>
            <a:r>
              <a:rPr lang="en-US" sz="2800" b="0" strike="noStrike" spc="-1" dirty="0">
                <a:solidFill>
                  <a:srgbClr val="000000"/>
                </a:solidFill>
                <a:latin typeface="Calibri"/>
              </a:rPr>
              <a:t>Dumps the list of key events to </a:t>
            </a:r>
            <a:r>
              <a:rPr lang="en-US" sz="2800" b="0" strike="noStrike" spc="-1" dirty="0" err="1">
                <a:solidFill>
                  <a:srgbClr val="000000"/>
                </a:solidFill>
                <a:latin typeface="Calibri"/>
              </a:rPr>
              <a:t>key_log.json</a:t>
            </a:r>
            <a:r>
              <a:rPr lang="en-US" sz="2800" b="0" strike="noStrike" spc="-1" dirty="0">
                <a:solidFill>
                  <a:srgbClr val="000000"/>
                </a:solidFill>
                <a:latin typeface="Calibri"/>
              </a:rPr>
              <a:t>.</a:t>
            </a:r>
            <a:endParaRPr lang="en-IN" sz="2800" b="0" strike="noStrike" spc="-1" dirty="0">
              <a:latin typeface="Arial"/>
            </a:endParaRPr>
          </a:p>
          <a:p>
            <a:endParaRPr lang="en-IN" sz="2800" dirty="0"/>
          </a:p>
        </p:txBody>
      </p:sp>
    </p:spTree>
    <p:extLst>
      <p:ext uri="{BB962C8B-B14F-4D97-AF65-F5344CB8AC3E}">
        <p14:creationId xmlns:p14="http://schemas.microsoft.com/office/powerpoint/2010/main" val="2120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E7037859-3A20-5E24-68BB-4ACC7765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1324609"/>
            <a:ext cx="8458200" cy="42665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6D1F7F2-E3EC-AC7C-CA54-5ED14907033D}"/>
              </a:ext>
            </a:extLst>
          </p:cNvPr>
          <p:cNvSpPr txBox="1"/>
          <p:nvPr/>
        </p:nvSpPr>
        <p:spPr>
          <a:xfrm>
            <a:off x="1600200" y="3200400"/>
            <a:ext cx="5410200" cy="707886"/>
          </a:xfrm>
          <a:prstGeom prst="rect">
            <a:avLst/>
          </a:prstGeom>
          <a:noFill/>
        </p:spPr>
        <p:txBody>
          <a:bodyPr wrap="square" rtlCol="0">
            <a:spAutoFit/>
          </a:bodyPr>
          <a:lstStyle/>
          <a:p>
            <a:r>
              <a:rPr lang="en-GB" sz="4000" dirty="0"/>
              <a:t>Keylogger and Security</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392594C-B000-8C2C-2872-0B1C6E50355F}"/>
              </a:ext>
            </a:extLst>
          </p:cNvPr>
          <p:cNvSpPr txBox="1"/>
          <p:nvPr/>
        </p:nvSpPr>
        <p:spPr>
          <a:xfrm>
            <a:off x="1705900" y="1261292"/>
            <a:ext cx="7594704" cy="5196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800" dirty="0"/>
              <a:t>Introduction to Keyloggers and Security</a:t>
            </a:r>
          </a:p>
          <a:p>
            <a:pPr marL="285750" indent="-285750">
              <a:lnSpc>
                <a:spcPct val="150000"/>
              </a:lnSpc>
              <a:buFont typeface="Arial" panose="020B0604020202020204" pitchFamily="34" charset="0"/>
              <a:buChar char="•"/>
            </a:pPr>
            <a:r>
              <a:rPr lang="en-GB" sz="2800" dirty="0"/>
              <a:t>Understanding the problem statement</a:t>
            </a:r>
          </a:p>
          <a:p>
            <a:pPr marL="285750" indent="-285750">
              <a:lnSpc>
                <a:spcPct val="150000"/>
              </a:lnSpc>
              <a:buFont typeface="Arial" panose="020B0604020202020204" pitchFamily="34" charset="0"/>
              <a:buChar char="•"/>
            </a:pPr>
            <a:r>
              <a:rPr lang="en-GB" sz="2800" dirty="0"/>
              <a:t>Overview of the Project</a:t>
            </a:r>
          </a:p>
          <a:p>
            <a:pPr marL="285750" indent="-285750">
              <a:lnSpc>
                <a:spcPct val="150000"/>
              </a:lnSpc>
              <a:buFont typeface="Arial" panose="020B0604020202020204" pitchFamily="34" charset="0"/>
              <a:buChar char="•"/>
            </a:pPr>
            <a:r>
              <a:rPr lang="en-GB" sz="2800" dirty="0"/>
              <a:t>Identifying the End Users</a:t>
            </a:r>
          </a:p>
          <a:p>
            <a:pPr marL="285750" indent="-285750">
              <a:lnSpc>
                <a:spcPct val="150000"/>
              </a:lnSpc>
              <a:buFont typeface="Arial" panose="020B0604020202020204" pitchFamily="34" charset="0"/>
              <a:buChar char="•"/>
            </a:pPr>
            <a:r>
              <a:rPr lang="en-GB" sz="2800" dirty="0"/>
              <a:t>Introducing your solution</a:t>
            </a:r>
          </a:p>
          <a:p>
            <a:pPr marL="285750" indent="-285750">
              <a:lnSpc>
                <a:spcPct val="150000"/>
              </a:lnSpc>
              <a:buFont typeface="Arial" panose="020B0604020202020204" pitchFamily="34" charset="0"/>
              <a:buChar char="•"/>
            </a:pPr>
            <a:r>
              <a:rPr lang="en-GB" sz="2800" dirty="0"/>
              <a:t>Highlighting the unique value proposition</a:t>
            </a:r>
          </a:p>
          <a:p>
            <a:pPr marL="285750" indent="-285750">
              <a:lnSpc>
                <a:spcPct val="150000"/>
              </a:lnSpc>
              <a:buFont typeface="Arial" panose="020B0604020202020204" pitchFamily="34" charset="0"/>
              <a:buChar char="•"/>
            </a:pPr>
            <a:r>
              <a:rPr lang="en-GB" sz="2800" dirty="0"/>
              <a:t>Discussing the key Modelling Approaches</a:t>
            </a:r>
          </a:p>
          <a:p>
            <a:pPr marL="285750" indent="-285750">
              <a:lnSpc>
                <a:spcPct val="150000"/>
              </a:lnSpc>
              <a:buFont typeface="Arial" panose="020B0604020202020204" pitchFamily="34" charset="0"/>
              <a:buChar char="•"/>
            </a:pPr>
            <a:r>
              <a:rPr lang="en-GB" sz="2800" dirty="0"/>
              <a:t>Presenting results and findings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26DD2CF-FF5C-1CBB-2988-2045E858098D}"/>
              </a:ext>
            </a:extLst>
          </p:cNvPr>
          <p:cNvSpPr txBox="1"/>
          <p:nvPr/>
        </p:nvSpPr>
        <p:spPr>
          <a:xfrm>
            <a:off x="834072" y="1695450"/>
            <a:ext cx="7014528" cy="3903504"/>
          </a:xfrm>
          <a:prstGeom prst="rect">
            <a:avLst/>
          </a:prstGeom>
          <a:noFill/>
        </p:spPr>
        <p:txBody>
          <a:bodyPr wrap="square" rtlCol="0">
            <a:spAutoFit/>
          </a:bodyPr>
          <a:lstStyle/>
          <a:p>
            <a:pPr>
              <a:lnSpc>
                <a:spcPct val="150000"/>
              </a:lnSpc>
            </a:pPr>
            <a:r>
              <a:rPr lang="en-GB" sz="2800" dirty="0"/>
              <a:t>Develop a robust and secure keylogger software that accurately logs keystrokes on a target system while ensuring strong encryption and access controls to protect the logged data. This will prevent unauthorized access and ensure privacy and data integrity.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E4DE06C-B360-46D3-FD73-7FFBD496931E}"/>
              </a:ext>
            </a:extLst>
          </p:cNvPr>
          <p:cNvSpPr txBox="1"/>
          <p:nvPr/>
        </p:nvSpPr>
        <p:spPr>
          <a:xfrm>
            <a:off x="537244" y="1611126"/>
            <a:ext cx="8613775" cy="4401205"/>
          </a:xfrm>
          <a:prstGeom prst="rect">
            <a:avLst/>
          </a:prstGeom>
          <a:noFill/>
        </p:spPr>
        <p:txBody>
          <a:bodyPr wrap="square" rtlCol="0">
            <a:spAutoFit/>
          </a:bodyPr>
          <a:lstStyle/>
          <a:p>
            <a:r>
              <a:rPr lang="en-GB" sz="2800" dirty="0"/>
              <a:t>The project aims to develop a secure keylogger that accurately logs keystrokes on a target system. It will include strong encryption and access controls to protect the logged data from unauthorized access. Ethical usage features, such as user consent and transparency, will be implemented to ensure compliance with legal standards. The keylogger will provide reliable and secure monitoring while respecting user privacy. Comprehensive documentation and testing will ensure the tool's effectiveness and ethical use</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775" y="36650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26B8EE6-C673-F205-6B5B-7318641EFF7A}"/>
              </a:ext>
            </a:extLst>
          </p:cNvPr>
          <p:cNvSpPr txBox="1"/>
          <p:nvPr/>
        </p:nvSpPr>
        <p:spPr>
          <a:xfrm>
            <a:off x="709696" y="1152108"/>
            <a:ext cx="8643854" cy="526297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Parents</a:t>
            </a:r>
            <a:r>
              <a:rPr kumimoji="0" lang="en-US" altLang="en-US" sz="2400" b="0" i="0" u="none" strike="noStrike" cap="none" normalizeH="0" baseline="0" dirty="0">
                <a:ln>
                  <a:noFill/>
                </a:ln>
                <a:solidFill>
                  <a:schemeClr val="tx1"/>
                </a:solidFill>
                <a:effectLst/>
                <a:latin typeface="Arial" panose="020B0604020202020204" pitchFamily="34" charset="0"/>
              </a:rPr>
              <a:t>: To monitor their children's computer usage for safety and appropriate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Employers</a:t>
            </a:r>
            <a:r>
              <a:rPr kumimoji="0" lang="en-US" altLang="en-US" sz="2400" b="0" i="0" u="none" strike="noStrike" cap="none" normalizeH="0" baseline="0" dirty="0">
                <a:ln>
                  <a:noFill/>
                </a:ln>
                <a:solidFill>
                  <a:schemeClr val="tx1"/>
                </a:solidFill>
                <a:effectLst/>
                <a:latin typeface="Arial" panose="020B0604020202020204" pitchFamily="34" charset="0"/>
              </a:rPr>
              <a:t>: To oversee employee activity on work computers, ensuring productivity and preventing data breaches.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Educational Institutions</a:t>
            </a:r>
            <a:r>
              <a:rPr kumimoji="0" lang="en-US" altLang="en-US" sz="2400" b="0" i="0" u="none" strike="noStrike" cap="none" normalizeH="0" baseline="0" dirty="0">
                <a:ln>
                  <a:noFill/>
                </a:ln>
                <a:solidFill>
                  <a:schemeClr val="tx1"/>
                </a:solidFill>
                <a:effectLst/>
                <a:latin typeface="Arial" panose="020B0604020202020204" pitchFamily="34" charset="0"/>
              </a:rPr>
              <a:t>: For monitoring student activity on school-provided devices to maintain a safe and focused learning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Security Professionals</a:t>
            </a:r>
            <a:r>
              <a:rPr kumimoji="0" lang="en-US" altLang="en-US" sz="2400" b="0" i="0" u="none" strike="noStrike" cap="none" normalizeH="0" baseline="0" dirty="0">
                <a:ln>
                  <a:noFill/>
                </a:ln>
                <a:solidFill>
                  <a:schemeClr val="tx1"/>
                </a:solidFill>
                <a:effectLst/>
                <a:latin typeface="Arial" panose="020B0604020202020204" pitchFamily="34" charset="0"/>
              </a:rPr>
              <a:t>: To analyze and understand user behavior on systems, enhancing security protocols and detecting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Researchers</a:t>
            </a:r>
            <a:r>
              <a:rPr kumimoji="0" lang="en-US" altLang="en-US" sz="2400" b="0" i="0" u="none" strike="noStrike" cap="none" normalizeH="0" baseline="0" dirty="0">
                <a:ln>
                  <a:noFill/>
                </a:ln>
                <a:solidFill>
                  <a:schemeClr val="tx1"/>
                </a:solidFill>
                <a:effectLst/>
                <a:latin typeface="Arial" panose="020B0604020202020204" pitchFamily="34" charset="0"/>
              </a:rPr>
              <a:t>: To study human-computer interaction and collect data for usability studies, with participant consent. </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73503" y="3609975"/>
            <a:ext cx="2695574" cy="3248025"/>
          </a:xfrm>
          <a:prstGeom prst="rect">
            <a:avLst/>
          </a:prstGeom>
        </p:spPr>
      </p:pic>
      <p:sp>
        <p:nvSpPr>
          <p:cNvPr id="6" name="object 6"/>
          <p:cNvSpPr txBox="1">
            <a:spLocks noGrp="1"/>
          </p:cNvSpPr>
          <p:nvPr>
            <p:ph type="title"/>
          </p:nvPr>
        </p:nvSpPr>
        <p:spPr>
          <a:xfrm>
            <a:off x="228600" y="2413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033F6FE-331C-11BC-0E83-B2FA762D3B6F}"/>
              </a:ext>
            </a:extLst>
          </p:cNvPr>
          <p:cNvSpPr txBox="1"/>
          <p:nvPr/>
        </p:nvSpPr>
        <p:spPr>
          <a:xfrm>
            <a:off x="859357" y="919640"/>
            <a:ext cx="9078277" cy="5509200"/>
          </a:xfrm>
          <a:prstGeom prst="rect">
            <a:avLst/>
          </a:prstGeom>
          <a:noFill/>
        </p:spPr>
        <p:txBody>
          <a:bodyPr wrap="square" rtlCol="0">
            <a:spAutoFit/>
          </a:bodyPr>
          <a:lstStyle/>
          <a:p>
            <a:pPr>
              <a:lnSpc>
                <a:spcPct val="100000"/>
              </a:lnSpc>
              <a:buNone/>
            </a:pPr>
            <a:r>
              <a:rPr lang="en-IN" sz="3200" b="1" strike="noStrike" spc="-1" dirty="0">
                <a:solidFill>
                  <a:srgbClr val="000000"/>
                </a:solidFill>
                <a:latin typeface="Calibri"/>
              </a:rPr>
              <a:t>To avoid keyloggers </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Use anti virus program</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Use password manager</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Use multi factor authentication</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Use a firewall</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Avoid suspicious links and downloads </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Change password periodically</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Update your system</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Use Virtual Keyboard to type passwords and sensitive </a:t>
            </a:r>
            <a:endParaRPr lang="en-IN" sz="3200" b="0" strike="noStrike" spc="-1" dirty="0">
              <a:latin typeface="Arial"/>
            </a:endParaRPr>
          </a:p>
          <a:p>
            <a:pPr marL="457200" indent="-457200">
              <a:lnSpc>
                <a:spcPct val="100000"/>
              </a:lnSpc>
              <a:buClr>
                <a:srgbClr val="000000"/>
              </a:buClr>
              <a:buFont typeface="Arial"/>
              <a:buChar char="•"/>
            </a:pPr>
            <a:r>
              <a:rPr lang="en-IN" sz="3200" b="0" strike="noStrike" spc="-1" dirty="0">
                <a:solidFill>
                  <a:srgbClr val="000000"/>
                </a:solidFill>
                <a:latin typeface="Calibri"/>
              </a:rPr>
              <a:t>information </a:t>
            </a:r>
            <a:endParaRPr lang="en-IN" sz="32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348662" y="3438525"/>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707AF63-B789-C74F-C6F2-614BEAF7DD8B}"/>
              </a:ext>
            </a:extLst>
          </p:cNvPr>
          <p:cNvSpPr txBox="1"/>
          <p:nvPr/>
        </p:nvSpPr>
        <p:spPr>
          <a:xfrm>
            <a:off x="914400" y="1524000"/>
            <a:ext cx="7248907" cy="4524315"/>
          </a:xfrm>
          <a:prstGeom prst="rect">
            <a:avLst/>
          </a:prstGeom>
          <a:noFill/>
        </p:spPr>
        <p:txBody>
          <a:bodyPr wrap="square" rtlCol="0">
            <a:spAutoFit/>
          </a:bodyPr>
          <a:lstStyle/>
          <a:p>
            <a:pPr>
              <a:lnSpc>
                <a:spcPct val="100000"/>
              </a:lnSpc>
              <a:buNone/>
            </a:pPr>
            <a:r>
              <a:rPr lang="en-US" sz="2400" b="1" strike="noStrike" spc="-1" dirty="0">
                <a:solidFill>
                  <a:srgbClr val="000000"/>
                </a:solidFill>
                <a:latin typeface="Calibri"/>
              </a:rPr>
              <a:t>Architecture Overview:</a:t>
            </a:r>
            <a:endParaRPr lang="en-IN" sz="2400" b="0" strike="noStrike" spc="-1" dirty="0">
              <a:latin typeface="Arial"/>
            </a:endParaRPr>
          </a:p>
          <a:p>
            <a:pPr>
              <a:lnSpc>
                <a:spcPct val="100000"/>
              </a:lnSpc>
              <a:buNone/>
            </a:pPr>
            <a:endParaRPr lang="en-IN" sz="2400" b="0" strike="noStrike" spc="-1" dirty="0">
              <a:latin typeface="Arial"/>
            </a:endParaRPr>
          </a:p>
          <a:p>
            <a:pPr>
              <a:lnSpc>
                <a:spcPct val="100000"/>
              </a:lnSpc>
              <a:buNone/>
            </a:pPr>
            <a:r>
              <a:rPr lang="en-US" sz="2400" b="1" strike="noStrike" spc="-1" dirty="0">
                <a:solidFill>
                  <a:srgbClr val="000000"/>
                </a:solidFill>
                <a:latin typeface="Calibri"/>
              </a:rPr>
              <a:t>Modular Design: </a:t>
            </a:r>
            <a:r>
              <a:rPr lang="en-US" sz="2400" b="0" strike="noStrike" spc="-1" dirty="0">
                <a:solidFill>
                  <a:srgbClr val="000000"/>
                </a:solidFill>
                <a:latin typeface="Calibri"/>
              </a:rPr>
              <a:t>The keylogger code is structured into modular functions for better readability and maintenance.</a:t>
            </a:r>
            <a:endParaRPr lang="en-IN" sz="2400" b="0" strike="noStrike" spc="-1" dirty="0">
              <a:latin typeface="Arial"/>
            </a:endParaRPr>
          </a:p>
          <a:p>
            <a:pPr>
              <a:lnSpc>
                <a:spcPct val="100000"/>
              </a:lnSpc>
              <a:buNone/>
            </a:pPr>
            <a:endParaRPr lang="en-IN" sz="2400" b="0" strike="noStrike" spc="-1" dirty="0">
              <a:latin typeface="Arial"/>
            </a:endParaRPr>
          </a:p>
          <a:p>
            <a:pPr>
              <a:lnSpc>
                <a:spcPct val="100000"/>
              </a:lnSpc>
              <a:buNone/>
            </a:pPr>
            <a:r>
              <a:rPr lang="en-US" sz="2400" b="1" strike="noStrike" spc="-1" dirty="0">
                <a:solidFill>
                  <a:srgbClr val="000000"/>
                </a:solidFill>
                <a:latin typeface="Calibri"/>
              </a:rPr>
              <a:t>Event Handling: </a:t>
            </a:r>
            <a:r>
              <a:rPr lang="en-US" sz="2400" b="0" strike="noStrike" spc="-1" dirty="0">
                <a:solidFill>
                  <a:srgbClr val="000000"/>
                </a:solidFill>
                <a:latin typeface="Calibri"/>
              </a:rPr>
              <a:t>Utilizes the </a:t>
            </a:r>
            <a:r>
              <a:rPr lang="en-US" sz="2400" b="0" strike="noStrike" spc="-1" dirty="0" err="1">
                <a:solidFill>
                  <a:srgbClr val="000000"/>
                </a:solidFill>
                <a:latin typeface="Calibri"/>
              </a:rPr>
              <a:t>pynput</a:t>
            </a:r>
            <a:r>
              <a:rPr lang="en-US" sz="2400" b="0" strike="noStrike" spc="-1" dirty="0">
                <a:solidFill>
                  <a:srgbClr val="000000"/>
                </a:solidFill>
                <a:latin typeface="Calibri"/>
              </a:rPr>
              <a:t> library to capture and handle keyboard events.</a:t>
            </a:r>
            <a:endParaRPr lang="en-IN" sz="2400" b="0" strike="noStrike" spc="-1" dirty="0">
              <a:latin typeface="Arial"/>
            </a:endParaRPr>
          </a:p>
          <a:p>
            <a:pPr>
              <a:lnSpc>
                <a:spcPct val="100000"/>
              </a:lnSpc>
              <a:buNone/>
            </a:pPr>
            <a:endParaRPr lang="en-IN" sz="2400" b="0" strike="noStrike" spc="-1" dirty="0">
              <a:latin typeface="Arial"/>
            </a:endParaRPr>
          </a:p>
          <a:p>
            <a:pPr>
              <a:lnSpc>
                <a:spcPct val="100000"/>
              </a:lnSpc>
              <a:buNone/>
            </a:pPr>
            <a:r>
              <a:rPr lang="en-US" sz="2400" b="1" strike="noStrike" spc="-1" dirty="0">
                <a:solidFill>
                  <a:srgbClr val="000000"/>
                </a:solidFill>
                <a:latin typeface="Calibri"/>
              </a:rPr>
              <a:t>Data Logging: </a:t>
            </a:r>
            <a:r>
              <a:rPr lang="en-US" sz="2400" b="0" strike="noStrike" spc="-1" dirty="0">
                <a:solidFill>
                  <a:srgbClr val="000000"/>
                </a:solidFill>
                <a:latin typeface="Calibri"/>
              </a:rPr>
              <a:t>Implements functions to log captured data into text and JSON files.</a:t>
            </a:r>
            <a:endParaRPr lang="en-IN" sz="2400" b="0" strike="noStrike" spc="-1" dirty="0">
              <a:latin typeface="Arial"/>
            </a:endParaRP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613235"/>
            <a:ext cx="8613775" cy="4765407"/>
          </a:xfrm>
          <a:prstGeom prst="rect">
            <a:avLst/>
          </a:prstGeom>
        </p:spPr>
        <p:txBody>
          <a:bodyPr vert="horz" wrap="square" lIns="0" tIns="12700" rIns="0" bIns="0" rtlCol="0">
            <a:spAutoFit/>
          </a:bodyPr>
          <a:lstStyle/>
          <a:p>
            <a:pPr>
              <a:lnSpc>
                <a:spcPct val="100000"/>
              </a:lnSpc>
              <a:buNone/>
            </a:pPr>
            <a:r>
              <a:rPr lang="en-GB" sz="2800" dirty="0"/>
              <a:t> </a:t>
            </a:r>
            <a:r>
              <a:rPr lang="en-US" sz="2800" b="1" strike="noStrike" spc="-1" dirty="0">
                <a:solidFill>
                  <a:srgbClr val="000000"/>
                </a:solidFill>
                <a:latin typeface="Calibri"/>
              </a:rPr>
              <a:t>Architecture Overview:</a:t>
            </a: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r>
              <a:rPr lang="en-US" sz="2800" b="1" strike="noStrike" spc="-1" dirty="0">
                <a:solidFill>
                  <a:srgbClr val="000000"/>
                </a:solidFill>
                <a:latin typeface="Calibri"/>
              </a:rPr>
              <a:t>Modular Design: </a:t>
            </a:r>
            <a:r>
              <a:rPr lang="en-US" sz="2800" b="0" strike="noStrike" spc="-1" dirty="0">
                <a:solidFill>
                  <a:srgbClr val="000000"/>
                </a:solidFill>
                <a:latin typeface="Calibri"/>
              </a:rPr>
              <a:t>The keylogger code is structured into modular functions for better readability and maintenance.</a:t>
            </a: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r>
              <a:rPr lang="en-US" sz="2800" b="1" strike="noStrike" spc="-1" dirty="0">
                <a:solidFill>
                  <a:srgbClr val="000000"/>
                </a:solidFill>
                <a:latin typeface="Calibri"/>
              </a:rPr>
              <a:t>Event Handling: </a:t>
            </a:r>
            <a:r>
              <a:rPr lang="en-US" sz="2800" b="0" strike="noStrike" spc="-1" dirty="0">
                <a:solidFill>
                  <a:srgbClr val="000000"/>
                </a:solidFill>
                <a:latin typeface="Calibri"/>
              </a:rPr>
              <a:t>Utilizes the </a:t>
            </a:r>
            <a:r>
              <a:rPr lang="en-US" sz="2800" b="0" strike="noStrike" spc="-1" dirty="0" err="1">
                <a:solidFill>
                  <a:srgbClr val="000000"/>
                </a:solidFill>
                <a:latin typeface="Calibri"/>
              </a:rPr>
              <a:t>pynput</a:t>
            </a:r>
            <a:r>
              <a:rPr lang="en-US" sz="2800" b="0" strike="noStrike" spc="-1" dirty="0">
                <a:solidFill>
                  <a:srgbClr val="000000"/>
                </a:solidFill>
                <a:latin typeface="Calibri"/>
              </a:rPr>
              <a:t> library to capture and handle keyboard events.</a:t>
            </a: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r>
              <a:rPr lang="en-US" sz="2800" b="1" strike="noStrike" spc="-1" dirty="0">
                <a:solidFill>
                  <a:srgbClr val="000000"/>
                </a:solidFill>
                <a:latin typeface="Calibri"/>
              </a:rPr>
              <a:t>Data Logging: </a:t>
            </a:r>
            <a:r>
              <a:rPr lang="en-US" sz="2800" b="0" strike="noStrike" spc="-1" dirty="0">
                <a:solidFill>
                  <a:srgbClr val="000000"/>
                </a:solidFill>
                <a:latin typeface="Calibri"/>
              </a:rPr>
              <a:t>Implements functions to log captured data into text and JSON files.</a:t>
            </a:r>
            <a:endParaRPr lang="en-IN" sz="2800" b="0" strike="noStrike" spc="-1" dirty="0">
              <a:latin typeface="Arial"/>
            </a:endParaRPr>
          </a:p>
          <a:p>
            <a:pPr marL="12700">
              <a:lnSpc>
                <a:spcPct val="100000"/>
              </a:lnSpc>
              <a:spcBef>
                <a:spcPts val="100"/>
              </a:spcBef>
            </a:pPr>
            <a:endParaRPr sz="2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595</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Marisetti HemaSri</vt:lpstr>
      <vt:lpstr>PROJECT TITLE</vt:lpstr>
      <vt:lpstr>AGENDA</vt:lpstr>
      <vt:lpstr>PROBLEM STATEMENT</vt:lpstr>
      <vt:lpstr>PROJECT OVERVIEW</vt:lpstr>
      <vt:lpstr>WHO ARE THE END USERS?</vt:lpstr>
      <vt:lpstr>VALUE PROPOSITION</vt:lpstr>
      <vt:lpstr>THE WOW IN YOUR SOLUTION</vt:lpstr>
      <vt:lpstr>PowerPoint Presentation</vt:lpstr>
      <vt:lpstr>Components: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Hema Sri</dc:creator>
  <cp:lastModifiedBy>HemaSri Marisetti</cp:lastModifiedBy>
  <cp:revision>2</cp:revision>
  <dcterms:created xsi:type="dcterms:W3CDTF">2024-06-03T05:48:59Z</dcterms:created>
  <dcterms:modified xsi:type="dcterms:W3CDTF">2024-06-21T08:26:45Z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