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  <p:embeddedFont>
      <p:font typeface="Roboto Mon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8" Type="http://schemas.openxmlformats.org/officeDocument/2006/relationships/font" Target="fonts/RobotoMono-regular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Italic.fntdata"/><Relationship Id="rId3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84f73117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84f73117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84f73117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84f73117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84f731170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84f731170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84f731170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84f731170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84f731170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84f731170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5e91ff8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5e91ff8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84f73117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84f73117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84f7311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84f7311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84f73117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84f73117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84f73117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84f73117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84f73117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84f73117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Toxic Speech Detection Project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Generative vs Discriminative Model Comparison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87025" y="144225"/>
            <a:ext cx="4587000" cy="76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&amp; Discussion</a:t>
            </a:r>
            <a:endParaRPr/>
          </a:p>
        </p:txBody>
      </p:sp>
      <p:sp>
        <p:nvSpPr>
          <p:cNvPr id="190" name="Google Shape;190;p22"/>
          <p:cNvSpPr txBox="1"/>
          <p:nvPr/>
        </p:nvSpPr>
        <p:spPr>
          <a:xfrm>
            <a:off x="456300" y="1023125"/>
            <a:ext cx="4837200" cy="30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Performance: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Naive Bayes: </a:t>
            </a:r>
            <a:r>
              <a:rPr b="1" lang="en">
                <a:solidFill>
                  <a:schemeClr val="lt1"/>
                </a:solidFill>
              </a:rPr>
              <a:t>87% accuracy</a:t>
            </a:r>
            <a:r>
              <a:rPr lang="en">
                <a:solidFill>
                  <a:schemeClr val="lt1"/>
                </a:solidFill>
              </a:rPr>
              <a:t>, F1 (macro) = 0.46  Strong for non-toxic, misses toxic completely.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Random Forest: </a:t>
            </a:r>
            <a:r>
              <a:rPr b="1" lang="en">
                <a:solidFill>
                  <a:schemeClr val="lt1"/>
                </a:solidFill>
              </a:rPr>
              <a:t>86% accuracy</a:t>
            </a:r>
            <a:r>
              <a:rPr lang="en">
                <a:solidFill>
                  <a:schemeClr val="lt1"/>
                </a:solidFill>
              </a:rPr>
              <a:t>, F1 (macro) = 0.47 Slightly better toxic detection but still poor.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Both used TF-IDF n-grams, good for explicit toxic words but weak for context/sarcasm.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84925" y="165875"/>
            <a:ext cx="2253300" cy="6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</a:t>
            </a:r>
            <a:endParaRPr/>
          </a:p>
        </p:txBody>
      </p:sp>
      <p:sp>
        <p:nvSpPr>
          <p:cNvPr id="196" name="Google Shape;196;p23"/>
          <p:cNvSpPr txBox="1"/>
          <p:nvPr/>
        </p:nvSpPr>
        <p:spPr>
          <a:xfrm>
            <a:off x="627750" y="1366025"/>
            <a:ext cx="5853900" cy="3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i="1" lang="en" sz="1100">
                <a:solidFill>
                  <a:schemeClr val="lt1"/>
                </a:solidFill>
              </a:rPr>
              <a:t>"</a:t>
            </a:r>
            <a:r>
              <a:rPr i="1" lang="en">
                <a:solidFill>
                  <a:schemeClr val="lt1"/>
                </a:solidFill>
              </a:rPr>
              <a:t>Thanks for your help. Much appreciated!"</a:t>
            </a:r>
            <a:r>
              <a:rPr lang="en">
                <a:solidFill>
                  <a:schemeClr val="lt1"/>
                </a:solidFill>
              </a:rPr>
              <a:t> → ✅ Both correct (non-toxic)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i="1" lang="en">
                <a:solidFill>
                  <a:schemeClr val="lt1"/>
                </a:solidFill>
              </a:rPr>
              <a:t>"You're a complete fool. Shut up."</a:t>
            </a:r>
            <a:r>
              <a:rPr lang="en">
                <a:solidFill>
                  <a:schemeClr val="lt1"/>
                </a:solidFill>
              </a:rPr>
              <a:t> → ❌ Both wrong (missed toxic)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i="1" lang="en">
                <a:solidFill>
                  <a:schemeClr val="lt1"/>
                </a:solidFill>
              </a:rPr>
              <a:t>"I respectfully disagree with your point."</a:t>
            </a:r>
            <a:r>
              <a:rPr lang="en">
                <a:solidFill>
                  <a:schemeClr val="lt1"/>
                </a:solidFill>
              </a:rPr>
              <a:t> → ✅ Both correct (non-toxic)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i="1" lang="en">
                <a:solidFill>
                  <a:schemeClr val="lt1"/>
                </a:solidFill>
              </a:rPr>
              <a:t>"Get lost, nobody wants your opinion!"</a:t>
            </a:r>
            <a:r>
              <a:rPr lang="en">
                <a:solidFill>
                  <a:schemeClr val="lt1"/>
                </a:solidFill>
              </a:rPr>
              <a:t> → ❌ Both wrong (missed toxic)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i="1" lang="en">
                <a:solidFill>
                  <a:schemeClr val="lt1"/>
                </a:solidFill>
              </a:rPr>
              <a:t>"You are disgusting and pathetic."</a:t>
            </a:r>
            <a:r>
              <a:rPr lang="en">
                <a:solidFill>
                  <a:schemeClr val="lt1"/>
                </a:solidFill>
              </a:rPr>
              <a:t> → ✅ RF correct, NB wrong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211375" y="178100"/>
            <a:ext cx="4678200" cy="100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202" name="Google Shape;202;p24"/>
          <p:cNvSpPr txBox="1"/>
          <p:nvPr/>
        </p:nvSpPr>
        <p:spPr>
          <a:xfrm>
            <a:off x="615500" y="1576025"/>
            <a:ext cx="4959900" cy="31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Class imbalance (few toxic examples)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TF-IDF lacks context understanding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NB assumes feature independence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RF not optimal for sparse high-dimensional text</a:t>
            </a:r>
            <a:br>
              <a:rPr lang="en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223600" y="214850"/>
            <a:ext cx="5187300" cy="85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improvements. </a:t>
            </a: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578750" y="1819125"/>
            <a:ext cx="5033400" cy="29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 balancing (SMOTE, weights)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Higher-order n-grams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 sentiment/profanity features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 deep learning (BERT) for contex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13400" y="104625"/>
            <a:ext cx="5297400" cy="918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235850" y="1378275"/>
            <a:ext cx="5645700" cy="27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Both models have high accuracy but fail on toxic class.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Accuracy is misleading in a macro/weighted F1 are better indicators.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Naive Bayes is simpler and faster, Random Forest captures some extra toxic cases.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Need </a:t>
            </a:r>
            <a:r>
              <a:rPr b="1" lang="en">
                <a:solidFill>
                  <a:schemeClr val="lt1"/>
                </a:solidFill>
              </a:rPr>
              <a:t>class balancing</a:t>
            </a:r>
            <a:r>
              <a:rPr lang="en">
                <a:solidFill>
                  <a:schemeClr val="lt1"/>
                </a:solidFill>
              </a:rPr>
              <a:t> and </a:t>
            </a:r>
            <a:r>
              <a:rPr b="1" lang="en">
                <a:solidFill>
                  <a:schemeClr val="lt1"/>
                </a:solidFill>
              </a:rPr>
              <a:t>context-aware models</a:t>
            </a:r>
            <a:r>
              <a:rPr lang="en">
                <a:solidFill>
                  <a:schemeClr val="lt1"/>
                </a:solidFill>
              </a:rPr>
              <a:t> (e.g., BERT &amp; ROBERT ) to improve toxic detection.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Model Selection</a:t>
            </a:r>
            <a:endParaRPr sz="2400"/>
          </a:p>
        </p:txBody>
      </p:sp>
      <p:sp>
        <p:nvSpPr>
          <p:cNvPr id="141" name="Google Shape;141;p14"/>
          <p:cNvSpPr txBox="1"/>
          <p:nvPr>
            <p:ph idx="4294967295" type="title"/>
          </p:nvPr>
        </p:nvSpPr>
        <p:spPr>
          <a:xfrm>
            <a:off x="535775" y="1480150"/>
            <a:ext cx="7317300" cy="18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Generative Model: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 Naive Bayes , P(x,y)</a:t>
            </a:r>
            <a:br>
              <a:rPr b="0"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latin typeface="Arial"/>
                <a:ea typeface="Arial"/>
                <a:cs typeface="Arial"/>
                <a:sym typeface="Arial"/>
              </a:rPr>
              <a:t>Discriminative Model: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 Random Forest, P(y∣x)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These models were selected for their complementary strengths in text classification.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ctrTitle"/>
          </p:nvPr>
        </p:nvSpPr>
        <p:spPr>
          <a:xfrm>
            <a:off x="3052525" y="374050"/>
            <a:ext cx="5669100" cy="1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Theoretical Justification</a:t>
            </a:r>
            <a:endParaRPr/>
          </a:p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3309700" y="1463975"/>
            <a:ext cx="5412300" cy="31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Naive Bayes: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Based on Bayes’ theorem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Assumes feature independence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Fast and effective for text data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Based on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Bayes’ Theorem</a:t>
            </a: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P(y∣x)=P(x∣y)⋅P(y)/p(x)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Works well for </a:t>
            </a: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high-dimensional text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 and scalable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Excellent for high-dimensional sparse data (e.g., TF-IDF)</a:t>
            </a: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Strong baseline for text classification</a:t>
            </a:r>
            <a:b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cxnSp>
        <p:nvCxnSpPr>
          <p:cNvPr id="148" name="Google Shape;148;p15"/>
          <p:cNvCxnSpPr/>
          <p:nvPr/>
        </p:nvCxnSpPr>
        <p:spPr>
          <a:xfrm flipH="1" rot="10800000">
            <a:off x="1619700" y="3092850"/>
            <a:ext cx="342900" cy="18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ctrTitle"/>
          </p:nvPr>
        </p:nvSpPr>
        <p:spPr>
          <a:xfrm>
            <a:off x="3058525" y="630225"/>
            <a:ext cx="5644800" cy="8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Justification</a:t>
            </a:r>
            <a:endParaRPr/>
          </a:p>
        </p:txBody>
      </p:sp>
      <p:sp>
        <p:nvSpPr>
          <p:cNvPr id="154" name="Google Shape;154;p16"/>
          <p:cNvSpPr txBox="1"/>
          <p:nvPr>
            <p:ph idx="1" type="subTitle"/>
          </p:nvPr>
        </p:nvSpPr>
        <p:spPr>
          <a:xfrm>
            <a:off x="3077026" y="1659925"/>
            <a:ext cx="5644800" cy="28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Naive Bayes:</a:t>
            </a:r>
            <a:endParaRPr b="1"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Simple and scalable</a:t>
            </a:r>
            <a:b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Excellent for high-dimensional sparse data (e.g., TF-IDF)</a:t>
            </a:r>
            <a:b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Strong baseline for text classification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823850" y="1219050"/>
            <a:ext cx="5927100" cy="3355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Ensemble of decision trees built on random subsets of data and features.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Models complex, non-linear relationships.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Learns class boundaries directly.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Handles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non-linear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 relationships.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Reduces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overfitting</a:t>
            </a:r>
            <a:r>
              <a:rPr b="0" lang="en" sz="1400">
                <a:latin typeface="Arial"/>
                <a:ea typeface="Arial"/>
                <a:cs typeface="Arial"/>
                <a:sym typeface="Arial"/>
              </a:rPr>
              <a:t> through averaging.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For Classification 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lphaLcPeriod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y^=mode{h1(x),h2(x),…,hT(x)}\hat{y} = \text{mode}\{ h_1(x), h_2(x), \dots, h_T(x) \}y^​=mode{h1​(x),h2​(x),…,hT​(x)}.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 Handles feature interactions and outliers.</a:t>
            </a:r>
            <a:br>
              <a:rPr b="0" lang="en" sz="1400">
                <a:latin typeface="Arial"/>
                <a:ea typeface="Arial"/>
                <a:cs typeface="Arial"/>
                <a:sym typeface="Arial"/>
              </a:rPr>
            </a:br>
            <a:r>
              <a:rPr b="0" lang="en" sz="1400">
                <a:latin typeface="Arial"/>
                <a:ea typeface="Arial"/>
                <a:cs typeface="Arial"/>
                <a:sym typeface="Arial"/>
              </a:rPr>
              <a:t>  Less sensitive to overfitting due to ensemble averaging.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 Works without feature scaling.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0"/>
              </a:spcBef>
              <a:spcAft>
                <a:spcPts val="50"/>
              </a:spcAft>
              <a:buNone/>
            </a:pPr>
            <a:r>
              <a:rPr lang="en" sz="1400">
                <a:solidFill>
                  <a:schemeClr val="accent5"/>
                </a:solidFill>
              </a:rPr>
              <a:t> </a:t>
            </a:r>
            <a:endParaRPr sz="1400">
              <a:solidFill>
                <a:schemeClr val="accent5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897175" y="423050"/>
            <a:ext cx="5376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lt1"/>
                </a:solidFill>
              </a:rPr>
              <a:t>Random Forest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283100" y="712150"/>
            <a:ext cx="8268000" cy="82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Steps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431800" y="1660375"/>
            <a:ext cx="8327700" cy="3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Tokenization</a:t>
            </a:r>
            <a:r>
              <a:rPr lang="en">
                <a:solidFill>
                  <a:schemeClr val="lt1"/>
                </a:solidFill>
              </a:rPr>
              <a:t> – Split text into words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Lowercasing</a:t>
            </a:r>
            <a:r>
              <a:rPr lang="en">
                <a:solidFill>
                  <a:schemeClr val="lt1"/>
                </a:solidFill>
              </a:rPr>
              <a:t> – Normalize text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Stopword Removal</a:t>
            </a:r>
            <a:r>
              <a:rPr lang="en">
                <a:solidFill>
                  <a:schemeClr val="lt1"/>
                </a:solidFill>
              </a:rPr>
              <a:t> – Remove common, non-informative words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Special Token Cleaning</a:t>
            </a:r>
            <a:r>
              <a:rPr lang="en">
                <a:solidFill>
                  <a:schemeClr val="lt1"/>
                </a:solidFill>
              </a:rPr>
              <a:t> – Remove dataset-specific placeholders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Punctuation and Digit Removal</a:t>
            </a:r>
            <a:r>
              <a:rPr lang="en">
                <a:solidFill>
                  <a:schemeClr val="lt1"/>
                </a:solidFill>
              </a:rPr>
              <a:t> – Clean noisy characters</a:t>
            </a:r>
            <a:br>
              <a:rPr lang="e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</a:rPr>
              <a:t>Optional:</a:t>
            </a:r>
            <a:r>
              <a:rPr lang="en">
                <a:solidFill>
                  <a:schemeClr val="lt1"/>
                </a:solidFill>
              </a:rPr>
              <a:t> Lemmatization or Stemming – Normalize word forms</a:t>
            </a:r>
            <a:br>
              <a:rPr lang="en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09325" y="251600"/>
            <a:ext cx="5412900" cy="6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Representation (TF-IDF)</a:t>
            </a:r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578750" y="1512975"/>
            <a:ext cx="5559900" cy="18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Converts text to numeric vectors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Downweights common words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Highlights rare but informative words</a:t>
            </a:r>
            <a:b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Ideal for traditional models like Naive Bayes and Random Forest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260350" y="190350"/>
            <a:ext cx="6000900" cy="8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Data Exploration &amp; Cleaning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542025" y="1782400"/>
            <a:ext cx="5278200" cy="304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</a:rPr>
              <a:t>The dataset is split into:</a:t>
            </a:r>
            <a:endParaRPr sz="1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train.csv</a:t>
            </a: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</a:rPr>
              <a:t> – used to train both models</a:t>
            </a:r>
            <a:br>
              <a:rPr lang="en" sz="1100">
                <a:solidFill>
                  <a:schemeClr val="lt1"/>
                </a:solidFill>
                <a:highlight>
                  <a:schemeClr val="dk1"/>
                </a:highlight>
              </a:rPr>
            </a:br>
            <a:endParaRPr sz="1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valid.csv</a:t>
            </a: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</a:rPr>
              <a:t> – used for validation and hyperparameter tuning</a:t>
            </a:r>
            <a:br>
              <a:rPr lang="en" sz="1100">
                <a:solidFill>
                  <a:schemeClr val="lt1"/>
                </a:solidFill>
                <a:highlight>
                  <a:schemeClr val="dk1"/>
                </a:highlight>
              </a:rPr>
            </a:br>
            <a:endParaRPr sz="1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test.csv</a:t>
            </a: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</a:rPr>
              <a:t> – used for final prediction (no labels provided)</a:t>
            </a:r>
            <a:br>
              <a:rPr lang="en" sz="1100">
                <a:solidFill>
                  <a:schemeClr val="lt1"/>
                </a:solidFill>
                <a:highlight>
                  <a:schemeClr val="dk1"/>
                </a:highlight>
              </a:rPr>
            </a:br>
            <a:endParaRPr sz="1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</a:rPr>
              <a:t>Each file contains:</a:t>
            </a:r>
            <a:endParaRPr sz="1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comment</a:t>
            </a: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</a:rPr>
              <a:t> – the input text</a:t>
            </a:r>
            <a:br>
              <a:rPr lang="en" sz="1100">
                <a:solidFill>
                  <a:schemeClr val="lt1"/>
                </a:solidFill>
                <a:highlight>
                  <a:schemeClr val="dk1"/>
                </a:highlight>
              </a:rPr>
            </a:br>
            <a:endParaRPr sz="1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toxicity</a:t>
            </a:r>
            <a:r>
              <a:rPr lang="en" sz="1100">
                <a:solidFill>
                  <a:schemeClr val="lt1"/>
                </a:solidFill>
                <a:highlight>
                  <a:schemeClr val="dk1"/>
                </a:highlight>
              </a:rPr>
              <a:t> – the target label (0 = non-toxic, 1 = toxic)</a:t>
            </a:r>
            <a:endParaRPr sz="11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444050" y="251600"/>
            <a:ext cx="3918900" cy="7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Generation</a:t>
            </a:r>
            <a:endParaRPr/>
          </a:p>
        </p:txBody>
      </p:sp>
      <p:sp>
        <p:nvSpPr>
          <p:cNvPr id="184" name="Google Shape;184;p21"/>
          <p:cNvSpPr txBox="1"/>
          <p:nvPr/>
        </p:nvSpPr>
        <p:spPr>
          <a:xfrm>
            <a:off x="566500" y="1280300"/>
            <a:ext cx="5008800" cy="3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  <a:t>Both trained models were used to predict the 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comment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  <a:t> column in 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test.csv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  <a:t>.</a:t>
            </a:r>
            <a:b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</a:br>
            <a:endParaRPr sz="1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  <a:t>Two new columns were added:</a:t>
            </a:r>
            <a:b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</a:br>
            <a:endParaRPr sz="1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out_label_model_Gen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  <a:t> – Predictions from Naive Bayes</a:t>
            </a:r>
            <a:b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</a:br>
            <a:endParaRPr sz="1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out_label_model_Dis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  <a:t> – Predictions from Random Forest</a:t>
            </a:r>
            <a:b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</a:br>
            <a:endParaRPr sz="1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  <a:t>The final updated 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test.csv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</a:rPr>
              <a:t> file was saved and submitted as output.</a:t>
            </a:r>
            <a:endParaRPr sz="12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