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0" r:id="rId1"/>
  </p:sldMasterIdLst>
  <p:sldIdLst>
    <p:sldId id="263" r:id="rId2"/>
    <p:sldId id="256" r:id="rId3"/>
    <p:sldId id="257" r:id="rId4"/>
    <p:sldId id="264" r:id="rId5"/>
    <p:sldId id="258" r:id="rId6"/>
    <p:sldId id="259" r:id="rId7"/>
    <p:sldId id="260" r:id="rId8"/>
  </p:sldIdLst>
  <p:sldSz cx="134112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0"/>
  </p:normalViewPr>
  <p:slideViewPr>
    <p:cSldViewPr>
      <p:cViewPr>
        <p:scale>
          <a:sx n="73" d="100"/>
          <a:sy n="73" d="100"/>
        </p:scale>
        <p:origin x="1792" y="160"/>
      </p:cViewPr>
      <p:guideLst>
        <p:guide orient="horz" pos="2880"/>
        <p:guide pos="37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412193" cy="100584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8836" y="2657400"/>
            <a:ext cx="7786337" cy="2222782"/>
          </a:xfrm>
        </p:spPr>
        <p:txBody>
          <a:bodyPr anchor="b">
            <a:noAutofit/>
          </a:bodyPr>
          <a:lstStyle>
            <a:lvl1pPr algn="ctr">
              <a:defRPr sz="704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8836" y="5277547"/>
            <a:ext cx="7786337" cy="2020555"/>
          </a:xfrm>
        </p:spPr>
        <p:txBody>
          <a:bodyPr anchor="t">
            <a:normAutofit/>
          </a:bodyPr>
          <a:lstStyle>
            <a:lvl1pPr marL="0" indent="0" algn="ctr">
              <a:buNone/>
              <a:defRPr sz="2933">
                <a:solidFill>
                  <a:schemeClr val="tx1"/>
                </a:solidFill>
              </a:defRPr>
            </a:lvl1pPr>
            <a:lvl2pPr marL="670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5945" y="7413416"/>
            <a:ext cx="987471" cy="40978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8836" y="7413416"/>
            <a:ext cx="5961795" cy="4097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8732" y="7413416"/>
            <a:ext cx="606442" cy="40978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62411" y="5091283"/>
            <a:ext cx="749918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70" y="7062609"/>
            <a:ext cx="9971477" cy="831216"/>
          </a:xfrm>
        </p:spPr>
        <p:txBody>
          <a:bodyPr anchor="b">
            <a:normAutofit/>
          </a:bodyPr>
          <a:lstStyle>
            <a:lvl1pPr algn="ctr">
              <a:defRPr sz="3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05181" y="1514969"/>
            <a:ext cx="10400840" cy="492986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070" y="7893824"/>
            <a:ext cx="9971477" cy="724111"/>
          </a:xfrm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3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70" y="1330080"/>
            <a:ext cx="9971477" cy="4543528"/>
          </a:xfrm>
        </p:spPr>
        <p:txBody>
          <a:bodyPr anchor="ctr">
            <a:normAutofit/>
          </a:bodyPr>
          <a:lstStyle>
            <a:lvl1pPr algn="ctr">
              <a:defRPr sz="4693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69" y="6270977"/>
            <a:ext cx="9971479" cy="23469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75083" y="6072292"/>
            <a:ext cx="968942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2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022" y="1440460"/>
            <a:ext cx="9387033" cy="3476980"/>
          </a:xfrm>
        </p:spPr>
        <p:txBody>
          <a:bodyPr anchor="ctr">
            <a:normAutofit/>
          </a:bodyPr>
          <a:lstStyle>
            <a:lvl1pPr algn="ctr">
              <a:defRPr sz="4693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346960" y="4917439"/>
            <a:ext cx="8642770" cy="956168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640"/>
            </a:lvl1pPr>
            <a:lvl2pPr marL="670575" indent="0">
              <a:buFontTx/>
              <a:buNone/>
              <a:defRPr/>
            </a:lvl2pPr>
            <a:lvl3pPr marL="1341150" indent="0">
              <a:buFontTx/>
              <a:buNone/>
              <a:defRPr/>
            </a:lvl3pPr>
            <a:lvl4pPr marL="2011726" indent="0">
              <a:buFontTx/>
              <a:buNone/>
              <a:defRPr/>
            </a:lvl4pPr>
            <a:lvl5pPr marL="268230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66" y="6370321"/>
            <a:ext cx="9971482" cy="22476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46622" y="1327865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056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5805" y="4147543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 algn="r"/>
            <a:r>
              <a:rPr lang="en-US" sz="1056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75083" y="6072292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5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74" y="4852585"/>
            <a:ext cx="9971468" cy="2154240"/>
          </a:xfrm>
        </p:spPr>
        <p:txBody>
          <a:bodyPr anchor="b">
            <a:normAutofit/>
          </a:bodyPr>
          <a:lstStyle>
            <a:lvl1pPr algn="l">
              <a:defRPr sz="4693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73" y="7006825"/>
            <a:ext cx="9971471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1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144" y="1440460"/>
            <a:ext cx="9276913" cy="3290713"/>
          </a:xfrm>
        </p:spPr>
        <p:txBody>
          <a:bodyPr anchor="ctr">
            <a:normAutofit/>
          </a:bodyPr>
          <a:lstStyle>
            <a:lvl1pPr algn="ctr">
              <a:defRPr sz="4693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726073" y="5337658"/>
            <a:ext cx="9971471" cy="130088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69" y="6643511"/>
            <a:ext cx="9971479" cy="1974427"/>
          </a:xfrm>
        </p:spPr>
        <p:txBody>
          <a:bodyPr anchor="t">
            <a:normAutofit/>
          </a:bodyPr>
          <a:lstStyle>
            <a:lvl1pPr marL="0" indent="0" algn="l">
              <a:buNone/>
              <a:defRPr sz="2347">
                <a:solidFill>
                  <a:schemeClr val="tx1"/>
                </a:solidFill>
              </a:defRPr>
            </a:lvl1pPr>
            <a:lvl2pPr marL="670575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87822" y="1315446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/>
            <a:r>
              <a:rPr lang="en-US" sz="117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19701" y="3824668"/>
            <a:ext cx="670735" cy="85767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/>
          <a:p>
            <a:pPr lvl="0" algn="r"/>
            <a:r>
              <a:rPr lang="en-US" sz="117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75083" y="5029200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5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68" y="1440460"/>
            <a:ext cx="9971477" cy="336521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693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726073" y="5230368"/>
            <a:ext cx="9971471" cy="132770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70" y="6556587"/>
            <a:ext cx="9971477" cy="2061352"/>
          </a:xfrm>
        </p:spPr>
        <p:txBody>
          <a:bodyPr anchor="t">
            <a:normAutofit/>
          </a:bodyPr>
          <a:lstStyle>
            <a:lvl1pPr marL="0" indent="0" algn="l">
              <a:buNone/>
              <a:defRPr sz="2347">
                <a:solidFill>
                  <a:schemeClr val="tx1"/>
                </a:solidFill>
              </a:defRPr>
            </a:lvl1pPr>
            <a:lvl2pPr marL="670575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75089" y="5029200"/>
            <a:ext cx="96894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6069" y="3652199"/>
            <a:ext cx="9971479" cy="496574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75083" y="3453516"/>
            <a:ext cx="968942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52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111" y="1330081"/>
            <a:ext cx="2374431" cy="72878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6072" y="1330081"/>
            <a:ext cx="7209413" cy="7287856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9160084" y="1330081"/>
            <a:ext cx="0" cy="7287856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3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75082" y="3455848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082" y="2407406"/>
            <a:ext cx="9673450" cy="2673021"/>
          </a:xfrm>
        </p:spPr>
        <p:txBody>
          <a:bodyPr anchor="b">
            <a:normAutofit/>
          </a:bodyPr>
          <a:lstStyle>
            <a:lvl1pPr algn="ctr">
              <a:defRPr sz="5867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5082" y="5477794"/>
            <a:ext cx="9673450" cy="1598689"/>
          </a:xfrm>
        </p:spPr>
        <p:txBody>
          <a:bodyPr anchor="t">
            <a:normAutofit/>
          </a:bodyPr>
          <a:lstStyle>
            <a:lvl1pPr marL="0" indent="0" algn="ctr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75084" y="5279108"/>
            <a:ext cx="96734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1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75082" y="3455848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70" y="1342495"/>
            <a:ext cx="9971477" cy="1912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6070" y="3647847"/>
            <a:ext cx="4895088" cy="50560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2890" y="3647847"/>
            <a:ext cx="4895088" cy="50560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4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73" y="3899182"/>
            <a:ext cx="4895088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accent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6073" y="4756786"/>
            <a:ext cx="4895088" cy="396971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8020" y="3899182"/>
            <a:ext cx="4895088" cy="845184"/>
          </a:xfrm>
        </p:spPr>
        <p:txBody>
          <a:bodyPr anchor="b">
            <a:noAutofit/>
          </a:bodyPr>
          <a:lstStyle>
            <a:lvl1pPr marL="0" indent="0">
              <a:buNone/>
              <a:defRPr sz="3520" b="0">
                <a:solidFill>
                  <a:schemeClr val="accent1"/>
                </a:solidFill>
              </a:defRPr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8020" y="4756786"/>
            <a:ext cx="4895088" cy="3969715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75083" y="3453516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69" y="1342495"/>
            <a:ext cx="9971478" cy="19123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75083" y="3453516"/>
            <a:ext cx="96734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9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5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69" y="2036517"/>
            <a:ext cx="3720637" cy="2011680"/>
          </a:xfrm>
        </p:spPr>
        <p:txBody>
          <a:bodyPr anchor="b">
            <a:normAutofit/>
          </a:bodyPr>
          <a:lstStyle>
            <a:lvl1pPr algn="ctr">
              <a:defRPr sz="3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58" y="1440461"/>
            <a:ext cx="5654791" cy="7177478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069" y="4445562"/>
            <a:ext cx="3720637" cy="3576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75083" y="4271715"/>
            <a:ext cx="342260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38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68" y="2762954"/>
            <a:ext cx="5327230" cy="2011680"/>
          </a:xfrm>
        </p:spPr>
        <p:txBody>
          <a:bodyPr anchor="b">
            <a:normAutofit/>
          </a:bodyPr>
          <a:lstStyle>
            <a:lvl1pPr algn="ctr">
              <a:defRPr sz="35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1835" y="1514968"/>
            <a:ext cx="4296546" cy="702846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2347"/>
            </a:lvl2pPr>
            <a:lvl3pPr marL="1341150" indent="0">
              <a:buNone/>
              <a:defRPr sz="2347"/>
            </a:lvl3pPr>
            <a:lvl4pPr marL="2011726" indent="0">
              <a:buNone/>
              <a:defRPr sz="2347"/>
            </a:lvl4pPr>
            <a:lvl5pPr marL="2682301" indent="0">
              <a:buNone/>
              <a:defRPr sz="2347"/>
            </a:lvl5pPr>
            <a:lvl6pPr marL="3352876" indent="0">
              <a:buNone/>
              <a:defRPr sz="2347"/>
            </a:lvl6pPr>
            <a:lvl7pPr marL="4023451" indent="0">
              <a:buNone/>
              <a:defRPr sz="2347"/>
            </a:lvl7pPr>
            <a:lvl8pPr marL="4694027" indent="0">
              <a:buNone/>
              <a:defRPr sz="2347"/>
            </a:lvl8pPr>
            <a:lvl9pPr marL="5364602" indent="0">
              <a:buNone/>
              <a:defRPr sz="234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069" y="4774634"/>
            <a:ext cx="5327228" cy="268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2347"/>
            </a:lvl1pPr>
            <a:lvl2pPr marL="670575" indent="0">
              <a:buNone/>
              <a:defRPr sz="1760"/>
            </a:lvl2pPr>
            <a:lvl3pPr marL="1341150" indent="0">
              <a:buNone/>
              <a:defRPr sz="1467"/>
            </a:lvl3pPr>
            <a:lvl4pPr marL="2011726" indent="0">
              <a:buNone/>
              <a:defRPr sz="1320"/>
            </a:lvl4pPr>
            <a:lvl5pPr marL="2682301" indent="0">
              <a:buNone/>
              <a:defRPr sz="1320"/>
            </a:lvl5pPr>
            <a:lvl6pPr marL="3352876" indent="0">
              <a:buNone/>
              <a:defRPr sz="1320"/>
            </a:lvl6pPr>
            <a:lvl7pPr marL="4023451" indent="0">
              <a:buNone/>
              <a:defRPr sz="1320"/>
            </a:lvl7pPr>
            <a:lvl8pPr marL="4694027" indent="0">
              <a:buNone/>
              <a:defRPr sz="1320"/>
            </a:lvl8pPr>
            <a:lvl9pPr marL="5364602" indent="0">
              <a:buNone/>
              <a:defRPr sz="1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423618" cy="100584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6070" y="1342495"/>
            <a:ext cx="9971477" cy="19123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6069" y="3652199"/>
            <a:ext cx="9971479" cy="505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3117" y="8742115"/>
            <a:ext cx="1684148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069" y="8742115"/>
            <a:ext cx="7486845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7467" y="8742115"/>
            <a:ext cx="580081" cy="40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670575" rtl="0" eaLnBrk="1" latinLnBrk="0" hangingPunct="1">
        <a:spcBef>
          <a:spcPct val="0"/>
        </a:spcBef>
        <a:buNone/>
        <a:defRPr sz="5867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9110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35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89685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93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60260" indent="-419110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6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263191" indent="-251466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34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933767" indent="-251466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0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688164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0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358739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0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029314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0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699890" indent="-335288" algn="l" defTabSz="670575" rtl="0" eaLnBrk="1" latinLnBrk="0" hangingPunct="1">
        <a:spcBef>
          <a:spcPct val="20000"/>
        </a:spcBef>
        <a:spcAft>
          <a:spcPts val="880"/>
        </a:spcAft>
        <a:buClr>
          <a:schemeClr val="accent1"/>
        </a:buClr>
        <a:buSzPct val="115000"/>
        <a:buFont typeface="Arial"/>
        <a:buChar char="•"/>
        <a:defRPr sz="205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670575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4" userDrawn="1">
          <p15:clr>
            <a:srgbClr val="F26B43"/>
          </p15:clr>
        </p15:guide>
        <p15:guide id="2" pos="5400" userDrawn="1">
          <p15:clr>
            <a:srgbClr val="F26B43"/>
          </p15:clr>
        </p15:guide>
        <p15:guide id="3" pos="1367" userDrawn="1">
          <p15:clr>
            <a:srgbClr val="F26B43"/>
          </p15:clr>
        </p15:guide>
        <p15:guide id="4" pos="12424" userDrawn="1">
          <p15:clr>
            <a:srgbClr val="F26B43"/>
          </p15:clr>
        </p15:guide>
        <p15:guide id="5" pos="1025" userDrawn="1">
          <p15:clr>
            <a:srgbClr val="F26B43"/>
          </p15:clr>
        </p15:guide>
        <p15:guide id="6" pos="9318" userDrawn="1">
          <p15:clr>
            <a:srgbClr val="F26B43"/>
          </p15:clr>
        </p15:guide>
        <p15:guide id="7" orient="horz" pos="4008" userDrawn="1">
          <p15:clr>
            <a:srgbClr val="F26B43"/>
          </p15:clr>
        </p15:guide>
        <p15:guide id="8" orient="horz" pos="1440" userDrawn="1">
          <p15:clr>
            <a:srgbClr val="F26B43"/>
          </p15:clr>
        </p15:guide>
        <p15:guide id="9" orient="horz" pos="3720" userDrawn="1">
          <p15:clr>
            <a:srgbClr val="F26B43"/>
          </p15:clr>
        </p15:guide>
        <p15:guide id="10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1EE28-21DB-6144-9624-F5E8BC50AD40}"/>
              </a:ext>
            </a:extLst>
          </p:cNvPr>
          <p:cNvSpPr txBox="1"/>
          <p:nvPr/>
        </p:nvSpPr>
        <p:spPr>
          <a:xfrm>
            <a:off x="3117117" y="3276600"/>
            <a:ext cx="717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NEIGHBORHOOD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A03A1-922D-3E40-8B7D-8F0AC794AC04}"/>
              </a:ext>
            </a:extLst>
          </p:cNvPr>
          <p:cNvSpPr txBox="1"/>
          <p:nvPr/>
        </p:nvSpPr>
        <p:spPr>
          <a:xfrm>
            <a:off x="5441531" y="5029200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8632D-6BDD-BB47-B29B-E591082B0A44}"/>
              </a:ext>
            </a:extLst>
          </p:cNvPr>
          <p:cNvSpPr txBox="1"/>
          <p:nvPr/>
        </p:nvSpPr>
        <p:spPr>
          <a:xfrm>
            <a:off x="9337431" y="7455877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 err="1"/>
              <a:t>T.Hema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09600"/>
            <a:ext cx="10292877" cy="7267445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0819">
              <a:tabLst>
                <a:tab pos="262970" algn="l"/>
              </a:tabLst>
            </a:pPr>
            <a:r>
              <a:rPr sz="6000" b="1" spc="-9" dirty="0">
                <a:latin typeface="Carlito"/>
                <a:cs typeface="Carlito"/>
              </a:rPr>
              <a:t>Introduction:</a:t>
            </a:r>
            <a:endParaRPr sz="6000" dirty="0">
              <a:latin typeface="Carlito"/>
              <a:cs typeface="Carlito"/>
            </a:endParaRPr>
          </a:p>
          <a:p>
            <a:pPr marL="364814" marR="222429" indent="-342900">
              <a:lnSpc>
                <a:spcPct val="117400"/>
              </a:lnSpc>
              <a:spcBef>
                <a:spcPts val="1682"/>
              </a:spcBef>
              <a:buFont typeface="Arial" panose="020B0604020202020204" pitchFamily="34" charset="0"/>
              <a:buChar char="•"/>
            </a:pPr>
            <a:r>
              <a:rPr sz="3200" spc="-17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Project </a:t>
            </a:r>
            <a:r>
              <a:rPr sz="3200" spc="-9" dirty="0">
                <a:latin typeface="Carlito"/>
                <a:cs typeface="Carlito"/>
              </a:rPr>
              <a:t>aims </a:t>
            </a:r>
            <a:r>
              <a:rPr sz="3200" dirty="0">
                <a:latin typeface="Carlito"/>
                <a:cs typeface="Carlito"/>
              </a:rPr>
              <a:t>to </a:t>
            </a:r>
            <a:r>
              <a:rPr sz="3200" spc="-9" dirty="0">
                <a:latin typeface="Carlito"/>
                <a:cs typeface="Carlito"/>
              </a:rPr>
              <a:t>dertermine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9" dirty="0">
                <a:latin typeface="Carlito"/>
                <a:cs typeface="Carlito"/>
              </a:rPr>
              <a:t>suitable neighborhood in Scarborough considering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9" dirty="0">
                <a:latin typeface="Carlito"/>
                <a:cs typeface="Carlito"/>
              </a:rPr>
              <a:t>various  amentities therein. </a:t>
            </a:r>
            <a:r>
              <a:rPr sz="3200" spc="-17" dirty="0">
                <a:latin typeface="Carlito"/>
                <a:cs typeface="Carlito"/>
              </a:rPr>
              <a:t>This </a:t>
            </a:r>
            <a:r>
              <a:rPr sz="3200" spc="-9" dirty="0">
                <a:latin typeface="Carlito"/>
                <a:cs typeface="Carlito"/>
              </a:rPr>
              <a:t>will enable decision </a:t>
            </a:r>
            <a:r>
              <a:rPr sz="3200" dirty="0">
                <a:latin typeface="Carlito"/>
                <a:cs typeface="Carlito"/>
              </a:rPr>
              <a:t>making </a:t>
            </a:r>
            <a:r>
              <a:rPr sz="3200" spc="-9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people </a:t>
            </a:r>
            <a:r>
              <a:rPr sz="3200" spc="-9" dirty="0">
                <a:latin typeface="Carlito"/>
                <a:cs typeface="Carlito"/>
              </a:rPr>
              <a:t>looking out </a:t>
            </a:r>
            <a:r>
              <a:rPr sz="3200" dirty="0">
                <a:latin typeface="Carlito"/>
                <a:cs typeface="Carlito"/>
              </a:rPr>
              <a:t>for a </a:t>
            </a:r>
            <a:r>
              <a:rPr sz="3200" spc="-17" dirty="0">
                <a:latin typeface="Carlito"/>
                <a:cs typeface="Carlito"/>
              </a:rPr>
              <a:t>house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9" dirty="0">
                <a:latin typeface="Carlito"/>
                <a:cs typeface="Carlito"/>
              </a:rPr>
              <a:t>Scarborough,  Toranto.</a:t>
            </a:r>
            <a:endParaRPr sz="3200" dirty="0">
              <a:latin typeface="Carlito"/>
              <a:cs typeface="Carlito"/>
            </a:endParaRPr>
          </a:p>
          <a:p>
            <a:pPr marL="285750" indent="-285750">
              <a:spcBef>
                <a:spcPts val="69"/>
              </a:spcBef>
              <a:buFont typeface="Arial" panose="020B0604020202020204" pitchFamily="34" charset="0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285750" indent="-285750"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364814" marR="8766" indent="-342900">
              <a:lnSpc>
                <a:spcPct val="117500"/>
              </a:lnSpc>
              <a:buFont typeface="Arial" panose="020B0604020202020204" pitchFamily="34" charset="0"/>
              <a:buChar char="•"/>
            </a:pPr>
            <a:r>
              <a:rPr sz="3200" spc="-17" dirty="0">
                <a:latin typeface="Carlito"/>
                <a:cs typeface="Carlito"/>
              </a:rPr>
              <a:t>This </a:t>
            </a:r>
            <a:r>
              <a:rPr sz="3200" spc="-9" dirty="0">
                <a:latin typeface="Carlito"/>
                <a:cs typeface="Carlito"/>
              </a:rPr>
              <a:t>project analyses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9" dirty="0">
                <a:latin typeface="Carlito"/>
                <a:cs typeface="Carlito"/>
              </a:rPr>
              <a:t>various features like housing </a:t>
            </a:r>
            <a:r>
              <a:rPr sz="3200" dirty="0">
                <a:latin typeface="Carlito"/>
                <a:cs typeface="Carlito"/>
              </a:rPr>
              <a:t>price </a:t>
            </a:r>
            <a:r>
              <a:rPr sz="3200" spc="-9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better </a:t>
            </a:r>
            <a:r>
              <a:rPr sz="3200" spc="-9" dirty="0">
                <a:latin typeface="Carlito"/>
                <a:cs typeface="Carlito"/>
              </a:rPr>
              <a:t>school according </a:t>
            </a:r>
            <a:r>
              <a:rPr sz="3200" dirty="0">
                <a:latin typeface="Carlito"/>
                <a:cs typeface="Carlito"/>
              </a:rPr>
              <a:t>to </a:t>
            </a:r>
            <a:r>
              <a:rPr sz="3200" spc="-9" dirty="0">
                <a:latin typeface="Carlito"/>
                <a:cs typeface="Carlito"/>
              </a:rPr>
              <a:t>ratings, crime  rates of that particular area, road </a:t>
            </a:r>
            <a:r>
              <a:rPr sz="3200" dirty="0">
                <a:latin typeface="Carlito"/>
                <a:cs typeface="Carlito"/>
              </a:rPr>
              <a:t>connectivity, </a:t>
            </a:r>
            <a:r>
              <a:rPr sz="3200" spc="-9" dirty="0">
                <a:latin typeface="Carlito"/>
                <a:cs typeface="Carlito"/>
              </a:rPr>
              <a:t>weather conditions, good management </a:t>
            </a:r>
            <a:r>
              <a:rPr sz="3200" dirty="0">
                <a:latin typeface="Carlito"/>
                <a:cs typeface="Carlito"/>
              </a:rPr>
              <a:t>for </a:t>
            </a:r>
            <a:r>
              <a:rPr sz="3200" spc="-9" dirty="0">
                <a:latin typeface="Carlito"/>
                <a:cs typeface="Carlito"/>
              </a:rPr>
              <a:t>emergency,  water resources both fresh </a:t>
            </a:r>
            <a:r>
              <a:rPr sz="3200" spc="9" dirty="0">
                <a:latin typeface="Carlito"/>
                <a:cs typeface="Carlito"/>
              </a:rPr>
              <a:t>and </a:t>
            </a:r>
            <a:r>
              <a:rPr sz="3200" spc="-9" dirty="0">
                <a:latin typeface="Carlito"/>
                <a:cs typeface="Carlito"/>
              </a:rPr>
              <a:t>waste water, recreation</a:t>
            </a:r>
            <a:r>
              <a:rPr sz="3200" spc="69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etc.</a:t>
            </a:r>
          </a:p>
          <a:p>
            <a:pPr>
              <a:spcBef>
                <a:spcPts val="17"/>
              </a:spcBef>
            </a:pPr>
            <a:endParaRPr sz="1726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815" y="533400"/>
            <a:ext cx="5891505" cy="780156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>
              <a:spcBef>
                <a:spcPts val="17"/>
              </a:spcBef>
            </a:pPr>
            <a:endParaRPr sz="1726" dirty="0">
              <a:latin typeface="Carlito"/>
              <a:cs typeface="Carlito"/>
            </a:endParaRPr>
          </a:p>
          <a:p>
            <a:pPr marL="21914"/>
            <a:r>
              <a:rPr sz="3200" b="1" spc="-9" dirty="0">
                <a:latin typeface="Carlito"/>
                <a:cs typeface="Carlito"/>
              </a:rPr>
              <a:t>Map </a:t>
            </a:r>
            <a:r>
              <a:rPr sz="3200" b="1" dirty="0">
                <a:latin typeface="Carlito"/>
                <a:cs typeface="Carlito"/>
              </a:rPr>
              <a:t>of </a:t>
            </a:r>
            <a:r>
              <a:rPr sz="3200" b="1" spc="-9" dirty="0">
                <a:latin typeface="Carlito"/>
                <a:cs typeface="Carlito"/>
              </a:rPr>
              <a:t>Scarborough,</a:t>
            </a:r>
            <a:r>
              <a:rPr sz="3200" b="1" dirty="0">
                <a:latin typeface="Carlito"/>
                <a:cs typeface="Carlito"/>
              </a:rPr>
              <a:t> </a:t>
            </a:r>
            <a:r>
              <a:rPr sz="3200" b="1" spc="-9" dirty="0">
                <a:latin typeface="Carlito"/>
                <a:cs typeface="Carlito"/>
              </a:rPr>
              <a:t>Tor</a:t>
            </a:r>
            <a:r>
              <a:rPr lang="en-US" sz="3200" b="1" spc="-9" dirty="0">
                <a:latin typeface="Carlito"/>
                <a:cs typeface="Carlito"/>
              </a:rPr>
              <a:t>o</a:t>
            </a:r>
            <a:r>
              <a:rPr sz="3200" b="1" spc="-9" dirty="0">
                <a:latin typeface="Carlito"/>
                <a:cs typeface="Carlito"/>
              </a:rPr>
              <a:t>nto</a:t>
            </a:r>
            <a:endParaRPr sz="1898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124200"/>
            <a:ext cx="7490012" cy="5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AEC51-4FDD-0B4E-86A1-8E79A7FF89FE}"/>
              </a:ext>
            </a:extLst>
          </p:cNvPr>
          <p:cNvSpPr txBox="1"/>
          <p:nvPr/>
        </p:nvSpPr>
        <p:spPr>
          <a:xfrm>
            <a:off x="1477108" y="1899138"/>
            <a:ext cx="1124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Scarborough has been chosen for neighborhood selection based on housing prices and schools located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838200"/>
            <a:ext cx="10218371" cy="3985392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1898" b="1" spc="-9" dirty="0">
                <a:latin typeface="Carlito"/>
                <a:cs typeface="Carlito"/>
              </a:rPr>
              <a:t> </a:t>
            </a:r>
            <a:r>
              <a:rPr sz="4000" b="1" dirty="0">
                <a:latin typeface="Carlito"/>
                <a:cs typeface="Carlito"/>
              </a:rPr>
              <a:t>Methodology</a:t>
            </a:r>
            <a:r>
              <a:rPr sz="4000" b="1" spc="-35" dirty="0">
                <a:latin typeface="Carlito"/>
                <a:cs typeface="Carlito"/>
              </a:rPr>
              <a:t> </a:t>
            </a:r>
            <a:r>
              <a:rPr sz="4000" b="1" spc="-9" dirty="0">
                <a:latin typeface="Carlito"/>
                <a:cs typeface="Carlito"/>
              </a:rPr>
              <a:t>Section</a:t>
            </a:r>
            <a:endParaRPr sz="4000" dirty="0">
              <a:latin typeface="Carlito"/>
              <a:cs typeface="Carlito"/>
            </a:endParaRPr>
          </a:p>
          <a:p>
            <a:pPr>
              <a:spcBef>
                <a:spcPts val="17"/>
              </a:spcBef>
            </a:pPr>
            <a:endParaRPr sz="1726" dirty="0">
              <a:latin typeface="Carlito"/>
              <a:cs typeface="Carlito"/>
            </a:endParaRPr>
          </a:p>
          <a:p>
            <a:pPr marL="21914"/>
            <a:r>
              <a:rPr sz="3200" spc="-9" dirty="0">
                <a:latin typeface="Carlito"/>
                <a:cs typeface="Carlito"/>
              </a:rPr>
              <a:t>Clustering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7" dirty="0">
                <a:latin typeface="Carlito"/>
                <a:cs typeface="Carlito"/>
              </a:rPr>
              <a:t>Approach: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52"/>
              </a:spcBef>
            </a:pPr>
            <a:endParaRPr sz="2000" dirty="0">
              <a:latin typeface="Carlito"/>
              <a:cs typeface="Carlito"/>
            </a:endParaRPr>
          </a:p>
          <a:p>
            <a:pPr marL="479114" marR="8766" indent="-457200">
              <a:lnSpc>
                <a:spcPct val="116799"/>
              </a:lnSpc>
              <a:buFont typeface="Arial" panose="020B0604020202020204" pitchFamily="34" charset="0"/>
              <a:buChar char="•"/>
              <a:tabLst>
                <a:tab pos="4577870" algn="l"/>
              </a:tabLst>
            </a:pPr>
            <a:r>
              <a:rPr sz="3200" spc="-17" dirty="0">
                <a:latin typeface="Carlito"/>
                <a:cs typeface="Carlito"/>
              </a:rPr>
              <a:t>To </a:t>
            </a:r>
            <a:r>
              <a:rPr sz="3200" spc="-9" dirty="0">
                <a:latin typeface="Carlito"/>
                <a:cs typeface="Carlito"/>
              </a:rPr>
              <a:t>compare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9" dirty="0">
                <a:latin typeface="Carlito"/>
                <a:cs typeface="Carlito"/>
              </a:rPr>
              <a:t>similarities of </a:t>
            </a:r>
            <a:r>
              <a:rPr sz="3200" spc="9" dirty="0">
                <a:latin typeface="Carlito"/>
                <a:cs typeface="Carlito"/>
              </a:rPr>
              <a:t>two</a:t>
            </a:r>
            <a:r>
              <a:rPr sz="3200" spc="61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cities,</a:t>
            </a:r>
            <a:r>
              <a:rPr sz="3200" spc="17" dirty="0">
                <a:latin typeface="Carlito"/>
                <a:cs typeface="Carlito"/>
              </a:rPr>
              <a:t> </a:t>
            </a:r>
            <a:r>
              <a:rPr sz="3200" spc="-9" dirty="0">
                <a:latin typeface="Carlito"/>
                <a:cs typeface="Carlito"/>
              </a:rPr>
              <a:t>we	explore neighborhoods, segment them,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9" dirty="0">
                <a:latin typeface="Carlito"/>
                <a:cs typeface="Carlito"/>
              </a:rPr>
              <a:t>group them  </a:t>
            </a:r>
            <a:r>
              <a:rPr sz="3200" dirty="0">
                <a:latin typeface="Carlito"/>
                <a:cs typeface="Carlito"/>
              </a:rPr>
              <a:t>into </a:t>
            </a:r>
            <a:r>
              <a:rPr sz="3200" spc="-9" dirty="0">
                <a:latin typeface="Carlito"/>
                <a:cs typeface="Carlito"/>
              </a:rPr>
              <a:t>clusters </a:t>
            </a:r>
            <a:r>
              <a:rPr sz="3200" dirty="0">
                <a:latin typeface="Carlito"/>
                <a:cs typeface="Carlito"/>
              </a:rPr>
              <a:t>to </a:t>
            </a:r>
            <a:r>
              <a:rPr sz="3200" spc="-9" dirty="0">
                <a:latin typeface="Carlito"/>
                <a:cs typeface="Carlito"/>
              </a:rPr>
              <a:t>find similar neighborhoods </a:t>
            </a: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9" dirty="0">
                <a:latin typeface="Carlito"/>
                <a:cs typeface="Carlito"/>
              </a:rPr>
              <a:t>big </a:t>
            </a:r>
            <a:r>
              <a:rPr sz="3200" dirty="0">
                <a:latin typeface="Carlito"/>
                <a:cs typeface="Carlito"/>
              </a:rPr>
              <a:t>city </a:t>
            </a:r>
            <a:r>
              <a:rPr sz="3200" spc="-9" dirty="0">
                <a:latin typeface="Carlito"/>
                <a:cs typeface="Carlito"/>
              </a:rPr>
              <a:t>like New York and Toronto. 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96F1885-9632-3D4E-80DA-FFCA63451CFB}"/>
              </a:ext>
            </a:extLst>
          </p:cNvPr>
          <p:cNvSpPr/>
          <p:nvPr/>
        </p:nvSpPr>
        <p:spPr>
          <a:xfrm>
            <a:off x="1973629" y="5029200"/>
            <a:ext cx="9791516" cy="483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  <p:extLst>
      <p:ext uri="{BB962C8B-B14F-4D97-AF65-F5344CB8AC3E}">
        <p14:creationId xmlns:p14="http://schemas.microsoft.com/office/powerpoint/2010/main" val="30734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07830" y="457200"/>
            <a:ext cx="7543800" cy="1437900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3200" b="1" dirty="0">
                <a:latin typeface="Carlito"/>
                <a:cs typeface="Carlito"/>
              </a:rPr>
              <a:t>Results</a:t>
            </a:r>
            <a:r>
              <a:rPr sz="3200" b="1" spc="-26" dirty="0">
                <a:latin typeface="Carlito"/>
                <a:cs typeface="Carlito"/>
              </a:rPr>
              <a:t> </a:t>
            </a:r>
            <a:r>
              <a:rPr sz="3200" b="1" spc="-9" dirty="0">
                <a:latin typeface="Carlito"/>
                <a:cs typeface="Carlito"/>
              </a:rPr>
              <a:t>Section</a:t>
            </a:r>
            <a:endParaRPr sz="3200" dirty="0">
              <a:latin typeface="Carlito"/>
              <a:cs typeface="Carlito"/>
            </a:endParaRPr>
          </a:p>
          <a:p>
            <a:pPr>
              <a:spcBef>
                <a:spcPts val="9"/>
              </a:spcBef>
            </a:pPr>
            <a:endParaRPr sz="2800" dirty="0">
              <a:latin typeface="Carlito"/>
              <a:cs typeface="Carlito"/>
            </a:endParaRPr>
          </a:p>
          <a:p>
            <a:pPr marL="21914">
              <a:spcBef>
                <a:spcPts val="9"/>
              </a:spcBef>
            </a:pPr>
            <a:r>
              <a:rPr sz="3200" b="1" spc="-9" dirty="0">
                <a:latin typeface="Carlito"/>
                <a:cs typeface="Carlito"/>
              </a:rPr>
              <a:t>Map </a:t>
            </a:r>
            <a:r>
              <a:rPr sz="3200" b="1" dirty="0">
                <a:latin typeface="Carlito"/>
                <a:cs typeface="Carlito"/>
              </a:rPr>
              <a:t>of </a:t>
            </a:r>
            <a:r>
              <a:rPr sz="3200" b="1" spc="-9" dirty="0">
                <a:latin typeface="Carlito"/>
                <a:cs typeface="Carlito"/>
              </a:rPr>
              <a:t>Clusters </a:t>
            </a:r>
            <a:r>
              <a:rPr sz="3200" b="1" dirty="0">
                <a:latin typeface="Carlito"/>
                <a:cs typeface="Carlito"/>
              </a:rPr>
              <a:t>in</a:t>
            </a:r>
            <a:r>
              <a:rPr sz="3200" b="1" spc="-78" dirty="0">
                <a:latin typeface="Carlito"/>
                <a:cs typeface="Carlito"/>
              </a:rPr>
              <a:t> </a:t>
            </a:r>
            <a:r>
              <a:rPr sz="3200" b="1" spc="-9" dirty="0">
                <a:latin typeface="Carlito"/>
                <a:cs typeface="Carlito"/>
              </a:rPr>
              <a:t>Scarborough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5BF9A37-4C08-934D-AEF1-CA2107EB703B}"/>
              </a:ext>
            </a:extLst>
          </p:cNvPr>
          <p:cNvSpPr/>
          <p:nvPr/>
        </p:nvSpPr>
        <p:spPr>
          <a:xfrm>
            <a:off x="1131276" y="2133600"/>
            <a:ext cx="9384324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762000"/>
            <a:ext cx="9677400" cy="514571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3200" b="1" dirty="0">
                <a:latin typeface="Carlito"/>
                <a:cs typeface="Carlito"/>
              </a:rPr>
              <a:t>Average </a:t>
            </a:r>
            <a:r>
              <a:rPr sz="3200" b="1" spc="-9" dirty="0">
                <a:latin typeface="Carlito"/>
                <a:cs typeface="Carlito"/>
              </a:rPr>
              <a:t>Housing Price </a:t>
            </a:r>
            <a:r>
              <a:rPr sz="3200" b="1" spc="9" dirty="0">
                <a:latin typeface="Carlito"/>
                <a:cs typeface="Carlito"/>
              </a:rPr>
              <a:t>by </a:t>
            </a:r>
            <a:r>
              <a:rPr sz="3200" b="1" spc="-17" dirty="0">
                <a:latin typeface="Carlito"/>
                <a:cs typeface="Carlito"/>
              </a:rPr>
              <a:t>Clusters </a:t>
            </a:r>
            <a:r>
              <a:rPr sz="3200" b="1" dirty="0">
                <a:latin typeface="Carlito"/>
                <a:cs typeface="Carlito"/>
              </a:rPr>
              <a:t>in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spc="-9" dirty="0">
                <a:latin typeface="Carlito"/>
                <a:cs typeface="Carlito"/>
              </a:rPr>
              <a:t>Scarborough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D783920-D401-F245-BC9B-FFBB5A0D63A8}"/>
              </a:ext>
            </a:extLst>
          </p:cNvPr>
          <p:cNvSpPr/>
          <p:nvPr/>
        </p:nvSpPr>
        <p:spPr>
          <a:xfrm>
            <a:off x="1143000" y="1752600"/>
            <a:ext cx="11582400" cy="800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990600"/>
            <a:ext cx="8382000" cy="514571"/>
          </a:xfrm>
          <a:prstGeom prst="rect">
            <a:avLst/>
          </a:prstGeom>
        </p:spPr>
        <p:txBody>
          <a:bodyPr vert="horz" wrap="square" lIns="0" tIns="21914" rIns="0" bIns="0" rtlCol="0">
            <a:spAutoFit/>
          </a:bodyPr>
          <a:lstStyle/>
          <a:p>
            <a:pPr marL="21914">
              <a:spcBef>
                <a:spcPts val="173"/>
              </a:spcBef>
            </a:pPr>
            <a:r>
              <a:rPr sz="3200" b="1" dirty="0">
                <a:latin typeface="Carlito"/>
                <a:cs typeface="Carlito"/>
              </a:rPr>
              <a:t>School </a:t>
            </a:r>
            <a:r>
              <a:rPr sz="3200" b="1" spc="-9" dirty="0">
                <a:latin typeface="Carlito"/>
                <a:cs typeface="Carlito"/>
              </a:rPr>
              <a:t>Ratings </a:t>
            </a:r>
            <a:r>
              <a:rPr sz="3200" b="1" dirty="0">
                <a:latin typeface="Carlito"/>
                <a:cs typeface="Carlito"/>
              </a:rPr>
              <a:t>by </a:t>
            </a:r>
            <a:r>
              <a:rPr sz="3200" b="1" spc="-9" dirty="0">
                <a:latin typeface="Carlito"/>
                <a:cs typeface="Carlito"/>
              </a:rPr>
              <a:t>Clusters </a:t>
            </a:r>
            <a:r>
              <a:rPr sz="3200" b="1" spc="-17" dirty="0">
                <a:latin typeface="Carlito"/>
                <a:cs typeface="Carlito"/>
              </a:rPr>
              <a:t>in</a:t>
            </a:r>
            <a:r>
              <a:rPr sz="3200" b="1" spc="-26" dirty="0">
                <a:latin typeface="Carlito"/>
                <a:cs typeface="Carlito"/>
              </a:rPr>
              <a:t> </a:t>
            </a:r>
            <a:r>
              <a:rPr sz="3200" b="1" spc="-9" dirty="0">
                <a:latin typeface="Carlito"/>
                <a:cs typeface="Carlito"/>
              </a:rPr>
              <a:t>Scarborough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72E59A-9845-8442-8DA6-CE470BCB910B}"/>
              </a:ext>
            </a:extLst>
          </p:cNvPr>
          <p:cNvSpPr/>
          <p:nvPr/>
        </p:nvSpPr>
        <p:spPr>
          <a:xfrm>
            <a:off x="1219200" y="1729480"/>
            <a:ext cx="9982200" cy="810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06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{0ACCD929-9512-7C40-A559-EA6692964B44}tf10001064</Template>
  <TotalTime>16</TotalTime>
  <Words>173</Words>
  <Application>Microsoft Macintosh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Carlito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2020-11-23T17:11:27Z</dcterms:created>
  <dcterms:modified xsi:type="dcterms:W3CDTF">2020-11-23T17:28:36Z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2020-11-23T00:00:00Z</vt:filetime>
  </property>
</Properties>
</file>