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7" r:id="rId2"/>
    <p:sldId id="278" r:id="rId3"/>
    <p:sldId id="285" r:id="rId4"/>
    <p:sldId id="270" r:id="rId5"/>
    <p:sldId id="298" r:id="rId6"/>
    <p:sldId id="299" r:id="rId7"/>
    <p:sldId id="279" r:id="rId8"/>
    <p:sldId id="271" r:id="rId9"/>
    <p:sldId id="301" r:id="rId10"/>
    <p:sldId id="280" r:id="rId11"/>
    <p:sldId id="272" r:id="rId12"/>
    <p:sldId id="302" r:id="rId13"/>
    <p:sldId id="309" r:id="rId14"/>
    <p:sldId id="308" r:id="rId15"/>
    <p:sldId id="307" r:id="rId16"/>
    <p:sldId id="303" r:id="rId17"/>
    <p:sldId id="306" r:id="rId18"/>
    <p:sldId id="281" r:id="rId19"/>
    <p:sldId id="273" r:id="rId20"/>
    <p:sldId id="311" r:id="rId21"/>
    <p:sldId id="310" r:id="rId22"/>
    <p:sldId id="282" r:id="rId23"/>
    <p:sldId id="274" r:id="rId24"/>
    <p:sldId id="293" r:id="rId25"/>
    <p:sldId id="312" r:id="rId26"/>
    <p:sldId id="314" r:id="rId27"/>
    <p:sldId id="317" r:id="rId28"/>
    <p:sldId id="313" r:id="rId29"/>
    <p:sldId id="315" r:id="rId30"/>
    <p:sldId id="316" r:id="rId31"/>
    <p:sldId id="284" r:id="rId32"/>
    <p:sldId id="276" r:id="rId33"/>
    <p:sldId id="286" r:id="rId34"/>
    <p:sldId id="319" r:id="rId35"/>
    <p:sldId id="258" r:id="rId36"/>
    <p:sldId id="277" r:id="rId37"/>
    <p:sldId id="297" r:id="rId38"/>
    <p:sldId id="318" r:id="rId39"/>
  </p:sldIdLst>
  <p:sldSz cx="9144000" cy="5143500" type="screen16x9"/>
  <p:notesSz cx="6858000" cy="9144000"/>
  <p:embeddedFontLst>
    <p:embeddedFont>
      <p:font typeface="Aharoni" panose="02010803020104030203" pitchFamily="2" charset="-79"/>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p:cViewPr varScale="1">
        <p:scale>
          <a:sx n="83" d="100"/>
          <a:sy n="83" d="100"/>
        </p:scale>
        <p:origin x="912" y="9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27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581651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05072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3483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2368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236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2368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2368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2368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236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2368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0757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8763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7488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87636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87636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7361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865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915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45824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69883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3363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14936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320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667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667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667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0077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564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564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pPr lvl="0">
                <a:spcBef>
                  <a:spcPts val="0"/>
                </a:spcBef>
                <a:buNone/>
              </a:p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pPr lvl="0">
                <a:spcBef>
                  <a:spcPts val="0"/>
                </a:spcBef>
                <a:buNone/>
              </a:pPr>
              <a:t>‹#›</a:t>
            </a:fld>
            <a:endParaRPr lang="en">
              <a:solidFill>
                <a:schemeClr val="accen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pPr lvl="0">
                <a:spcBef>
                  <a:spcPts val="0"/>
                </a:spcBef>
                <a:buNone/>
              </a:p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pPr lvl="0" algn="r">
                <a:spcBef>
                  <a:spcPts val="0"/>
                </a:spcBef>
                <a:buNone/>
              </a:p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IEEE_Spectru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152400" y="3714750"/>
            <a:ext cx="2954655" cy="1200329"/>
          </a:xfrm>
          <a:prstGeom prst="rect">
            <a:avLst/>
          </a:prstGeom>
          <a:noFill/>
        </p:spPr>
        <p:txBody>
          <a:bodyPr wrap="none" rtlCol="0">
            <a:spAutoFit/>
          </a:bodyPr>
          <a:lstStyle/>
          <a:p>
            <a:r>
              <a:rPr lang="en-US" sz="1800" b="1" dirty="0" smtClean="0">
                <a:solidFill>
                  <a:schemeClr val="bg1"/>
                </a:solidFill>
                <a:latin typeface="Aharoni" pitchFamily="2" charset="-79"/>
                <a:cs typeface="Aharoni" pitchFamily="2" charset="-79"/>
              </a:rPr>
              <a:t>Abhinav Shikhar 	</a:t>
            </a:r>
          </a:p>
          <a:p>
            <a:r>
              <a:rPr lang="en-US" sz="1800" b="1" dirty="0" smtClean="0">
                <a:solidFill>
                  <a:schemeClr val="bg1"/>
                </a:solidFill>
                <a:latin typeface="Aharoni" pitchFamily="2" charset="-79"/>
                <a:cs typeface="Aharoni" pitchFamily="2" charset="-79"/>
              </a:rPr>
              <a:t>Naveen JS		</a:t>
            </a:r>
          </a:p>
          <a:p>
            <a:r>
              <a:rPr lang="en-US" sz="1800" b="1" dirty="0" smtClean="0">
                <a:solidFill>
                  <a:schemeClr val="bg1"/>
                </a:solidFill>
                <a:latin typeface="Aharoni" pitchFamily="2" charset="-79"/>
                <a:cs typeface="Aharoni" pitchFamily="2" charset="-79"/>
              </a:rPr>
              <a:t>Sandeep Kumar	</a:t>
            </a:r>
          </a:p>
          <a:p>
            <a:r>
              <a:rPr lang="en-US" sz="1800" b="1" dirty="0" smtClean="0">
                <a:solidFill>
                  <a:schemeClr val="bg1"/>
                </a:solidFill>
                <a:latin typeface="Aharoni" pitchFamily="2" charset="-79"/>
                <a:cs typeface="Aharoni" pitchFamily="2" charset="-79"/>
              </a:rPr>
              <a:t>T Hema</a:t>
            </a:r>
          </a:p>
        </p:txBody>
      </p:sp>
      <p:sp>
        <p:nvSpPr>
          <p:cNvPr id="5" name="TextBox 4"/>
          <p:cNvSpPr txBox="1"/>
          <p:nvPr/>
        </p:nvSpPr>
        <p:spPr>
          <a:xfrm>
            <a:off x="2286000" y="3714750"/>
            <a:ext cx="1372492" cy="1200329"/>
          </a:xfrm>
          <a:prstGeom prst="rect">
            <a:avLst/>
          </a:prstGeom>
          <a:noFill/>
        </p:spPr>
        <p:txBody>
          <a:bodyPr wrap="none" rtlCol="0">
            <a:spAutoFit/>
          </a:bodyPr>
          <a:lstStyle/>
          <a:p>
            <a:r>
              <a:rPr lang="en-US" sz="1800" b="1" dirty="0" smtClean="0">
                <a:solidFill>
                  <a:schemeClr val="bg1"/>
                </a:solidFill>
                <a:latin typeface="Aharoni" pitchFamily="2" charset="-79"/>
                <a:cs typeface="Aharoni" pitchFamily="2" charset="-79"/>
              </a:rPr>
              <a:t>1MS12CS002</a:t>
            </a:r>
          </a:p>
          <a:p>
            <a:r>
              <a:rPr lang="en-US" sz="1800" b="1" dirty="0" smtClean="0">
                <a:solidFill>
                  <a:schemeClr val="bg1"/>
                </a:solidFill>
                <a:latin typeface="Aharoni" pitchFamily="2" charset="-79"/>
                <a:cs typeface="Aharoni" pitchFamily="2" charset="-79"/>
              </a:rPr>
              <a:t>1MS13CS416</a:t>
            </a:r>
          </a:p>
          <a:p>
            <a:r>
              <a:rPr lang="en-US" sz="1800" b="1" dirty="0" smtClean="0">
                <a:solidFill>
                  <a:schemeClr val="bg1"/>
                </a:solidFill>
                <a:latin typeface="Aharoni" pitchFamily="2" charset="-79"/>
                <a:cs typeface="Aharoni" pitchFamily="2" charset="-79"/>
              </a:rPr>
              <a:t>1MS12CS097</a:t>
            </a:r>
          </a:p>
          <a:p>
            <a:r>
              <a:rPr lang="en-US" sz="1800" b="1" dirty="0" smtClean="0">
                <a:solidFill>
                  <a:schemeClr val="bg1"/>
                </a:solidFill>
                <a:latin typeface="Aharoni" pitchFamily="2" charset="-79"/>
                <a:cs typeface="Aharoni" pitchFamily="2" charset="-79"/>
              </a:rPr>
              <a:t>1MS12CS139</a:t>
            </a:r>
            <a:endParaRPr lang="en-US" sz="1800" b="1" dirty="0">
              <a:solidFill>
                <a:schemeClr val="bg1"/>
              </a:solidFill>
              <a:latin typeface="Aharoni" pitchFamily="2" charset="-79"/>
              <a:cs typeface="Aharoni" pitchFamily="2" charset="-79"/>
            </a:endParaRPr>
          </a:p>
        </p:txBody>
      </p:sp>
      <p:sp>
        <p:nvSpPr>
          <p:cNvPr id="6" name="TextBox 5"/>
          <p:cNvSpPr txBox="1"/>
          <p:nvPr/>
        </p:nvSpPr>
        <p:spPr>
          <a:xfrm>
            <a:off x="6228304" y="3867150"/>
            <a:ext cx="2260555" cy="923330"/>
          </a:xfrm>
          <a:prstGeom prst="rect">
            <a:avLst/>
          </a:prstGeom>
          <a:noFill/>
        </p:spPr>
        <p:txBody>
          <a:bodyPr wrap="none" rtlCol="0">
            <a:spAutoFit/>
          </a:bodyPr>
          <a:lstStyle/>
          <a:p>
            <a:pPr algn="ctr"/>
            <a:r>
              <a:rPr lang="en-US" sz="1800" b="1" dirty="0" err="1" smtClean="0">
                <a:solidFill>
                  <a:schemeClr val="bg1"/>
                </a:solidFill>
                <a:latin typeface="Aharoni" pitchFamily="2" charset="-79"/>
                <a:cs typeface="Aharoni" pitchFamily="2" charset="-79"/>
              </a:rPr>
              <a:t>Sowmya</a:t>
            </a:r>
            <a:r>
              <a:rPr lang="en-US" sz="1800" b="1" dirty="0" smtClean="0">
                <a:solidFill>
                  <a:schemeClr val="bg1"/>
                </a:solidFill>
                <a:latin typeface="Aharoni" pitchFamily="2" charset="-79"/>
                <a:cs typeface="Aharoni" pitchFamily="2" charset="-79"/>
              </a:rPr>
              <a:t> BJ</a:t>
            </a:r>
          </a:p>
          <a:p>
            <a:pPr algn="ctr"/>
            <a:r>
              <a:rPr lang="en-US" sz="1800" b="1" dirty="0" smtClean="0">
                <a:solidFill>
                  <a:schemeClr val="bg1"/>
                </a:solidFill>
                <a:latin typeface="Aharoni" pitchFamily="2" charset="-79"/>
                <a:cs typeface="Aharoni" pitchFamily="2" charset="-79"/>
              </a:rPr>
              <a:t>Assistant Professor</a:t>
            </a:r>
          </a:p>
          <a:p>
            <a:pPr algn="ctr"/>
            <a:r>
              <a:rPr lang="en-US" sz="1800" b="1" dirty="0" smtClean="0">
                <a:solidFill>
                  <a:schemeClr val="bg1"/>
                </a:solidFill>
                <a:latin typeface="Aharoni" pitchFamily="2" charset="-79"/>
                <a:cs typeface="Aharoni" pitchFamily="2" charset="-79"/>
              </a:rPr>
              <a:t>Dept. </a:t>
            </a:r>
            <a:r>
              <a:rPr lang="en-US" sz="1800" b="1" smtClean="0">
                <a:solidFill>
                  <a:schemeClr val="bg1"/>
                </a:solidFill>
                <a:latin typeface="Aharoni" pitchFamily="2" charset="-79"/>
                <a:cs typeface="Aharoni" pitchFamily="2" charset="-79"/>
              </a:rPr>
              <a:t>of CSE, </a:t>
            </a:r>
            <a:r>
              <a:rPr lang="en-US" sz="1800" b="1" dirty="0" smtClean="0">
                <a:solidFill>
                  <a:schemeClr val="bg1"/>
                </a:solidFill>
                <a:latin typeface="Aharoni" pitchFamily="2" charset="-79"/>
                <a:cs typeface="Aharoni" pitchFamily="2" charset="-79"/>
              </a:rPr>
              <a:t>MSRIT</a:t>
            </a:r>
            <a:endParaRPr lang="en-US" sz="1800" b="1" dirty="0">
              <a:solidFill>
                <a:schemeClr val="bg1"/>
              </a:solidFill>
              <a:latin typeface="Aharoni" pitchFamily="2" charset="-79"/>
              <a:cs typeface="Aharoni" pitchFamily="2" charset="-79"/>
            </a:endParaRPr>
          </a:p>
        </p:txBody>
      </p:sp>
      <p:sp>
        <p:nvSpPr>
          <p:cNvPr id="8" name="TextBox 7"/>
          <p:cNvSpPr txBox="1"/>
          <p:nvPr/>
        </p:nvSpPr>
        <p:spPr>
          <a:xfrm>
            <a:off x="990600" y="3257550"/>
            <a:ext cx="2895600" cy="369332"/>
          </a:xfrm>
          <a:prstGeom prst="rect">
            <a:avLst/>
          </a:prstGeom>
          <a:noFill/>
        </p:spPr>
        <p:txBody>
          <a:bodyPr wrap="square" rtlCol="0">
            <a:spAutoFit/>
          </a:bodyPr>
          <a:lstStyle/>
          <a:p>
            <a:r>
              <a:rPr lang="en-US" sz="1800" b="1" dirty="0" smtClean="0">
                <a:solidFill>
                  <a:srgbClr val="C00000"/>
                </a:solidFill>
                <a:latin typeface="Aharoni" pitchFamily="2" charset="-79"/>
                <a:cs typeface="Aharoni" pitchFamily="2" charset="-79"/>
              </a:rPr>
              <a:t>TEAM MEMBERS</a:t>
            </a:r>
            <a:endParaRPr lang="en-US" sz="1800" b="1" dirty="0">
              <a:solidFill>
                <a:srgbClr val="C00000"/>
              </a:solidFill>
              <a:latin typeface="Aharoni" pitchFamily="2" charset="-79"/>
              <a:cs typeface="Aharoni" pitchFamily="2" charset="-79"/>
            </a:endParaRPr>
          </a:p>
        </p:txBody>
      </p:sp>
      <p:sp>
        <p:nvSpPr>
          <p:cNvPr id="9" name="TextBox 8"/>
          <p:cNvSpPr txBox="1"/>
          <p:nvPr/>
        </p:nvSpPr>
        <p:spPr>
          <a:xfrm>
            <a:off x="6934200" y="3409950"/>
            <a:ext cx="875561" cy="369332"/>
          </a:xfrm>
          <a:prstGeom prst="rect">
            <a:avLst/>
          </a:prstGeom>
          <a:noFill/>
        </p:spPr>
        <p:txBody>
          <a:bodyPr wrap="none" rtlCol="0">
            <a:spAutoFit/>
          </a:bodyPr>
          <a:lstStyle/>
          <a:p>
            <a:r>
              <a:rPr lang="en-US" sz="1800" b="1" dirty="0" smtClean="0">
                <a:solidFill>
                  <a:srgbClr val="C00000"/>
                </a:solidFill>
                <a:latin typeface="Aharoni" pitchFamily="2" charset="-79"/>
                <a:cs typeface="Aharoni" pitchFamily="2" charset="-79"/>
              </a:rPr>
              <a:t>GUIDE</a:t>
            </a:r>
            <a:endParaRPr lang="en-US" sz="1800" b="1" dirty="0">
              <a:solidFill>
                <a:srgbClr val="C00000"/>
              </a:solidFill>
              <a:latin typeface="Aharoni" pitchFamily="2" charset="-79"/>
              <a:cs typeface="Aharoni" pitchFamily="2" charset="-79"/>
            </a:endParaRPr>
          </a:p>
        </p:txBody>
      </p:sp>
      <p:sp>
        <p:nvSpPr>
          <p:cNvPr id="2" name="Rectangle 1"/>
          <p:cNvSpPr/>
          <p:nvPr/>
        </p:nvSpPr>
        <p:spPr>
          <a:xfrm>
            <a:off x="685800" y="133350"/>
            <a:ext cx="8305800" cy="3416320"/>
          </a:xfrm>
          <a:prstGeom prst="rect">
            <a:avLst/>
          </a:prstGeom>
        </p:spPr>
        <p:txBody>
          <a:bodyPr wrap="square">
            <a:spAutoFit/>
          </a:bodyPr>
          <a:lstStyle/>
          <a:p>
            <a:pPr algn="ctr"/>
            <a:r>
              <a:rPr lang="en-US" sz="3600" b="1" dirty="0">
                <a:latin typeface="Aharoni" pitchFamily="2" charset="-79"/>
                <a:cs typeface="Aharoni" pitchFamily="2" charset="-79"/>
              </a:rPr>
              <a:t>SOCIAL IMPACTS OF USING IOT AND DATA ANALYTICS ON ACCIDENT DATASETS </a:t>
            </a:r>
            <a:endParaRPr lang="en-US" sz="3600" b="1" dirty="0">
              <a:solidFill>
                <a:schemeClr val="bg1"/>
              </a:solidFill>
              <a:latin typeface="Aharoni" pitchFamily="2" charset="-79"/>
              <a:cs typeface="Aharoni" pitchFamily="2" charset="-79"/>
            </a:endParaRPr>
          </a:p>
          <a:p>
            <a:pPr algn="ctr"/>
            <a:r>
              <a:rPr lang="en-US" sz="3600" b="1" dirty="0">
                <a:solidFill>
                  <a:schemeClr val="bg1"/>
                </a:solidFill>
                <a:latin typeface="Aharoni" pitchFamily="2" charset="-79"/>
                <a:cs typeface="Aharoni" pitchFamily="2" charset="-79"/>
              </a:rPr>
              <a:t>TO PREDICT AND REDUCE THE IMPACT OF ACCIDENTS</a:t>
            </a:r>
            <a:r>
              <a:rPr lang="en-US" sz="3600" b="1" dirty="0">
                <a:latin typeface="Aharoni" pitchFamily="2" charset="-79"/>
                <a:cs typeface="Aharoni" pitchFamily="2" charset="-79"/>
              </a:rPr>
              <a:t> </a:t>
            </a:r>
          </a:p>
          <a:p>
            <a:endParaRPr lang="en-US" sz="3600" dirty="0">
              <a:latin typeface="Aharoni" pitchFamily="2" charset="-79"/>
              <a:cs typeface="Aharoni" pitchFamily="2" charset="-79"/>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1066800" y="1942624"/>
            <a:ext cx="3166251" cy="3200876"/>
          </a:xfrm>
          <a:prstGeom prst="rect">
            <a:avLst/>
          </a:prstGeom>
          <a:noFill/>
        </p:spPr>
        <p:txBody>
          <a:bodyPr wrap="none" rtlCol="0">
            <a:spAutoFit/>
          </a:bodyPr>
          <a:lstStyle/>
          <a:p>
            <a:pPr marL="285750" indent="-285750">
              <a:buFont typeface="Arial" panose="020B0604020202020204" pitchFamily="34" charset="0"/>
              <a:buChar char="•"/>
            </a:pPr>
            <a:r>
              <a:rPr lang="en-US" sz="2000" b="1" dirty="0" smtClean="0">
                <a:solidFill>
                  <a:schemeClr val="bg1"/>
                </a:solidFill>
              </a:rPr>
              <a:t>Introduction</a:t>
            </a:r>
          </a:p>
          <a:p>
            <a:pPr marL="285750" indent="-285750">
              <a:buFont typeface="Arial" panose="020B0604020202020204" pitchFamily="34" charset="0"/>
              <a:buChar char="•"/>
            </a:pPr>
            <a:r>
              <a:rPr lang="en-US" sz="2000" b="1" dirty="0" smtClean="0">
                <a:solidFill>
                  <a:schemeClr val="bg1"/>
                </a:solidFill>
              </a:rPr>
              <a:t>Problem Definition</a:t>
            </a:r>
          </a:p>
          <a:p>
            <a:pPr marL="285750" indent="-285750">
              <a:buFont typeface="Arial" panose="020B0604020202020204" pitchFamily="34" charset="0"/>
              <a:buChar char="•"/>
            </a:pPr>
            <a:r>
              <a:rPr lang="en-US" sz="2000" b="1" dirty="0" smtClean="0">
                <a:solidFill>
                  <a:schemeClr val="bg2">
                    <a:lumMod val="60000"/>
                    <a:lumOff val="40000"/>
                  </a:schemeClr>
                </a:solidFill>
              </a:rPr>
              <a:t>System Requirements</a:t>
            </a:r>
          </a:p>
          <a:p>
            <a:pPr marL="285750" indent="-285750">
              <a:buFont typeface="Arial" panose="020B0604020202020204" pitchFamily="34" charset="0"/>
              <a:buChar char="•"/>
            </a:pPr>
            <a:r>
              <a:rPr lang="en-US" sz="2000" b="1" dirty="0" smtClean="0">
                <a:solidFill>
                  <a:schemeClr val="bg1"/>
                </a:solidFill>
              </a:rPr>
              <a:t>Literature Survey</a:t>
            </a:r>
          </a:p>
          <a:p>
            <a:pPr marL="285750" indent="-285750">
              <a:buFont typeface="Arial" panose="020B0604020202020204" pitchFamily="34" charset="0"/>
              <a:buChar char="•"/>
            </a:pPr>
            <a:r>
              <a:rPr lang="en-US" sz="2000" b="1" dirty="0" smtClean="0">
                <a:solidFill>
                  <a:schemeClr val="bg1"/>
                </a:solidFill>
              </a:rPr>
              <a:t>Design</a:t>
            </a:r>
          </a:p>
          <a:p>
            <a:pPr marL="285750" indent="-285750">
              <a:buFont typeface="Arial" panose="020B0604020202020204" pitchFamily="34" charset="0"/>
              <a:buChar char="•"/>
            </a:pPr>
            <a:r>
              <a:rPr lang="en-US" sz="2000" b="1" dirty="0" smtClean="0">
                <a:solidFill>
                  <a:schemeClr val="bg1"/>
                </a:solidFill>
              </a:rPr>
              <a:t>Remaining Work</a:t>
            </a:r>
          </a:p>
          <a:p>
            <a:pPr marL="285750" indent="-285750">
              <a:buFont typeface="Arial" panose="020B0604020202020204" pitchFamily="34" charset="0"/>
              <a:buChar char="•"/>
            </a:pPr>
            <a:r>
              <a:rPr lang="en-US" sz="2000" b="1" dirty="0" smtClean="0">
                <a:solidFill>
                  <a:schemeClr val="bg1"/>
                </a:solidFill>
              </a:rPr>
              <a:t>Conclusion</a:t>
            </a:r>
          </a:p>
          <a:p>
            <a:pPr marL="285750" indent="-285750">
              <a:buFont typeface="Arial" panose="020B0604020202020204" pitchFamily="34" charset="0"/>
              <a:buChar char="•"/>
            </a:pPr>
            <a:r>
              <a:rPr lang="en-US" sz="2000" b="1" dirty="0" smtClean="0">
                <a:solidFill>
                  <a:schemeClr val="bg1"/>
                </a:solidFill>
              </a:rPr>
              <a:t>References</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5" name="Right Arrow 4"/>
          <p:cNvSpPr/>
          <p:nvPr/>
        </p:nvSpPr>
        <p:spPr>
          <a:xfrm>
            <a:off x="838200" y="257175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43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457200" y="2038350"/>
            <a:ext cx="3480440" cy="369332"/>
          </a:xfrm>
          <a:prstGeom prst="rect">
            <a:avLst/>
          </a:prstGeom>
          <a:noFill/>
        </p:spPr>
        <p:txBody>
          <a:bodyPr wrap="none" rtlCol="0">
            <a:spAutoFit/>
          </a:bodyPr>
          <a:lstStyle/>
          <a:p>
            <a:r>
              <a:rPr lang="en-US" sz="1800" b="1" dirty="0" smtClean="0">
                <a:solidFill>
                  <a:srgbClr val="C00000"/>
                </a:solidFill>
              </a:rPr>
              <a:t>HARDWARE REQUIREMENTS</a:t>
            </a:r>
            <a:endParaRPr lang="en-US" sz="1800" b="1" dirty="0">
              <a:solidFill>
                <a:srgbClr val="C00000"/>
              </a:solidFill>
            </a:endParaRPr>
          </a:p>
        </p:txBody>
      </p:sp>
      <p:sp>
        <p:nvSpPr>
          <p:cNvPr id="4" name="TextBox 3"/>
          <p:cNvSpPr txBox="1"/>
          <p:nvPr/>
        </p:nvSpPr>
        <p:spPr>
          <a:xfrm>
            <a:off x="914400" y="2495550"/>
            <a:ext cx="3200400"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solidFill>
                  <a:schemeClr val="bg1"/>
                </a:solidFill>
              </a:rPr>
              <a:t>Raspberry pi Model-2</a:t>
            </a:r>
          </a:p>
          <a:p>
            <a:pPr marL="285750" indent="-285750">
              <a:buFont typeface="Arial" panose="020B0604020202020204" pitchFamily="34" charset="0"/>
              <a:buChar char="•"/>
            </a:pPr>
            <a:r>
              <a:rPr lang="en-US" sz="1800" dirty="0" smtClean="0">
                <a:solidFill>
                  <a:schemeClr val="bg1"/>
                </a:solidFill>
              </a:rPr>
              <a:t>Vibration Sensor</a:t>
            </a:r>
          </a:p>
          <a:p>
            <a:pPr marL="285750" indent="-285750">
              <a:buFont typeface="Arial" panose="020B0604020202020204" pitchFamily="34" charset="0"/>
              <a:buChar char="•"/>
            </a:pPr>
            <a:r>
              <a:rPr lang="en-US" sz="1800" dirty="0" smtClean="0">
                <a:solidFill>
                  <a:schemeClr val="bg1"/>
                </a:solidFill>
              </a:rPr>
              <a:t>Tilt </a:t>
            </a:r>
            <a:r>
              <a:rPr lang="en-US" sz="1800" dirty="0" smtClean="0">
                <a:solidFill>
                  <a:schemeClr val="bg1"/>
                </a:solidFill>
              </a:rPr>
              <a:t>Sensor</a:t>
            </a:r>
          </a:p>
          <a:p>
            <a:pPr marL="285750" indent="-285750">
              <a:buFont typeface="Arial" panose="020B0604020202020204" pitchFamily="34" charset="0"/>
              <a:buChar char="•"/>
            </a:pPr>
            <a:r>
              <a:rPr lang="en-US" sz="1800" dirty="0" smtClean="0">
                <a:solidFill>
                  <a:schemeClr val="bg1"/>
                </a:solidFill>
              </a:rPr>
              <a:t>Impact Sensor</a:t>
            </a:r>
            <a:endParaRPr lang="en-US" sz="1800" dirty="0" smtClean="0">
              <a:solidFill>
                <a:schemeClr val="bg1"/>
              </a:solidFill>
            </a:endParaRPr>
          </a:p>
          <a:p>
            <a:pPr marL="285750" indent="-285750">
              <a:buFont typeface="Arial" panose="020B0604020202020204" pitchFamily="34" charset="0"/>
              <a:buChar char="•"/>
            </a:pPr>
            <a:r>
              <a:rPr lang="en-US" sz="1800" dirty="0" smtClean="0">
                <a:solidFill>
                  <a:schemeClr val="bg1"/>
                </a:solidFill>
              </a:rPr>
              <a:t>Wi-Fi Dongle</a:t>
            </a:r>
          </a:p>
          <a:p>
            <a:pPr marL="285750" indent="-285750">
              <a:buFont typeface="Arial" panose="020B0604020202020204" pitchFamily="34" charset="0"/>
              <a:buChar char="•"/>
            </a:pPr>
            <a:r>
              <a:rPr lang="en-US" sz="1800" dirty="0" smtClean="0">
                <a:solidFill>
                  <a:schemeClr val="bg1"/>
                </a:solidFill>
              </a:rPr>
              <a:t>GPS Module</a:t>
            </a:r>
          </a:p>
          <a:p>
            <a:pPr marL="285750" indent="-285750">
              <a:buFont typeface="Arial" panose="020B0604020202020204" pitchFamily="34" charset="0"/>
              <a:buChar char="•"/>
            </a:pPr>
            <a:r>
              <a:rPr lang="en-US" sz="1800" dirty="0" smtClean="0">
                <a:solidFill>
                  <a:schemeClr val="bg1"/>
                </a:solidFill>
              </a:rPr>
              <a:t>Pressure Sensor</a:t>
            </a:r>
            <a:endParaRPr lang="en-US" sz="1800" dirty="0">
              <a:solidFill>
                <a:schemeClr val="bg1"/>
              </a:solidFill>
            </a:endParaRPr>
          </a:p>
        </p:txBody>
      </p:sp>
      <p:sp>
        <p:nvSpPr>
          <p:cNvPr id="6" name="TextBox 5"/>
          <p:cNvSpPr txBox="1"/>
          <p:nvPr/>
        </p:nvSpPr>
        <p:spPr>
          <a:xfrm>
            <a:off x="5029200" y="2724150"/>
            <a:ext cx="3429144" cy="369332"/>
          </a:xfrm>
          <a:prstGeom prst="rect">
            <a:avLst/>
          </a:prstGeom>
          <a:noFill/>
        </p:spPr>
        <p:txBody>
          <a:bodyPr wrap="none" rtlCol="0">
            <a:spAutoFit/>
          </a:bodyPr>
          <a:lstStyle/>
          <a:p>
            <a:r>
              <a:rPr lang="en-US" sz="1800" b="1" dirty="0" smtClean="0">
                <a:solidFill>
                  <a:srgbClr val="C00000"/>
                </a:solidFill>
              </a:rPr>
              <a:t>SOFTWARE REQUIREMENTS</a:t>
            </a:r>
            <a:endParaRPr lang="en-US" sz="1800" b="1" dirty="0">
              <a:solidFill>
                <a:srgbClr val="C00000"/>
              </a:solidFill>
            </a:endParaRPr>
          </a:p>
        </p:txBody>
      </p:sp>
      <p:sp>
        <p:nvSpPr>
          <p:cNvPr id="8" name="TextBox 7"/>
          <p:cNvSpPr txBox="1"/>
          <p:nvPr/>
        </p:nvSpPr>
        <p:spPr>
          <a:xfrm>
            <a:off x="5410200" y="3105150"/>
            <a:ext cx="2807179" cy="1754326"/>
          </a:xfrm>
          <a:prstGeom prst="rect">
            <a:avLst/>
          </a:prstGeom>
          <a:noFill/>
        </p:spPr>
        <p:txBody>
          <a:bodyPr wrap="none" rtlCol="0">
            <a:spAutoFit/>
          </a:bodyPr>
          <a:lstStyle/>
          <a:p>
            <a:pPr marL="285750" indent="-285750">
              <a:buFont typeface="Arial" panose="020B0604020202020204" pitchFamily="34" charset="0"/>
              <a:buChar char="•"/>
            </a:pPr>
            <a:r>
              <a:rPr lang="en-US" sz="1800" dirty="0" smtClean="0">
                <a:solidFill>
                  <a:schemeClr val="bg1"/>
                </a:solidFill>
              </a:rPr>
              <a:t>Amazon Web Services</a:t>
            </a:r>
          </a:p>
          <a:p>
            <a:pPr marL="285750" indent="-285750">
              <a:buFont typeface="Arial" panose="020B0604020202020204" pitchFamily="34" charset="0"/>
              <a:buChar char="•"/>
            </a:pPr>
            <a:r>
              <a:rPr lang="en-US" sz="1800" dirty="0" smtClean="0">
                <a:solidFill>
                  <a:schemeClr val="bg1"/>
                </a:solidFill>
              </a:rPr>
              <a:t>Python</a:t>
            </a:r>
          </a:p>
          <a:p>
            <a:pPr marL="285750" indent="-285750">
              <a:buFont typeface="Arial" panose="020B0604020202020204" pitchFamily="34" charset="0"/>
              <a:buChar char="•"/>
            </a:pPr>
            <a:r>
              <a:rPr lang="en-US" sz="1800" dirty="0" smtClean="0">
                <a:solidFill>
                  <a:schemeClr val="bg1"/>
                </a:solidFill>
              </a:rPr>
              <a:t>Android </a:t>
            </a:r>
          </a:p>
          <a:p>
            <a:pPr marL="285750" indent="-285750">
              <a:buFont typeface="Arial" panose="020B0604020202020204" pitchFamily="34" charset="0"/>
              <a:buChar char="•"/>
            </a:pPr>
            <a:r>
              <a:rPr lang="en-US" sz="1800" dirty="0" smtClean="0">
                <a:solidFill>
                  <a:schemeClr val="bg1"/>
                </a:solidFill>
              </a:rPr>
              <a:t>Google Maps API</a:t>
            </a:r>
          </a:p>
          <a:p>
            <a:pPr marL="285750" indent="-285750">
              <a:buFont typeface="Arial" panose="020B0604020202020204" pitchFamily="34" charset="0"/>
              <a:buChar char="•"/>
            </a:pPr>
            <a:r>
              <a:rPr lang="en-US" sz="1800" dirty="0" smtClean="0">
                <a:solidFill>
                  <a:schemeClr val="bg1"/>
                </a:solidFill>
              </a:rPr>
              <a:t>R-Analytical Tool</a:t>
            </a:r>
          </a:p>
          <a:p>
            <a:pPr marL="285750" indent="-285750">
              <a:buFont typeface="Arial" panose="020B0604020202020204" pitchFamily="34" charset="0"/>
              <a:buChar char="•"/>
            </a:pPr>
            <a:r>
              <a:rPr lang="en-US" sz="1800" dirty="0" smtClean="0">
                <a:solidFill>
                  <a:schemeClr val="bg1"/>
                </a:solidFill>
              </a:rPr>
              <a:t>Microsoft Azure</a:t>
            </a:r>
            <a:endParaRPr lang="en-US" sz="1800" dirty="0">
              <a:solidFill>
                <a:schemeClr val="bg1"/>
              </a:solidFill>
            </a:endParaRPr>
          </a:p>
        </p:txBody>
      </p:sp>
      <p:sp>
        <p:nvSpPr>
          <p:cNvPr id="9" name="TextBox 8"/>
          <p:cNvSpPr txBox="1"/>
          <p:nvPr/>
        </p:nvSpPr>
        <p:spPr>
          <a:xfrm>
            <a:off x="2898379" y="209550"/>
            <a:ext cx="6245621" cy="830997"/>
          </a:xfrm>
          <a:prstGeom prst="rect">
            <a:avLst/>
          </a:prstGeom>
          <a:noFill/>
        </p:spPr>
        <p:txBody>
          <a:bodyPr wrap="none" rtlCol="0">
            <a:spAutoFit/>
          </a:bodyPr>
          <a:lstStyle/>
          <a:p>
            <a:r>
              <a:rPr lang="en-US" sz="4800" dirty="0" smtClean="0"/>
              <a:t>System Requirements</a:t>
            </a:r>
            <a:endParaRPr lang="en-US" sz="4800" dirty="0"/>
          </a:p>
        </p:txBody>
      </p:sp>
    </p:spTree>
    <p:extLst>
      <p:ext uri="{BB962C8B-B14F-4D97-AF65-F5344CB8AC3E}">
        <p14:creationId xmlns:p14="http://schemas.microsoft.com/office/powerpoint/2010/main" val="18854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2898379" y="209550"/>
            <a:ext cx="6245621" cy="830997"/>
          </a:xfrm>
          <a:prstGeom prst="rect">
            <a:avLst/>
          </a:prstGeom>
          <a:noFill/>
        </p:spPr>
        <p:txBody>
          <a:bodyPr wrap="none" rtlCol="0">
            <a:spAutoFit/>
          </a:bodyPr>
          <a:lstStyle/>
          <a:p>
            <a:r>
              <a:rPr lang="en-US" sz="4800" dirty="0" smtClean="0"/>
              <a:t>System Requirements</a:t>
            </a:r>
            <a:endParaRPr lang="en-US" sz="4800" dirty="0"/>
          </a:p>
        </p:txBody>
      </p:sp>
      <p:sp>
        <p:nvSpPr>
          <p:cNvPr id="9" name="Rectangle 8"/>
          <p:cNvSpPr/>
          <p:nvPr/>
        </p:nvSpPr>
        <p:spPr>
          <a:xfrm>
            <a:off x="3429000" y="2038350"/>
            <a:ext cx="6477000" cy="2585323"/>
          </a:xfrm>
          <a:prstGeom prst="rect">
            <a:avLst/>
          </a:prstGeom>
        </p:spPr>
        <p:txBody>
          <a:bodyPr wrap="square">
            <a:spAutoFit/>
          </a:bodyPr>
          <a:lstStyle/>
          <a:p>
            <a:r>
              <a:rPr lang="en-US" sz="1800" dirty="0" smtClean="0">
                <a:solidFill>
                  <a:srgbClr val="C00000"/>
                </a:solidFill>
              </a:rPr>
              <a:t>Memory </a:t>
            </a:r>
            <a:r>
              <a:rPr lang="en-US" sz="1800" dirty="0" smtClean="0">
                <a:solidFill>
                  <a:schemeClr val="bg1"/>
                </a:solidFill>
              </a:rPr>
              <a:t>: 512 MB SDRAM memory</a:t>
            </a:r>
          </a:p>
          <a:p>
            <a:r>
              <a:rPr lang="en-US" sz="1800" dirty="0" smtClean="0">
                <a:solidFill>
                  <a:srgbClr val="C00000"/>
                </a:solidFill>
              </a:rPr>
              <a:t>Processor </a:t>
            </a:r>
            <a:r>
              <a:rPr lang="en-US" sz="1800" dirty="0" smtClean="0">
                <a:solidFill>
                  <a:schemeClr val="bg1"/>
                </a:solidFill>
              </a:rPr>
              <a:t>: Broadcom BCM2835 </a:t>
            </a:r>
            <a:r>
              <a:rPr lang="en-US" sz="1800" dirty="0" err="1" smtClean="0">
                <a:solidFill>
                  <a:schemeClr val="bg1"/>
                </a:solidFill>
              </a:rPr>
              <a:t>SoC</a:t>
            </a:r>
            <a:r>
              <a:rPr lang="en-US" sz="1800" dirty="0" smtClean="0">
                <a:solidFill>
                  <a:schemeClr val="bg1"/>
                </a:solidFill>
              </a:rPr>
              <a:t> full high    </a:t>
            </a:r>
          </a:p>
          <a:p>
            <a:r>
              <a:rPr lang="en-US" sz="1800" dirty="0" smtClean="0">
                <a:solidFill>
                  <a:schemeClr val="bg1"/>
                </a:solidFill>
              </a:rPr>
              <a:t>definition multimedia processor</a:t>
            </a:r>
          </a:p>
          <a:p>
            <a:r>
              <a:rPr lang="en-US" sz="1800" dirty="0" smtClean="0">
                <a:solidFill>
                  <a:srgbClr val="C00000"/>
                </a:solidFill>
              </a:rPr>
              <a:t>USB </a:t>
            </a:r>
            <a:r>
              <a:rPr lang="en-US" sz="1800" dirty="0" smtClean="0">
                <a:solidFill>
                  <a:schemeClr val="bg1"/>
                </a:solidFill>
              </a:rPr>
              <a:t>: Single 2.0 USB connector</a:t>
            </a:r>
          </a:p>
          <a:p>
            <a:r>
              <a:rPr lang="en-US" sz="1800" dirty="0" smtClean="0">
                <a:solidFill>
                  <a:srgbClr val="C00000"/>
                </a:solidFill>
              </a:rPr>
              <a:t>HDMI </a:t>
            </a:r>
            <a:r>
              <a:rPr lang="en-US" sz="1800" dirty="0" smtClean="0">
                <a:solidFill>
                  <a:schemeClr val="bg1"/>
                </a:solidFill>
              </a:rPr>
              <a:t>: HDMI and Composite RCA , HDMI Audio Out</a:t>
            </a:r>
          </a:p>
          <a:p>
            <a:r>
              <a:rPr lang="en-US" sz="1800" dirty="0" smtClean="0">
                <a:solidFill>
                  <a:srgbClr val="C00000"/>
                </a:solidFill>
              </a:rPr>
              <a:t>SD Card </a:t>
            </a:r>
            <a:r>
              <a:rPr lang="en-US" sz="1800" dirty="0" smtClean="0">
                <a:solidFill>
                  <a:schemeClr val="bg1"/>
                </a:solidFill>
              </a:rPr>
              <a:t>: SD and SDIO Card slot on board storage</a:t>
            </a:r>
          </a:p>
          <a:p>
            <a:r>
              <a:rPr lang="en-US" sz="1800" dirty="0" smtClean="0">
                <a:solidFill>
                  <a:srgbClr val="C00000"/>
                </a:solidFill>
              </a:rPr>
              <a:t>OS </a:t>
            </a:r>
            <a:r>
              <a:rPr lang="en-US" sz="1800" dirty="0" smtClean="0">
                <a:solidFill>
                  <a:schemeClr val="bg1"/>
                </a:solidFill>
              </a:rPr>
              <a:t>: Linux Operating system</a:t>
            </a:r>
          </a:p>
          <a:p>
            <a:r>
              <a:rPr lang="en-US" sz="1800" dirty="0" smtClean="0">
                <a:solidFill>
                  <a:srgbClr val="C00000"/>
                </a:solidFill>
              </a:rPr>
              <a:t>Dimensions </a:t>
            </a:r>
            <a:r>
              <a:rPr lang="en-US" sz="1800" dirty="0" smtClean="0">
                <a:solidFill>
                  <a:schemeClr val="bg1"/>
                </a:solidFill>
              </a:rPr>
              <a:t>: Dimensions are 8.6cm*5.4cm*1.7cm</a:t>
            </a:r>
          </a:p>
          <a:p>
            <a:r>
              <a:rPr lang="en-US" sz="1800" dirty="0" smtClean="0">
                <a:solidFill>
                  <a:srgbClr val="C00000"/>
                </a:solidFill>
              </a:rPr>
              <a:t>Ethernet </a:t>
            </a:r>
            <a:r>
              <a:rPr lang="en-US" sz="1800" dirty="0" smtClean="0">
                <a:solidFill>
                  <a:schemeClr val="bg1"/>
                </a:solidFill>
              </a:rPr>
              <a:t>: On board 10/100 Ethernet RJ45 jack</a:t>
            </a:r>
            <a:endParaRPr lang="en-US" sz="1800" dirty="0">
              <a:solidFill>
                <a:schemeClr val="bg1"/>
              </a:solidFill>
            </a:endParaRPr>
          </a:p>
        </p:txBody>
      </p:sp>
      <p:pic>
        <p:nvPicPr>
          <p:cNvPr id="10" name="Picture 9" descr="raspberry-pi-2-primary-100569130-large.png"/>
          <p:cNvPicPr>
            <a:picLocks noChangeAspect="1"/>
          </p:cNvPicPr>
          <p:nvPr/>
        </p:nvPicPr>
        <p:blipFill>
          <a:blip r:embed="rId3"/>
          <a:stretch>
            <a:fillRect/>
          </a:stretch>
        </p:blipFill>
        <p:spPr>
          <a:xfrm>
            <a:off x="381001" y="2343150"/>
            <a:ext cx="2590800" cy="1713776"/>
          </a:xfrm>
          <a:prstGeom prst="rect">
            <a:avLst/>
          </a:prstGeom>
        </p:spPr>
      </p:pic>
      <p:sp>
        <p:nvSpPr>
          <p:cNvPr id="11" name="TextBox 10"/>
          <p:cNvSpPr txBox="1"/>
          <p:nvPr/>
        </p:nvSpPr>
        <p:spPr>
          <a:xfrm>
            <a:off x="838200" y="1809750"/>
            <a:ext cx="2057400" cy="369332"/>
          </a:xfrm>
          <a:prstGeom prst="rect">
            <a:avLst/>
          </a:prstGeom>
          <a:noFill/>
        </p:spPr>
        <p:txBody>
          <a:bodyPr wrap="square" rtlCol="0">
            <a:spAutoFit/>
          </a:bodyPr>
          <a:lstStyle/>
          <a:p>
            <a:r>
              <a:rPr lang="en-US" sz="1800" b="1" dirty="0" smtClean="0">
                <a:solidFill>
                  <a:srgbClr val="C00000"/>
                </a:solidFill>
              </a:rPr>
              <a:t>System On Chip</a:t>
            </a:r>
            <a:endParaRPr lang="en-US" sz="1800" b="1" dirty="0">
              <a:solidFill>
                <a:srgbClr val="C00000"/>
              </a:solidFill>
            </a:endParaRPr>
          </a:p>
        </p:txBody>
      </p:sp>
      <p:sp>
        <p:nvSpPr>
          <p:cNvPr id="12" name="TextBox 11"/>
          <p:cNvSpPr txBox="1"/>
          <p:nvPr/>
        </p:nvSpPr>
        <p:spPr>
          <a:xfrm>
            <a:off x="990600" y="4171950"/>
            <a:ext cx="1447800" cy="307777"/>
          </a:xfrm>
          <a:prstGeom prst="rect">
            <a:avLst/>
          </a:prstGeom>
          <a:noFill/>
        </p:spPr>
        <p:txBody>
          <a:bodyPr wrap="square" rtlCol="0">
            <a:spAutoFit/>
          </a:bodyPr>
          <a:lstStyle/>
          <a:p>
            <a:r>
              <a:rPr lang="en-US" dirty="0" smtClean="0">
                <a:solidFill>
                  <a:schemeClr val="bg1"/>
                </a:solidFill>
              </a:rPr>
              <a:t>Raspberry Pi 2</a:t>
            </a:r>
            <a:endParaRPr lang="en-US" dirty="0">
              <a:solidFill>
                <a:schemeClr val="bg1"/>
              </a:solidFill>
            </a:endParaRPr>
          </a:p>
        </p:txBody>
      </p:sp>
    </p:spTree>
    <p:extLst>
      <p:ext uri="{BB962C8B-B14F-4D97-AF65-F5344CB8AC3E}">
        <p14:creationId xmlns:p14="http://schemas.microsoft.com/office/powerpoint/2010/main" val="18854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152400" y="1733550"/>
            <a:ext cx="8991600" cy="3539430"/>
          </a:xfrm>
          <a:prstGeom prst="rect">
            <a:avLst/>
          </a:prstGeom>
        </p:spPr>
        <p:txBody>
          <a:bodyPr wrap="square">
            <a:spAutoFit/>
          </a:bodyPr>
          <a:lstStyle/>
          <a:p>
            <a:r>
              <a:rPr lang="en-US" b="1" dirty="0" smtClean="0">
                <a:solidFill>
                  <a:schemeClr val="bg1"/>
                </a:solidFill>
              </a:rPr>
              <a:t>The raspberry pi model A board is designed with 256MB of SDRAM and model B is designed with 51 MB. Raspberry pi is a small size PC.</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The Central processing unit is the brain of the raspberry pi board and that is responsible for carrying out the instructions of the computer through logical and mathematical operations. The raspberry pi uses ARM11 series processor</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 The GPU is a specialized chip in the raspberry pi board and that is designed to speed up the operation of image calculations. This board designed with a Broadcom video core IV and it supports OpenGL</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 The Ethernet port of the raspberry pi is the main gateway for communicating with additional devices. The raspberry pi Ethernet port is used  to plug your home router to access the internet.</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 These pins can accept input &amp; output commands based on programming raspberry pi. The raspberry pi affords digital GPIO pins. These pins are used to connect other electronic components. </a:t>
            </a:r>
            <a:br>
              <a:rPr lang="en-US" b="1" dirty="0" smtClean="0">
                <a:solidFill>
                  <a:schemeClr val="bg1"/>
                </a:solidFill>
              </a:rPr>
            </a:br>
            <a:endParaRPr lang="en-US" b="1" dirty="0">
              <a:solidFill>
                <a:schemeClr val="bg1"/>
              </a:solidFill>
            </a:endParaRPr>
          </a:p>
        </p:txBody>
      </p:sp>
      <p:sp>
        <p:nvSpPr>
          <p:cNvPr id="13" name="TextBox 12"/>
          <p:cNvSpPr txBox="1"/>
          <p:nvPr/>
        </p:nvSpPr>
        <p:spPr>
          <a:xfrm>
            <a:off x="2898379" y="209550"/>
            <a:ext cx="6245621" cy="830997"/>
          </a:xfrm>
          <a:prstGeom prst="rect">
            <a:avLst/>
          </a:prstGeom>
          <a:noFill/>
        </p:spPr>
        <p:txBody>
          <a:bodyPr wrap="none" rtlCol="0">
            <a:spAutoFit/>
          </a:bodyPr>
          <a:lstStyle/>
          <a:p>
            <a:r>
              <a:rPr lang="en-US" sz="4800" dirty="0" smtClean="0"/>
              <a:t>System Requirements</a:t>
            </a:r>
            <a:endParaRPr lang="en-US" sz="4800" dirty="0"/>
          </a:p>
        </p:txBody>
      </p:sp>
    </p:spTree>
    <p:extLst>
      <p:ext uri="{BB962C8B-B14F-4D97-AF65-F5344CB8AC3E}">
        <p14:creationId xmlns:p14="http://schemas.microsoft.com/office/powerpoint/2010/main" val="18854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3429000" y="1885950"/>
            <a:ext cx="5943600" cy="3139321"/>
          </a:xfrm>
          <a:prstGeom prst="rect">
            <a:avLst/>
          </a:prstGeom>
        </p:spPr>
        <p:txBody>
          <a:bodyPr wrap="square">
            <a:spAutoFit/>
          </a:bodyPr>
          <a:lstStyle/>
          <a:p>
            <a:pPr fontAlgn="base"/>
            <a:r>
              <a:rPr lang="en-US" sz="1800" b="1" dirty="0" smtClean="0">
                <a:solidFill>
                  <a:srgbClr val="C00000"/>
                </a:solidFill>
              </a:rPr>
              <a:t>Purpose </a:t>
            </a:r>
            <a:r>
              <a:rPr lang="en-US" sz="1800" b="1" dirty="0" smtClean="0">
                <a:solidFill>
                  <a:schemeClr val="bg1"/>
                </a:solidFill>
              </a:rPr>
              <a:t>: Detects the vibration of the surrounding environment</a:t>
            </a:r>
            <a:br>
              <a:rPr lang="en-US" sz="1800" b="1" dirty="0" smtClean="0">
                <a:solidFill>
                  <a:schemeClr val="bg1"/>
                </a:solidFill>
              </a:rPr>
            </a:br>
            <a:endParaRPr lang="en-US" sz="1800" b="1" dirty="0" smtClean="0">
              <a:solidFill>
                <a:schemeClr val="bg1"/>
              </a:solidFill>
            </a:endParaRPr>
          </a:p>
          <a:p>
            <a:pPr fontAlgn="base"/>
            <a:r>
              <a:rPr lang="en-US" sz="1800" b="1" dirty="0" smtClean="0">
                <a:solidFill>
                  <a:srgbClr val="C00000"/>
                </a:solidFill>
              </a:rPr>
              <a:t>Sensitivity </a:t>
            </a:r>
            <a:r>
              <a:rPr lang="en-US" sz="1800" b="1" dirty="0" smtClean="0">
                <a:solidFill>
                  <a:schemeClr val="bg1"/>
                </a:solidFill>
              </a:rPr>
              <a:t>: Adjustable by the potentiometer</a:t>
            </a:r>
            <a:br>
              <a:rPr lang="en-US" sz="1800" b="1" dirty="0" smtClean="0">
                <a:solidFill>
                  <a:schemeClr val="bg1"/>
                </a:solidFill>
              </a:rPr>
            </a:br>
            <a:endParaRPr lang="en-US" sz="1800" b="1" dirty="0" smtClean="0">
              <a:solidFill>
                <a:schemeClr val="bg1"/>
              </a:solidFill>
            </a:endParaRPr>
          </a:p>
          <a:p>
            <a:pPr fontAlgn="base"/>
            <a:r>
              <a:rPr lang="en-US" sz="1800" b="1" dirty="0" smtClean="0">
                <a:solidFill>
                  <a:srgbClr val="C00000"/>
                </a:solidFill>
              </a:rPr>
              <a:t>Operating voltage </a:t>
            </a:r>
            <a:r>
              <a:rPr lang="en-US" sz="1800" b="1" dirty="0" smtClean="0">
                <a:solidFill>
                  <a:schemeClr val="bg1"/>
                </a:solidFill>
              </a:rPr>
              <a:t>: 3.3V-5V</a:t>
            </a:r>
            <a:br>
              <a:rPr lang="en-US" sz="1800" b="1" dirty="0" smtClean="0">
                <a:solidFill>
                  <a:schemeClr val="bg1"/>
                </a:solidFill>
              </a:rPr>
            </a:br>
            <a:endParaRPr lang="en-US" sz="1800" b="1" dirty="0" smtClean="0">
              <a:solidFill>
                <a:schemeClr val="bg1"/>
              </a:solidFill>
            </a:endParaRPr>
          </a:p>
          <a:p>
            <a:pPr fontAlgn="base"/>
            <a:r>
              <a:rPr lang="en-US" sz="1800" b="1" dirty="0" smtClean="0">
                <a:solidFill>
                  <a:srgbClr val="C00000"/>
                </a:solidFill>
              </a:rPr>
              <a:t>Output form</a:t>
            </a:r>
            <a:r>
              <a:rPr lang="en-US" sz="1800" b="1" dirty="0" smtClean="0">
                <a:solidFill>
                  <a:schemeClr val="bg1"/>
                </a:solidFill>
              </a:rPr>
              <a:t>: Digital switching output (0 and 1)</a:t>
            </a:r>
          </a:p>
          <a:p>
            <a:pPr fontAlgn="base"/>
            <a:r>
              <a:rPr lang="en-US" sz="1800" b="1" dirty="0" smtClean="0">
                <a:solidFill>
                  <a:schemeClr val="bg1"/>
                </a:solidFill>
              </a:rPr>
              <a:t>With fixed bolt hole for easy installation</a:t>
            </a:r>
            <a:br>
              <a:rPr lang="en-US" sz="1800" b="1" dirty="0" smtClean="0">
                <a:solidFill>
                  <a:schemeClr val="bg1"/>
                </a:solidFill>
              </a:rPr>
            </a:br>
            <a:endParaRPr lang="en-US" sz="1800" b="1" dirty="0" smtClean="0">
              <a:solidFill>
                <a:schemeClr val="bg1"/>
              </a:solidFill>
            </a:endParaRPr>
          </a:p>
          <a:p>
            <a:pPr fontAlgn="base"/>
            <a:r>
              <a:rPr lang="en-US" sz="1800" b="1" dirty="0" smtClean="0">
                <a:solidFill>
                  <a:srgbClr val="C00000"/>
                </a:solidFill>
              </a:rPr>
              <a:t>Small board PCB size</a:t>
            </a:r>
            <a:r>
              <a:rPr lang="en-US" sz="1800" b="1" dirty="0" smtClean="0">
                <a:solidFill>
                  <a:schemeClr val="bg1"/>
                </a:solidFill>
              </a:rPr>
              <a:t>: 3cm * 1.6cm</a:t>
            </a:r>
            <a:endParaRPr lang="en-US" sz="1800" b="1" dirty="0">
              <a:solidFill>
                <a:schemeClr val="bg1"/>
              </a:solidFill>
            </a:endParaRPr>
          </a:p>
        </p:txBody>
      </p:sp>
      <p:pic>
        <p:nvPicPr>
          <p:cNvPr id="5" name="Picture 4" descr="LM393-vibration-sensor.jpg"/>
          <p:cNvPicPr>
            <a:picLocks noChangeAspect="1"/>
          </p:cNvPicPr>
          <p:nvPr/>
        </p:nvPicPr>
        <p:blipFill>
          <a:blip r:embed="rId3"/>
          <a:stretch>
            <a:fillRect/>
          </a:stretch>
        </p:blipFill>
        <p:spPr>
          <a:xfrm>
            <a:off x="381000" y="2266950"/>
            <a:ext cx="2895600" cy="1932030"/>
          </a:xfrm>
          <a:prstGeom prst="rect">
            <a:avLst/>
          </a:prstGeom>
        </p:spPr>
      </p:pic>
      <p:sp>
        <p:nvSpPr>
          <p:cNvPr id="6" name="TextBox 5"/>
          <p:cNvSpPr txBox="1"/>
          <p:nvPr/>
        </p:nvSpPr>
        <p:spPr>
          <a:xfrm>
            <a:off x="762000" y="4324350"/>
            <a:ext cx="1981200" cy="523220"/>
          </a:xfrm>
          <a:prstGeom prst="rect">
            <a:avLst/>
          </a:prstGeom>
          <a:noFill/>
        </p:spPr>
        <p:txBody>
          <a:bodyPr wrap="square" rtlCol="0">
            <a:spAutoFit/>
          </a:bodyPr>
          <a:lstStyle/>
          <a:p>
            <a:pPr algn="ctr"/>
            <a:r>
              <a:rPr lang="en-US" b="1" dirty="0" smtClean="0">
                <a:solidFill>
                  <a:srgbClr val="C00000"/>
                </a:solidFill>
              </a:rPr>
              <a:t>Vibration Sensor</a:t>
            </a:r>
          </a:p>
          <a:p>
            <a:pPr algn="ctr"/>
            <a:r>
              <a:rPr lang="en-US" b="1" dirty="0" smtClean="0">
                <a:solidFill>
                  <a:schemeClr val="bg1"/>
                </a:solidFill>
              </a:rPr>
              <a:t>     ( LM393 )</a:t>
            </a:r>
            <a:endParaRPr lang="en-US" b="1" dirty="0">
              <a:solidFill>
                <a:schemeClr val="bg1"/>
              </a:solidFill>
            </a:endParaRPr>
          </a:p>
        </p:txBody>
      </p:sp>
      <p:sp>
        <p:nvSpPr>
          <p:cNvPr id="9" name="TextBox 8"/>
          <p:cNvSpPr txBox="1"/>
          <p:nvPr/>
        </p:nvSpPr>
        <p:spPr>
          <a:xfrm>
            <a:off x="2898379" y="209550"/>
            <a:ext cx="6245621" cy="830997"/>
          </a:xfrm>
          <a:prstGeom prst="rect">
            <a:avLst/>
          </a:prstGeom>
          <a:noFill/>
        </p:spPr>
        <p:txBody>
          <a:bodyPr wrap="none" rtlCol="0">
            <a:spAutoFit/>
          </a:bodyPr>
          <a:lstStyle/>
          <a:p>
            <a:r>
              <a:rPr lang="en-US" sz="4800" dirty="0" smtClean="0"/>
              <a:t>System Requirements</a:t>
            </a:r>
            <a:endParaRPr lang="en-US" sz="4800" dirty="0"/>
          </a:p>
        </p:txBody>
      </p:sp>
    </p:spTree>
    <p:extLst>
      <p:ext uri="{BB962C8B-B14F-4D97-AF65-F5344CB8AC3E}">
        <p14:creationId xmlns:p14="http://schemas.microsoft.com/office/powerpoint/2010/main" val="18854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3733800" y="2190750"/>
            <a:ext cx="6248400" cy="2523768"/>
          </a:xfrm>
          <a:prstGeom prst="rect">
            <a:avLst/>
          </a:prstGeom>
        </p:spPr>
        <p:txBody>
          <a:bodyPr wrap="square">
            <a:spAutoFit/>
          </a:bodyPr>
          <a:lstStyle/>
          <a:p>
            <a:r>
              <a:rPr lang="en-US" sz="1800" b="1" dirty="0" smtClean="0">
                <a:solidFill>
                  <a:schemeClr val="bg1"/>
                </a:solidFill>
              </a:rPr>
              <a:t>Tri-Axis accelerometer with a programmable </a:t>
            </a:r>
            <a:br>
              <a:rPr lang="en-US" sz="1800" b="1" dirty="0" smtClean="0">
                <a:solidFill>
                  <a:schemeClr val="bg1"/>
                </a:solidFill>
              </a:rPr>
            </a:br>
            <a:r>
              <a:rPr lang="en-US" sz="1800" b="1" dirty="0" smtClean="0">
                <a:solidFill>
                  <a:schemeClr val="bg1"/>
                </a:solidFill>
              </a:rPr>
              <a:t>full scale range </a:t>
            </a:r>
            <a:br>
              <a:rPr lang="en-US" sz="1800" b="1" dirty="0" smtClean="0">
                <a:solidFill>
                  <a:schemeClr val="bg1"/>
                </a:solidFill>
              </a:rPr>
            </a:br>
            <a:endParaRPr lang="en-US" sz="1800" b="1" dirty="0" smtClean="0">
              <a:solidFill>
                <a:schemeClr val="bg1"/>
              </a:solidFill>
            </a:endParaRPr>
          </a:p>
          <a:p>
            <a:r>
              <a:rPr lang="en-US" sz="1800" b="1" dirty="0" smtClean="0">
                <a:solidFill>
                  <a:schemeClr val="bg1"/>
                </a:solidFill>
              </a:rPr>
              <a:t>Digital-output </a:t>
            </a:r>
            <a:br>
              <a:rPr lang="en-US" sz="1800" b="1" dirty="0" smtClean="0">
                <a:solidFill>
                  <a:schemeClr val="bg1"/>
                </a:solidFill>
              </a:rPr>
            </a:br>
            <a:endParaRPr lang="en-US" sz="1800" b="1" dirty="0" smtClean="0">
              <a:solidFill>
                <a:schemeClr val="bg1"/>
              </a:solidFill>
            </a:endParaRPr>
          </a:p>
          <a:p>
            <a:r>
              <a:rPr lang="en-US" sz="1800" b="1" dirty="0" smtClean="0">
                <a:solidFill>
                  <a:schemeClr val="bg1"/>
                </a:solidFill>
              </a:rPr>
              <a:t>Programmable interrupt supports</a:t>
            </a:r>
          </a:p>
          <a:p>
            <a:endParaRPr lang="en-US" sz="1800" b="1" dirty="0" smtClean="0">
              <a:solidFill>
                <a:schemeClr val="bg1"/>
              </a:solidFill>
            </a:endParaRPr>
          </a:p>
          <a:p>
            <a:r>
              <a:rPr lang="en-US" sz="1800" b="1" dirty="0" smtClean="0">
                <a:solidFill>
                  <a:schemeClr val="bg1"/>
                </a:solidFill>
              </a:rPr>
              <a:t>10,000g shock tolerant</a:t>
            </a:r>
          </a:p>
          <a:p>
            <a:endParaRPr lang="en-US" dirty="0"/>
          </a:p>
        </p:txBody>
      </p:sp>
      <p:pic>
        <p:nvPicPr>
          <p:cNvPr id="5" name="Picture 4" descr="mpu-6050.jpg"/>
          <p:cNvPicPr>
            <a:picLocks noChangeAspect="1"/>
          </p:cNvPicPr>
          <p:nvPr/>
        </p:nvPicPr>
        <p:blipFill>
          <a:blip r:embed="rId3"/>
          <a:stretch>
            <a:fillRect/>
          </a:stretch>
        </p:blipFill>
        <p:spPr>
          <a:xfrm>
            <a:off x="457200" y="2114550"/>
            <a:ext cx="2705807" cy="2076450"/>
          </a:xfrm>
          <a:prstGeom prst="rect">
            <a:avLst/>
          </a:prstGeom>
        </p:spPr>
      </p:pic>
      <p:sp>
        <p:nvSpPr>
          <p:cNvPr id="6" name="TextBox 5"/>
          <p:cNvSpPr txBox="1"/>
          <p:nvPr/>
        </p:nvSpPr>
        <p:spPr>
          <a:xfrm>
            <a:off x="914400" y="4324350"/>
            <a:ext cx="1600200" cy="523220"/>
          </a:xfrm>
          <a:prstGeom prst="rect">
            <a:avLst/>
          </a:prstGeom>
          <a:noFill/>
        </p:spPr>
        <p:txBody>
          <a:bodyPr wrap="square" rtlCol="0">
            <a:spAutoFit/>
          </a:bodyPr>
          <a:lstStyle/>
          <a:p>
            <a:pPr algn="ctr"/>
            <a:r>
              <a:rPr lang="en-US" b="1" dirty="0" smtClean="0">
                <a:solidFill>
                  <a:srgbClr val="C00000"/>
                </a:solidFill>
              </a:rPr>
              <a:t>Tilt Sensor</a:t>
            </a:r>
            <a:r>
              <a:rPr lang="en-US" b="1" dirty="0" smtClean="0">
                <a:solidFill>
                  <a:schemeClr val="bg1"/>
                </a:solidFill>
              </a:rPr>
              <a:t/>
            </a:r>
            <a:br>
              <a:rPr lang="en-US" b="1" dirty="0" smtClean="0">
                <a:solidFill>
                  <a:schemeClr val="bg1"/>
                </a:solidFill>
              </a:rPr>
            </a:br>
            <a:r>
              <a:rPr lang="en-US" b="1" dirty="0" smtClean="0">
                <a:solidFill>
                  <a:schemeClr val="bg1"/>
                </a:solidFill>
              </a:rPr>
              <a:t> (MPU-6050)</a:t>
            </a:r>
            <a:endParaRPr lang="en-US" b="1" dirty="0">
              <a:solidFill>
                <a:schemeClr val="bg1"/>
              </a:solidFill>
            </a:endParaRPr>
          </a:p>
        </p:txBody>
      </p:sp>
      <p:sp>
        <p:nvSpPr>
          <p:cNvPr id="8" name="TextBox 7"/>
          <p:cNvSpPr txBox="1"/>
          <p:nvPr/>
        </p:nvSpPr>
        <p:spPr>
          <a:xfrm>
            <a:off x="2898379" y="209550"/>
            <a:ext cx="6245621" cy="830997"/>
          </a:xfrm>
          <a:prstGeom prst="rect">
            <a:avLst/>
          </a:prstGeom>
          <a:noFill/>
        </p:spPr>
        <p:txBody>
          <a:bodyPr wrap="none" rtlCol="0">
            <a:spAutoFit/>
          </a:bodyPr>
          <a:lstStyle/>
          <a:p>
            <a:r>
              <a:rPr lang="en-US" sz="4800" dirty="0" smtClean="0"/>
              <a:t>System Requirements</a:t>
            </a:r>
            <a:endParaRPr lang="en-US" sz="4800" dirty="0"/>
          </a:p>
        </p:txBody>
      </p:sp>
    </p:spTree>
    <p:extLst>
      <p:ext uri="{BB962C8B-B14F-4D97-AF65-F5344CB8AC3E}">
        <p14:creationId xmlns:p14="http://schemas.microsoft.com/office/powerpoint/2010/main" val="18854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descr="1603-04.jpg"/>
          <p:cNvPicPr>
            <a:picLocks noChangeAspect="1"/>
          </p:cNvPicPr>
          <p:nvPr/>
        </p:nvPicPr>
        <p:blipFill>
          <a:blip r:embed="rId3"/>
          <a:stretch>
            <a:fillRect/>
          </a:stretch>
        </p:blipFill>
        <p:spPr>
          <a:xfrm>
            <a:off x="685800" y="2495550"/>
            <a:ext cx="1828800" cy="1374754"/>
          </a:xfrm>
          <a:prstGeom prst="rect">
            <a:avLst/>
          </a:prstGeom>
        </p:spPr>
      </p:pic>
      <p:sp>
        <p:nvSpPr>
          <p:cNvPr id="5" name="Rectangle 4"/>
          <p:cNvSpPr/>
          <p:nvPr/>
        </p:nvSpPr>
        <p:spPr>
          <a:xfrm>
            <a:off x="3657600" y="1885950"/>
            <a:ext cx="4572000" cy="3139321"/>
          </a:xfrm>
          <a:prstGeom prst="rect">
            <a:avLst/>
          </a:prstGeom>
        </p:spPr>
        <p:txBody>
          <a:bodyPr>
            <a:spAutoFit/>
          </a:bodyPr>
          <a:lstStyle/>
          <a:p>
            <a:r>
              <a:rPr lang="en-US" sz="1800" b="1" dirty="0" smtClean="0">
                <a:solidFill>
                  <a:srgbClr val="C00000"/>
                </a:solidFill>
              </a:rPr>
              <a:t>V</a:t>
            </a:r>
            <a:r>
              <a:rPr lang="en-US" sz="1800" b="1" dirty="0" smtClean="0">
                <a:solidFill>
                  <a:srgbClr val="C00000"/>
                </a:solidFill>
                <a:effectLst>
                  <a:outerShdw blurRad="38100" dist="38100" dir="2700000" algn="tl">
                    <a:srgbClr val="000000">
                      <a:alpha val="43137"/>
                    </a:srgbClr>
                  </a:outerShdw>
                </a:effectLst>
              </a:rPr>
              <a:t>in</a:t>
            </a:r>
            <a:r>
              <a:rPr lang="en-US" sz="1800" b="1" dirty="0" smtClean="0">
                <a:solidFill>
                  <a:schemeClr val="bg1"/>
                </a:solidFill>
              </a:rPr>
              <a:t>: 3 to 5VDC</a:t>
            </a:r>
            <a:br>
              <a:rPr lang="en-US" sz="1800" b="1" dirty="0" smtClean="0">
                <a:solidFill>
                  <a:schemeClr val="bg1"/>
                </a:solidFill>
              </a:rPr>
            </a:br>
            <a:endParaRPr lang="en-US" sz="1800" b="1" dirty="0" smtClean="0">
              <a:solidFill>
                <a:schemeClr val="bg1"/>
              </a:solidFill>
            </a:endParaRPr>
          </a:p>
          <a:p>
            <a:r>
              <a:rPr lang="en-US" sz="1800" b="1" dirty="0" smtClean="0">
                <a:solidFill>
                  <a:srgbClr val="C00000"/>
                </a:solidFill>
              </a:rPr>
              <a:t>Logic</a:t>
            </a:r>
            <a:r>
              <a:rPr lang="en-US" sz="1800" b="1" dirty="0" smtClean="0">
                <a:solidFill>
                  <a:schemeClr val="bg1"/>
                </a:solidFill>
              </a:rPr>
              <a:t>: 3 to 5V compliant</a:t>
            </a:r>
            <a:br>
              <a:rPr lang="en-US" sz="1800" b="1" dirty="0" smtClean="0">
                <a:solidFill>
                  <a:schemeClr val="bg1"/>
                </a:solidFill>
              </a:rPr>
            </a:br>
            <a:endParaRPr lang="en-US" sz="1800" b="1" dirty="0" smtClean="0">
              <a:solidFill>
                <a:schemeClr val="bg1"/>
              </a:solidFill>
            </a:endParaRPr>
          </a:p>
          <a:p>
            <a:r>
              <a:rPr lang="en-US" sz="1800" b="1" dirty="0" smtClean="0">
                <a:solidFill>
                  <a:srgbClr val="C00000"/>
                </a:solidFill>
              </a:rPr>
              <a:t>Pressure sensing range: </a:t>
            </a:r>
            <a:r>
              <a:rPr lang="en-US" sz="1800" b="1" dirty="0" smtClean="0">
                <a:solidFill>
                  <a:schemeClr val="bg1"/>
                </a:solidFill>
              </a:rPr>
              <a:t>300-1100 </a:t>
            </a:r>
            <a:r>
              <a:rPr lang="en-US" sz="1800" b="1" dirty="0" err="1" smtClean="0">
                <a:solidFill>
                  <a:schemeClr val="bg1"/>
                </a:solidFill>
              </a:rPr>
              <a:t>hPa</a:t>
            </a:r>
            <a:r>
              <a:rPr lang="en-US" sz="1800" b="1" dirty="0" smtClean="0">
                <a:solidFill>
                  <a:schemeClr val="bg1"/>
                </a:solidFill>
              </a:rPr>
              <a:t> (9000m to -500m above sea level)</a:t>
            </a:r>
            <a:br>
              <a:rPr lang="en-US" sz="1800" b="1" dirty="0" smtClean="0">
                <a:solidFill>
                  <a:schemeClr val="bg1"/>
                </a:solidFill>
              </a:rPr>
            </a:br>
            <a:endParaRPr lang="en-US" sz="1800" b="1" dirty="0" smtClean="0">
              <a:solidFill>
                <a:schemeClr val="bg1"/>
              </a:solidFill>
            </a:endParaRPr>
          </a:p>
          <a:p>
            <a:r>
              <a:rPr lang="en-US" sz="1800" b="1" dirty="0" smtClean="0">
                <a:solidFill>
                  <a:srgbClr val="C00000"/>
                </a:solidFill>
              </a:rPr>
              <a:t>Resolution : </a:t>
            </a:r>
            <a:r>
              <a:rPr lang="en-US" sz="1800" b="1" dirty="0" smtClean="0">
                <a:solidFill>
                  <a:schemeClr val="bg1"/>
                </a:solidFill>
              </a:rPr>
              <a:t>Up to 0.03hPa / 0.25m </a:t>
            </a:r>
            <a:br>
              <a:rPr lang="en-US" sz="1800" b="1" dirty="0" smtClean="0">
                <a:solidFill>
                  <a:schemeClr val="bg1"/>
                </a:solidFill>
              </a:rPr>
            </a:br>
            <a:endParaRPr lang="en-US" sz="1800" b="1" dirty="0" smtClean="0">
              <a:solidFill>
                <a:schemeClr val="bg1"/>
              </a:solidFill>
            </a:endParaRPr>
          </a:p>
          <a:p>
            <a:r>
              <a:rPr lang="en-US" sz="1800" b="1" dirty="0" smtClean="0">
                <a:solidFill>
                  <a:srgbClr val="C00000"/>
                </a:solidFill>
              </a:rPr>
              <a:t>Operational Range</a:t>
            </a:r>
            <a:r>
              <a:rPr lang="en-US" sz="1800" b="1" dirty="0" smtClean="0">
                <a:solidFill>
                  <a:schemeClr val="bg1"/>
                </a:solidFill>
              </a:rPr>
              <a:t> : -40 to +85°C </a:t>
            </a:r>
            <a:br>
              <a:rPr lang="en-US" sz="1800" b="1" dirty="0" smtClean="0">
                <a:solidFill>
                  <a:schemeClr val="bg1"/>
                </a:solidFill>
              </a:rPr>
            </a:br>
            <a:endParaRPr lang="en-US" sz="1800" b="1" dirty="0">
              <a:solidFill>
                <a:schemeClr val="bg1"/>
              </a:solidFill>
            </a:endParaRPr>
          </a:p>
        </p:txBody>
      </p:sp>
      <p:sp>
        <p:nvSpPr>
          <p:cNvPr id="6" name="TextBox 5"/>
          <p:cNvSpPr txBox="1"/>
          <p:nvPr/>
        </p:nvSpPr>
        <p:spPr>
          <a:xfrm>
            <a:off x="762000" y="3943350"/>
            <a:ext cx="1676400" cy="523220"/>
          </a:xfrm>
          <a:prstGeom prst="rect">
            <a:avLst/>
          </a:prstGeom>
          <a:noFill/>
        </p:spPr>
        <p:txBody>
          <a:bodyPr wrap="square" rtlCol="0">
            <a:spAutoFit/>
          </a:bodyPr>
          <a:lstStyle/>
          <a:p>
            <a:pPr algn="ctr"/>
            <a:r>
              <a:rPr lang="en-US" dirty="0" smtClean="0">
                <a:solidFill>
                  <a:schemeClr val="bg1"/>
                </a:solidFill>
              </a:rPr>
              <a:t>Pressure Sensor</a:t>
            </a:r>
            <a:br>
              <a:rPr lang="en-US" dirty="0" smtClean="0">
                <a:solidFill>
                  <a:schemeClr val="bg1"/>
                </a:solidFill>
              </a:rPr>
            </a:br>
            <a:r>
              <a:rPr lang="en-US" dirty="0" smtClean="0">
                <a:solidFill>
                  <a:schemeClr val="bg1"/>
                </a:solidFill>
              </a:rPr>
              <a:t>(BMP 180)</a:t>
            </a:r>
            <a:endParaRPr lang="en-US" dirty="0">
              <a:solidFill>
                <a:schemeClr val="bg1"/>
              </a:solidFill>
            </a:endParaRPr>
          </a:p>
        </p:txBody>
      </p:sp>
      <p:sp>
        <p:nvSpPr>
          <p:cNvPr id="8" name="TextBox 7"/>
          <p:cNvSpPr txBox="1"/>
          <p:nvPr/>
        </p:nvSpPr>
        <p:spPr>
          <a:xfrm>
            <a:off x="2898379" y="209550"/>
            <a:ext cx="6245621" cy="830997"/>
          </a:xfrm>
          <a:prstGeom prst="rect">
            <a:avLst/>
          </a:prstGeom>
          <a:noFill/>
        </p:spPr>
        <p:txBody>
          <a:bodyPr wrap="none" rtlCol="0">
            <a:spAutoFit/>
          </a:bodyPr>
          <a:lstStyle/>
          <a:p>
            <a:r>
              <a:rPr lang="en-US" sz="4800" dirty="0" smtClean="0"/>
              <a:t>System Requirements</a:t>
            </a:r>
            <a:endParaRPr lang="en-US" sz="4800" dirty="0"/>
          </a:p>
        </p:txBody>
      </p:sp>
    </p:spTree>
    <p:extLst>
      <p:ext uri="{BB962C8B-B14F-4D97-AF65-F5344CB8AC3E}">
        <p14:creationId xmlns:p14="http://schemas.microsoft.com/office/powerpoint/2010/main" val="18854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4" descr="fit7_bd5_p0699_01.jpg"/>
          <p:cNvPicPr>
            <a:picLocks noChangeAspect="1"/>
          </p:cNvPicPr>
          <p:nvPr/>
        </p:nvPicPr>
        <p:blipFill>
          <a:blip r:embed="rId3"/>
          <a:stretch>
            <a:fillRect/>
          </a:stretch>
        </p:blipFill>
        <p:spPr>
          <a:xfrm>
            <a:off x="685800" y="2038350"/>
            <a:ext cx="2070168" cy="2286000"/>
          </a:xfrm>
          <a:prstGeom prst="rect">
            <a:avLst/>
          </a:prstGeom>
        </p:spPr>
      </p:pic>
      <p:sp>
        <p:nvSpPr>
          <p:cNvPr id="6" name="TextBox 5"/>
          <p:cNvSpPr txBox="1"/>
          <p:nvPr/>
        </p:nvSpPr>
        <p:spPr>
          <a:xfrm>
            <a:off x="685800" y="4400550"/>
            <a:ext cx="1981200" cy="523220"/>
          </a:xfrm>
          <a:prstGeom prst="rect">
            <a:avLst/>
          </a:prstGeom>
          <a:noFill/>
        </p:spPr>
        <p:txBody>
          <a:bodyPr wrap="square" rtlCol="0">
            <a:spAutoFit/>
          </a:bodyPr>
          <a:lstStyle/>
          <a:p>
            <a:pPr algn="ctr"/>
            <a:r>
              <a:rPr lang="en-US" b="1" dirty="0" smtClean="0">
                <a:solidFill>
                  <a:srgbClr val="C00000"/>
                </a:solidFill>
              </a:rPr>
              <a:t>GPS Module</a:t>
            </a:r>
            <a:r>
              <a:rPr lang="en-US" dirty="0" smtClean="0">
                <a:solidFill>
                  <a:schemeClr val="bg1"/>
                </a:solidFill>
              </a:rPr>
              <a:t/>
            </a:r>
            <a:br>
              <a:rPr lang="en-US" dirty="0" smtClean="0">
                <a:solidFill>
                  <a:schemeClr val="bg1"/>
                </a:solidFill>
              </a:rPr>
            </a:br>
            <a:r>
              <a:rPr lang="en-US" dirty="0" smtClean="0">
                <a:solidFill>
                  <a:schemeClr val="bg1"/>
                </a:solidFill>
              </a:rPr>
              <a:t>( s1216 – R1)</a:t>
            </a:r>
            <a:endParaRPr lang="en-US" dirty="0">
              <a:solidFill>
                <a:schemeClr val="bg1"/>
              </a:solidFill>
            </a:endParaRPr>
          </a:p>
        </p:txBody>
      </p:sp>
      <p:sp>
        <p:nvSpPr>
          <p:cNvPr id="9" name="Rectangle 8"/>
          <p:cNvSpPr/>
          <p:nvPr/>
        </p:nvSpPr>
        <p:spPr>
          <a:xfrm>
            <a:off x="3505200" y="1962150"/>
            <a:ext cx="5638800" cy="2862322"/>
          </a:xfrm>
          <a:prstGeom prst="rect">
            <a:avLst/>
          </a:prstGeom>
        </p:spPr>
        <p:txBody>
          <a:bodyPr wrap="square">
            <a:spAutoFit/>
          </a:bodyPr>
          <a:lstStyle/>
          <a:p>
            <a:r>
              <a:rPr lang="en-US" sz="1800" b="1" dirty="0" smtClean="0">
                <a:solidFill>
                  <a:srgbClr val="C00000"/>
                </a:solidFill>
              </a:rPr>
              <a:t>Operational Limits </a:t>
            </a:r>
            <a:r>
              <a:rPr lang="en-US" sz="1800" b="1" dirty="0" smtClean="0">
                <a:solidFill>
                  <a:schemeClr val="bg1"/>
                </a:solidFill>
              </a:rPr>
              <a:t>: Altitude &lt; 18,000m or velocity &lt; 515m/s, not exceeding both </a:t>
            </a:r>
            <a:br>
              <a:rPr lang="en-US" sz="1800" b="1" dirty="0" smtClean="0">
                <a:solidFill>
                  <a:schemeClr val="bg1"/>
                </a:solidFill>
              </a:rPr>
            </a:br>
            <a:r>
              <a:rPr lang="en-US" sz="1800" b="1" dirty="0" smtClean="0">
                <a:solidFill>
                  <a:schemeClr val="bg1"/>
                </a:solidFill>
              </a:rPr>
              <a:t/>
            </a:r>
            <a:br>
              <a:rPr lang="en-US" sz="1800" b="1" dirty="0" smtClean="0">
                <a:solidFill>
                  <a:schemeClr val="bg1"/>
                </a:solidFill>
              </a:rPr>
            </a:br>
            <a:r>
              <a:rPr lang="en-US" sz="1800" b="1" dirty="0" smtClean="0">
                <a:solidFill>
                  <a:srgbClr val="C00000"/>
                </a:solidFill>
              </a:rPr>
              <a:t>Protocol </a:t>
            </a:r>
            <a:r>
              <a:rPr lang="en-US" sz="1800" b="1" dirty="0" smtClean="0">
                <a:solidFill>
                  <a:schemeClr val="bg1"/>
                </a:solidFill>
              </a:rPr>
              <a:t>:  NMEA-0183 V3.01, 9600 baud</a:t>
            </a:r>
            <a:br>
              <a:rPr lang="en-US" sz="1800" b="1" dirty="0" smtClean="0">
                <a:solidFill>
                  <a:schemeClr val="bg1"/>
                </a:solidFill>
              </a:rPr>
            </a:br>
            <a:r>
              <a:rPr lang="en-US" sz="1800" b="1" dirty="0" smtClean="0">
                <a:solidFill>
                  <a:srgbClr val="C00000"/>
                </a:solidFill>
              </a:rPr>
              <a:t/>
            </a:r>
            <a:br>
              <a:rPr lang="en-US" sz="1800" b="1" dirty="0" smtClean="0">
                <a:solidFill>
                  <a:srgbClr val="C00000"/>
                </a:solidFill>
              </a:rPr>
            </a:br>
            <a:r>
              <a:rPr lang="en-US" sz="1800" b="1" dirty="0" smtClean="0">
                <a:solidFill>
                  <a:srgbClr val="C00000"/>
                </a:solidFill>
              </a:rPr>
              <a:t>Input Voltage </a:t>
            </a:r>
            <a:r>
              <a:rPr lang="en-US" sz="1800" b="1" dirty="0" smtClean="0">
                <a:solidFill>
                  <a:schemeClr val="bg1"/>
                </a:solidFill>
              </a:rPr>
              <a:t>: 3.3V DC </a:t>
            </a:r>
            <a:br>
              <a:rPr lang="en-US" sz="1800" b="1" dirty="0" smtClean="0">
                <a:solidFill>
                  <a:schemeClr val="bg1"/>
                </a:solidFill>
              </a:rPr>
            </a:br>
            <a:endParaRPr lang="en-US" sz="1800" b="1" dirty="0" smtClean="0">
              <a:solidFill>
                <a:srgbClr val="C00000"/>
              </a:solidFill>
            </a:endParaRPr>
          </a:p>
          <a:p>
            <a:r>
              <a:rPr lang="en-US" sz="1800" b="1" dirty="0" smtClean="0">
                <a:solidFill>
                  <a:srgbClr val="C00000"/>
                </a:solidFill>
              </a:rPr>
              <a:t>Operating Temperature </a:t>
            </a:r>
            <a:r>
              <a:rPr lang="en-US" sz="1800" b="1" dirty="0" smtClean="0">
                <a:solidFill>
                  <a:schemeClr val="bg1"/>
                </a:solidFill>
              </a:rPr>
              <a:t>: -40 to +85 C </a:t>
            </a:r>
            <a:br>
              <a:rPr lang="en-US" sz="1800" b="1" dirty="0" smtClean="0">
                <a:solidFill>
                  <a:schemeClr val="bg1"/>
                </a:solidFill>
              </a:rPr>
            </a:br>
            <a:r>
              <a:rPr lang="en-US" sz="1800" b="1" dirty="0" smtClean="0">
                <a:solidFill>
                  <a:schemeClr val="bg1"/>
                </a:solidFill>
              </a:rPr>
              <a:t/>
            </a:r>
            <a:br>
              <a:rPr lang="en-US" sz="1800" b="1" dirty="0" smtClean="0">
                <a:solidFill>
                  <a:schemeClr val="bg1"/>
                </a:solidFill>
              </a:rPr>
            </a:br>
            <a:r>
              <a:rPr lang="en-US" sz="1800" b="1" dirty="0" smtClean="0">
                <a:solidFill>
                  <a:srgbClr val="C00000"/>
                </a:solidFill>
              </a:rPr>
              <a:t>Humidity</a:t>
            </a:r>
            <a:r>
              <a:rPr lang="en-US" sz="1800" b="1" dirty="0" smtClean="0">
                <a:solidFill>
                  <a:schemeClr val="bg1"/>
                </a:solidFill>
              </a:rPr>
              <a:t> : 5% to 95%</a:t>
            </a:r>
            <a:endParaRPr lang="en-US" sz="1800" b="1" dirty="0">
              <a:solidFill>
                <a:schemeClr val="bg1"/>
              </a:solidFill>
            </a:endParaRPr>
          </a:p>
        </p:txBody>
      </p:sp>
      <p:sp>
        <p:nvSpPr>
          <p:cNvPr id="10" name="TextBox 9"/>
          <p:cNvSpPr txBox="1"/>
          <p:nvPr/>
        </p:nvSpPr>
        <p:spPr>
          <a:xfrm>
            <a:off x="2898379" y="209550"/>
            <a:ext cx="6245621" cy="830997"/>
          </a:xfrm>
          <a:prstGeom prst="rect">
            <a:avLst/>
          </a:prstGeom>
          <a:noFill/>
        </p:spPr>
        <p:txBody>
          <a:bodyPr wrap="none" rtlCol="0">
            <a:spAutoFit/>
          </a:bodyPr>
          <a:lstStyle/>
          <a:p>
            <a:r>
              <a:rPr lang="en-US" sz="4800" dirty="0" smtClean="0"/>
              <a:t>System Requirements</a:t>
            </a:r>
            <a:endParaRPr lang="en-US" sz="4800" dirty="0"/>
          </a:p>
        </p:txBody>
      </p:sp>
    </p:spTree>
    <p:extLst>
      <p:ext uri="{BB962C8B-B14F-4D97-AF65-F5344CB8AC3E}">
        <p14:creationId xmlns:p14="http://schemas.microsoft.com/office/powerpoint/2010/main" val="18854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1066800" y="1942624"/>
            <a:ext cx="3166251" cy="3200876"/>
          </a:xfrm>
          <a:prstGeom prst="rect">
            <a:avLst/>
          </a:prstGeom>
          <a:noFill/>
        </p:spPr>
        <p:txBody>
          <a:bodyPr wrap="none" rtlCol="0">
            <a:spAutoFit/>
          </a:bodyPr>
          <a:lstStyle/>
          <a:p>
            <a:pPr marL="285750" indent="-285750">
              <a:buFont typeface="Arial" panose="020B0604020202020204" pitchFamily="34" charset="0"/>
              <a:buChar char="•"/>
            </a:pPr>
            <a:r>
              <a:rPr lang="en-US" sz="2000" b="1" dirty="0" smtClean="0">
                <a:solidFill>
                  <a:schemeClr val="bg1"/>
                </a:solidFill>
              </a:rPr>
              <a:t>Introduction</a:t>
            </a:r>
          </a:p>
          <a:p>
            <a:pPr marL="285750" indent="-285750">
              <a:buFont typeface="Arial" panose="020B0604020202020204" pitchFamily="34" charset="0"/>
              <a:buChar char="•"/>
            </a:pPr>
            <a:r>
              <a:rPr lang="en-US" sz="2000" b="1" dirty="0" smtClean="0">
                <a:solidFill>
                  <a:schemeClr val="bg1"/>
                </a:solidFill>
              </a:rPr>
              <a:t>Problem Definition</a:t>
            </a:r>
          </a:p>
          <a:p>
            <a:pPr marL="285750" indent="-285750">
              <a:buFont typeface="Arial" panose="020B0604020202020204" pitchFamily="34" charset="0"/>
              <a:buChar char="•"/>
            </a:pPr>
            <a:r>
              <a:rPr lang="en-US" sz="2000" b="1" dirty="0" smtClean="0">
                <a:solidFill>
                  <a:schemeClr val="bg1"/>
                </a:solidFill>
              </a:rPr>
              <a:t>System Requirements</a:t>
            </a:r>
          </a:p>
          <a:p>
            <a:pPr marL="285750" indent="-285750">
              <a:buFont typeface="Arial" panose="020B0604020202020204" pitchFamily="34" charset="0"/>
              <a:buChar char="•"/>
            </a:pPr>
            <a:r>
              <a:rPr lang="en-US" sz="2000" b="1" dirty="0" smtClean="0">
                <a:solidFill>
                  <a:schemeClr val="bg2">
                    <a:lumMod val="60000"/>
                    <a:lumOff val="40000"/>
                  </a:schemeClr>
                </a:solidFill>
              </a:rPr>
              <a:t>Literature Survey</a:t>
            </a:r>
          </a:p>
          <a:p>
            <a:pPr marL="285750" indent="-285750">
              <a:buFont typeface="Arial" panose="020B0604020202020204" pitchFamily="34" charset="0"/>
              <a:buChar char="•"/>
            </a:pPr>
            <a:r>
              <a:rPr lang="en-US" sz="2000" b="1" dirty="0" smtClean="0">
                <a:solidFill>
                  <a:schemeClr val="bg1"/>
                </a:solidFill>
              </a:rPr>
              <a:t>Design</a:t>
            </a:r>
          </a:p>
          <a:p>
            <a:pPr marL="285750" indent="-285750">
              <a:buFont typeface="Arial" panose="020B0604020202020204" pitchFamily="34" charset="0"/>
              <a:buChar char="•"/>
            </a:pPr>
            <a:r>
              <a:rPr lang="en-US" sz="2000" b="1" dirty="0" smtClean="0">
                <a:solidFill>
                  <a:schemeClr val="bg1"/>
                </a:solidFill>
              </a:rPr>
              <a:t>Remaining Work</a:t>
            </a:r>
          </a:p>
          <a:p>
            <a:pPr marL="285750" indent="-285750">
              <a:buFont typeface="Arial" panose="020B0604020202020204" pitchFamily="34" charset="0"/>
              <a:buChar char="•"/>
            </a:pPr>
            <a:r>
              <a:rPr lang="en-US" sz="2000" b="1" dirty="0" smtClean="0">
                <a:solidFill>
                  <a:schemeClr val="bg1"/>
                </a:solidFill>
              </a:rPr>
              <a:t>Conclusion</a:t>
            </a:r>
          </a:p>
          <a:p>
            <a:pPr marL="285750" indent="-285750">
              <a:buFont typeface="Arial" panose="020B0604020202020204" pitchFamily="34" charset="0"/>
              <a:buChar char="•"/>
            </a:pPr>
            <a:r>
              <a:rPr lang="en-US" sz="2000" b="1" dirty="0" smtClean="0">
                <a:solidFill>
                  <a:schemeClr val="bg1"/>
                </a:solidFill>
              </a:rPr>
              <a:t>References</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5" name="Right Arrow 4"/>
          <p:cNvSpPr/>
          <p:nvPr/>
        </p:nvSpPr>
        <p:spPr>
          <a:xfrm>
            <a:off x="838200" y="287655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45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3581400" y="133350"/>
            <a:ext cx="5455340" cy="923330"/>
          </a:xfrm>
          <a:prstGeom prst="rect">
            <a:avLst/>
          </a:prstGeom>
          <a:noFill/>
        </p:spPr>
        <p:txBody>
          <a:bodyPr wrap="none" rtlCol="0">
            <a:spAutoFit/>
          </a:bodyPr>
          <a:lstStyle/>
          <a:p>
            <a:r>
              <a:rPr lang="en-US" sz="5400" dirty="0" smtClean="0"/>
              <a:t>Literature Survey</a:t>
            </a:r>
            <a:endParaRPr lang="en-US" sz="5400" dirty="0"/>
          </a:p>
        </p:txBody>
      </p:sp>
      <p:sp>
        <p:nvSpPr>
          <p:cNvPr id="5" name="Rectangle 4"/>
          <p:cNvSpPr/>
          <p:nvPr/>
        </p:nvSpPr>
        <p:spPr>
          <a:xfrm>
            <a:off x="228600" y="1733550"/>
            <a:ext cx="8915400" cy="3293209"/>
          </a:xfrm>
          <a:prstGeom prst="rect">
            <a:avLst/>
          </a:prstGeom>
        </p:spPr>
        <p:txBody>
          <a:bodyPr wrap="square">
            <a:spAutoFit/>
          </a:bodyPr>
          <a:lstStyle/>
          <a:p>
            <a:r>
              <a:rPr lang="en-US" sz="1600" dirty="0" smtClean="0">
                <a:solidFill>
                  <a:schemeClr val="bg1"/>
                </a:solidFill>
              </a:rPr>
              <a:t>1) Reza </a:t>
            </a:r>
            <a:r>
              <a:rPr lang="en-US" sz="1600" dirty="0" err="1" smtClean="0">
                <a:solidFill>
                  <a:schemeClr val="bg1"/>
                </a:solidFill>
              </a:rPr>
              <a:t>Raji</a:t>
            </a:r>
            <a:r>
              <a:rPr lang="en-US" sz="1600" dirty="0" smtClean="0">
                <a:solidFill>
                  <a:schemeClr val="bg1"/>
                </a:solidFill>
              </a:rPr>
              <a:t> [1] described the concept in </a:t>
            </a:r>
            <a:r>
              <a:rPr lang="en-US" sz="1600" dirty="0" smtClean="0">
                <a:solidFill>
                  <a:schemeClr val="bg1"/>
                </a:solidFill>
                <a:hlinkClick r:id="rId3" tooltip="IEEE Spectrum"/>
              </a:rPr>
              <a:t>IEEE Spectrum</a:t>
            </a:r>
            <a:r>
              <a:rPr lang="en-US" sz="1600" dirty="0" smtClean="0">
                <a:solidFill>
                  <a:schemeClr val="bg1"/>
                </a:solidFill>
              </a:rPr>
              <a:t>  as </a:t>
            </a:r>
            <a:r>
              <a:rPr lang="en-US" sz="1600" i="1" dirty="0" smtClean="0">
                <a:solidFill>
                  <a:schemeClr val="bg1"/>
                </a:solidFill>
              </a:rPr>
              <a:t>"moving small packets of data to a large set of nodes, so as to integrate and automate everything from home appliances to entire factories</a:t>
            </a:r>
            <a:r>
              <a:rPr lang="en-US" sz="1600" dirty="0" smtClean="0">
                <a:solidFill>
                  <a:schemeClr val="bg1"/>
                </a:solidFill>
              </a:rPr>
              <a:t>".</a:t>
            </a:r>
            <a:br>
              <a:rPr lang="en-US" sz="1600" dirty="0" smtClean="0">
                <a:solidFill>
                  <a:schemeClr val="bg1"/>
                </a:solidFill>
              </a:rPr>
            </a:br>
            <a:r>
              <a:rPr lang="en-US" sz="1600" dirty="0" smtClean="0">
                <a:solidFill>
                  <a:schemeClr val="bg1"/>
                </a:solidFill>
              </a:rPr>
              <a:t/>
            </a:r>
            <a:br>
              <a:rPr lang="en-US" sz="1600" dirty="0" smtClean="0">
                <a:solidFill>
                  <a:schemeClr val="bg1"/>
                </a:solidFill>
              </a:rPr>
            </a:br>
            <a:r>
              <a:rPr lang="en-US" sz="1600" dirty="0" smtClean="0">
                <a:solidFill>
                  <a:schemeClr val="bg1"/>
                </a:solidFill>
              </a:rPr>
              <a:t>2) </a:t>
            </a:r>
            <a:r>
              <a:rPr lang="en-US" sz="1600" dirty="0" err="1" smtClean="0">
                <a:solidFill>
                  <a:schemeClr val="bg1"/>
                </a:solidFill>
              </a:rPr>
              <a:t>C.Prabha</a:t>
            </a:r>
            <a:r>
              <a:rPr lang="en-US" sz="1600" dirty="0" smtClean="0">
                <a:solidFill>
                  <a:schemeClr val="bg1"/>
                </a:solidFill>
              </a:rPr>
              <a:t> et al [2] states that every vehicle should have vehicle unit. The vehicle unit consists of a vibration, controller, MEMS sensor, GPS system, GSM module. The vehicle unit installed in the vehicle senses the accident and sends the location of the accident the main server.</a:t>
            </a:r>
            <a:br>
              <a:rPr lang="en-US" sz="1600" dirty="0" smtClean="0">
                <a:solidFill>
                  <a:schemeClr val="bg1"/>
                </a:solidFill>
              </a:rPr>
            </a:br>
            <a:r>
              <a:rPr lang="en-US" sz="1600" dirty="0" smtClean="0">
                <a:solidFill>
                  <a:schemeClr val="bg1"/>
                </a:solidFill>
              </a:rPr>
              <a:t/>
            </a:r>
            <a:br>
              <a:rPr lang="en-US" sz="1600" dirty="0" smtClean="0">
                <a:solidFill>
                  <a:schemeClr val="bg1"/>
                </a:solidFill>
              </a:rPr>
            </a:br>
            <a:r>
              <a:rPr lang="en-US" sz="1600" dirty="0" smtClean="0">
                <a:solidFill>
                  <a:schemeClr val="bg1"/>
                </a:solidFill>
              </a:rPr>
              <a:t>3) </a:t>
            </a:r>
            <a:r>
              <a:rPr lang="en-US" sz="1600" dirty="0" err="1" smtClean="0">
                <a:solidFill>
                  <a:schemeClr val="bg1"/>
                </a:solidFill>
              </a:rPr>
              <a:t>Aishwarya</a:t>
            </a:r>
            <a:r>
              <a:rPr lang="en-US" sz="1600" dirty="0" smtClean="0">
                <a:solidFill>
                  <a:schemeClr val="bg1"/>
                </a:solidFill>
              </a:rPr>
              <a:t> S.R [3] et al implemented EBM (Eye Blink Monitoring Technique) to detect drowsiness of night drivers and preventing accidents. </a:t>
            </a:r>
            <a:br>
              <a:rPr lang="en-US" sz="1600" dirty="0" smtClean="0">
                <a:solidFill>
                  <a:schemeClr val="bg1"/>
                </a:solidFill>
              </a:rPr>
            </a:br>
            <a:r>
              <a:rPr lang="en-US" sz="1600" dirty="0" smtClean="0">
                <a:solidFill>
                  <a:schemeClr val="bg1"/>
                </a:solidFill>
              </a:rPr>
              <a:t/>
            </a:r>
            <a:br>
              <a:rPr lang="en-US" sz="1600" dirty="0" smtClean="0">
                <a:solidFill>
                  <a:schemeClr val="bg1"/>
                </a:solidFill>
              </a:rPr>
            </a:br>
            <a:r>
              <a:rPr lang="en-US" sz="1600" dirty="0" smtClean="0">
                <a:solidFill>
                  <a:schemeClr val="bg1"/>
                </a:solidFill>
              </a:rPr>
              <a:t>4) K-nearest-neighbor [4] was suggested to measure the distance between a query scenario and a set of scenarios in the data set. </a:t>
            </a:r>
            <a:endParaRPr lang="en-US" sz="1600" dirty="0">
              <a:solidFill>
                <a:schemeClr val="bg1"/>
              </a:solidFill>
            </a:endParaRPr>
          </a:p>
        </p:txBody>
      </p:sp>
    </p:spTree>
    <p:extLst>
      <p:ext uri="{BB962C8B-B14F-4D97-AF65-F5344CB8AC3E}">
        <p14:creationId xmlns:p14="http://schemas.microsoft.com/office/powerpoint/2010/main" val="327681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6248400" y="209550"/>
            <a:ext cx="2569934" cy="923330"/>
          </a:xfrm>
          <a:prstGeom prst="rect">
            <a:avLst/>
          </a:prstGeom>
          <a:noFill/>
        </p:spPr>
        <p:txBody>
          <a:bodyPr wrap="none" rtlCol="0">
            <a:spAutoFit/>
          </a:bodyPr>
          <a:lstStyle/>
          <a:p>
            <a:r>
              <a:rPr lang="en-US" sz="5400" dirty="0" smtClean="0"/>
              <a:t>Agenda</a:t>
            </a:r>
            <a:endParaRPr lang="en-US" sz="5400" dirty="0"/>
          </a:p>
        </p:txBody>
      </p:sp>
      <p:sp>
        <p:nvSpPr>
          <p:cNvPr id="2" name="TextBox 1"/>
          <p:cNvSpPr txBox="1"/>
          <p:nvPr/>
        </p:nvSpPr>
        <p:spPr>
          <a:xfrm>
            <a:off x="1066800" y="1942624"/>
            <a:ext cx="4419600"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latin typeface="+mj-lt"/>
                <a:cs typeface="Aharoni" pitchFamily="2" charset="-79"/>
              </a:rPr>
              <a:t>Introduction</a:t>
            </a:r>
          </a:p>
          <a:p>
            <a:pPr marL="285750" indent="-285750">
              <a:buFont typeface="Arial" panose="020B0604020202020204" pitchFamily="34" charset="0"/>
              <a:buChar char="•"/>
            </a:pPr>
            <a:r>
              <a:rPr lang="en-US" sz="2400" b="1" dirty="0" smtClean="0">
                <a:solidFill>
                  <a:schemeClr val="bg1"/>
                </a:solidFill>
                <a:latin typeface="+mj-lt"/>
                <a:cs typeface="Aharoni" pitchFamily="2" charset="-79"/>
              </a:rPr>
              <a:t>Problem Definition</a:t>
            </a:r>
          </a:p>
          <a:p>
            <a:pPr marL="285750" indent="-285750">
              <a:buFont typeface="Arial" panose="020B0604020202020204" pitchFamily="34" charset="0"/>
              <a:buChar char="•"/>
            </a:pPr>
            <a:r>
              <a:rPr lang="en-US" sz="2400" b="1" dirty="0" smtClean="0">
                <a:solidFill>
                  <a:schemeClr val="bg1"/>
                </a:solidFill>
                <a:latin typeface="+mj-lt"/>
                <a:cs typeface="Aharoni" pitchFamily="2" charset="-79"/>
              </a:rPr>
              <a:t>System Requirements</a:t>
            </a:r>
          </a:p>
          <a:p>
            <a:pPr marL="285750" indent="-285750">
              <a:buFont typeface="Arial" panose="020B0604020202020204" pitchFamily="34" charset="0"/>
              <a:buChar char="•"/>
            </a:pPr>
            <a:r>
              <a:rPr lang="en-US" sz="2400" b="1" dirty="0" smtClean="0">
                <a:solidFill>
                  <a:schemeClr val="bg1"/>
                </a:solidFill>
                <a:latin typeface="+mj-lt"/>
                <a:cs typeface="Aharoni" pitchFamily="2" charset="-79"/>
              </a:rPr>
              <a:t>Literature Survey</a:t>
            </a:r>
          </a:p>
          <a:p>
            <a:pPr marL="285750" indent="-285750">
              <a:buFont typeface="Arial" panose="020B0604020202020204" pitchFamily="34" charset="0"/>
              <a:buChar char="•"/>
            </a:pPr>
            <a:r>
              <a:rPr lang="en-US" sz="2400" b="1" dirty="0" smtClean="0">
                <a:solidFill>
                  <a:schemeClr val="bg1"/>
                </a:solidFill>
                <a:latin typeface="+mj-lt"/>
                <a:cs typeface="Aharoni" pitchFamily="2" charset="-79"/>
              </a:rPr>
              <a:t>Design</a:t>
            </a:r>
          </a:p>
          <a:p>
            <a:pPr marL="285750" indent="-285750">
              <a:buFont typeface="Arial" panose="020B0604020202020204" pitchFamily="34" charset="0"/>
              <a:buChar char="•"/>
            </a:pPr>
            <a:r>
              <a:rPr lang="en-US" sz="2400" b="1" dirty="0" smtClean="0">
                <a:solidFill>
                  <a:schemeClr val="bg1"/>
                </a:solidFill>
                <a:latin typeface="+mj-lt"/>
                <a:cs typeface="Aharoni" pitchFamily="2" charset="-79"/>
              </a:rPr>
              <a:t>Remaining Work</a:t>
            </a:r>
          </a:p>
          <a:p>
            <a:pPr marL="285750" indent="-285750">
              <a:buFont typeface="Arial" panose="020B0604020202020204" pitchFamily="34" charset="0"/>
              <a:buChar char="•"/>
            </a:pPr>
            <a:r>
              <a:rPr lang="en-US" sz="2400" b="1" dirty="0" smtClean="0">
                <a:solidFill>
                  <a:schemeClr val="bg1"/>
                </a:solidFill>
                <a:latin typeface="+mj-lt"/>
                <a:cs typeface="Aharoni" pitchFamily="2" charset="-79"/>
              </a:rPr>
              <a:t>Conclusion</a:t>
            </a:r>
          </a:p>
          <a:p>
            <a:pPr marL="285750" indent="-285750">
              <a:buFont typeface="Arial" panose="020B0604020202020204" pitchFamily="34" charset="0"/>
              <a:buChar char="•"/>
            </a:pPr>
            <a:r>
              <a:rPr lang="en-US" sz="2400" b="1" dirty="0" smtClean="0">
                <a:solidFill>
                  <a:schemeClr val="bg1"/>
                </a:solidFill>
                <a:latin typeface="+mj-lt"/>
                <a:cs typeface="Aharoni" pitchFamily="2" charset="-79"/>
              </a:rPr>
              <a:t>References</a:t>
            </a:r>
          </a:p>
          <a:p>
            <a:endParaRPr lang="en-US" sz="2400" dirty="0" smtClean="0">
              <a:solidFill>
                <a:schemeClr val="bg1"/>
              </a:solidFill>
              <a:latin typeface="Aharoni" pitchFamily="2" charset="-79"/>
              <a:cs typeface="Aharoni" pitchFamily="2" charset="-79"/>
            </a:endParaRPr>
          </a:p>
          <a:p>
            <a:endParaRPr lang="en-US" sz="2400" dirty="0" smtClean="0">
              <a:solidFill>
                <a:schemeClr val="bg1"/>
              </a:solidFill>
              <a:latin typeface="Aharoni" pitchFamily="2" charset="-79"/>
              <a:cs typeface="Aharoni" pitchFamily="2" charset="-79"/>
            </a:endParaRPr>
          </a:p>
          <a:p>
            <a:endParaRPr lang="en-US" sz="2400" dirty="0">
              <a:solidFill>
                <a:schemeClr val="bg1"/>
              </a:solidFill>
              <a:latin typeface="Aharoni" pitchFamily="2" charset="-79"/>
              <a:cs typeface="Aharoni" pitchFamily="2" charset="-79"/>
            </a:endParaRPr>
          </a:p>
        </p:txBody>
      </p:sp>
    </p:spTree>
    <p:extLst>
      <p:ext uri="{BB962C8B-B14F-4D97-AF65-F5344CB8AC3E}">
        <p14:creationId xmlns:p14="http://schemas.microsoft.com/office/powerpoint/2010/main" val="188968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3581400" y="133350"/>
            <a:ext cx="5455340" cy="923330"/>
          </a:xfrm>
          <a:prstGeom prst="rect">
            <a:avLst/>
          </a:prstGeom>
          <a:noFill/>
        </p:spPr>
        <p:txBody>
          <a:bodyPr wrap="none" rtlCol="0">
            <a:spAutoFit/>
          </a:bodyPr>
          <a:lstStyle/>
          <a:p>
            <a:r>
              <a:rPr lang="en-US" sz="5400" dirty="0" smtClean="0"/>
              <a:t>Literature Survey</a:t>
            </a:r>
            <a:endParaRPr lang="en-US" sz="5400" dirty="0"/>
          </a:p>
        </p:txBody>
      </p:sp>
      <p:sp>
        <p:nvSpPr>
          <p:cNvPr id="4" name="Rectangle 3"/>
          <p:cNvSpPr/>
          <p:nvPr/>
        </p:nvSpPr>
        <p:spPr>
          <a:xfrm>
            <a:off x="152400" y="1885950"/>
            <a:ext cx="8991600" cy="3046988"/>
          </a:xfrm>
          <a:prstGeom prst="rect">
            <a:avLst/>
          </a:prstGeom>
        </p:spPr>
        <p:txBody>
          <a:bodyPr wrap="square">
            <a:spAutoFit/>
          </a:bodyPr>
          <a:lstStyle/>
          <a:p>
            <a:r>
              <a:rPr lang="en-US" sz="1600" dirty="0" smtClean="0">
                <a:solidFill>
                  <a:schemeClr val="bg1"/>
                </a:solidFill>
              </a:rPr>
              <a:t>5) </a:t>
            </a:r>
            <a:r>
              <a:rPr lang="en-US" sz="1600" dirty="0" err="1" smtClean="0">
                <a:solidFill>
                  <a:schemeClr val="bg1"/>
                </a:solidFill>
              </a:rPr>
              <a:t>Abellan</a:t>
            </a:r>
            <a:r>
              <a:rPr lang="en-US" sz="1600" dirty="0" smtClean="0">
                <a:solidFill>
                  <a:schemeClr val="bg1"/>
                </a:solidFill>
              </a:rPr>
              <a:t> et al. [5] analyzed two lane rural highway data of Granada, Spain using decision </a:t>
            </a:r>
            <a:br>
              <a:rPr lang="en-US" sz="1600" dirty="0" smtClean="0">
                <a:solidFill>
                  <a:schemeClr val="bg1"/>
                </a:solidFill>
              </a:rPr>
            </a:br>
            <a:r>
              <a:rPr lang="en-US" sz="1600" dirty="0" smtClean="0">
                <a:solidFill>
                  <a:schemeClr val="bg1"/>
                </a:solidFill>
              </a:rPr>
              <a:t>rules extracted from decision tree method</a:t>
            </a:r>
            <a:br>
              <a:rPr lang="en-US" sz="1600" dirty="0" smtClean="0">
                <a:solidFill>
                  <a:schemeClr val="bg1"/>
                </a:solidFill>
              </a:rPr>
            </a:br>
            <a:endParaRPr lang="en-US" sz="1600" dirty="0" smtClean="0">
              <a:solidFill>
                <a:schemeClr val="bg1"/>
              </a:solidFill>
            </a:endParaRPr>
          </a:p>
          <a:p>
            <a:r>
              <a:rPr lang="en-US" sz="1600" dirty="0" smtClean="0">
                <a:solidFill>
                  <a:schemeClr val="bg1"/>
                </a:solidFill>
              </a:rPr>
              <a:t>6) </a:t>
            </a:r>
            <a:r>
              <a:rPr lang="en-US" sz="1600" dirty="0" err="1" smtClean="0">
                <a:solidFill>
                  <a:schemeClr val="bg1"/>
                </a:solidFill>
              </a:rPr>
              <a:t>Caliendo</a:t>
            </a:r>
            <a:r>
              <a:rPr lang="en-US" sz="1600" dirty="0" smtClean="0">
                <a:solidFill>
                  <a:schemeClr val="bg1"/>
                </a:solidFill>
              </a:rPr>
              <a:t> et al [6] grouped crashes by total, fatal and injury crashes on curves and tangent roadways sections, and compare them using Poisson, Negative Binomial and Negative Multinomial regression models. In their study, rain was found to be a highly significant variable increasing the expected number of severe crashes for curves by a factor of 3.26.</a:t>
            </a:r>
            <a:br>
              <a:rPr lang="en-US" sz="1600" dirty="0" smtClean="0">
                <a:solidFill>
                  <a:schemeClr val="bg1"/>
                </a:solidFill>
              </a:rPr>
            </a:br>
            <a:r>
              <a:rPr lang="en-US" sz="1600" dirty="0" smtClean="0">
                <a:solidFill>
                  <a:schemeClr val="bg1"/>
                </a:solidFill>
              </a:rPr>
              <a:t/>
            </a:r>
            <a:br>
              <a:rPr lang="en-US" sz="1600" dirty="0" smtClean="0">
                <a:solidFill>
                  <a:schemeClr val="bg1"/>
                </a:solidFill>
              </a:rPr>
            </a:br>
            <a:r>
              <a:rPr lang="en-US" sz="1600" dirty="0" smtClean="0">
                <a:solidFill>
                  <a:schemeClr val="bg1"/>
                </a:solidFill>
              </a:rPr>
              <a:t>7) </a:t>
            </a:r>
            <a:r>
              <a:rPr lang="en-US" sz="1600" dirty="0" err="1" smtClean="0">
                <a:solidFill>
                  <a:schemeClr val="bg1"/>
                </a:solidFill>
              </a:rPr>
              <a:t>Karlaftis</a:t>
            </a:r>
            <a:r>
              <a:rPr lang="en-US" sz="1600" dirty="0" smtClean="0">
                <a:solidFill>
                  <a:schemeClr val="bg1"/>
                </a:solidFill>
              </a:rPr>
              <a:t> and </a:t>
            </a:r>
            <a:r>
              <a:rPr lang="en-US" sz="1600" dirty="0" err="1" smtClean="0">
                <a:solidFill>
                  <a:schemeClr val="bg1"/>
                </a:solidFill>
              </a:rPr>
              <a:t>Tarko</a:t>
            </a:r>
            <a:r>
              <a:rPr lang="en-US" sz="1600" dirty="0" smtClean="0">
                <a:solidFill>
                  <a:schemeClr val="bg1"/>
                </a:solidFill>
              </a:rPr>
              <a:t> [7] used cluster analysis to categorize the accident data into different categories and further analyzed cluster results using Negative Binomial (NB) to identify the impact of driver age on road accidents.</a:t>
            </a:r>
            <a:br>
              <a:rPr lang="en-US" sz="1600" dirty="0" smtClean="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327681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3581400" y="133350"/>
            <a:ext cx="5455340" cy="923330"/>
          </a:xfrm>
          <a:prstGeom prst="rect">
            <a:avLst/>
          </a:prstGeom>
          <a:noFill/>
        </p:spPr>
        <p:txBody>
          <a:bodyPr wrap="none" rtlCol="0">
            <a:spAutoFit/>
          </a:bodyPr>
          <a:lstStyle/>
          <a:p>
            <a:r>
              <a:rPr lang="en-US" sz="5400" dirty="0" smtClean="0"/>
              <a:t>Literature Survey</a:t>
            </a:r>
            <a:endParaRPr lang="en-US" sz="5400" dirty="0"/>
          </a:p>
        </p:txBody>
      </p:sp>
      <p:sp>
        <p:nvSpPr>
          <p:cNvPr id="4" name="Rectangle 3"/>
          <p:cNvSpPr/>
          <p:nvPr/>
        </p:nvSpPr>
        <p:spPr>
          <a:xfrm>
            <a:off x="152400" y="1604070"/>
            <a:ext cx="8991600" cy="3539430"/>
          </a:xfrm>
          <a:prstGeom prst="rect">
            <a:avLst/>
          </a:prstGeom>
        </p:spPr>
        <p:txBody>
          <a:bodyPr wrap="square">
            <a:spAutoFit/>
          </a:bodyPr>
          <a:lstStyle/>
          <a:p>
            <a:endParaRPr lang="en-US" sz="1600" dirty="0" smtClean="0">
              <a:solidFill>
                <a:schemeClr val="bg1"/>
              </a:solidFill>
            </a:endParaRPr>
          </a:p>
          <a:p>
            <a:r>
              <a:rPr lang="en-US" sz="1600" dirty="0" smtClean="0">
                <a:solidFill>
                  <a:schemeClr val="bg1"/>
                </a:solidFill>
              </a:rPr>
              <a:t>8) Kumar and </a:t>
            </a:r>
            <a:r>
              <a:rPr lang="en-US" sz="1600" dirty="0" err="1" smtClean="0">
                <a:solidFill>
                  <a:schemeClr val="bg1"/>
                </a:solidFill>
              </a:rPr>
              <a:t>Toshniwal</a:t>
            </a:r>
            <a:r>
              <a:rPr lang="en-US" sz="1600" dirty="0" smtClean="0">
                <a:solidFill>
                  <a:schemeClr val="bg1"/>
                </a:solidFill>
              </a:rPr>
              <a:t>  [8] used clustering as their first step to group the data into different segments and further they used </a:t>
            </a:r>
            <a:r>
              <a:rPr lang="en-US" sz="1600" dirty="0" err="1" smtClean="0">
                <a:solidFill>
                  <a:schemeClr val="bg1"/>
                </a:solidFill>
              </a:rPr>
              <a:t>Probit</a:t>
            </a:r>
            <a:r>
              <a:rPr lang="en-US" sz="1600" dirty="0" smtClean="0">
                <a:solidFill>
                  <a:schemeClr val="bg1"/>
                </a:solidFill>
              </a:rPr>
              <a:t> model to identify relationship between accident characteristics. </a:t>
            </a:r>
          </a:p>
          <a:p>
            <a:endParaRPr lang="en-US" sz="1600" dirty="0" smtClean="0">
              <a:solidFill>
                <a:schemeClr val="bg1"/>
              </a:solidFill>
            </a:endParaRPr>
          </a:p>
          <a:p>
            <a:r>
              <a:rPr lang="en-US" sz="1600" dirty="0" smtClean="0">
                <a:solidFill>
                  <a:schemeClr val="bg1"/>
                </a:solidFill>
              </a:rPr>
              <a:t>9) </a:t>
            </a:r>
            <a:r>
              <a:rPr lang="en-US" sz="1600" dirty="0" err="1" smtClean="0">
                <a:solidFill>
                  <a:schemeClr val="bg1"/>
                </a:solidFill>
              </a:rPr>
              <a:t>Malyshkina</a:t>
            </a:r>
            <a:r>
              <a:rPr lang="en-US" sz="1600" dirty="0" smtClean="0">
                <a:solidFill>
                  <a:schemeClr val="bg1"/>
                </a:solidFill>
              </a:rPr>
              <a:t> and Mannering [9] explained unobserved heterogeneity related to variant weather conditions over time for single- and two-vehicle crash severity potentials using a Markov switching multinomial </a:t>
            </a:r>
            <a:r>
              <a:rPr lang="en-US" sz="1600" dirty="0" err="1" smtClean="0">
                <a:solidFill>
                  <a:schemeClr val="bg1"/>
                </a:solidFill>
              </a:rPr>
              <a:t>logit</a:t>
            </a:r>
            <a:r>
              <a:rPr lang="en-US" sz="1600" dirty="0" smtClean="0">
                <a:solidFill>
                  <a:schemeClr val="bg1"/>
                </a:solidFill>
              </a:rPr>
              <a:t> model. </a:t>
            </a:r>
            <a:br>
              <a:rPr lang="en-US" sz="1600" dirty="0" smtClean="0">
                <a:solidFill>
                  <a:schemeClr val="bg1"/>
                </a:solidFill>
              </a:rPr>
            </a:br>
            <a:r>
              <a:rPr lang="en-US" sz="1600" dirty="0" smtClean="0">
                <a:solidFill>
                  <a:schemeClr val="bg1"/>
                </a:solidFill>
              </a:rPr>
              <a:t/>
            </a:r>
            <a:br>
              <a:rPr lang="en-US" sz="1600" dirty="0" smtClean="0">
                <a:solidFill>
                  <a:schemeClr val="bg1"/>
                </a:solidFill>
              </a:rPr>
            </a:br>
            <a:r>
              <a:rPr lang="en-US" sz="1600" dirty="0" smtClean="0">
                <a:solidFill>
                  <a:schemeClr val="bg1"/>
                </a:solidFill>
              </a:rPr>
              <a:t>10) Hill and Boyle [10] used a logistic regression model in the fatality and injury prediction.</a:t>
            </a:r>
            <a:br>
              <a:rPr lang="en-US" sz="1600" dirty="0" smtClean="0">
                <a:solidFill>
                  <a:schemeClr val="bg1"/>
                </a:solidFill>
              </a:rPr>
            </a:br>
            <a:r>
              <a:rPr lang="en-US" sz="1600" dirty="0" smtClean="0">
                <a:solidFill>
                  <a:schemeClr val="bg1"/>
                </a:solidFill>
              </a:rPr>
              <a:t>In their study, females in the older age groups (age of 54 or older) were more likely to suffer severe injuries in poor weather Driver characteristics such as age or gender also play important roles in the likelihood of injury severity associated with weather conditions.</a:t>
            </a:r>
            <a:br>
              <a:rPr lang="en-US" sz="1600" dirty="0" smtClean="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327681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1066800" y="1942624"/>
            <a:ext cx="3166251" cy="3200876"/>
          </a:xfrm>
          <a:prstGeom prst="rect">
            <a:avLst/>
          </a:prstGeom>
          <a:noFill/>
        </p:spPr>
        <p:txBody>
          <a:bodyPr wrap="none" rtlCol="0">
            <a:spAutoFit/>
          </a:bodyPr>
          <a:lstStyle/>
          <a:p>
            <a:pPr marL="285750" indent="-285750">
              <a:buFont typeface="Arial" panose="020B0604020202020204" pitchFamily="34" charset="0"/>
              <a:buChar char="•"/>
            </a:pPr>
            <a:r>
              <a:rPr lang="en-US" sz="2000" b="1" dirty="0" smtClean="0">
                <a:solidFill>
                  <a:schemeClr val="bg1"/>
                </a:solidFill>
              </a:rPr>
              <a:t>Introduction</a:t>
            </a:r>
          </a:p>
          <a:p>
            <a:pPr marL="285750" indent="-285750">
              <a:buFont typeface="Arial" panose="020B0604020202020204" pitchFamily="34" charset="0"/>
              <a:buChar char="•"/>
            </a:pPr>
            <a:r>
              <a:rPr lang="en-US" sz="2000" b="1" dirty="0" smtClean="0">
                <a:solidFill>
                  <a:schemeClr val="bg1"/>
                </a:solidFill>
              </a:rPr>
              <a:t>Problem Definition</a:t>
            </a:r>
          </a:p>
          <a:p>
            <a:pPr marL="285750" indent="-285750">
              <a:buFont typeface="Arial" panose="020B0604020202020204" pitchFamily="34" charset="0"/>
              <a:buChar char="•"/>
            </a:pPr>
            <a:r>
              <a:rPr lang="en-US" sz="2000" b="1" dirty="0" smtClean="0">
                <a:solidFill>
                  <a:schemeClr val="bg1"/>
                </a:solidFill>
              </a:rPr>
              <a:t>System Requirements</a:t>
            </a:r>
          </a:p>
          <a:p>
            <a:pPr marL="285750" indent="-285750">
              <a:buFont typeface="Arial" panose="020B0604020202020204" pitchFamily="34" charset="0"/>
              <a:buChar char="•"/>
            </a:pPr>
            <a:r>
              <a:rPr lang="en-US" sz="2000" b="1" dirty="0" smtClean="0">
                <a:solidFill>
                  <a:schemeClr val="bg1"/>
                </a:solidFill>
              </a:rPr>
              <a:t>Literature Survey</a:t>
            </a:r>
          </a:p>
          <a:p>
            <a:pPr marL="285750" indent="-285750">
              <a:buFont typeface="Arial" panose="020B0604020202020204" pitchFamily="34" charset="0"/>
              <a:buChar char="•"/>
            </a:pPr>
            <a:r>
              <a:rPr lang="en-US" sz="2000" b="1" dirty="0" smtClean="0">
                <a:solidFill>
                  <a:schemeClr val="bg2">
                    <a:lumMod val="60000"/>
                    <a:lumOff val="40000"/>
                  </a:schemeClr>
                </a:solidFill>
              </a:rPr>
              <a:t>Design</a:t>
            </a:r>
          </a:p>
          <a:p>
            <a:pPr marL="285750" indent="-285750">
              <a:buFont typeface="Arial" panose="020B0604020202020204" pitchFamily="34" charset="0"/>
              <a:buChar char="•"/>
            </a:pPr>
            <a:r>
              <a:rPr lang="en-US" sz="2000" b="1" dirty="0" smtClean="0">
                <a:solidFill>
                  <a:schemeClr val="bg1"/>
                </a:solidFill>
              </a:rPr>
              <a:t>Remaining Work</a:t>
            </a:r>
          </a:p>
          <a:p>
            <a:pPr marL="285750" indent="-285750">
              <a:buFont typeface="Arial" panose="020B0604020202020204" pitchFamily="34" charset="0"/>
              <a:buChar char="•"/>
            </a:pPr>
            <a:r>
              <a:rPr lang="en-US" sz="2000" b="1" dirty="0" smtClean="0">
                <a:solidFill>
                  <a:schemeClr val="bg1"/>
                </a:solidFill>
              </a:rPr>
              <a:t>Conclusion</a:t>
            </a:r>
          </a:p>
          <a:p>
            <a:pPr marL="285750" indent="-285750">
              <a:buFont typeface="Arial" panose="020B0604020202020204" pitchFamily="34" charset="0"/>
              <a:buChar char="•"/>
            </a:pPr>
            <a:r>
              <a:rPr lang="en-US" sz="2000" b="1" dirty="0" smtClean="0">
                <a:solidFill>
                  <a:schemeClr val="bg1"/>
                </a:solidFill>
              </a:rPr>
              <a:t>References</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5" name="Right Arrow 4"/>
          <p:cNvSpPr/>
          <p:nvPr/>
        </p:nvSpPr>
        <p:spPr>
          <a:xfrm>
            <a:off x="762000" y="318135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19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3658203" y="209550"/>
            <a:ext cx="5485797" cy="769441"/>
          </a:xfrm>
          <a:prstGeom prst="rect">
            <a:avLst/>
          </a:prstGeom>
          <a:noFill/>
        </p:spPr>
        <p:txBody>
          <a:bodyPr wrap="none" rtlCol="0">
            <a:spAutoFit/>
          </a:bodyPr>
          <a:lstStyle/>
          <a:p>
            <a:r>
              <a:rPr lang="en-US" sz="4400" dirty="0" smtClean="0"/>
              <a:t>Architecture Diagram</a:t>
            </a:r>
            <a:endParaRPr lang="en-US" sz="4400" dirty="0"/>
          </a:p>
        </p:txBody>
      </p:sp>
      <p:pic>
        <p:nvPicPr>
          <p:cNvPr id="1026" name="Picture 0" descr="final_Arch_des.PNG"/>
          <p:cNvPicPr>
            <a:picLocks noChangeAspect="1" noChangeArrowheads="1"/>
          </p:cNvPicPr>
          <p:nvPr/>
        </p:nvPicPr>
        <p:blipFill>
          <a:blip r:embed="rId3"/>
          <a:srcRect/>
          <a:stretch>
            <a:fillRect/>
          </a:stretch>
        </p:blipFill>
        <p:spPr bwMode="auto">
          <a:xfrm>
            <a:off x="457200" y="971550"/>
            <a:ext cx="8229600" cy="4171950"/>
          </a:xfrm>
          <a:prstGeom prst="rect">
            <a:avLst/>
          </a:prstGeom>
          <a:noFill/>
          <a:ln w="9525">
            <a:noFill/>
            <a:miter lim="800000"/>
            <a:headEnd/>
            <a:tailEnd/>
          </a:ln>
        </p:spPr>
      </p:pic>
    </p:spTree>
    <p:extLst>
      <p:ext uri="{BB962C8B-B14F-4D97-AF65-F5344CB8AC3E}">
        <p14:creationId xmlns:p14="http://schemas.microsoft.com/office/powerpoint/2010/main" val="2058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259603" y="209550"/>
            <a:ext cx="3884397" cy="769441"/>
          </a:xfrm>
          <a:prstGeom prst="rect">
            <a:avLst/>
          </a:prstGeom>
          <a:noFill/>
        </p:spPr>
        <p:txBody>
          <a:bodyPr wrap="none" rtlCol="0">
            <a:spAutoFit/>
          </a:bodyPr>
          <a:lstStyle/>
          <a:p>
            <a:r>
              <a:rPr lang="en-US" sz="4400" dirty="0" smtClean="0"/>
              <a:t>Class Diagram</a:t>
            </a:r>
            <a:endParaRPr lang="en-US" sz="4400" dirty="0"/>
          </a:p>
        </p:txBody>
      </p:sp>
      <p:pic>
        <p:nvPicPr>
          <p:cNvPr id="2050" name="Picture 2" descr="Capture"/>
          <p:cNvPicPr>
            <a:picLocks noChangeAspect="1" noChangeArrowheads="1"/>
          </p:cNvPicPr>
          <p:nvPr/>
        </p:nvPicPr>
        <p:blipFill>
          <a:blip r:embed="rId3"/>
          <a:srcRect/>
          <a:stretch>
            <a:fillRect/>
          </a:stretch>
        </p:blipFill>
        <p:spPr bwMode="auto">
          <a:xfrm rot="-5400000">
            <a:off x="2486025" y="-1133475"/>
            <a:ext cx="4171950" cy="8382000"/>
          </a:xfrm>
          <a:prstGeom prst="rect">
            <a:avLst/>
          </a:prstGeom>
          <a:noFill/>
          <a:ln w="9525">
            <a:noFill/>
            <a:miter lim="800000"/>
            <a:headEnd/>
            <a:tailEnd/>
          </a:ln>
        </p:spPr>
      </p:pic>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4126280" y="209550"/>
            <a:ext cx="5017720" cy="769441"/>
          </a:xfrm>
          <a:prstGeom prst="rect">
            <a:avLst/>
          </a:prstGeom>
          <a:noFill/>
        </p:spPr>
        <p:txBody>
          <a:bodyPr wrap="none" rtlCol="0">
            <a:spAutoFit/>
          </a:bodyPr>
          <a:lstStyle/>
          <a:p>
            <a:r>
              <a:rPr lang="en-US" sz="4400" dirty="0" smtClean="0"/>
              <a:t>Sequence Diagram</a:t>
            </a:r>
            <a:endParaRPr lang="en-US" sz="4400" dirty="0"/>
          </a:p>
        </p:txBody>
      </p:sp>
      <p:pic>
        <p:nvPicPr>
          <p:cNvPr id="4098" name="Picture 2" descr="Capture"/>
          <p:cNvPicPr>
            <a:picLocks noChangeAspect="1" noChangeArrowheads="1"/>
          </p:cNvPicPr>
          <p:nvPr/>
        </p:nvPicPr>
        <p:blipFill>
          <a:blip r:embed="rId3"/>
          <a:srcRect/>
          <a:stretch>
            <a:fillRect/>
          </a:stretch>
        </p:blipFill>
        <p:spPr bwMode="auto">
          <a:xfrm>
            <a:off x="381000" y="971550"/>
            <a:ext cx="8382000" cy="4171950"/>
          </a:xfrm>
          <a:prstGeom prst="rect">
            <a:avLst/>
          </a:prstGeom>
          <a:noFill/>
          <a:ln w="9525">
            <a:noFill/>
            <a:miter lim="800000"/>
            <a:headEnd/>
            <a:tailEnd/>
          </a:ln>
        </p:spPr>
      </p:pic>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4114800" y="133350"/>
            <a:ext cx="5244720" cy="769441"/>
          </a:xfrm>
          <a:prstGeom prst="rect">
            <a:avLst/>
          </a:prstGeom>
          <a:noFill/>
        </p:spPr>
        <p:txBody>
          <a:bodyPr wrap="square" rtlCol="0">
            <a:spAutoFit/>
          </a:bodyPr>
          <a:lstStyle/>
          <a:p>
            <a:r>
              <a:rPr lang="en-US" sz="4400" dirty="0" smtClean="0"/>
              <a:t>Data Flow Diagram</a:t>
            </a:r>
            <a:endParaRPr lang="en-US" sz="4400" dirty="0"/>
          </a:p>
        </p:txBody>
      </p:sp>
      <p:pic>
        <p:nvPicPr>
          <p:cNvPr id="5" name="Picture 4" descr="dataflow.PNG"/>
          <p:cNvPicPr>
            <a:picLocks noChangeAspect="1"/>
          </p:cNvPicPr>
          <p:nvPr/>
        </p:nvPicPr>
        <p:blipFill>
          <a:blip r:embed="rId3"/>
          <a:stretch>
            <a:fillRect/>
          </a:stretch>
        </p:blipFill>
        <p:spPr>
          <a:xfrm>
            <a:off x="1143000" y="895350"/>
            <a:ext cx="6477000" cy="4234962"/>
          </a:xfrm>
          <a:prstGeom prst="rect">
            <a:avLst/>
          </a:prstGeom>
        </p:spPr>
      </p:pic>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1066800" y="1942624"/>
            <a:ext cx="4785284" cy="3200876"/>
          </a:xfrm>
          <a:prstGeom prst="rect">
            <a:avLst/>
          </a:prstGeom>
          <a:noFill/>
        </p:spPr>
        <p:txBody>
          <a:bodyPr wrap="none" rtlCol="0">
            <a:spAutoFit/>
          </a:bodyPr>
          <a:lstStyle/>
          <a:p>
            <a:pPr marL="285750" indent="-285750">
              <a:buFont typeface="Arial" panose="020B0604020202020204" pitchFamily="34" charset="0"/>
              <a:buChar char="•"/>
            </a:pPr>
            <a:r>
              <a:rPr lang="en-US" sz="2000" b="1" dirty="0" smtClean="0">
                <a:solidFill>
                  <a:schemeClr val="bg1"/>
                </a:solidFill>
              </a:rPr>
              <a:t>Introduction</a:t>
            </a:r>
          </a:p>
          <a:p>
            <a:pPr marL="285750" indent="-285750">
              <a:buFont typeface="Arial" panose="020B0604020202020204" pitchFamily="34" charset="0"/>
              <a:buChar char="•"/>
            </a:pPr>
            <a:r>
              <a:rPr lang="en-US" sz="2000" b="1" dirty="0" smtClean="0">
                <a:solidFill>
                  <a:schemeClr val="bg1"/>
                </a:solidFill>
              </a:rPr>
              <a:t>Problem Definition</a:t>
            </a:r>
          </a:p>
          <a:p>
            <a:pPr marL="285750" indent="-285750">
              <a:buFont typeface="Arial" panose="020B0604020202020204" pitchFamily="34" charset="0"/>
              <a:buChar char="•"/>
            </a:pPr>
            <a:r>
              <a:rPr lang="en-US" sz="2000" b="1" dirty="0" smtClean="0">
                <a:solidFill>
                  <a:schemeClr val="bg1"/>
                </a:solidFill>
              </a:rPr>
              <a:t>System Requirements</a:t>
            </a:r>
          </a:p>
          <a:p>
            <a:pPr marL="285750" indent="-285750">
              <a:buFont typeface="Arial" panose="020B0604020202020204" pitchFamily="34" charset="0"/>
              <a:buChar char="•"/>
            </a:pPr>
            <a:r>
              <a:rPr lang="en-US" sz="2000" b="1" dirty="0" smtClean="0">
                <a:solidFill>
                  <a:schemeClr val="bg1"/>
                </a:solidFill>
              </a:rPr>
              <a:t>Literature Survey</a:t>
            </a:r>
          </a:p>
          <a:p>
            <a:pPr marL="285750" indent="-285750">
              <a:buFont typeface="Arial" panose="020B0604020202020204" pitchFamily="34" charset="0"/>
              <a:buChar char="•"/>
            </a:pPr>
            <a:r>
              <a:rPr lang="en-US" sz="2000" b="1" dirty="0" smtClean="0">
                <a:solidFill>
                  <a:schemeClr val="bg1"/>
                </a:solidFill>
              </a:rPr>
              <a:t>Design</a:t>
            </a:r>
          </a:p>
          <a:p>
            <a:pPr marL="285750" indent="-285750">
              <a:buFont typeface="Arial" panose="020B0604020202020204" pitchFamily="34" charset="0"/>
              <a:buChar char="•"/>
            </a:pPr>
            <a:r>
              <a:rPr lang="en-US" sz="2000" b="1" dirty="0" smtClean="0">
                <a:solidFill>
                  <a:schemeClr val="bg2">
                    <a:lumMod val="60000"/>
                    <a:lumOff val="40000"/>
                  </a:schemeClr>
                </a:solidFill>
              </a:rPr>
              <a:t>Project Plan for the remaining work</a:t>
            </a:r>
          </a:p>
          <a:p>
            <a:pPr marL="285750" indent="-285750">
              <a:buFont typeface="Arial" panose="020B0604020202020204" pitchFamily="34" charset="0"/>
              <a:buChar char="•"/>
            </a:pPr>
            <a:r>
              <a:rPr lang="en-US" sz="2000" b="1" dirty="0" smtClean="0">
                <a:solidFill>
                  <a:schemeClr val="bg1"/>
                </a:solidFill>
              </a:rPr>
              <a:t>Conclusion</a:t>
            </a:r>
          </a:p>
          <a:p>
            <a:pPr marL="285750" indent="-285750">
              <a:buFont typeface="Arial" panose="020B0604020202020204" pitchFamily="34" charset="0"/>
              <a:buChar char="•"/>
            </a:pPr>
            <a:r>
              <a:rPr lang="en-US" sz="2000" b="1" dirty="0" smtClean="0">
                <a:solidFill>
                  <a:schemeClr val="bg1"/>
                </a:solidFill>
              </a:rPr>
              <a:t>References</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4" name="Right Arrow 3"/>
          <p:cNvSpPr/>
          <p:nvPr/>
        </p:nvSpPr>
        <p:spPr>
          <a:xfrm>
            <a:off x="838200" y="356235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790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915231" y="133350"/>
            <a:ext cx="3228769" cy="769441"/>
          </a:xfrm>
          <a:prstGeom prst="rect">
            <a:avLst/>
          </a:prstGeom>
          <a:noFill/>
        </p:spPr>
        <p:txBody>
          <a:bodyPr wrap="none" rtlCol="0">
            <a:spAutoFit/>
          </a:bodyPr>
          <a:lstStyle/>
          <a:p>
            <a:r>
              <a:rPr lang="en-US" sz="4400" dirty="0" smtClean="0"/>
              <a:t>Project Plan</a:t>
            </a:r>
            <a:endParaRPr lang="en-US" sz="4400" dirty="0"/>
          </a:p>
        </p:txBody>
      </p:sp>
      <p:pic>
        <p:nvPicPr>
          <p:cNvPr id="4" name="Picture 3"/>
          <p:cNvPicPr/>
          <p:nvPr/>
        </p:nvPicPr>
        <p:blipFill rotWithShape="1">
          <a:blip r:embed="rId3"/>
          <a:srcRect l="-1" r="44392" b="32155"/>
          <a:stretch/>
        </p:blipFill>
        <p:spPr bwMode="auto">
          <a:xfrm>
            <a:off x="152400" y="971550"/>
            <a:ext cx="8763000" cy="4171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915231" y="133350"/>
            <a:ext cx="3228769" cy="769441"/>
          </a:xfrm>
          <a:prstGeom prst="rect">
            <a:avLst/>
          </a:prstGeom>
          <a:noFill/>
        </p:spPr>
        <p:txBody>
          <a:bodyPr wrap="none" rtlCol="0">
            <a:spAutoFit/>
          </a:bodyPr>
          <a:lstStyle/>
          <a:p>
            <a:r>
              <a:rPr lang="en-US" sz="4400" dirty="0" smtClean="0"/>
              <a:t>Project Plan</a:t>
            </a:r>
            <a:endParaRPr lang="en-US" sz="44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81000" y="971550"/>
            <a:ext cx="8382000" cy="4171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1066800" y="1942624"/>
            <a:ext cx="3166251" cy="3200876"/>
          </a:xfrm>
          <a:prstGeom prst="rect">
            <a:avLst/>
          </a:prstGeom>
          <a:noFill/>
        </p:spPr>
        <p:txBody>
          <a:bodyPr wrap="none" rtlCol="0">
            <a:spAutoFit/>
          </a:bodyPr>
          <a:lstStyle/>
          <a:p>
            <a:pPr marL="285750" indent="-285750"/>
            <a:r>
              <a:rPr lang="en-US" sz="2000" b="1" dirty="0" smtClean="0">
                <a:solidFill>
                  <a:schemeClr val="bg2">
                    <a:lumMod val="60000"/>
                    <a:lumOff val="40000"/>
                  </a:schemeClr>
                </a:solidFill>
              </a:rPr>
              <a:t>     Introduction</a:t>
            </a:r>
          </a:p>
          <a:p>
            <a:pPr marL="285750" indent="-285750">
              <a:buFont typeface="Arial" panose="020B0604020202020204" pitchFamily="34" charset="0"/>
              <a:buChar char="•"/>
            </a:pPr>
            <a:r>
              <a:rPr lang="en-US" sz="2000" b="1" dirty="0" smtClean="0">
                <a:solidFill>
                  <a:schemeClr val="bg1"/>
                </a:solidFill>
              </a:rPr>
              <a:t>Problem Definition</a:t>
            </a:r>
          </a:p>
          <a:p>
            <a:pPr marL="285750" indent="-285750">
              <a:buFont typeface="Arial" panose="020B0604020202020204" pitchFamily="34" charset="0"/>
              <a:buChar char="•"/>
            </a:pPr>
            <a:r>
              <a:rPr lang="en-US" sz="2000" b="1" dirty="0" smtClean="0">
                <a:solidFill>
                  <a:schemeClr val="bg1"/>
                </a:solidFill>
              </a:rPr>
              <a:t>System Requirements</a:t>
            </a:r>
          </a:p>
          <a:p>
            <a:pPr marL="285750" indent="-285750">
              <a:buFont typeface="Arial" panose="020B0604020202020204" pitchFamily="34" charset="0"/>
              <a:buChar char="•"/>
            </a:pPr>
            <a:r>
              <a:rPr lang="en-US" sz="2000" b="1" dirty="0" smtClean="0">
                <a:solidFill>
                  <a:schemeClr val="bg1"/>
                </a:solidFill>
              </a:rPr>
              <a:t>Literature Survey</a:t>
            </a:r>
          </a:p>
          <a:p>
            <a:pPr marL="285750" indent="-285750">
              <a:buFont typeface="Arial" panose="020B0604020202020204" pitchFamily="34" charset="0"/>
              <a:buChar char="•"/>
            </a:pPr>
            <a:r>
              <a:rPr lang="en-US" sz="2000" b="1" dirty="0" smtClean="0">
                <a:solidFill>
                  <a:schemeClr val="bg1"/>
                </a:solidFill>
              </a:rPr>
              <a:t>Design</a:t>
            </a:r>
          </a:p>
          <a:p>
            <a:pPr marL="285750" indent="-285750">
              <a:buFont typeface="Arial" panose="020B0604020202020204" pitchFamily="34" charset="0"/>
              <a:buChar char="•"/>
            </a:pPr>
            <a:r>
              <a:rPr lang="en-US" sz="2000" b="1" dirty="0" smtClean="0">
                <a:solidFill>
                  <a:schemeClr val="bg1"/>
                </a:solidFill>
              </a:rPr>
              <a:t>Remaining Work</a:t>
            </a:r>
          </a:p>
          <a:p>
            <a:pPr marL="285750" indent="-285750">
              <a:buFont typeface="Arial" panose="020B0604020202020204" pitchFamily="34" charset="0"/>
              <a:buChar char="•"/>
            </a:pPr>
            <a:r>
              <a:rPr lang="en-US" sz="2000" b="1" dirty="0" smtClean="0">
                <a:solidFill>
                  <a:schemeClr val="bg1"/>
                </a:solidFill>
              </a:rPr>
              <a:t>Conclusion</a:t>
            </a:r>
          </a:p>
          <a:p>
            <a:pPr marL="285750" indent="-285750">
              <a:buFont typeface="Arial" panose="020B0604020202020204" pitchFamily="34" charset="0"/>
              <a:buChar char="•"/>
            </a:pPr>
            <a:r>
              <a:rPr lang="en-US" sz="2000" b="1" dirty="0" smtClean="0">
                <a:solidFill>
                  <a:schemeClr val="bg1"/>
                </a:solidFill>
              </a:rPr>
              <a:t>References</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5" name="Right Arrow 4"/>
          <p:cNvSpPr/>
          <p:nvPr/>
        </p:nvSpPr>
        <p:spPr>
          <a:xfrm>
            <a:off x="838200" y="203835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96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915231" y="133350"/>
            <a:ext cx="3228769" cy="769441"/>
          </a:xfrm>
          <a:prstGeom prst="rect">
            <a:avLst/>
          </a:prstGeom>
          <a:noFill/>
        </p:spPr>
        <p:txBody>
          <a:bodyPr wrap="none" rtlCol="0">
            <a:spAutoFit/>
          </a:bodyPr>
          <a:lstStyle/>
          <a:p>
            <a:r>
              <a:rPr lang="en-US" sz="4400" dirty="0" smtClean="0"/>
              <a:t>Project Plan</a:t>
            </a:r>
            <a:endParaRPr lang="en-US" sz="44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57200" y="971550"/>
            <a:ext cx="8305800" cy="4171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1066800" y="1942624"/>
            <a:ext cx="3166251" cy="3200876"/>
          </a:xfrm>
          <a:prstGeom prst="rect">
            <a:avLst/>
          </a:prstGeom>
          <a:noFill/>
        </p:spPr>
        <p:txBody>
          <a:bodyPr wrap="none" rtlCol="0">
            <a:spAutoFit/>
          </a:bodyPr>
          <a:lstStyle/>
          <a:p>
            <a:pPr marL="285750" indent="-285750">
              <a:buFont typeface="Arial" panose="020B0604020202020204" pitchFamily="34" charset="0"/>
              <a:buChar char="•"/>
            </a:pPr>
            <a:r>
              <a:rPr lang="en-US" sz="2000" b="1" dirty="0" smtClean="0">
                <a:solidFill>
                  <a:schemeClr val="bg1"/>
                </a:solidFill>
              </a:rPr>
              <a:t>Introduction</a:t>
            </a:r>
          </a:p>
          <a:p>
            <a:pPr marL="285750" indent="-285750">
              <a:buFont typeface="Arial" panose="020B0604020202020204" pitchFamily="34" charset="0"/>
              <a:buChar char="•"/>
            </a:pPr>
            <a:r>
              <a:rPr lang="en-US" sz="2000" b="1" dirty="0" smtClean="0">
                <a:solidFill>
                  <a:schemeClr val="bg1"/>
                </a:solidFill>
              </a:rPr>
              <a:t>Problem Definition</a:t>
            </a:r>
          </a:p>
          <a:p>
            <a:pPr marL="285750" indent="-285750">
              <a:buFont typeface="Arial" panose="020B0604020202020204" pitchFamily="34" charset="0"/>
              <a:buChar char="•"/>
            </a:pPr>
            <a:r>
              <a:rPr lang="en-US" sz="2000" b="1" dirty="0" smtClean="0">
                <a:solidFill>
                  <a:schemeClr val="bg1"/>
                </a:solidFill>
              </a:rPr>
              <a:t>System Requirements</a:t>
            </a:r>
          </a:p>
          <a:p>
            <a:pPr marL="285750" indent="-285750">
              <a:buFont typeface="Arial" panose="020B0604020202020204" pitchFamily="34" charset="0"/>
              <a:buChar char="•"/>
            </a:pPr>
            <a:r>
              <a:rPr lang="en-US" sz="2000" b="1" dirty="0" smtClean="0">
                <a:solidFill>
                  <a:schemeClr val="bg1"/>
                </a:solidFill>
              </a:rPr>
              <a:t>Literature Survey</a:t>
            </a:r>
          </a:p>
          <a:p>
            <a:pPr marL="285750" indent="-285750">
              <a:buFont typeface="Arial" panose="020B0604020202020204" pitchFamily="34" charset="0"/>
              <a:buChar char="•"/>
            </a:pPr>
            <a:r>
              <a:rPr lang="en-US" sz="2000" b="1" dirty="0" smtClean="0">
                <a:solidFill>
                  <a:schemeClr val="bg1"/>
                </a:solidFill>
              </a:rPr>
              <a:t>Design</a:t>
            </a:r>
          </a:p>
          <a:p>
            <a:pPr marL="285750" indent="-285750">
              <a:buFont typeface="Arial" panose="020B0604020202020204" pitchFamily="34" charset="0"/>
              <a:buChar char="•"/>
            </a:pPr>
            <a:r>
              <a:rPr lang="en-US" sz="2000" b="1" dirty="0" smtClean="0">
                <a:solidFill>
                  <a:schemeClr val="bg1"/>
                </a:solidFill>
              </a:rPr>
              <a:t>Remaining Work</a:t>
            </a:r>
          </a:p>
          <a:p>
            <a:pPr marL="285750" indent="-285750">
              <a:buFont typeface="Arial" panose="020B0604020202020204" pitchFamily="34" charset="0"/>
              <a:buChar char="•"/>
            </a:pPr>
            <a:r>
              <a:rPr lang="en-US" sz="2000" b="1" dirty="0" smtClean="0">
                <a:solidFill>
                  <a:schemeClr val="bg2">
                    <a:lumMod val="60000"/>
                    <a:lumOff val="40000"/>
                  </a:schemeClr>
                </a:solidFill>
              </a:rPr>
              <a:t>Conclusion</a:t>
            </a:r>
          </a:p>
          <a:p>
            <a:pPr marL="285750" indent="-285750">
              <a:buFont typeface="Arial" panose="020B0604020202020204" pitchFamily="34" charset="0"/>
              <a:buChar char="•"/>
            </a:pPr>
            <a:r>
              <a:rPr lang="en-US" sz="2000" b="1" dirty="0" smtClean="0">
                <a:solidFill>
                  <a:schemeClr val="bg1"/>
                </a:solidFill>
              </a:rPr>
              <a:t>References</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5" name="Right Arrow 4"/>
          <p:cNvSpPr/>
          <p:nvPr/>
        </p:nvSpPr>
        <p:spPr>
          <a:xfrm>
            <a:off x="838200" y="386715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9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5943600" y="438150"/>
            <a:ext cx="3048000" cy="769441"/>
          </a:xfrm>
          <a:prstGeom prst="rect">
            <a:avLst/>
          </a:prstGeom>
          <a:noFill/>
        </p:spPr>
        <p:txBody>
          <a:bodyPr wrap="square" rtlCol="0">
            <a:spAutoFit/>
          </a:bodyPr>
          <a:lstStyle/>
          <a:p>
            <a:r>
              <a:rPr lang="en-US" sz="4400" dirty="0" smtClean="0"/>
              <a:t>Conclusion</a:t>
            </a:r>
            <a:endParaRPr lang="en-US" sz="4400" dirty="0"/>
          </a:p>
        </p:txBody>
      </p:sp>
      <p:sp>
        <p:nvSpPr>
          <p:cNvPr id="5" name="Rectangle 4"/>
          <p:cNvSpPr/>
          <p:nvPr/>
        </p:nvSpPr>
        <p:spPr>
          <a:xfrm>
            <a:off x="152400" y="1733550"/>
            <a:ext cx="8991600" cy="2308324"/>
          </a:xfrm>
          <a:prstGeom prst="rect">
            <a:avLst/>
          </a:prstGeom>
        </p:spPr>
        <p:txBody>
          <a:bodyPr wrap="square">
            <a:spAutoFit/>
          </a:bodyPr>
          <a:lstStyle/>
          <a:p>
            <a:r>
              <a:rPr lang="en-US" sz="1600" dirty="0" smtClean="0">
                <a:solidFill>
                  <a:schemeClr val="bg1"/>
                </a:solidFill>
              </a:rPr>
              <a:t>Accidents are one of the most devastating global tragedies with the ever-rising trends and these trends have to be necessarily uncovered in order to mine the factors adding severity to them.</a:t>
            </a:r>
            <a:br>
              <a:rPr lang="en-US" sz="1600" dirty="0" smtClean="0">
                <a:solidFill>
                  <a:schemeClr val="bg1"/>
                </a:solidFill>
              </a:rPr>
            </a:br>
            <a:endParaRPr lang="en-US" sz="1600" dirty="0" smtClean="0">
              <a:solidFill>
                <a:schemeClr val="bg1"/>
              </a:solidFill>
            </a:endParaRPr>
          </a:p>
          <a:p>
            <a:r>
              <a:rPr lang="en-IN" sz="1600" dirty="0" smtClean="0">
                <a:solidFill>
                  <a:schemeClr val="bg1"/>
                </a:solidFill>
              </a:rPr>
              <a:t>Our project carries a lot of social impacts, because it  :</a:t>
            </a:r>
          </a:p>
          <a:p>
            <a:r>
              <a:rPr lang="en-IN" sz="1600" dirty="0" smtClean="0">
                <a:solidFill>
                  <a:schemeClr val="bg1"/>
                </a:solidFill>
              </a:rPr>
              <a:t/>
            </a:r>
            <a:br>
              <a:rPr lang="en-IN" sz="1600" dirty="0" smtClean="0">
                <a:solidFill>
                  <a:schemeClr val="bg1"/>
                </a:solidFill>
              </a:rPr>
            </a:br>
            <a:r>
              <a:rPr lang="en-IN" sz="1600" dirty="0" smtClean="0">
                <a:solidFill>
                  <a:schemeClr val="bg1"/>
                </a:solidFill>
              </a:rPr>
              <a:t/>
            </a:r>
            <a:br>
              <a:rPr lang="en-IN" sz="1600" dirty="0" smtClean="0">
                <a:solidFill>
                  <a:schemeClr val="bg1"/>
                </a:solidFill>
              </a:rPr>
            </a:br>
            <a:endParaRPr lang="en-IN" sz="1600" dirty="0" smtClean="0">
              <a:solidFill>
                <a:schemeClr val="bg1"/>
              </a:solidFill>
            </a:endParaRPr>
          </a:p>
          <a:p>
            <a:r>
              <a:rPr lang="en-US" sz="1600" dirty="0" smtClean="0">
                <a:solidFill>
                  <a:schemeClr val="bg1"/>
                </a:solidFill>
              </a:rPr>
              <a:t/>
            </a:r>
            <a:br>
              <a:rPr lang="en-US" sz="1600" dirty="0" smtClean="0">
                <a:solidFill>
                  <a:schemeClr val="bg1"/>
                </a:solidFill>
              </a:rPr>
            </a:br>
            <a:endParaRPr lang="en-US" sz="1600" dirty="0">
              <a:solidFill>
                <a:schemeClr val="bg1"/>
              </a:solidFill>
            </a:endParaRPr>
          </a:p>
        </p:txBody>
      </p:sp>
      <p:sp>
        <p:nvSpPr>
          <p:cNvPr id="6" name="Rectangle 5"/>
          <p:cNvSpPr/>
          <p:nvPr/>
        </p:nvSpPr>
        <p:spPr>
          <a:xfrm>
            <a:off x="381000" y="2876550"/>
            <a:ext cx="8534400" cy="1815882"/>
          </a:xfrm>
          <a:prstGeom prst="rect">
            <a:avLst/>
          </a:prstGeom>
        </p:spPr>
        <p:txBody>
          <a:bodyPr wrap="square">
            <a:spAutoFit/>
          </a:bodyPr>
          <a:lstStyle/>
          <a:p>
            <a:r>
              <a:rPr lang="en-US" sz="1600" dirty="0" smtClean="0">
                <a:solidFill>
                  <a:schemeClr val="bg1"/>
                </a:solidFill>
              </a:rPr>
              <a:t>Helps to save more </a:t>
            </a:r>
            <a:r>
              <a:rPr lang="en-US" sz="1600" b="1" dirty="0" smtClean="0">
                <a:solidFill>
                  <a:srgbClr val="C00000"/>
                </a:solidFill>
              </a:rPr>
              <a:t>lives</a:t>
            </a:r>
            <a:r>
              <a:rPr lang="en-US" sz="1600" dirty="0" smtClean="0">
                <a:solidFill>
                  <a:schemeClr val="bg1"/>
                </a:solidFill>
              </a:rPr>
              <a:t/>
            </a:r>
            <a:br>
              <a:rPr lang="en-US" sz="1600" dirty="0" smtClean="0">
                <a:solidFill>
                  <a:schemeClr val="bg1"/>
                </a:solidFill>
              </a:rPr>
            </a:br>
            <a:r>
              <a:rPr lang="en-US" sz="1600" dirty="0" smtClean="0">
                <a:solidFill>
                  <a:schemeClr val="bg1"/>
                </a:solidFill>
              </a:rPr>
              <a:t>Attempts to reduce the number of </a:t>
            </a:r>
            <a:r>
              <a:rPr lang="en-US" sz="1600" b="1" dirty="0" smtClean="0">
                <a:solidFill>
                  <a:srgbClr val="C00000"/>
                </a:solidFill>
              </a:rPr>
              <a:t>drunk and drive </a:t>
            </a:r>
            <a:r>
              <a:rPr lang="en-US" sz="1600" dirty="0" smtClean="0">
                <a:solidFill>
                  <a:schemeClr val="bg1"/>
                </a:solidFill>
              </a:rPr>
              <a:t>cases</a:t>
            </a:r>
            <a:br>
              <a:rPr lang="en-US" sz="1600" dirty="0" smtClean="0">
                <a:solidFill>
                  <a:schemeClr val="bg1"/>
                </a:solidFill>
              </a:rPr>
            </a:br>
            <a:r>
              <a:rPr lang="en-US" sz="1600" dirty="0" smtClean="0">
                <a:solidFill>
                  <a:schemeClr val="bg1"/>
                </a:solidFill>
              </a:rPr>
              <a:t>Helps the </a:t>
            </a:r>
            <a:r>
              <a:rPr lang="en-US" sz="1600" b="1" dirty="0" smtClean="0">
                <a:solidFill>
                  <a:srgbClr val="C00000"/>
                </a:solidFill>
              </a:rPr>
              <a:t>hospitals </a:t>
            </a:r>
            <a:r>
              <a:rPr lang="en-US" sz="1600" dirty="0" smtClean="0">
                <a:solidFill>
                  <a:schemeClr val="bg1"/>
                </a:solidFill>
              </a:rPr>
              <a:t>and </a:t>
            </a:r>
            <a:r>
              <a:rPr lang="en-US" sz="1600" b="1" dirty="0" smtClean="0">
                <a:solidFill>
                  <a:srgbClr val="C00000"/>
                </a:solidFill>
              </a:rPr>
              <a:t>schools </a:t>
            </a:r>
            <a:r>
              <a:rPr lang="en-US" sz="1600" dirty="0" smtClean="0">
                <a:solidFill>
                  <a:schemeClr val="bg1"/>
                </a:solidFill>
              </a:rPr>
              <a:t>to get the most suitable place for construction </a:t>
            </a:r>
            <a:br>
              <a:rPr lang="en-US" sz="1600" dirty="0" smtClean="0">
                <a:solidFill>
                  <a:schemeClr val="bg1"/>
                </a:solidFill>
              </a:rPr>
            </a:br>
            <a:r>
              <a:rPr lang="en-US" sz="1600" dirty="0" smtClean="0">
                <a:solidFill>
                  <a:schemeClr val="bg1"/>
                </a:solidFill>
              </a:rPr>
              <a:t>Ensure timely arrival of the </a:t>
            </a:r>
            <a:r>
              <a:rPr lang="en-US" sz="1600" b="1" dirty="0" smtClean="0">
                <a:solidFill>
                  <a:srgbClr val="C00000"/>
                </a:solidFill>
              </a:rPr>
              <a:t>ambulances</a:t>
            </a:r>
            <a:r>
              <a:rPr lang="en-US" sz="1600" dirty="0" smtClean="0">
                <a:solidFill>
                  <a:schemeClr val="bg1"/>
                </a:solidFill>
              </a:rPr>
              <a:t> to the spots</a:t>
            </a:r>
            <a:br>
              <a:rPr lang="en-US" sz="1600" dirty="0" smtClean="0">
                <a:solidFill>
                  <a:schemeClr val="bg1"/>
                </a:solidFill>
              </a:rPr>
            </a:br>
            <a:r>
              <a:rPr lang="en-US" sz="1600" dirty="0" smtClean="0">
                <a:solidFill>
                  <a:schemeClr val="bg1"/>
                </a:solidFill>
              </a:rPr>
              <a:t>Help save </a:t>
            </a:r>
            <a:r>
              <a:rPr lang="en-US" sz="1600" b="1" dirty="0" smtClean="0">
                <a:solidFill>
                  <a:srgbClr val="C00000"/>
                </a:solidFill>
              </a:rPr>
              <a:t>wildlife</a:t>
            </a:r>
          </a:p>
          <a:p>
            <a:r>
              <a:rPr lang="en-US" sz="1600" dirty="0" smtClean="0">
                <a:solidFill>
                  <a:schemeClr val="bg1"/>
                </a:solidFill>
              </a:rPr>
              <a:t>Notify the </a:t>
            </a:r>
            <a:r>
              <a:rPr lang="en-US" sz="1600" b="1" dirty="0" smtClean="0">
                <a:solidFill>
                  <a:srgbClr val="C00000"/>
                </a:solidFill>
              </a:rPr>
              <a:t>insurance agents</a:t>
            </a:r>
            <a:r>
              <a:rPr lang="en-US" sz="1600" dirty="0" smtClean="0">
                <a:solidFill>
                  <a:schemeClr val="bg1"/>
                </a:solidFill>
              </a:rPr>
              <a:t/>
            </a:r>
            <a:br>
              <a:rPr lang="en-US" sz="1600" dirty="0" smtClean="0">
                <a:solidFill>
                  <a:schemeClr val="bg1"/>
                </a:solidFill>
              </a:rPr>
            </a:br>
            <a:r>
              <a:rPr lang="en-US" sz="1600" dirty="0" smtClean="0">
                <a:solidFill>
                  <a:schemeClr val="bg1"/>
                </a:solidFill>
              </a:rPr>
              <a:t>Ease the process of blood donation at </a:t>
            </a:r>
            <a:r>
              <a:rPr lang="en-US" sz="1600" b="1" dirty="0" smtClean="0">
                <a:solidFill>
                  <a:srgbClr val="C00000"/>
                </a:solidFill>
              </a:rPr>
              <a:t>blood banks</a:t>
            </a:r>
            <a:endParaRPr lang="en-US" sz="1600" b="1" dirty="0">
              <a:solidFill>
                <a:srgbClr val="C00000"/>
              </a:solidFill>
            </a:endParaRPr>
          </a:p>
        </p:txBody>
      </p:sp>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381000" y="1962150"/>
            <a:ext cx="8610600" cy="2862322"/>
          </a:xfrm>
          <a:prstGeom prst="rect">
            <a:avLst/>
          </a:prstGeom>
        </p:spPr>
        <p:txBody>
          <a:bodyPr wrap="square">
            <a:spAutoFit/>
          </a:bodyPr>
          <a:lstStyle/>
          <a:p>
            <a:r>
              <a:rPr lang="en-IN" sz="1800" dirty="0" smtClean="0">
                <a:solidFill>
                  <a:schemeClr val="bg1"/>
                </a:solidFill>
              </a:rPr>
              <a:t/>
            </a:r>
            <a:br>
              <a:rPr lang="en-IN" sz="1800" dirty="0" smtClean="0">
                <a:solidFill>
                  <a:schemeClr val="bg1"/>
                </a:solidFill>
              </a:rPr>
            </a:br>
            <a:r>
              <a:rPr lang="en-IN" sz="1800" dirty="0" smtClean="0">
                <a:solidFill>
                  <a:schemeClr val="bg1"/>
                </a:solidFill>
              </a:rPr>
              <a:t>It is very much important to use technology to deal with such issues. Our project is an attempt to</a:t>
            </a:r>
            <a:r>
              <a:rPr lang="en-IN" sz="1800" dirty="0" smtClean="0">
                <a:solidFill>
                  <a:srgbClr val="C00000"/>
                </a:solidFill>
              </a:rPr>
              <a:t> </a:t>
            </a:r>
            <a:r>
              <a:rPr lang="en-IN" sz="1800" b="1" dirty="0" smtClean="0">
                <a:solidFill>
                  <a:srgbClr val="C00000"/>
                </a:solidFill>
              </a:rPr>
              <a:t>analyze</a:t>
            </a:r>
            <a:r>
              <a:rPr lang="en-IN" sz="1800" dirty="0" smtClean="0">
                <a:solidFill>
                  <a:srgbClr val="C00000"/>
                </a:solidFill>
              </a:rPr>
              <a:t> </a:t>
            </a:r>
            <a:r>
              <a:rPr lang="en-IN" sz="1800" dirty="0" smtClean="0">
                <a:solidFill>
                  <a:schemeClr val="bg1"/>
                </a:solidFill>
              </a:rPr>
              <a:t>of the collected data and provide the prediction for various areas along with the technical solution for vehicles through </a:t>
            </a:r>
            <a:r>
              <a:rPr lang="en-IN" sz="1800" dirty="0" err="1" smtClean="0">
                <a:solidFill>
                  <a:schemeClr val="bg1"/>
                </a:solidFill>
              </a:rPr>
              <a:t>IoT</a:t>
            </a:r>
            <a:r>
              <a:rPr lang="en-IN" sz="1800" dirty="0" smtClean="0">
                <a:solidFill>
                  <a:schemeClr val="bg1"/>
                </a:solidFill>
              </a:rPr>
              <a:t> sensors which detect the accidents and notify them to the concerned entities.</a:t>
            </a:r>
            <a:br>
              <a:rPr lang="en-IN" sz="1800" dirty="0" smtClean="0">
                <a:solidFill>
                  <a:schemeClr val="bg1"/>
                </a:solidFill>
              </a:rPr>
            </a:br>
            <a:r>
              <a:rPr lang="en-IN" sz="1800" dirty="0" smtClean="0">
                <a:solidFill>
                  <a:schemeClr val="bg1"/>
                </a:solidFill>
              </a:rPr>
              <a:t/>
            </a:r>
            <a:br>
              <a:rPr lang="en-IN" sz="1800" dirty="0" smtClean="0">
                <a:solidFill>
                  <a:schemeClr val="bg1"/>
                </a:solidFill>
              </a:rPr>
            </a:br>
            <a:r>
              <a:rPr lang="en-IN" sz="1800" dirty="0" smtClean="0">
                <a:solidFill>
                  <a:schemeClr val="bg1"/>
                </a:solidFill>
              </a:rPr>
              <a:t> The solution proposed is </a:t>
            </a:r>
            <a:r>
              <a:rPr lang="en-IN" sz="1800" b="1" dirty="0" smtClean="0">
                <a:solidFill>
                  <a:srgbClr val="C00000"/>
                </a:solidFill>
              </a:rPr>
              <a:t>eco-friendly</a:t>
            </a:r>
            <a:r>
              <a:rPr lang="en-IN" sz="1800" dirty="0" smtClean="0">
                <a:solidFill>
                  <a:schemeClr val="bg1"/>
                </a:solidFill>
              </a:rPr>
              <a:t> and </a:t>
            </a:r>
            <a:r>
              <a:rPr lang="en-IN" sz="1800" dirty="0" smtClean="0">
                <a:solidFill>
                  <a:srgbClr val="C00000"/>
                </a:solidFill>
              </a:rPr>
              <a:t>cost effective </a:t>
            </a:r>
            <a:r>
              <a:rPr lang="en-IN" sz="1800" dirty="0" smtClean="0">
                <a:solidFill>
                  <a:schemeClr val="bg1"/>
                </a:solidFill>
              </a:rPr>
              <a:t>and hence, proves to be an optimal solution. </a:t>
            </a:r>
            <a:br>
              <a:rPr lang="en-IN" sz="1800" dirty="0" smtClean="0">
                <a:solidFill>
                  <a:schemeClr val="bg1"/>
                </a:solidFill>
              </a:rPr>
            </a:br>
            <a:r>
              <a:rPr lang="en-IN" sz="1800" dirty="0" smtClean="0">
                <a:solidFill>
                  <a:schemeClr val="bg1"/>
                </a:solidFill>
              </a:rPr>
              <a:t/>
            </a:r>
            <a:br>
              <a:rPr lang="en-IN" sz="1800" dirty="0" smtClean="0">
                <a:solidFill>
                  <a:schemeClr val="bg1"/>
                </a:solidFill>
              </a:rPr>
            </a:br>
            <a:r>
              <a:rPr lang="en-US" sz="1800" dirty="0" smtClean="0">
                <a:solidFill>
                  <a:schemeClr val="bg1"/>
                </a:solidFill>
              </a:rPr>
              <a:t> The solution is user friendly, durable and </a:t>
            </a:r>
            <a:r>
              <a:rPr lang="en-US" sz="1800" b="1" dirty="0" smtClean="0">
                <a:solidFill>
                  <a:srgbClr val="C00000"/>
                </a:solidFill>
              </a:rPr>
              <a:t>fault tolerant</a:t>
            </a:r>
            <a:r>
              <a:rPr lang="en-US" sz="1800" dirty="0" smtClean="0">
                <a:solidFill>
                  <a:schemeClr val="bg1"/>
                </a:solidFill>
              </a:rPr>
              <a:t>.</a:t>
            </a:r>
            <a:endParaRPr lang="en-US" sz="1800" b="1" dirty="0">
              <a:solidFill>
                <a:schemeClr val="bg1"/>
              </a:solidFill>
            </a:endParaRPr>
          </a:p>
        </p:txBody>
      </p:sp>
      <p:sp>
        <p:nvSpPr>
          <p:cNvPr id="4" name="TextBox 3"/>
          <p:cNvSpPr txBox="1"/>
          <p:nvPr/>
        </p:nvSpPr>
        <p:spPr>
          <a:xfrm>
            <a:off x="5943600" y="438150"/>
            <a:ext cx="3048000" cy="769441"/>
          </a:xfrm>
          <a:prstGeom prst="rect">
            <a:avLst/>
          </a:prstGeom>
          <a:noFill/>
        </p:spPr>
        <p:txBody>
          <a:bodyPr wrap="square" rtlCol="0">
            <a:spAutoFit/>
          </a:bodyPr>
          <a:lstStyle/>
          <a:p>
            <a:r>
              <a:rPr lang="en-US" sz="4400" dirty="0" smtClean="0"/>
              <a:t>Conclusion</a:t>
            </a:r>
            <a:endParaRPr lang="en-US" sz="4400" dirty="0"/>
          </a:p>
        </p:txBody>
      </p:sp>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2133600" y="438150"/>
            <a:ext cx="6705600" cy="769441"/>
          </a:xfrm>
          <a:prstGeom prst="rect">
            <a:avLst/>
          </a:prstGeom>
          <a:noFill/>
        </p:spPr>
        <p:txBody>
          <a:bodyPr wrap="square" rtlCol="0">
            <a:spAutoFit/>
          </a:bodyPr>
          <a:lstStyle/>
          <a:p>
            <a:r>
              <a:rPr lang="en-US" sz="4400" b="1" dirty="0" smtClean="0">
                <a:solidFill>
                  <a:schemeClr val="tx1"/>
                </a:solidFill>
                <a:latin typeface="Aharoni" pitchFamily="2" charset="-79"/>
                <a:cs typeface="Aharoni" pitchFamily="2" charset="-79"/>
              </a:rPr>
              <a:t>About this Project</a:t>
            </a:r>
            <a:endParaRPr lang="en-US" sz="4400" b="1" dirty="0">
              <a:solidFill>
                <a:schemeClr val="tx1"/>
              </a:solidFill>
              <a:latin typeface="Aharoni" pitchFamily="2" charset="-79"/>
              <a:cs typeface="Aharoni" pitchFamily="2" charset="-79"/>
            </a:endParaRPr>
          </a:p>
        </p:txBody>
      </p:sp>
      <p:sp>
        <p:nvSpPr>
          <p:cNvPr id="5" name="TextBox 4"/>
          <p:cNvSpPr txBox="1"/>
          <p:nvPr/>
        </p:nvSpPr>
        <p:spPr>
          <a:xfrm>
            <a:off x="381000" y="1809750"/>
            <a:ext cx="8382000" cy="3508653"/>
          </a:xfrm>
          <a:prstGeom prst="rect">
            <a:avLst/>
          </a:prstGeom>
          <a:noFill/>
        </p:spPr>
        <p:txBody>
          <a:bodyPr wrap="square" rtlCol="0">
            <a:spAutoFit/>
          </a:bodyPr>
          <a:lstStyle/>
          <a:p>
            <a:r>
              <a:rPr lang="en-US" sz="1600" dirty="0" smtClean="0">
                <a:solidFill>
                  <a:schemeClr val="bg1"/>
                </a:solidFill>
              </a:rPr>
              <a:t>This project has got funding by the </a:t>
            </a:r>
            <a:r>
              <a:rPr lang="en-US" sz="1600" dirty="0" smtClean="0">
                <a:solidFill>
                  <a:srgbClr val="C00000"/>
                </a:solidFill>
              </a:rPr>
              <a:t>Karnataka State Council for Science and Technology (KSCST), Govt. of Karnataka</a:t>
            </a:r>
            <a:r>
              <a:rPr lang="en-US" sz="1600" dirty="0" smtClean="0">
                <a:solidFill>
                  <a:schemeClr val="bg1"/>
                </a:solidFill>
              </a:rPr>
              <a:t>  in association with </a:t>
            </a:r>
            <a:r>
              <a:rPr lang="en-US" sz="1600" dirty="0" smtClean="0">
                <a:solidFill>
                  <a:srgbClr val="C00000"/>
                </a:solidFill>
              </a:rPr>
              <a:t>Indian Institute of Science (</a:t>
            </a:r>
            <a:r>
              <a:rPr lang="en-US" sz="1600" dirty="0" err="1" smtClean="0">
                <a:solidFill>
                  <a:srgbClr val="C00000"/>
                </a:solidFill>
              </a:rPr>
              <a:t>IISc</a:t>
            </a:r>
            <a:r>
              <a:rPr lang="en-US" sz="1600" dirty="0" smtClean="0">
                <a:solidFill>
                  <a:srgbClr val="C00000"/>
                </a:solidFill>
              </a:rPr>
              <a:t> </a:t>
            </a:r>
            <a:r>
              <a:rPr lang="en-US" sz="1600" dirty="0" err="1" smtClean="0">
                <a:solidFill>
                  <a:srgbClr val="C00000"/>
                </a:solidFill>
              </a:rPr>
              <a:t>Bengaluru</a:t>
            </a:r>
            <a:r>
              <a:rPr lang="en-US" sz="1600" dirty="0" smtClean="0">
                <a:solidFill>
                  <a:srgbClr val="C00000"/>
                </a:solidFill>
              </a:rPr>
              <a:t>).</a:t>
            </a:r>
            <a:br>
              <a:rPr lang="en-US" sz="1600" dirty="0" smtClean="0">
                <a:solidFill>
                  <a:srgbClr val="C00000"/>
                </a:solidFill>
              </a:rPr>
            </a:br>
            <a:r>
              <a:rPr lang="en-US" sz="1600" dirty="0" smtClean="0">
                <a:solidFill>
                  <a:srgbClr val="C00000"/>
                </a:solidFill>
              </a:rPr>
              <a:t/>
            </a:r>
            <a:br>
              <a:rPr lang="en-US" sz="1600" dirty="0" smtClean="0">
                <a:solidFill>
                  <a:srgbClr val="C00000"/>
                </a:solidFill>
              </a:rPr>
            </a:br>
            <a:r>
              <a:rPr lang="en-US" sz="1600" dirty="0" smtClean="0">
                <a:solidFill>
                  <a:schemeClr val="bg1"/>
                </a:solidFill>
              </a:rPr>
              <a:t>This project has also obtained funding by the.</a:t>
            </a:r>
            <a:r>
              <a:rPr lang="en-US" sz="1600" dirty="0" smtClean="0">
                <a:solidFill>
                  <a:srgbClr val="C00000"/>
                </a:solidFill>
              </a:rPr>
              <a:t> MSRIT Alumni Association.</a:t>
            </a:r>
            <a:r>
              <a:rPr lang="en-US" sz="1600" dirty="0" smtClean="0">
                <a:solidFill>
                  <a:schemeClr val="bg1"/>
                </a:solidFill>
              </a:rPr>
              <a:t/>
            </a:r>
            <a:br>
              <a:rPr lang="en-US" sz="1600" dirty="0" smtClean="0">
                <a:solidFill>
                  <a:schemeClr val="bg1"/>
                </a:solidFill>
              </a:rPr>
            </a:br>
            <a:endParaRPr lang="en-US" sz="1600" dirty="0" smtClean="0">
              <a:solidFill>
                <a:schemeClr val="bg1"/>
              </a:solidFill>
            </a:endParaRPr>
          </a:p>
          <a:p>
            <a:r>
              <a:rPr lang="en-US" sz="1600" dirty="0" smtClean="0">
                <a:solidFill>
                  <a:schemeClr val="bg1"/>
                </a:solidFill>
              </a:rPr>
              <a:t>The total funds obtained till date is 10,000 INR.</a:t>
            </a:r>
          </a:p>
          <a:p>
            <a:r>
              <a:rPr lang="en-US" sz="1600" dirty="0" smtClean="0">
                <a:solidFill>
                  <a:schemeClr val="bg1"/>
                </a:solidFill>
              </a:rPr>
              <a:t/>
            </a:r>
            <a:br>
              <a:rPr lang="en-US" sz="1600" dirty="0" smtClean="0">
                <a:solidFill>
                  <a:schemeClr val="bg1"/>
                </a:solidFill>
              </a:rPr>
            </a:br>
            <a:r>
              <a:rPr lang="en-US" sz="1600" dirty="0" smtClean="0">
                <a:solidFill>
                  <a:schemeClr val="bg1"/>
                </a:solidFill>
              </a:rPr>
              <a:t>The paper on the Data Analytics part of it is about to be published in </a:t>
            </a:r>
            <a:r>
              <a:rPr lang="en-US" sz="1600" dirty="0" smtClean="0"/>
              <a:t> </a:t>
            </a:r>
            <a:r>
              <a:rPr lang="en-US" sz="1600" dirty="0" smtClean="0">
                <a:solidFill>
                  <a:srgbClr val="C00000"/>
                </a:solidFill>
              </a:rPr>
              <a:t>International Conference on Advanced Computing and Intelligent Engineering  </a:t>
            </a:r>
            <a:r>
              <a:rPr lang="en-US" sz="1600" dirty="0" err="1" smtClean="0">
                <a:solidFill>
                  <a:schemeClr val="bg1"/>
                </a:solidFill>
              </a:rPr>
              <a:t>organised</a:t>
            </a:r>
            <a:r>
              <a:rPr lang="en-US" sz="1600" dirty="0" smtClean="0">
                <a:solidFill>
                  <a:schemeClr val="bg1"/>
                </a:solidFill>
              </a:rPr>
              <a:t>  by </a:t>
            </a:r>
            <a:r>
              <a:rPr lang="en-US" sz="1600" dirty="0" smtClean="0">
                <a:solidFill>
                  <a:srgbClr val="C00000"/>
                </a:solidFill>
              </a:rPr>
              <a:t>Springer.</a:t>
            </a:r>
            <a:br>
              <a:rPr lang="en-US" sz="1600" dirty="0" smtClean="0">
                <a:solidFill>
                  <a:srgbClr val="C00000"/>
                </a:solidFill>
              </a:rPr>
            </a:br>
            <a:r>
              <a:rPr lang="en-US" sz="1600" dirty="0" smtClean="0">
                <a:solidFill>
                  <a:srgbClr val="C00000"/>
                </a:solidFill>
              </a:rPr>
              <a:t/>
            </a:r>
            <a:br>
              <a:rPr lang="en-US" sz="1600" dirty="0" smtClean="0">
                <a:solidFill>
                  <a:srgbClr val="C00000"/>
                </a:solidFill>
              </a:rPr>
            </a:br>
            <a:r>
              <a:rPr lang="en-US" sz="1600" dirty="0" smtClean="0">
                <a:solidFill>
                  <a:schemeClr val="bg1"/>
                </a:solidFill>
              </a:rPr>
              <a:t>It has got very positive reviews while the demonstration at  </a:t>
            </a:r>
            <a:r>
              <a:rPr lang="en-US" sz="1600" dirty="0" smtClean="0">
                <a:solidFill>
                  <a:srgbClr val="C00000"/>
                </a:solidFill>
              </a:rPr>
              <a:t>ACE </a:t>
            </a:r>
            <a:r>
              <a:rPr lang="en-US" sz="1600" dirty="0" err="1" smtClean="0">
                <a:solidFill>
                  <a:srgbClr val="C00000"/>
                </a:solidFill>
              </a:rPr>
              <a:t>Hackathon</a:t>
            </a:r>
            <a:r>
              <a:rPr lang="en-US" sz="1600" dirty="0" smtClean="0">
                <a:solidFill>
                  <a:schemeClr val="bg1"/>
                </a:solidFill>
              </a:rPr>
              <a:t> in Ad Hoc, Annual Fest of Dept. of CSE, 2016.</a:t>
            </a:r>
          </a:p>
          <a:p>
            <a:endParaRPr lang="en-US" dirty="0"/>
          </a:p>
        </p:txBody>
      </p:sp>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1066800" y="1942624"/>
            <a:ext cx="3166251" cy="3200876"/>
          </a:xfrm>
          <a:prstGeom prst="rect">
            <a:avLst/>
          </a:prstGeom>
          <a:noFill/>
        </p:spPr>
        <p:txBody>
          <a:bodyPr wrap="none" rtlCol="0">
            <a:spAutoFit/>
          </a:bodyPr>
          <a:lstStyle/>
          <a:p>
            <a:pPr marL="285750" indent="-285750">
              <a:buFont typeface="Arial" panose="020B0604020202020204" pitchFamily="34" charset="0"/>
              <a:buChar char="•"/>
            </a:pPr>
            <a:r>
              <a:rPr lang="en-US" sz="2000" b="1" dirty="0" smtClean="0">
                <a:solidFill>
                  <a:schemeClr val="bg1"/>
                </a:solidFill>
              </a:rPr>
              <a:t>Introduction</a:t>
            </a:r>
          </a:p>
          <a:p>
            <a:pPr marL="285750" indent="-285750">
              <a:buFont typeface="Arial" panose="020B0604020202020204" pitchFamily="34" charset="0"/>
              <a:buChar char="•"/>
            </a:pPr>
            <a:r>
              <a:rPr lang="en-US" sz="2000" b="1" dirty="0" smtClean="0">
                <a:solidFill>
                  <a:schemeClr val="bg1"/>
                </a:solidFill>
              </a:rPr>
              <a:t>Problem Definition</a:t>
            </a:r>
          </a:p>
          <a:p>
            <a:pPr marL="285750" indent="-285750">
              <a:buFont typeface="Arial" panose="020B0604020202020204" pitchFamily="34" charset="0"/>
              <a:buChar char="•"/>
            </a:pPr>
            <a:r>
              <a:rPr lang="en-US" sz="2000" b="1" dirty="0" smtClean="0">
                <a:solidFill>
                  <a:schemeClr val="bg1"/>
                </a:solidFill>
              </a:rPr>
              <a:t>System Requirements</a:t>
            </a:r>
          </a:p>
          <a:p>
            <a:pPr marL="285750" indent="-285750">
              <a:buFont typeface="Arial" panose="020B0604020202020204" pitchFamily="34" charset="0"/>
              <a:buChar char="•"/>
            </a:pPr>
            <a:r>
              <a:rPr lang="en-US" sz="2000" b="1" dirty="0" smtClean="0">
                <a:solidFill>
                  <a:schemeClr val="bg1"/>
                </a:solidFill>
              </a:rPr>
              <a:t>Literature Survey</a:t>
            </a:r>
          </a:p>
          <a:p>
            <a:pPr marL="285750" indent="-285750">
              <a:buFont typeface="Arial" panose="020B0604020202020204" pitchFamily="34" charset="0"/>
              <a:buChar char="•"/>
            </a:pPr>
            <a:r>
              <a:rPr lang="en-US" sz="2000" b="1" dirty="0" smtClean="0">
                <a:solidFill>
                  <a:schemeClr val="bg1"/>
                </a:solidFill>
              </a:rPr>
              <a:t>Design</a:t>
            </a:r>
          </a:p>
          <a:p>
            <a:pPr marL="285750" indent="-285750">
              <a:buFont typeface="Arial" panose="020B0604020202020204" pitchFamily="34" charset="0"/>
              <a:buChar char="•"/>
            </a:pPr>
            <a:r>
              <a:rPr lang="en-US" sz="2000" b="1" dirty="0" smtClean="0">
                <a:solidFill>
                  <a:schemeClr val="bg1"/>
                </a:solidFill>
              </a:rPr>
              <a:t>Remaining Work</a:t>
            </a:r>
          </a:p>
          <a:p>
            <a:pPr marL="285750" indent="-285750">
              <a:buFont typeface="Arial" panose="020B0604020202020204" pitchFamily="34" charset="0"/>
              <a:buChar char="•"/>
            </a:pPr>
            <a:r>
              <a:rPr lang="en-US" sz="2000" b="1" dirty="0" smtClean="0">
                <a:solidFill>
                  <a:schemeClr val="bg1"/>
                </a:solidFill>
              </a:rPr>
              <a:t>Conclusion</a:t>
            </a:r>
          </a:p>
          <a:p>
            <a:pPr marL="285750" indent="-285750">
              <a:buFont typeface="Arial" panose="020B0604020202020204" pitchFamily="34" charset="0"/>
              <a:buChar char="•"/>
            </a:pPr>
            <a:r>
              <a:rPr lang="en-US" sz="2000" b="1" dirty="0" smtClean="0">
                <a:solidFill>
                  <a:schemeClr val="bg2">
                    <a:lumMod val="60000"/>
                    <a:lumOff val="40000"/>
                  </a:schemeClr>
                </a:solidFill>
              </a:rPr>
              <a:t>References</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5" name="Right Arrow 4"/>
          <p:cNvSpPr/>
          <p:nvPr/>
        </p:nvSpPr>
        <p:spPr>
          <a:xfrm>
            <a:off x="838200" y="409575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419904" y="133350"/>
            <a:ext cx="3724096" cy="923330"/>
          </a:xfrm>
          <a:prstGeom prst="rect">
            <a:avLst/>
          </a:prstGeom>
          <a:noFill/>
        </p:spPr>
        <p:txBody>
          <a:bodyPr wrap="none" rtlCol="0">
            <a:spAutoFit/>
          </a:bodyPr>
          <a:lstStyle/>
          <a:p>
            <a:r>
              <a:rPr lang="en-US" sz="5400" dirty="0" smtClean="0"/>
              <a:t>References</a:t>
            </a:r>
            <a:endParaRPr lang="en-US" sz="5400" dirty="0"/>
          </a:p>
        </p:txBody>
      </p:sp>
      <p:sp>
        <p:nvSpPr>
          <p:cNvPr id="2" name="Rectangle 1"/>
          <p:cNvSpPr/>
          <p:nvPr/>
        </p:nvSpPr>
        <p:spPr>
          <a:xfrm>
            <a:off x="381000" y="2038350"/>
            <a:ext cx="8458200" cy="2769989"/>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1] http://www.ijarcce.com/upload/2014/february/IJARCCE3H__s_sonika_Intelligent.pdf </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2] http://www.ijareeie.com/upload/2014/july/33_Automatic.pdf </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3] http://www.projectsof8051.com/vehicle-accident-detection-with-gps-and-gsm-modem/ </a:t>
            </a:r>
          </a:p>
          <a:p>
            <a:r>
              <a:rPr lang="en-US" sz="1200" dirty="0">
                <a:solidFill>
                  <a:schemeClr val="bg1"/>
                </a:solidFill>
                <a:latin typeface="Times New Roman" panose="02020603050405020304" pitchFamily="18" charset="0"/>
                <a:cs typeface="Times New Roman" panose="02020603050405020304" pitchFamily="18" charset="0"/>
              </a:rPr>
              <a:t>[4] Design of vehicle positioning system based on arm---- IEEE-2011. Zhang Wen ; Dept. of Phys.&amp; Electron. Inf. Eng., </a:t>
            </a:r>
            <a:r>
              <a:rPr lang="en-US" sz="1200" dirty="0" err="1">
                <a:solidFill>
                  <a:schemeClr val="bg1"/>
                </a:solidFill>
                <a:latin typeface="Times New Roman" panose="02020603050405020304" pitchFamily="18" charset="0"/>
                <a:cs typeface="Times New Roman" panose="02020603050405020304" pitchFamily="18" charset="0"/>
              </a:rPr>
              <a:t>Neijiang</a:t>
            </a:r>
            <a:r>
              <a:rPr lang="en-US" sz="1200" dirty="0">
                <a:solidFill>
                  <a:schemeClr val="bg1"/>
                </a:solidFill>
                <a:latin typeface="Times New Roman" panose="02020603050405020304" pitchFamily="18" charset="0"/>
                <a:cs typeface="Times New Roman" panose="02020603050405020304" pitchFamily="18" charset="0"/>
              </a:rPr>
              <a:t> Teachers Coll., </a:t>
            </a:r>
            <a:r>
              <a:rPr lang="en-US" sz="1200" dirty="0" err="1">
                <a:solidFill>
                  <a:schemeClr val="bg1"/>
                </a:solidFill>
                <a:latin typeface="Times New Roman" panose="02020603050405020304" pitchFamily="18" charset="0"/>
                <a:cs typeface="Times New Roman" panose="02020603050405020304" pitchFamily="18" charset="0"/>
              </a:rPr>
              <a:t>Neijiang</a:t>
            </a:r>
            <a:r>
              <a:rPr lang="en-US" sz="1200" dirty="0">
                <a:solidFill>
                  <a:schemeClr val="bg1"/>
                </a:solidFill>
                <a:latin typeface="Times New Roman" panose="02020603050405020304" pitchFamily="18" charset="0"/>
                <a:cs typeface="Times New Roman" panose="02020603050405020304" pitchFamily="18" charset="0"/>
              </a:rPr>
              <a:t>, China ; Jiang </a:t>
            </a:r>
            <a:r>
              <a:rPr lang="en-US" sz="1200" dirty="0" err="1">
                <a:solidFill>
                  <a:schemeClr val="bg1"/>
                </a:solidFill>
                <a:latin typeface="Times New Roman" panose="02020603050405020304" pitchFamily="18" charset="0"/>
                <a:cs typeface="Times New Roman" panose="02020603050405020304" pitchFamily="18" charset="0"/>
              </a:rPr>
              <a:t>Meng</a:t>
            </a:r>
            <a:r>
              <a:rPr lang="en-US" sz="1200" dirty="0">
                <a:solidFill>
                  <a:schemeClr val="bg1"/>
                </a:solidFill>
                <a:latin typeface="Times New Roman" panose="02020603050405020304" pitchFamily="18" charset="0"/>
                <a:cs typeface="Times New Roman" panose="02020603050405020304" pitchFamily="18" charset="0"/>
              </a:rPr>
              <a:t> may 2011. </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5] www.ijircce.com/upload/2015/april/105_49_Accident.pdf </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6] gyti.techpedia.in/project-detail/...accident-detection-and...system.../2741 </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7] http://gyti.techpedia.in/project-detail/automatic-vehicle-accident-detection-and- messaging-system-using-</a:t>
            </a:r>
            <a:r>
              <a:rPr lang="en-US" sz="1200" dirty="0" err="1">
                <a:solidFill>
                  <a:schemeClr val="bg1"/>
                </a:solidFill>
                <a:latin typeface="Times New Roman" panose="02020603050405020304" pitchFamily="18" charset="0"/>
                <a:cs typeface="Times New Roman" panose="02020603050405020304" pitchFamily="18" charset="0"/>
              </a:rPr>
              <a:t>gsm</a:t>
            </a:r>
            <a:r>
              <a:rPr lang="en-US" sz="1200" dirty="0">
                <a:solidFill>
                  <a:schemeClr val="bg1"/>
                </a:solidFill>
                <a:latin typeface="Times New Roman" panose="02020603050405020304" pitchFamily="18" charset="0"/>
                <a:cs typeface="Times New Roman" panose="02020603050405020304" pitchFamily="18" charset="0"/>
              </a:rPr>
              <a:t>-and/2741 </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8] http://www.ijsrp.org/research_paper_apr2012/ijsrp-apr-2012-83.pdf </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cs typeface="Times New Roman" panose="02020603050405020304" pitchFamily="18" charset="0"/>
              </a:rPr>
              <a:t>[9] http://www.ijarcce.com/upload/2014/march/IJARCCE6I%20%20%20S%20%20nit </a:t>
            </a:r>
            <a:r>
              <a:rPr lang="en-US" sz="1200" dirty="0" smtClean="0">
                <a:solidFill>
                  <a:schemeClr val="bg1"/>
                </a:solidFill>
                <a:latin typeface="Times New Roman" panose="02020603050405020304" pitchFamily="18" charset="0"/>
                <a:cs typeface="Times New Roman" panose="02020603050405020304" pitchFamily="18" charset="0"/>
              </a:rPr>
              <a:t>in%20Design%20and%20Development%20of%20Automatic.pdf</a:t>
            </a:r>
          </a:p>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10] http</a:t>
            </a:r>
            <a:r>
              <a:rPr lang="en-US" sz="1200" dirty="0" smtClean="0">
                <a:solidFill>
                  <a:schemeClr val="bg1"/>
                </a:solidFill>
                <a:latin typeface="Times New Roman" panose="02020603050405020304" pitchFamily="18" charset="0"/>
                <a:cs typeface="Times New Roman" panose="02020603050405020304" pitchFamily="18" charset="0"/>
              </a:rPr>
              <a:t>://Saf </a:t>
            </a:r>
            <a:r>
              <a:rPr lang="en-US" sz="1200" dirty="0">
                <a:solidFill>
                  <a:schemeClr val="bg1"/>
                </a:solidFill>
                <a:latin typeface="Times New Roman" panose="02020603050405020304" pitchFamily="18" charset="0"/>
                <a:cs typeface="Times New Roman" panose="02020603050405020304" pitchFamily="18" charset="0"/>
              </a:rPr>
              <a:t>Res </a:t>
            </a:r>
            <a:r>
              <a:rPr lang="en-US" sz="1200" dirty="0" smtClean="0">
                <a:solidFill>
                  <a:schemeClr val="bg1"/>
                </a:solidFill>
                <a:latin typeface="Times New Roman" panose="02020603050405020304" pitchFamily="18" charset="0"/>
                <a:cs typeface="Times New Roman" panose="02020603050405020304" pitchFamily="18" charset="0"/>
              </a:rPr>
              <a:t>Elsevier.2005;36.www.ijerd.com/paper/vol10-issue4/Version_4/B1042528.pdf </a:t>
            </a:r>
          </a:p>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11] http://link.springer.com/article/10.1186%2Fs40537-015-0035-y </a:t>
            </a:r>
          </a:p>
          <a:p>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26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419904" y="133350"/>
            <a:ext cx="3724096" cy="923330"/>
          </a:xfrm>
          <a:prstGeom prst="rect">
            <a:avLst/>
          </a:prstGeom>
          <a:noFill/>
        </p:spPr>
        <p:txBody>
          <a:bodyPr wrap="none" rtlCol="0">
            <a:spAutoFit/>
          </a:bodyPr>
          <a:lstStyle/>
          <a:p>
            <a:r>
              <a:rPr lang="en-US" sz="5400" dirty="0" smtClean="0"/>
              <a:t>References</a:t>
            </a:r>
            <a:endParaRPr lang="en-US" sz="5400" dirty="0"/>
          </a:p>
        </p:txBody>
      </p:sp>
      <p:sp>
        <p:nvSpPr>
          <p:cNvPr id="2" name="Rectangle 1"/>
          <p:cNvSpPr/>
          <p:nvPr/>
        </p:nvSpPr>
        <p:spPr>
          <a:xfrm>
            <a:off x="437908" y="1809750"/>
            <a:ext cx="8629891" cy="2523768"/>
          </a:xfrm>
          <a:prstGeom prst="rect">
            <a:avLst/>
          </a:prstGeom>
        </p:spPr>
        <p:txBody>
          <a:bodyPr wrap="square">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cs typeface="Times New Roman" panose="02020603050405020304" pitchFamily="18" charset="0"/>
              </a:rPr>
              <a:t>12] Heinz </a:t>
            </a:r>
            <a:r>
              <a:rPr lang="en-US" sz="1200" dirty="0" err="1">
                <a:solidFill>
                  <a:schemeClr val="bg1"/>
                </a:solidFill>
                <a:latin typeface="Times New Roman" panose="02020603050405020304" pitchFamily="18" charset="0"/>
                <a:cs typeface="Times New Roman" panose="02020603050405020304" pitchFamily="18" charset="0"/>
              </a:rPr>
              <a:t>Hautzinger</a:t>
            </a:r>
            <a:r>
              <a:rPr lang="en-US" sz="1200" dirty="0">
                <a:solidFill>
                  <a:schemeClr val="bg1"/>
                </a:solidFill>
                <a:latin typeface="Times New Roman" panose="02020603050405020304" pitchFamily="18" charset="0"/>
                <a:cs typeface="Times New Roman" panose="02020603050405020304" pitchFamily="18" charset="0"/>
              </a:rPr>
              <a:t>, Claus Pastor, Manfred Pfeiffer, </a:t>
            </a:r>
            <a:r>
              <a:rPr lang="en-US" sz="1200" dirty="0" err="1">
                <a:solidFill>
                  <a:schemeClr val="bg1"/>
                </a:solidFill>
                <a:latin typeface="Times New Roman" panose="02020603050405020304" pitchFamily="18" charset="0"/>
                <a:cs typeface="Times New Roman" panose="02020603050405020304" pitchFamily="18" charset="0"/>
              </a:rPr>
              <a:t>Jochen</a:t>
            </a:r>
            <a:r>
              <a:rPr lang="en-US" sz="1200" dirty="0">
                <a:solidFill>
                  <a:schemeClr val="bg1"/>
                </a:solidFill>
                <a:latin typeface="Times New Roman" panose="02020603050405020304" pitchFamily="18" charset="0"/>
                <a:cs typeface="Times New Roman" panose="02020603050405020304" pitchFamily="18" charset="0"/>
              </a:rPr>
              <a:t> Schmidt, Analysis Methods for </a:t>
            </a:r>
          </a:p>
          <a:p>
            <a:r>
              <a:rPr lang="en-US" sz="1200" dirty="0">
                <a:solidFill>
                  <a:schemeClr val="bg1"/>
                </a:solidFill>
                <a:latin typeface="Times New Roman" panose="02020603050405020304" pitchFamily="18" charset="0"/>
                <a:cs typeface="Times New Roman" panose="02020603050405020304" pitchFamily="18" charset="0"/>
              </a:rPr>
              <a:t>Accident and Injury Risk Studies. </a:t>
            </a:r>
          </a:p>
          <a:p>
            <a:r>
              <a:rPr lang="en-US" sz="1200" dirty="0">
                <a:solidFill>
                  <a:schemeClr val="bg1"/>
                </a:solidFill>
                <a:latin typeface="Times New Roman" panose="02020603050405020304" pitchFamily="18" charset="0"/>
                <a:cs typeface="Times New Roman" panose="02020603050405020304" pitchFamily="18" charset="0"/>
              </a:rPr>
              <a:t>[13] Chang LY, Chen WC. Data mining of tree based models to analyze freeway accident frequency. </a:t>
            </a:r>
            <a:r>
              <a:rPr lang="en-US" sz="1200" dirty="0" smtClean="0">
                <a:solidFill>
                  <a:schemeClr val="bg1"/>
                </a:solidFill>
                <a:latin typeface="Times New Roman" panose="02020603050405020304" pitchFamily="18" charset="0"/>
                <a:cs typeface="Times New Roman" panose="02020603050405020304" pitchFamily="18" charset="0"/>
              </a:rPr>
              <a:t>J</a:t>
            </a:r>
          </a:p>
          <a:p>
            <a:r>
              <a:rPr lang="en-US" sz="1200" dirty="0">
                <a:solidFill>
                  <a:schemeClr val="bg1"/>
                </a:solidFill>
                <a:latin typeface="Times New Roman" panose="02020603050405020304" pitchFamily="18" charset="0"/>
                <a:cs typeface="Times New Roman" panose="02020603050405020304" pitchFamily="18" charset="0"/>
              </a:rPr>
              <a:t>[14] Chen Lei, Xu </a:t>
            </a:r>
            <a:r>
              <a:rPr lang="en-US" sz="1200" dirty="0" err="1">
                <a:solidFill>
                  <a:schemeClr val="bg1"/>
                </a:solidFill>
                <a:latin typeface="Times New Roman" panose="02020603050405020304" pitchFamily="18" charset="0"/>
                <a:cs typeface="Times New Roman" panose="02020603050405020304" pitchFamily="18" charset="0"/>
              </a:rPr>
              <a:t>Nuo</a:t>
            </a:r>
            <a:r>
              <a:rPr lang="en-US" sz="1200" dirty="0">
                <a:solidFill>
                  <a:schemeClr val="bg1"/>
                </a:solidFill>
                <a:latin typeface="Times New Roman" panose="02020603050405020304" pitchFamily="18" charset="0"/>
                <a:cs typeface="Times New Roman" panose="02020603050405020304" pitchFamily="18" charset="0"/>
              </a:rPr>
              <a:t>, Analyzing Method of Traffic Accident Causation through Experts </a:t>
            </a:r>
          </a:p>
          <a:p>
            <a:r>
              <a:rPr lang="en-US" sz="1200" dirty="0">
                <a:solidFill>
                  <a:schemeClr val="bg1"/>
                </a:solidFill>
                <a:latin typeface="Times New Roman" panose="02020603050405020304" pitchFamily="18" charset="0"/>
                <a:cs typeface="Times New Roman" panose="02020603050405020304" pitchFamily="18" charset="0"/>
              </a:rPr>
              <a:t>Method and Statistical Analysis http://www.whiznets.com/iot-solution/iot-device- cloud.html/ </a:t>
            </a:r>
          </a:p>
          <a:p>
            <a:r>
              <a:rPr lang="en-US" sz="1200" dirty="0">
                <a:solidFill>
                  <a:schemeClr val="bg1"/>
                </a:solidFill>
                <a:latin typeface="Times New Roman" panose="02020603050405020304" pitchFamily="18" charset="0"/>
                <a:cs typeface="Times New Roman" panose="02020603050405020304" pitchFamily="18" charset="0"/>
              </a:rPr>
              <a:t>[15] "Internet of Things Global Standards Initiative"</a:t>
            </a:r>
            <a:r>
              <a:rPr lang="en-US" sz="1200" i="1" dirty="0">
                <a:solidFill>
                  <a:schemeClr val="bg1"/>
                </a:solidFill>
                <a:latin typeface="Times New Roman" panose="02020603050405020304" pitchFamily="18" charset="0"/>
                <a:cs typeface="Times New Roman" panose="02020603050405020304" pitchFamily="18" charset="0"/>
              </a:rPr>
              <a:t>. ITU</a:t>
            </a:r>
            <a:r>
              <a:rPr lang="en-US" sz="1200" dirty="0">
                <a:solidFill>
                  <a:schemeClr val="bg1"/>
                </a:solidFill>
                <a:latin typeface="Times New Roman" panose="02020603050405020304" pitchFamily="18" charset="0"/>
                <a:cs typeface="Times New Roman" panose="02020603050405020304" pitchFamily="18" charset="0"/>
              </a:rPr>
              <a:t>. Retrieved 26 June 2015</a:t>
            </a:r>
            <a:r>
              <a:rPr lang="en-US" sz="1200" i="1" dirty="0">
                <a:solidFill>
                  <a:schemeClr val="bg1"/>
                </a:solidFill>
                <a:latin typeface="Times New Roman" panose="02020603050405020304" pitchFamily="18" charset="0"/>
                <a:cs typeface="Times New Roman" panose="02020603050405020304" pitchFamily="18" charset="0"/>
              </a:rPr>
              <a:t>. </a:t>
            </a:r>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cs typeface="Times New Roman" panose="02020603050405020304" pitchFamily="18" charset="0"/>
              </a:rPr>
              <a:t>[16] </a:t>
            </a:r>
            <a:r>
              <a:rPr lang="en-US" sz="1200" i="1" dirty="0">
                <a:solidFill>
                  <a:schemeClr val="bg1"/>
                </a:solidFill>
                <a:latin typeface="Times New Roman" panose="02020603050405020304" pitchFamily="18" charset="0"/>
                <a:cs typeface="Times New Roman" panose="02020603050405020304" pitchFamily="18" charset="0"/>
              </a:rPr>
              <a:t>"A list of IoT and M2M platforms </a:t>
            </a:r>
            <a:r>
              <a:rPr lang="en-US" sz="1200" dirty="0">
                <a:solidFill>
                  <a:schemeClr val="bg1"/>
                </a:solidFill>
                <a:latin typeface="Times New Roman" panose="02020603050405020304" pitchFamily="18" charset="0"/>
                <a:cs typeface="Times New Roman" panose="02020603050405020304" pitchFamily="18" charset="0"/>
              </a:rPr>
              <a:t>http://monblocnotes.com/node/1979 </a:t>
            </a:r>
          </a:p>
          <a:p>
            <a:r>
              <a:rPr lang="en-US" sz="1200" dirty="0">
                <a:solidFill>
                  <a:schemeClr val="bg1"/>
                </a:solidFill>
                <a:latin typeface="Times New Roman" panose="02020603050405020304" pitchFamily="18" charset="0"/>
                <a:cs typeface="Times New Roman" panose="02020603050405020304" pitchFamily="18" charset="0"/>
              </a:rPr>
              <a:t>[17] https://en.wikipedia.org/wiki/Internet_of_Things#cite_ref-1 </a:t>
            </a:r>
          </a:p>
          <a:p>
            <a:r>
              <a:rPr lang="en-US" sz="1200" dirty="0">
                <a:solidFill>
                  <a:schemeClr val="bg1"/>
                </a:solidFill>
                <a:latin typeface="Times New Roman" panose="02020603050405020304" pitchFamily="18" charset="0"/>
                <a:cs typeface="Times New Roman" panose="02020603050405020304" pitchFamily="18" charset="0"/>
              </a:rPr>
              <a:t>[18] http://www.automotiveworld.com/analysis/interview-elliot-garbus-president-internet- things- </a:t>
            </a:r>
            <a:r>
              <a:rPr lang="en-US" sz="1200" dirty="0" smtClean="0">
                <a:solidFill>
                  <a:schemeClr val="bg1"/>
                </a:solidFill>
                <a:latin typeface="Times New Roman" panose="02020603050405020304" pitchFamily="18" charset="0"/>
                <a:cs typeface="Times New Roman" panose="02020603050405020304" pitchFamily="18" charset="0"/>
              </a:rPr>
              <a:t>solutions-group-general-manager-automotive-solutions-</a:t>
            </a:r>
            <a:r>
              <a:rPr lang="en-US" sz="1200" dirty="0" err="1" smtClean="0">
                <a:solidFill>
                  <a:schemeClr val="bg1"/>
                </a:solidFill>
                <a:latin typeface="Times New Roman" panose="02020603050405020304" pitchFamily="18" charset="0"/>
                <a:cs typeface="Times New Roman" panose="02020603050405020304" pitchFamily="18" charset="0"/>
              </a:rPr>
              <a:t>int</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cs typeface="Times New Roman" panose="02020603050405020304" pitchFamily="18" charset="0"/>
              </a:rPr>
              <a:t>[19] http://www.informationweek.com/iot/microsoft-partnerships-drive-connected-cars-ces-2016/d/d-id/1323768 </a:t>
            </a:r>
          </a:p>
          <a:p>
            <a:r>
              <a:rPr lang="en-US" sz="1200" dirty="0">
                <a:solidFill>
                  <a:schemeClr val="bg1"/>
                </a:solidFill>
                <a:latin typeface="Times New Roman" panose="02020603050405020304" pitchFamily="18" charset="0"/>
                <a:cs typeface="Times New Roman" panose="02020603050405020304" pitchFamily="18" charset="0"/>
              </a:rPr>
              <a:t>[20] http://www.telegraph.co.uk/finance/newsbysector/industry/engineering/11372205/How-connected-cars-are-driving-the-Internet-of-Things.html </a:t>
            </a:r>
            <a:r>
              <a:rPr lang="en-US" sz="1200" dirty="0" smtClean="0">
                <a:solidFill>
                  <a:schemeClr val="bg1"/>
                </a:solidFill>
                <a:latin typeface="Times New Roman" panose="02020603050405020304" pitchFamily="18" charset="0"/>
                <a:cs typeface="Times New Roman" panose="02020603050405020304" pitchFamily="18" charset="0"/>
              </a:rPr>
              <a:t>el-corporation</a:t>
            </a:r>
            <a:r>
              <a:rPr lang="en-US" dirty="0"/>
              <a:t>/ </a:t>
            </a:r>
            <a:r>
              <a:rPr lang="en-US" dirty="0" smtClean="0">
                <a:solidFill>
                  <a:schemeClr val="bg1"/>
                </a:solidFill>
              </a:rPr>
              <a:t> </a:t>
            </a:r>
            <a:endParaRPr lang="en-US" dirty="0"/>
          </a:p>
        </p:txBody>
      </p:sp>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2209800" y="2647950"/>
            <a:ext cx="4876800" cy="1200329"/>
          </a:xfrm>
          <a:prstGeom prst="rect">
            <a:avLst/>
          </a:prstGeom>
          <a:noFill/>
        </p:spPr>
        <p:txBody>
          <a:bodyPr wrap="square" rtlCol="0">
            <a:spAutoFit/>
          </a:bodyPr>
          <a:lstStyle/>
          <a:p>
            <a:r>
              <a:rPr lang="en-US" sz="7200" dirty="0" smtClean="0">
                <a:solidFill>
                  <a:schemeClr val="bg1"/>
                </a:solidFill>
                <a:latin typeface="Aharoni" pitchFamily="2" charset="-79"/>
                <a:cs typeface="Aharoni" pitchFamily="2" charset="-79"/>
              </a:rPr>
              <a:t>Thank You</a:t>
            </a:r>
            <a:endParaRPr lang="en-US" sz="7200" dirty="0">
              <a:solidFill>
                <a:schemeClr val="bg1"/>
              </a:solidFill>
              <a:latin typeface="Aharoni" pitchFamily="2" charset="-79"/>
              <a:cs typeface="Aharoni" pitchFamily="2" charset="-79"/>
            </a:endParaRPr>
          </a:p>
        </p:txBody>
      </p:sp>
    </p:spTree>
    <p:extLst>
      <p:ext uri="{BB962C8B-B14F-4D97-AF65-F5344CB8AC3E}">
        <p14:creationId xmlns:p14="http://schemas.microsoft.com/office/powerpoint/2010/main" val="11266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105400" y="133350"/>
            <a:ext cx="3801041" cy="923330"/>
          </a:xfrm>
          <a:prstGeom prst="rect">
            <a:avLst/>
          </a:prstGeom>
          <a:noFill/>
        </p:spPr>
        <p:txBody>
          <a:bodyPr wrap="none" rtlCol="0">
            <a:spAutoFit/>
          </a:bodyPr>
          <a:lstStyle/>
          <a:p>
            <a:r>
              <a:rPr lang="en-US" sz="5400" dirty="0" smtClean="0"/>
              <a:t>Introduction</a:t>
            </a:r>
            <a:endParaRPr lang="en-US" sz="5400" dirty="0"/>
          </a:p>
        </p:txBody>
      </p:sp>
      <p:sp>
        <p:nvSpPr>
          <p:cNvPr id="4" name="TextBox 3"/>
          <p:cNvSpPr txBox="1"/>
          <p:nvPr/>
        </p:nvSpPr>
        <p:spPr>
          <a:xfrm>
            <a:off x="228600" y="1885950"/>
            <a:ext cx="8686800" cy="4524315"/>
          </a:xfrm>
          <a:prstGeom prst="rect">
            <a:avLst/>
          </a:prstGeom>
          <a:noFill/>
        </p:spPr>
        <p:txBody>
          <a:bodyPr wrap="square" rtlCol="0">
            <a:spAutoFit/>
          </a:bodyPr>
          <a:lstStyle/>
          <a:p>
            <a:pPr fontAlgn="base"/>
            <a:r>
              <a:rPr lang="en-US" sz="1800" b="1" dirty="0" smtClean="0">
                <a:solidFill>
                  <a:srgbClr val="C00000"/>
                </a:solidFill>
              </a:rPr>
              <a:t>Accident</a:t>
            </a:r>
            <a:r>
              <a:rPr lang="en-US" sz="1800" b="1" dirty="0" smtClean="0">
                <a:solidFill>
                  <a:schemeClr val="bg1"/>
                </a:solidFill>
              </a:rPr>
              <a:t> is an unfortunate incident that happens unexpectedly and unintentionally, typically resulting in damage or injury to the lives of human beings, animals as well as economic losses.</a:t>
            </a:r>
            <a:br>
              <a:rPr lang="en-US" sz="1800" b="1" dirty="0" smtClean="0">
                <a:solidFill>
                  <a:schemeClr val="bg1"/>
                </a:solidFill>
              </a:rPr>
            </a:br>
            <a:r>
              <a:rPr lang="en-US" sz="1800" b="1" dirty="0" smtClean="0">
                <a:solidFill>
                  <a:schemeClr val="bg1"/>
                </a:solidFill>
              </a:rPr>
              <a:t/>
            </a:r>
            <a:br>
              <a:rPr lang="en-US" sz="1800" b="1" dirty="0" smtClean="0">
                <a:solidFill>
                  <a:schemeClr val="bg1"/>
                </a:solidFill>
              </a:rPr>
            </a:br>
            <a:r>
              <a:rPr lang="en-US" sz="1800" b="1" dirty="0" smtClean="0">
                <a:solidFill>
                  <a:schemeClr val="bg1"/>
                </a:solidFill>
              </a:rPr>
              <a:t>A case study states that Indian roads were at their deadliest in 2014 claiming more than </a:t>
            </a:r>
            <a:r>
              <a:rPr lang="en-US" sz="1800" b="1" dirty="0" smtClean="0">
                <a:solidFill>
                  <a:srgbClr val="C00000"/>
                </a:solidFill>
              </a:rPr>
              <a:t>16 lives every hour</a:t>
            </a:r>
            <a:r>
              <a:rPr lang="en-US" sz="1800" b="1" dirty="0" smtClean="0">
                <a:solidFill>
                  <a:schemeClr val="bg1"/>
                </a:solidFill>
              </a:rPr>
              <a:t> on average. Over </a:t>
            </a:r>
            <a:r>
              <a:rPr lang="en-US" sz="1800" b="1" dirty="0" smtClean="0">
                <a:solidFill>
                  <a:srgbClr val="C00000"/>
                </a:solidFill>
              </a:rPr>
              <a:t>1.41 </a:t>
            </a:r>
            <a:r>
              <a:rPr lang="en-US" sz="1800" b="1" dirty="0" err="1" smtClean="0">
                <a:solidFill>
                  <a:srgbClr val="C00000"/>
                </a:solidFill>
              </a:rPr>
              <a:t>lakh</a:t>
            </a:r>
            <a:r>
              <a:rPr lang="en-US" sz="1800" b="1" dirty="0" smtClean="0">
                <a:solidFill>
                  <a:srgbClr val="C00000"/>
                </a:solidFill>
              </a:rPr>
              <a:t> people</a:t>
            </a:r>
            <a:r>
              <a:rPr lang="en-US" sz="1800" b="1" dirty="0" smtClean="0">
                <a:solidFill>
                  <a:schemeClr val="bg1"/>
                </a:solidFill>
              </a:rPr>
              <a:t> died in crashes, 3% more than the number of fatalities in 2013. </a:t>
            </a:r>
          </a:p>
          <a:p>
            <a:pPr fontAlgn="base"/>
            <a:r>
              <a:rPr lang="en-US" sz="1800" b="1" dirty="0" smtClean="0">
                <a:solidFill>
                  <a:schemeClr val="bg1"/>
                </a:solidFill>
              </a:rPr>
              <a:t/>
            </a:r>
            <a:br>
              <a:rPr lang="en-US" sz="1800" b="1" dirty="0" smtClean="0">
                <a:solidFill>
                  <a:schemeClr val="bg1"/>
                </a:solidFill>
              </a:rPr>
            </a:br>
            <a:r>
              <a:rPr lang="en-US" sz="1800" b="1" dirty="0" smtClean="0">
                <a:solidFill>
                  <a:schemeClr val="bg1"/>
                </a:solidFill>
              </a:rPr>
              <a:t>Road traffic injuries are the leading cause of death among young people, aged </a:t>
            </a:r>
            <a:r>
              <a:rPr lang="en-US" sz="1800" b="1" dirty="0" smtClean="0">
                <a:solidFill>
                  <a:srgbClr val="C00000"/>
                </a:solidFill>
              </a:rPr>
              <a:t>15–29</a:t>
            </a:r>
            <a:r>
              <a:rPr lang="en-US" sz="1800" b="1" dirty="0" smtClean="0">
                <a:solidFill>
                  <a:schemeClr val="bg1"/>
                </a:solidFill>
              </a:rPr>
              <a:t> years.</a:t>
            </a:r>
            <a:br>
              <a:rPr lang="en-US" sz="1800" b="1"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Tree>
    <p:extLst>
      <p:ext uri="{BB962C8B-B14F-4D97-AF65-F5344CB8AC3E}">
        <p14:creationId xmlns:p14="http://schemas.microsoft.com/office/powerpoint/2010/main" val="234304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105400" y="133350"/>
            <a:ext cx="3801041" cy="923330"/>
          </a:xfrm>
          <a:prstGeom prst="rect">
            <a:avLst/>
          </a:prstGeom>
          <a:noFill/>
        </p:spPr>
        <p:txBody>
          <a:bodyPr wrap="none" rtlCol="0">
            <a:spAutoFit/>
          </a:bodyPr>
          <a:lstStyle/>
          <a:p>
            <a:r>
              <a:rPr lang="en-US" sz="5400" dirty="0" smtClean="0"/>
              <a:t>Introduction</a:t>
            </a:r>
            <a:endParaRPr lang="en-US" sz="5400" dirty="0"/>
          </a:p>
        </p:txBody>
      </p:sp>
      <p:sp>
        <p:nvSpPr>
          <p:cNvPr id="4" name="TextBox 3"/>
          <p:cNvSpPr txBox="1"/>
          <p:nvPr/>
        </p:nvSpPr>
        <p:spPr>
          <a:xfrm>
            <a:off x="228600" y="2419350"/>
            <a:ext cx="8915400" cy="1754326"/>
          </a:xfrm>
          <a:prstGeom prst="rect">
            <a:avLst/>
          </a:prstGeom>
          <a:noFill/>
        </p:spPr>
        <p:txBody>
          <a:bodyPr wrap="square" rtlCol="0">
            <a:spAutoFit/>
          </a:bodyPr>
          <a:lstStyle/>
          <a:p>
            <a:pPr fontAlgn="base"/>
            <a:r>
              <a:rPr lang="en-US" sz="1800" b="1" dirty="0" smtClean="0">
                <a:solidFill>
                  <a:srgbClr val="C00000"/>
                </a:solidFill>
                <a:latin typeface="+mj-lt"/>
              </a:rPr>
              <a:t>90% </a:t>
            </a:r>
            <a:r>
              <a:rPr lang="en-US" sz="1800" b="1" dirty="0" smtClean="0">
                <a:solidFill>
                  <a:schemeClr val="bg1"/>
                </a:solidFill>
                <a:latin typeface="+mj-lt"/>
              </a:rPr>
              <a:t>of the world's fatalities on the roads occur in low &amp; middle income countries, even though these countries have half of the world's vehicles.</a:t>
            </a:r>
            <a:br>
              <a:rPr lang="en-US" sz="1800" b="1" dirty="0" smtClean="0">
                <a:solidFill>
                  <a:schemeClr val="bg1"/>
                </a:solidFill>
                <a:latin typeface="+mj-lt"/>
              </a:rPr>
            </a:br>
            <a:r>
              <a:rPr lang="en-US" sz="1800" b="1" dirty="0" smtClean="0">
                <a:solidFill>
                  <a:schemeClr val="bg1"/>
                </a:solidFill>
                <a:latin typeface="+mj-lt"/>
              </a:rPr>
              <a:t/>
            </a:r>
            <a:br>
              <a:rPr lang="en-US" sz="1800" b="1" dirty="0" smtClean="0">
                <a:solidFill>
                  <a:schemeClr val="bg1"/>
                </a:solidFill>
                <a:latin typeface="+mj-lt"/>
              </a:rPr>
            </a:br>
            <a:r>
              <a:rPr lang="en-US" sz="1800" b="1" dirty="0" smtClean="0">
                <a:solidFill>
                  <a:schemeClr val="bg1"/>
                </a:solidFill>
                <a:latin typeface="+mj-lt"/>
              </a:rPr>
              <a:t>Without action, road traffic crashes are predicted to rise drastically and become </a:t>
            </a:r>
            <a:r>
              <a:rPr lang="en-US" sz="1800" b="1" dirty="0" smtClean="0">
                <a:solidFill>
                  <a:srgbClr val="C00000"/>
                </a:solidFill>
                <a:latin typeface="+mj-lt"/>
              </a:rPr>
              <a:t>the 7th leading cause of death by 2030.</a:t>
            </a:r>
          </a:p>
          <a:p>
            <a:endParaRPr lang="en-US" sz="1800" b="1" dirty="0">
              <a:latin typeface="+mj-lt"/>
            </a:endParaRPr>
          </a:p>
        </p:txBody>
      </p:sp>
    </p:spTree>
    <p:extLst>
      <p:ext uri="{BB962C8B-B14F-4D97-AF65-F5344CB8AC3E}">
        <p14:creationId xmlns:p14="http://schemas.microsoft.com/office/powerpoint/2010/main" val="234304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105400" y="133350"/>
            <a:ext cx="3801041" cy="923330"/>
          </a:xfrm>
          <a:prstGeom prst="rect">
            <a:avLst/>
          </a:prstGeom>
          <a:noFill/>
        </p:spPr>
        <p:txBody>
          <a:bodyPr wrap="none" rtlCol="0">
            <a:spAutoFit/>
          </a:bodyPr>
          <a:lstStyle/>
          <a:p>
            <a:r>
              <a:rPr lang="en-US" sz="5400" dirty="0" smtClean="0"/>
              <a:t>Introduction</a:t>
            </a:r>
            <a:endParaRPr lang="en-US" sz="5400" dirty="0"/>
          </a:p>
        </p:txBody>
      </p:sp>
      <p:sp>
        <p:nvSpPr>
          <p:cNvPr id="4" name="TextBox 3"/>
          <p:cNvSpPr txBox="1"/>
          <p:nvPr/>
        </p:nvSpPr>
        <p:spPr>
          <a:xfrm>
            <a:off x="5562600" y="2647950"/>
            <a:ext cx="3733800" cy="2308324"/>
          </a:xfrm>
          <a:prstGeom prst="rect">
            <a:avLst/>
          </a:prstGeom>
          <a:noFill/>
        </p:spPr>
        <p:txBody>
          <a:bodyPr wrap="square" rtlCol="0">
            <a:spAutoFit/>
          </a:bodyPr>
          <a:lstStyle/>
          <a:p>
            <a:r>
              <a:rPr lang="en-US" sz="1800" b="1" dirty="0" smtClean="0">
                <a:solidFill>
                  <a:srgbClr val="C00000"/>
                </a:solidFill>
              </a:rPr>
              <a:t>Consequences of Accidents</a:t>
            </a:r>
            <a:br>
              <a:rPr lang="en-US" sz="1800" b="1" dirty="0" smtClean="0">
                <a:solidFill>
                  <a:srgbClr val="C00000"/>
                </a:solidFill>
              </a:rPr>
            </a:br>
            <a:endParaRPr lang="en-US" sz="1800" b="1" dirty="0" smtClean="0">
              <a:solidFill>
                <a:srgbClr val="C00000"/>
              </a:solidFill>
            </a:endParaRPr>
          </a:p>
          <a:p>
            <a:pPr marL="342900" indent="-342900">
              <a:buFont typeface="+mj-lt"/>
              <a:buAutoNum type="arabicPeriod"/>
            </a:pPr>
            <a:r>
              <a:rPr lang="en-US" sz="1800" b="1" dirty="0" smtClean="0">
                <a:solidFill>
                  <a:schemeClr val="bg1"/>
                </a:solidFill>
              </a:rPr>
              <a:t>Deaths</a:t>
            </a:r>
          </a:p>
          <a:p>
            <a:pPr marL="342900" indent="-342900">
              <a:buFont typeface="+mj-lt"/>
              <a:buAutoNum type="arabicPeriod"/>
            </a:pPr>
            <a:r>
              <a:rPr lang="en-US" sz="1800" b="1" dirty="0" smtClean="0">
                <a:solidFill>
                  <a:schemeClr val="bg1"/>
                </a:solidFill>
              </a:rPr>
              <a:t>Injuries</a:t>
            </a:r>
          </a:p>
          <a:p>
            <a:pPr marL="342900" indent="-342900">
              <a:buFont typeface="+mj-lt"/>
              <a:buAutoNum type="arabicPeriod"/>
            </a:pPr>
            <a:r>
              <a:rPr lang="en-US" sz="1800" b="1" dirty="0" smtClean="0">
                <a:solidFill>
                  <a:schemeClr val="bg1"/>
                </a:solidFill>
              </a:rPr>
              <a:t>Mental Imbalance</a:t>
            </a:r>
          </a:p>
          <a:p>
            <a:pPr marL="342900" indent="-342900">
              <a:buFont typeface="+mj-lt"/>
              <a:buAutoNum type="arabicPeriod"/>
            </a:pPr>
            <a:r>
              <a:rPr lang="en-US" sz="1800" b="1" dirty="0" smtClean="0">
                <a:solidFill>
                  <a:schemeClr val="bg1"/>
                </a:solidFill>
              </a:rPr>
              <a:t>Economic losses</a:t>
            </a:r>
          </a:p>
          <a:p>
            <a:pPr marL="342900" indent="-342900">
              <a:buFont typeface="+mj-lt"/>
              <a:buAutoNum type="arabicPeriod"/>
            </a:pPr>
            <a:r>
              <a:rPr lang="en-US" sz="1800" b="1" dirty="0" smtClean="0">
                <a:solidFill>
                  <a:schemeClr val="bg1"/>
                </a:solidFill>
              </a:rPr>
              <a:t>Loss of Wildlife</a:t>
            </a:r>
            <a:r>
              <a:rPr lang="en-US" sz="1800" b="1" dirty="0" smtClean="0">
                <a:solidFill>
                  <a:srgbClr val="C00000"/>
                </a:solidFill>
              </a:rPr>
              <a:t/>
            </a:r>
            <a:br>
              <a:rPr lang="en-US" sz="1800" b="1" dirty="0" smtClean="0">
                <a:solidFill>
                  <a:srgbClr val="C00000"/>
                </a:solidFill>
              </a:rPr>
            </a:br>
            <a:endParaRPr lang="en-US" sz="1800" b="1" dirty="0">
              <a:solidFill>
                <a:srgbClr val="C00000"/>
              </a:solidFill>
            </a:endParaRPr>
          </a:p>
        </p:txBody>
      </p:sp>
      <p:sp>
        <p:nvSpPr>
          <p:cNvPr id="5" name="TextBox 4"/>
          <p:cNvSpPr txBox="1"/>
          <p:nvPr/>
        </p:nvSpPr>
        <p:spPr>
          <a:xfrm>
            <a:off x="228600" y="1885950"/>
            <a:ext cx="5105400" cy="2862322"/>
          </a:xfrm>
          <a:prstGeom prst="rect">
            <a:avLst/>
          </a:prstGeom>
          <a:noFill/>
        </p:spPr>
        <p:txBody>
          <a:bodyPr wrap="square" rtlCol="0">
            <a:spAutoFit/>
          </a:bodyPr>
          <a:lstStyle/>
          <a:p>
            <a:pPr fontAlgn="base"/>
            <a:r>
              <a:rPr lang="en-US" sz="1800" b="1" dirty="0" smtClean="0">
                <a:solidFill>
                  <a:srgbClr val="C00000"/>
                </a:solidFill>
              </a:rPr>
              <a:t>Reasons for Accidents </a:t>
            </a:r>
            <a:br>
              <a:rPr lang="en-US" sz="1800" b="1" dirty="0" smtClean="0">
                <a:solidFill>
                  <a:srgbClr val="C00000"/>
                </a:solidFill>
              </a:rPr>
            </a:br>
            <a:endParaRPr lang="en-US" sz="1800" b="1" dirty="0" smtClean="0">
              <a:solidFill>
                <a:srgbClr val="C00000"/>
              </a:solidFill>
            </a:endParaRPr>
          </a:p>
          <a:p>
            <a:pPr marL="342900" indent="-342900">
              <a:buFont typeface="+mj-lt"/>
              <a:buAutoNum type="arabicPeriod"/>
            </a:pPr>
            <a:r>
              <a:rPr lang="en-US" sz="1800" b="1" dirty="0" smtClean="0">
                <a:solidFill>
                  <a:schemeClr val="bg1"/>
                </a:solidFill>
              </a:rPr>
              <a:t>Distracted, Drunk and Reckless Driving</a:t>
            </a:r>
          </a:p>
          <a:p>
            <a:pPr marL="342900" indent="-342900">
              <a:buFont typeface="+mj-lt"/>
              <a:buAutoNum type="arabicPeriod"/>
            </a:pPr>
            <a:r>
              <a:rPr lang="en-US" sz="1800" b="1" dirty="0" smtClean="0">
                <a:solidFill>
                  <a:schemeClr val="bg1"/>
                </a:solidFill>
              </a:rPr>
              <a:t>Potholes</a:t>
            </a:r>
          </a:p>
          <a:p>
            <a:pPr marL="342900" indent="-342900">
              <a:buFont typeface="+mj-lt"/>
              <a:buAutoNum type="arabicPeriod"/>
            </a:pPr>
            <a:r>
              <a:rPr lang="en-US" sz="1800" b="1" dirty="0" smtClean="0">
                <a:solidFill>
                  <a:schemeClr val="bg1"/>
                </a:solidFill>
              </a:rPr>
              <a:t>Fog</a:t>
            </a:r>
          </a:p>
          <a:p>
            <a:pPr marL="342900" indent="-342900">
              <a:buFont typeface="+mj-lt"/>
              <a:buAutoNum type="arabicPeriod"/>
            </a:pPr>
            <a:r>
              <a:rPr lang="en-US" sz="1800" b="1" dirty="0" smtClean="0">
                <a:solidFill>
                  <a:schemeClr val="bg1"/>
                </a:solidFill>
              </a:rPr>
              <a:t>Deadly Curves</a:t>
            </a:r>
          </a:p>
          <a:p>
            <a:pPr marL="342900" indent="-342900">
              <a:buFont typeface="+mj-lt"/>
              <a:buAutoNum type="arabicPeriod"/>
            </a:pPr>
            <a:r>
              <a:rPr lang="en-US" sz="1800" b="1" dirty="0" smtClean="0">
                <a:solidFill>
                  <a:schemeClr val="bg1"/>
                </a:solidFill>
              </a:rPr>
              <a:t>Animal Crossings</a:t>
            </a:r>
          </a:p>
          <a:p>
            <a:pPr marL="342900" indent="-342900">
              <a:buFont typeface="+mj-lt"/>
              <a:buAutoNum type="arabicPeriod"/>
            </a:pPr>
            <a:r>
              <a:rPr lang="en-US" sz="1800" b="1" dirty="0" smtClean="0">
                <a:solidFill>
                  <a:schemeClr val="bg1"/>
                </a:solidFill>
              </a:rPr>
              <a:t>Absence of traffic light</a:t>
            </a:r>
            <a:endParaRPr lang="en-US" sz="1800" dirty="0" smtClean="0">
              <a:solidFill>
                <a:schemeClr val="bg1"/>
              </a:solidFill>
            </a:endParaRPr>
          </a:p>
          <a:p>
            <a:pPr marL="342900" indent="-342900">
              <a:buFont typeface="+mj-lt"/>
              <a:buAutoNum type="arabicPeriod"/>
            </a:pPr>
            <a:r>
              <a:rPr lang="en-US" sz="1800" b="1" dirty="0" smtClean="0">
                <a:solidFill>
                  <a:schemeClr val="bg1"/>
                </a:solidFill>
              </a:rPr>
              <a:t>Tire Blowouts and Vehicle Breakdown</a:t>
            </a:r>
            <a:br>
              <a:rPr lang="en-US" sz="1800" b="1" dirty="0" smtClean="0">
                <a:solidFill>
                  <a:schemeClr val="bg1"/>
                </a:solidFill>
              </a:rPr>
            </a:br>
            <a:endParaRPr lang="en-US" sz="1800" dirty="0"/>
          </a:p>
        </p:txBody>
      </p:sp>
    </p:spTree>
    <p:extLst>
      <p:ext uri="{BB962C8B-B14F-4D97-AF65-F5344CB8AC3E}">
        <p14:creationId xmlns:p14="http://schemas.microsoft.com/office/powerpoint/2010/main" val="234304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1066800" y="1942624"/>
            <a:ext cx="3166251" cy="3200876"/>
          </a:xfrm>
          <a:prstGeom prst="rect">
            <a:avLst/>
          </a:prstGeom>
          <a:noFill/>
        </p:spPr>
        <p:txBody>
          <a:bodyPr wrap="none" rtlCol="0">
            <a:spAutoFit/>
          </a:bodyPr>
          <a:lstStyle/>
          <a:p>
            <a:pPr marL="285750" indent="-285750">
              <a:buFont typeface="Arial" panose="020B0604020202020204" pitchFamily="34" charset="0"/>
              <a:buChar char="•"/>
            </a:pPr>
            <a:r>
              <a:rPr lang="en-US" sz="2000" b="1" dirty="0" smtClean="0">
                <a:solidFill>
                  <a:schemeClr val="bg1"/>
                </a:solidFill>
              </a:rPr>
              <a:t>Introduction</a:t>
            </a:r>
          </a:p>
          <a:p>
            <a:pPr marL="285750" indent="-285750">
              <a:buFont typeface="Arial" panose="020B0604020202020204" pitchFamily="34" charset="0"/>
              <a:buChar char="•"/>
            </a:pPr>
            <a:r>
              <a:rPr lang="en-US" sz="2000" b="1" dirty="0" smtClean="0">
                <a:solidFill>
                  <a:schemeClr val="bg2">
                    <a:lumMod val="60000"/>
                    <a:lumOff val="40000"/>
                  </a:schemeClr>
                </a:solidFill>
              </a:rPr>
              <a:t>Problem Definition</a:t>
            </a:r>
          </a:p>
          <a:p>
            <a:pPr marL="285750" indent="-285750">
              <a:buFont typeface="Arial" panose="020B0604020202020204" pitchFamily="34" charset="0"/>
              <a:buChar char="•"/>
            </a:pPr>
            <a:r>
              <a:rPr lang="en-US" sz="2000" b="1" dirty="0" smtClean="0">
                <a:solidFill>
                  <a:schemeClr val="bg1"/>
                </a:solidFill>
              </a:rPr>
              <a:t>System Requirements</a:t>
            </a:r>
          </a:p>
          <a:p>
            <a:pPr marL="285750" indent="-285750">
              <a:buFont typeface="Arial" panose="020B0604020202020204" pitchFamily="34" charset="0"/>
              <a:buChar char="•"/>
            </a:pPr>
            <a:r>
              <a:rPr lang="en-US" sz="2000" b="1" dirty="0" smtClean="0">
                <a:solidFill>
                  <a:schemeClr val="bg1"/>
                </a:solidFill>
              </a:rPr>
              <a:t>Literature Survey</a:t>
            </a:r>
          </a:p>
          <a:p>
            <a:pPr marL="285750" indent="-285750">
              <a:buFont typeface="Arial" panose="020B0604020202020204" pitchFamily="34" charset="0"/>
              <a:buChar char="•"/>
            </a:pPr>
            <a:r>
              <a:rPr lang="en-US" sz="2000" b="1" dirty="0" smtClean="0">
                <a:solidFill>
                  <a:schemeClr val="bg1"/>
                </a:solidFill>
              </a:rPr>
              <a:t>Design</a:t>
            </a:r>
          </a:p>
          <a:p>
            <a:pPr marL="285750" indent="-285750">
              <a:buFont typeface="Arial" panose="020B0604020202020204" pitchFamily="34" charset="0"/>
              <a:buChar char="•"/>
            </a:pPr>
            <a:r>
              <a:rPr lang="en-US" sz="2000" b="1" dirty="0" smtClean="0">
                <a:solidFill>
                  <a:schemeClr val="bg1"/>
                </a:solidFill>
              </a:rPr>
              <a:t>Remaining Work</a:t>
            </a:r>
          </a:p>
          <a:p>
            <a:pPr marL="285750" indent="-285750">
              <a:buFont typeface="Arial" panose="020B0604020202020204" pitchFamily="34" charset="0"/>
              <a:buChar char="•"/>
            </a:pPr>
            <a:r>
              <a:rPr lang="en-US" sz="2000" b="1" dirty="0" smtClean="0">
                <a:solidFill>
                  <a:schemeClr val="bg1"/>
                </a:solidFill>
              </a:rPr>
              <a:t>Conclusion</a:t>
            </a:r>
          </a:p>
          <a:p>
            <a:pPr marL="285750" indent="-285750">
              <a:buFont typeface="Arial" panose="020B0604020202020204" pitchFamily="34" charset="0"/>
              <a:buChar char="•"/>
            </a:pPr>
            <a:r>
              <a:rPr lang="en-US" sz="2000" b="1" dirty="0" smtClean="0">
                <a:solidFill>
                  <a:schemeClr val="bg1"/>
                </a:solidFill>
              </a:rPr>
              <a:t>References</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5" name="Right Arrow 4"/>
          <p:cNvSpPr/>
          <p:nvPr/>
        </p:nvSpPr>
        <p:spPr>
          <a:xfrm>
            <a:off x="762000" y="226695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09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3337331" y="133350"/>
            <a:ext cx="5840060" cy="923330"/>
          </a:xfrm>
          <a:prstGeom prst="rect">
            <a:avLst/>
          </a:prstGeom>
          <a:noFill/>
        </p:spPr>
        <p:txBody>
          <a:bodyPr wrap="none" rtlCol="0">
            <a:spAutoFit/>
          </a:bodyPr>
          <a:lstStyle/>
          <a:p>
            <a:r>
              <a:rPr lang="en-US" sz="5400" dirty="0" smtClean="0"/>
              <a:t>Problem Definition</a:t>
            </a:r>
            <a:endParaRPr lang="en-US" sz="5400" dirty="0"/>
          </a:p>
        </p:txBody>
      </p:sp>
      <p:sp>
        <p:nvSpPr>
          <p:cNvPr id="4" name="TextBox 3"/>
          <p:cNvSpPr txBox="1"/>
          <p:nvPr/>
        </p:nvSpPr>
        <p:spPr>
          <a:xfrm>
            <a:off x="304800" y="1885950"/>
            <a:ext cx="8839200" cy="3970318"/>
          </a:xfrm>
          <a:prstGeom prst="rect">
            <a:avLst/>
          </a:prstGeom>
          <a:noFill/>
        </p:spPr>
        <p:txBody>
          <a:bodyPr wrap="square" rtlCol="0">
            <a:spAutoFit/>
          </a:bodyPr>
          <a:lstStyle/>
          <a:p>
            <a:r>
              <a:rPr lang="en-US" sz="1800" b="1" dirty="0" smtClean="0">
                <a:solidFill>
                  <a:schemeClr val="bg1"/>
                </a:solidFill>
                <a:latin typeface="Aharoni" pitchFamily="2" charset="-79"/>
                <a:cs typeface="Aharoni" pitchFamily="2" charset="-79"/>
              </a:rPr>
              <a:t>1) A very recent headline in an English daily revealed “</a:t>
            </a:r>
            <a:r>
              <a:rPr lang="en-US" sz="1800" b="1" i="1" dirty="0" smtClean="0">
                <a:solidFill>
                  <a:srgbClr val="C00000"/>
                </a:solidFill>
                <a:latin typeface="Aharoni" pitchFamily="2" charset="-79"/>
                <a:cs typeface="Aharoni" pitchFamily="2" charset="-79"/>
              </a:rPr>
              <a:t>Only 3 of the 32 ambulance services reach a large majority of 'immediately life-threatening' calls within eight minutes</a:t>
            </a:r>
            <a:r>
              <a:rPr lang="en-US" sz="1800" b="1" dirty="0" smtClean="0">
                <a:solidFill>
                  <a:schemeClr val="bg1"/>
                </a:solidFill>
                <a:latin typeface="Aharoni" pitchFamily="2" charset="-79"/>
                <a:cs typeface="Aharoni" pitchFamily="2" charset="-79"/>
              </a:rPr>
              <a:t>”. How to improve this ?</a:t>
            </a:r>
            <a:br>
              <a:rPr lang="en-US" sz="1800" b="1" dirty="0" smtClean="0">
                <a:solidFill>
                  <a:schemeClr val="bg1"/>
                </a:solidFill>
                <a:latin typeface="Aharoni" pitchFamily="2" charset="-79"/>
                <a:cs typeface="Aharoni" pitchFamily="2" charset="-79"/>
              </a:rPr>
            </a:br>
            <a:r>
              <a:rPr lang="en-US" sz="1800" b="1" dirty="0" smtClean="0">
                <a:solidFill>
                  <a:schemeClr val="bg1"/>
                </a:solidFill>
                <a:latin typeface="Aharoni" pitchFamily="2" charset="-79"/>
                <a:cs typeface="Aharoni" pitchFamily="2" charset="-79"/>
              </a:rPr>
              <a:t/>
            </a:r>
            <a:br>
              <a:rPr lang="en-US" sz="1800" b="1" dirty="0" smtClean="0">
                <a:solidFill>
                  <a:schemeClr val="bg1"/>
                </a:solidFill>
                <a:latin typeface="Aharoni" pitchFamily="2" charset="-79"/>
                <a:cs typeface="Aharoni" pitchFamily="2" charset="-79"/>
              </a:rPr>
            </a:br>
            <a:r>
              <a:rPr lang="en-US" sz="1800" b="1" dirty="0" smtClean="0">
                <a:solidFill>
                  <a:schemeClr val="bg1"/>
                </a:solidFill>
                <a:latin typeface="Aharoni" pitchFamily="2" charset="-79"/>
                <a:cs typeface="Aharoni" pitchFamily="2" charset="-79"/>
              </a:rPr>
              <a:t>2) </a:t>
            </a:r>
            <a:r>
              <a:rPr lang="en-US" sz="1800" dirty="0" smtClean="0">
                <a:solidFill>
                  <a:schemeClr val="bg1"/>
                </a:solidFill>
                <a:latin typeface="Aharoni" pitchFamily="2" charset="-79"/>
                <a:cs typeface="Aharoni" pitchFamily="2" charset="-79"/>
              </a:rPr>
              <a:t>Many of the </a:t>
            </a:r>
            <a:r>
              <a:rPr lang="en-US" sz="1800" dirty="0" smtClean="0">
                <a:solidFill>
                  <a:srgbClr val="C00000"/>
                </a:solidFill>
                <a:latin typeface="Aharoni" pitchFamily="2" charset="-79"/>
                <a:cs typeface="Aharoni" pitchFamily="2" charset="-79"/>
              </a:rPr>
              <a:t>hospitals</a:t>
            </a:r>
            <a:r>
              <a:rPr lang="en-US" sz="1800" dirty="0" smtClean="0">
                <a:solidFill>
                  <a:schemeClr val="bg1"/>
                </a:solidFill>
                <a:latin typeface="Aharoni" pitchFamily="2" charset="-79"/>
                <a:cs typeface="Aharoni" pitchFamily="2" charset="-79"/>
              </a:rPr>
              <a:t> and </a:t>
            </a:r>
            <a:r>
              <a:rPr lang="en-US" sz="1800" dirty="0" smtClean="0">
                <a:solidFill>
                  <a:srgbClr val="C00000"/>
                </a:solidFill>
                <a:latin typeface="Aharoni" pitchFamily="2" charset="-79"/>
                <a:cs typeface="Aharoni" pitchFamily="2" charset="-79"/>
              </a:rPr>
              <a:t>schools</a:t>
            </a:r>
            <a:r>
              <a:rPr lang="en-US" sz="1800" dirty="0" smtClean="0">
                <a:solidFill>
                  <a:schemeClr val="bg1"/>
                </a:solidFill>
                <a:latin typeface="Aharoni" pitchFamily="2" charset="-79"/>
                <a:cs typeface="Aharoni" pitchFamily="2" charset="-79"/>
              </a:rPr>
              <a:t> are located at some random places which are more and less prone to the accidents respectively. How to ensure that they are located at the most suitable places in the city ?</a:t>
            </a:r>
            <a:br>
              <a:rPr lang="en-US" sz="1800" dirty="0" smtClean="0">
                <a:solidFill>
                  <a:schemeClr val="bg1"/>
                </a:solidFill>
                <a:latin typeface="Aharoni" pitchFamily="2" charset="-79"/>
                <a:cs typeface="Aharoni" pitchFamily="2" charset="-79"/>
              </a:rPr>
            </a:br>
            <a:r>
              <a:rPr lang="en-US" sz="1800" dirty="0" smtClean="0">
                <a:solidFill>
                  <a:schemeClr val="bg1"/>
                </a:solidFill>
                <a:latin typeface="Aharoni" pitchFamily="2" charset="-79"/>
                <a:cs typeface="Aharoni" pitchFamily="2" charset="-79"/>
              </a:rPr>
              <a:t/>
            </a:r>
            <a:br>
              <a:rPr lang="en-US" sz="1800" dirty="0" smtClean="0">
                <a:solidFill>
                  <a:schemeClr val="bg1"/>
                </a:solidFill>
                <a:latin typeface="Aharoni" pitchFamily="2" charset="-79"/>
                <a:cs typeface="Aharoni" pitchFamily="2" charset="-79"/>
              </a:rPr>
            </a:br>
            <a:r>
              <a:rPr lang="en-US" sz="1800" dirty="0" smtClean="0">
                <a:solidFill>
                  <a:schemeClr val="bg1"/>
                </a:solidFill>
                <a:latin typeface="Aharoni" pitchFamily="2" charset="-79"/>
                <a:cs typeface="Aharoni" pitchFamily="2" charset="-79"/>
              </a:rPr>
              <a:t>3) In the present scenario, the process of </a:t>
            </a:r>
            <a:r>
              <a:rPr lang="en-US" sz="1800" dirty="0" smtClean="0">
                <a:solidFill>
                  <a:srgbClr val="C00000"/>
                </a:solidFill>
                <a:latin typeface="Aharoni" pitchFamily="2" charset="-79"/>
                <a:cs typeface="Aharoni" pitchFamily="2" charset="-79"/>
              </a:rPr>
              <a:t>notifying the police </a:t>
            </a:r>
            <a:r>
              <a:rPr lang="en-US" sz="1800" dirty="0" smtClean="0">
                <a:solidFill>
                  <a:schemeClr val="bg1"/>
                </a:solidFill>
                <a:latin typeface="Aharoni" pitchFamily="2" charset="-79"/>
                <a:cs typeface="Aharoni" pitchFamily="2" charset="-79"/>
              </a:rPr>
              <a:t>entirely relies on a third person who witnesses the accident and informs. How to solve this ?</a:t>
            </a:r>
            <a:br>
              <a:rPr lang="en-US" sz="1800" dirty="0" smtClean="0">
                <a:solidFill>
                  <a:schemeClr val="bg1"/>
                </a:solidFill>
                <a:latin typeface="Aharoni" pitchFamily="2" charset="-79"/>
                <a:cs typeface="Aharoni" pitchFamily="2" charset="-79"/>
              </a:rPr>
            </a:br>
            <a:r>
              <a:rPr lang="en-US" sz="1800" dirty="0" smtClean="0">
                <a:solidFill>
                  <a:schemeClr val="bg1"/>
                </a:solidFill>
                <a:latin typeface="Aharoni" pitchFamily="2" charset="-79"/>
                <a:cs typeface="Aharoni" pitchFamily="2" charset="-79"/>
              </a:rPr>
              <a:t/>
            </a:r>
            <a:br>
              <a:rPr lang="en-US" sz="1800" dirty="0" smtClean="0">
                <a:solidFill>
                  <a:schemeClr val="bg1"/>
                </a:solidFill>
                <a:latin typeface="Aharoni" pitchFamily="2" charset="-79"/>
                <a:cs typeface="Aharoni" pitchFamily="2" charset="-79"/>
              </a:rPr>
            </a:br>
            <a:r>
              <a:rPr lang="en-US" sz="1800" b="1" dirty="0" smtClean="0">
                <a:solidFill>
                  <a:schemeClr val="bg1"/>
                </a:solidFill>
                <a:latin typeface="Aharoni" pitchFamily="2" charset="-79"/>
                <a:cs typeface="Aharoni" pitchFamily="2" charset="-79"/>
              </a:rPr>
              <a:t/>
            </a:r>
            <a:br>
              <a:rPr lang="en-US" sz="1800" b="1" dirty="0" smtClean="0">
                <a:solidFill>
                  <a:schemeClr val="bg1"/>
                </a:solidFill>
                <a:latin typeface="Aharoni" pitchFamily="2" charset="-79"/>
                <a:cs typeface="Aharoni" pitchFamily="2" charset="-79"/>
              </a:rPr>
            </a:br>
            <a:endParaRPr lang="en-US" sz="1800" b="1" dirty="0" smtClean="0">
              <a:solidFill>
                <a:schemeClr val="bg1"/>
              </a:solidFill>
              <a:latin typeface="Aharoni" pitchFamily="2" charset="-79"/>
              <a:cs typeface="Aharoni" pitchFamily="2" charset="-79"/>
            </a:endParaRPr>
          </a:p>
          <a:p>
            <a:endParaRPr lang="en-US" sz="1800" b="1" dirty="0">
              <a:solidFill>
                <a:schemeClr val="bg1"/>
              </a:solidFill>
              <a:latin typeface="Aharoni" pitchFamily="2" charset="-79"/>
              <a:cs typeface="Aharoni" pitchFamily="2" charset="-79"/>
            </a:endParaRPr>
          </a:p>
        </p:txBody>
      </p:sp>
    </p:spTree>
    <p:extLst>
      <p:ext uri="{BB962C8B-B14F-4D97-AF65-F5344CB8AC3E}">
        <p14:creationId xmlns:p14="http://schemas.microsoft.com/office/powerpoint/2010/main" val="334442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7" name="5-Point Star 6"/>
          <p:cNvSpPr/>
          <p:nvPr/>
        </p:nvSpPr>
        <p:spPr>
          <a:xfrm>
            <a:off x="381000" y="3257550"/>
            <a:ext cx="914400" cy="914400"/>
          </a:xfrm>
          <a:prstGeom prst="star5">
            <a:avLst>
              <a:gd name="adj" fmla="val 45079"/>
              <a:gd name="hf" fmla="val 105146"/>
              <a:gd name="vf" fmla="val 1105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3337331" y="133350"/>
            <a:ext cx="5840060" cy="923330"/>
          </a:xfrm>
          <a:prstGeom prst="rect">
            <a:avLst/>
          </a:prstGeom>
          <a:noFill/>
        </p:spPr>
        <p:txBody>
          <a:bodyPr wrap="none" rtlCol="0">
            <a:spAutoFit/>
          </a:bodyPr>
          <a:lstStyle/>
          <a:p>
            <a:r>
              <a:rPr lang="en-US" sz="5400" dirty="0" smtClean="0"/>
              <a:t>Problem Definition</a:t>
            </a:r>
            <a:endParaRPr lang="en-US" sz="5400" dirty="0"/>
          </a:p>
        </p:txBody>
      </p:sp>
      <p:sp>
        <p:nvSpPr>
          <p:cNvPr id="4" name="TextBox 3"/>
          <p:cNvSpPr txBox="1"/>
          <p:nvPr/>
        </p:nvSpPr>
        <p:spPr>
          <a:xfrm>
            <a:off x="304800" y="1962150"/>
            <a:ext cx="8610600" cy="2862322"/>
          </a:xfrm>
          <a:prstGeom prst="rect">
            <a:avLst/>
          </a:prstGeom>
          <a:noFill/>
        </p:spPr>
        <p:txBody>
          <a:bodyPr wrap="square" rtlCol="0">
            <a:spAutoFit/>
          </a:bodyPr>
          <a:lstStyle/>
          <a:p>
            <a:r>
              <a:rPr lang="en-US" sz="1800" dirty="0" smtClean="0">
                <a:solidFill>
                  <a:schemeClr val="bg1"/>
                </a:solidFill>
                <a:latin typeface="Aharoni" pitchFamily="2" charset="-79"/>
                <a:cs typeface="Aharoni" pitchFamily="2" charset="-79"/>
              </a:rPr>
              <a:t>4) An article dated November 22 in 2011, published in The Hindu says, “</a:t>
            </a:r>
            <a:r>
              <a:rPr lang="en-US" sz="1800" i="1" dirty="0" smtClean="0">
                <a:solidFill>
                  <a:srgbClr val="C00000"/>
                </a:solidFill>
                <a:latin typeface="Aharoni" pitchFamily="2" charset="-79"/>
                <a:cs typeface="Aharoni" pitchFamily="2" charset="-79"/>
              </a:rPr>
              <a:t>70% of the road accidents in India in 2011 was due to drunken driving</a:t>
            </a:r>
            <a:r>
              <a:rPr lang="en-US" sz="1800" dirty="0" smtClean="0">
                <a:solidFill>
                  <a:schemeClr val="bg1"/>
                </a:solidFill>
                <a:latin typeface="Aharoni" pitchFamily="2" charset="-79"/>
                <a:cs typeface="Aharoni" pitchFamily="2" charset="-79"/>
              </a:rPr>
              <a:t>”. How to control / reduce this ?</a:t>
            </a:r>
            <a:br>
              <a:rPr lang="en-US" sz="1800" dirty="0" smtClean="0">
                <a:solidFill>
                  <a:schemeClr val="bg1"/>
                </a:solidFill>
                <a:latin typeface="Aharoni" pitchFamily="2" charset="-79"/>
                <a:cs typeface="Aharoni" pitchFamily="2" charset="-79"/>
              </a:rPr>
            </a:br>
            <a:r>
              <a:rPr lang="en-US" sz="1800" dirty="0" smtClean="0">
                <a:solidFill>
                  <a:schemeClr val="bg1"/>
                </a:solidFill>
                <a:latin typeface="Aharoni" pitchFamily="2" charset="-79"/>
                <a:cs typeface="Aharoni" pitchFamily="2" charset="-79"/>
              </a:rPr>
              <a:t/>
            </a:r>
            <a:br>
              <a:rPr lang="en-US" sz="1800" dirty="0" smtClean="0">
                <a:solidFill>
                  <a:schemeClr val="bg1"/>
                </a:solidFill>
                <a:latin typeface="Aharoni" pitchFamily="2" charset="-79"/>
                <a:cs typeface="Aharoni" pitchFamily="2" charset="-79"/>
              </a:rPr>
            </a:br>
            <a:r>
              <a:rPr lang="en-US" sz="1800" dirty="0" smtClean="0">
                <a:solidFill>
                  <a:schemeClr val="bg1"/>
                </a:solidFill>
                <a:latin typeface="Aharoni" pitchFamily="2" charset="-79"/>
                <a:cs typeface="Aharoni" pitchFamily="2" charset="-79"/>
              </a:rPr>
              <a:t>5) How to automate the process of notifying the concerned </a:t>
            </a:r>
            <a:r>
              <a:rPr lang="en-US" sz="1800" dirty="0" smtClean="0">
                <a:solidFill>
                  <a:srgbClr val="C00000"/>
                </a:solidFill>
                <a:latin typeface="Aharoni" pitchFamily="2" charset="-79"/>
                <a:cs typeface="Aharoni" pitchFamily="2" charset="-79"/>
              </a:rPr>
              <a:t>car insurance agents </a:t>
            </a:r>
            <a:r>
              <a:rPr lang="en-US" sz="1800" dirty="0" smtClean="0">
                <a:solidFill>
                  <a:schemeClr val="bg1"/>
                </a:solidFill>
                <a:latin typeface="Aharoni" pitchFamily="2" charset="-79"/>
                <a:cs typeface="Aharoni" pitchFamily="2" charset="-79"/>
              </a:rPr>
              <a:t>and </a:t>
            </a:r>
            <a:r>
              <a:rPr lang="en-US" sz="1800" dirty="0" smtClean="0">
                <a:solidFill>
                  <a:srgbClr val="C00000"/>
                </a:solidFill>
                <a:latin typeface="Aharoni" pitchFamily="2" charset="-79"/>
                <a:cs typeface="Aharoni" pitchFamily="2" charset="-79"/>
              </a:rPr>
              <a:t>life insurance agents </a:t>
            </a:r>
            <a:r>
              <a:rPr lang="en-US" sz="1800" dirty="0" smtClean="0">
                <a:solidFill>
                  <a:schemeClr val="bg1"/>
                </a:solidFill>
                <a:latin typeface="Aharoni" pitchFamily="2" charset="-79"/>
                <a:cs typeface="Aharoni" pitchFamily="2" charset="-79"/>
              </a:rPr>
              <a:t>after the occurrence of accidents and solidify the evidences ?</a:t>
            </a:r>
            <a:r>
              <a:rPr lang="en-US" sz="1800" dirty="0" smtClean="0">
                <a:solidFill>
                  <a:srgbClr val="C00000"/>
                </a:solidFill>
                <a:latin typeface="Aharoni" pitchFamily="2" charset="-79"/>
                <a:cs typeface="Aharoni" pitchFamily="2" charset="-79"/>
              </a:rPr>
              <a:t/>
            </a:r>
            <a:br>
              <a:rPr lang="en-US" sz="1800" dirty="0" smtClean="0">
                <a:solidFill>
                  <a:srgbClr val="C00000"/>
                </a:solidFill>
                <a:latin typeface="Aharoni" pitchFamily="2" charset="-79"/>
                <a:cs typeface="Aharoni" pitchFamily="2" charset="-79"/>
              </a:rPr>
            </a:br>
            <a:r>
              <a:rPr lang="en-US" sz="1800" dirty="0" smtClean="0">
                <a:solidFill>
                  <a:srgbClr val="C00000"/>
                </a:solidFill>
                <a:latin typeface="Aharoni" pitchFamily="2" charset="-79"/>
                <a:cs typeface="Aharoni" pitchFamily="2" charset="-79"/>
              </a:rPr>
              <a:t/>
            </a:r>
            <a:br>
              <a:rPr lang="en-US" sz="1800" dirty="0" smtClean="0">
                <a:solidFill>
                  <a:srgbClr val="C00000"/>
                </a:solidFill>
                <a:latin typeface="Aharoni" pitchFamily="2" charset="-79"/>
                <a:cs typeface="Aharoni" pitchFamily="2" charset="-79"/>
              </a:rPr>
            </a:br>
            <a:r>
              <a:rPr lang="en-US" sz="1800" dirty="0" smtClean="0">
                <a:solidFill>
                  <a:schemeClr val="bg1"/>
                </a:solidFill>
                <a:latin typeface="Aharoni" pitchFamily="2" charset="-79"/>
                <a:cs typeface="Aharoni" pitchFamily="2" charset="-79"/>
              </a:rPr>
              <a:t>6) How to notify the </a:t>
            </a:r>
            <a:r>
              <a:rPr lang="en-US" sz="1800" dirty="0" smtClean="0">
                <a:solidFill>
                  <a:srgbClr val="C00000"/>
                </a:solidFill>
                <a:latin typeface="Aharoni" pitchFamily="2" charset="-79"/>
                <a:cs typeface="Aharoni" pitchFamily="2" charset="-79"/>
              </a:rPr>
              <a:t>blood banks </a:t>
            </a:r>
            <a:r>
              <a:rPr lang="en-US" sz="1800" dirty="0" smtClean="0">
                <a:solidFill>
                  <a:schemeClr val="bg1"/>
                </a:solidFill>
                <a:latin typeface="Aharoni" pitchFamily="2" charset="-79"/>
                <a:cs typeface="Aharoni" pitchFamily="2" charset="-79"/>
              </a:rPr>
              <a:t>and the </a:t>
            </a:r>
            <a:r>
              <a:rPr lang="en-US" sz="1800" dirty="0" smtClean="0">
                <a:solidFill>
                  <a:srgbClr val="C00000"/>
                </a:solidFill>
                <a:latin typeface="Aharoni" pitchFamily="2" charset="-79"/>
                <a:cs typeface="Aharoni" pitchFamily="2" charset="-79"/>
              </a:rPr>
              <a:t>emergency contacts </a:t>
            </a:r>
            <a:r>
              <a:rPr lang="en-US" sz="1800" dirty="0" smtClean="0">
                <a:solidFill>
                  <a:schemeClr val="bg1"/>
                </a:solidFill>
                <a:latin typeface="Aharoni" pitchFamily="2" charset="-79"/>
                <a:cs typeface="Aharoni" pitchFamily="2" charset="-79"/>
              </a:rPr>
              <a:t>in case of medical emergencies ?</a:t>
            </a:r>
            <a:endParaRPr lang="en-US" sz="1800" dirty="0">
              <a:solidFill>
                <a:schemeClr val="bg1"/>
              </a:solidFill>
              <a:latin typeface="Aharoni" pitchFamily="2" charset="-79"/>
              <a:cs typeface="Aharoni" pitchFamily="2" charset="-79"/>
            </a:endParaRPr>
          </a:p>
        </p:txBody>
      </p:sp>
    </p:spTree>
    <p:extLst>
      <p:ext uri="{BB962C8B-B14F-4D97-AF65-F5344CB8AC3E}">
        <p14:creationId xmlns:p14="http://schemas.microsoft.com/office/powerpoint/2010/main" val="334442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819</TotalTime>
  <Words>880</Words>
  <Application>Microsoft Office PowerPoint</Application>
  <PresentationFormat>On-screen Show (16:9)</PresentationFormat>
  <Paragraphs>233</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Times New Roman</vt:lpstr>
      <vt:lpstr>Old Standard TT</vt:lpstr>
      <vt:lpstr>Arial</vt:lpstr>
      <vt:lpstr>Aharoni</vt:lpstr>
      <vt:lpstr>paperback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IBMNVIDIA</dc:creator>
  <cp:lastModifiedBy>HEMA THOTA</cp:lastModifiedBy>
  <cp:revision>24</cp:revision>
  <dcterms:modified xsi:type="dcterms:W3CDTF">2016-03-24T08:10:33Z</dcterms:modified>
</cp:coreProperties>
</file>