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99" r:id="rId4"/>
    <p:sldId id="400" r:id="rId5"/>
    <p:sldId id="258" r:id="rId6"/>
    <p:sldId id="259" r:id="rId7"/>
    <p:sldId id="375" r:id="rId8"/>
    <p:sldId id="376" r:id="rId9"/>
    <p:sldId id="433" r:id="rId10"/>
    <p:sldId id="396" r:id="rId11"/>
    <p:sldId id="392" r:id="rId12"/>
    <p:sldId id="268" r:id="rId13"/>
    <p:sldId id="430" r:id="rId14"/>
    <p:sldId id="434" r:id="rId15"/>
    <p:sldId id="429" r:id="rId16"/>
    <p:sldId id="407" r:id="rId17"/>
    <p:sldId id="432" r:id="rId18"/>
    <p:sldId id="436" r:id="rId19"/>
    <p:sldId id="437" r:id="rId20"/>
    <p:sldId id="431" r:id="rId21"/>
    <p:sldId id="438" r:id="rId22"/>
    <p:sldId id="439" r:id="rId23"/>
    <p:sldId id="387" r:id="rId24"/>
    <p:sldId id="383"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698" y="4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830997"/>
          </a:xfrm>
          <a:prstGeom prst="rect">
            <a:avLst/>
          </a:prstGeom>
          <a:noFill/>
        </p:spPr>
        <p:txBody>
          <a:bodyPr wrap="square" rtlCol="0">
            <a:spAutoFit/>
          </a:bodyPr>
          <a:lstStyle/>
          <a:p>
            <a:pPr algn="ctr"/>
            <a:r>
              <a:rPr lang="en-US" sz="2400" b="1" dirty="0">
                <a:ln w="1905"/>
                <a:effectLst>
                  <a:innerShdw blurRad="69850" dist="43180" dir="5400000">
                    <a:srgbClr val="000000">
                      <a:alpha val="65000"/>
                    </a:srgbClr>
                  </a:innerShdw>
                </a:effectLst>
              </a:rPr>
              <a:t>Cross-VM Network Channel Attacks and Countermeasures within Cloud Computing Environments</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err="1">
                <a:solidFill>
                  <a:schemeClr val="tx2">
                    <a:lumMod val="75000"/>
                  </a:schemeClr>
                </a:solidFill>
              </a:rPr>
              <a:t>Hemavardhan</a:t>
            </a:r>
            <a:r>
              <a:rPr lang="en-US" b="1" dirty="0">
                <a:solidFill>
                  <a:schemeClr val="tx2">
                    <a:lumMod val="75000"/>
                  </a:schemeClr>
                </a:solidFill>
              </a:rPr>
              <a:t>	(21H51A66H1)</a:t>
            </a:r>
          </a:p>
          <a:p>
            <a:r>
              <a:rPr lang="en-US" b="1" dirty="0">
                <a:solidFill>
                  <a:schemeClr val="tx2">
                    <a:lumMod val="75000"/>
                  </a:schemeClr>
                </a:solidFill>
              </a:rPr>
              <a:t>Bhanu Prakash	(21H51A66J1)</a:t>
            </a:r>
          </a:p>
          <a:p>
            <a:r>
              <a:rPr lang="en-US" sz="1800" b="1" dirty="0" err="1">
                <a:solidFill>
                  <a:schemeClr val="tx2">
                    <a:lumMod val="75000"/>
                  </a:schemeClr>
                </a:solidFill>
              </a:rPr>
              <a:t>Siddartha</a:t>
            </a:r>
            <a:r>
              <a:rPr lang="en-US" b="1" dirty="0">
                <a:solidFill>
                  <a:schemeClr val="tx2">
                    <a:lumMod val="75000"/>
                  </a:schemeClr>
                </a:solidFill>
              </a:rPr>
              <a:t>	(21H51A66H5)</a:t>
            </a:r>
          </a:p>
        </p:txBody>
      </p:sp>
      <p:sp>
        <p:nvSpPr>
          <p:cNvPr id="4" name="TextBox 3"/>
          <p:cNvSpPr txBox="1"/>
          <p:nvPr/>
        </p:nvSpPr>
        <p:spPr>
          <a:xfrm>
            <a:off x="155574" y="4419600"/>
            <a:ext cx="5640561"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a:t>Ms. A. Lavanya(Asst. Professor CSE-AIML)</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CSE(AI&amp;ML)</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No.:22</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2021-2025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DB486173-012B-7A37-79AE-3BFD9F83AAE8}"/>
              </a:ext>
            </a:extLst>
          </p:cNvPr>
          <p:cNvSpPr txBox="1"/>
          <p:nvPr/>
        </p:nvSpPr>
        <p:spPr>
          <a:xfrm>
            <a:off x="107504" y="1165027"/>
            <a:ext cx="9001000" cy="5632311"/>
          </a:xfrm>
          <a:prstGeom prst="rect">
            <a:avLst/>
          </a:prstGeom>
          <a:noFill/>
        </p:spPr>
        <p:txBody>
          <a:bodyPr wrap="square">
            <a:spAutoFit/>
          </a:bodyPr>
          <a:lstStyle/>
          <a:p>
            <a:pPr algn="just"/>
            <a:r>
              <a:rPr lang="en-US" dirty="0"/>
              <a:t>In cloud computing environments, virtual machine (VM) isolation is critical to ensuring that multiple tenants can securely share physical hardware. Virtualization technology, managed by hypervisors like Xen, KVM, and VMware, enables this isolation by partitioning physical resources so that VMs can coexist without directly impacting each other’s operations. However, this isolation is not impenetrable. Recent advances in attack methodologies have shown that certain vulnerabilities can allow malicious actors to bypass these security boundaries.</a:t>
            </a:r>
          </a:p>
          <a:p>
            <a:pPr algn="just"/>
            <a:r>
              <a:rPr lang="en-US" dirty="0"/>
              <a:t>This research addresses two major concerns:</a:t>
            </a:r>
          </a:p>
          <a:p>
            <a:pPr algn="just"/>
            <a:endParaRPr lang="en-US" dirty="0"/>
          </a:p>
          <a:p>
            <a:pPr algn="just">
              <a:buFont typeface="+mj-lt"/>
              <a:buAutoNum type="arabicPeriod"/>
            </a:pPr>
            <a:r>
              <a:rPr lang="en-US" b="1" dirty="0"/>
              <a:t>Cross-VM Network-Channel Vulnerabilities</a:t>
            </a:r>
            <a:r>
              <a:rPr lang="en-US" dirty="0"/>
              <a:t>: In scenarios where VMs share network resources, attackers can potentially impersonate network devices to redirect traffic, compromising data security.</a:t>
            </a:r>
          </a:p>
          <a:p>
            <a:pPr algn="just">
              <a:buFont typeface="+mj-lt"/>
              <a:buAutoNum type="arabicPeriod"/>
            </a:pPr>
            <a:r>
              <a:rPr lang="en-US" b="1" dirty="0"/>
              <a:t>Privilege Escalation Risks via Return-Oriented Programming (ROP)</a:t>
            </a:r>
            <a:r>
              <a:rPr lang="en-US" dirty="0"/>
              <a:t>: Through ROP techniques, attackers can elevate privileges within the hypervisor’s infrastructure, allowing unauthorized control over other VMs sharing the same hardware.</a:t>
            </a:r>
          </a:p>
          <a:p>
            <a:pPr algn="just">
              <a:buFont typeface="+mj-lt"/>
              <a:buAutoNum type="arabicPeriod"/>
            </a:pPr>
            <a:endParaRPr lang="en-US" dirty="0"/>
          </a:p>
          <a:p>
            <a:pPr algn="just"/>
            <a:r>
              <a:rPr lang="en-US" dirty="0"/>
              <a:t>These vulnerabilities challenge the foundational security of cloud platforms by enabling attackers to bypass traditional VM isolation protocols. Identifying and mitigating these risks is essential for maintaining the integrity, confidentiality, and trustworthiness of cloud environment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4BF020F9-AA8D-9040-4CB4-02099E7EF3FB}"/>
              </a:ext>
            </a:extLst>
          </p:cNvPr>
          <p:cNvSpPr txBox="1"/>
          <p:nvPr/>
        </p:nvSpPr>
        <p:spPr>
          <a:xfrm>
            <a:off x="305220" y="1305341"/>
            <a:ext cx="8533560" cy="5078313"/>
          </a:xfrm>
          <a:prstGeom prst="rect">
            <a:avLst/>
          </a:prstGeom>
          <a:noFill/>
        </p:spPr>
        <p:txBody>
          <a:bodyPr wrap="square">
            <a:spAutoFit/>
          </a:bodyPr>
          <a:lstStyle/>
          <a:p>
            <a:pPr algn="just"/>
            <a:r>
              <a:rPr lang="en-US" dirty="0"/>
              <a:t>This project focuses on identifying and analyzing vulnerabilities within virtualized cloud environments, specifically targeting weaknesses in VM isolation managed by hypervisors (e.g., Xen, KVM, VMware). The scope includes:</a:t>
            </a:r>
          </a:p>
          <a:p>
            <a:pPr algn="just"/>
            <a:endParaRPr lang="en-US" dirty="0"/>
          </a:p>
          <a:p>
            <a:pPr algn="just">
              <a:buFont typeface="+mj-lt"/>
              <a:buAutoNum type="arabicPeriod"/>
            </a:pPr>
            <a:r>
              <a:rPr lang="en-US" b="1" dirty="0"/>
              <a:t>Technical Analysis of Attack Vectors</a:t>
            </a:r>
            <a:r>
              <a:rPr lang="en-US" dirty="0"/>
              <a:t>: Conducting a detailed study of two specific cross-VM attack types—network-channel redirection and privilege escalation via Return-Oriented Programming (ROP)—to understand how they exploit hypervisor-managed virtualization layers.</a:t>
            </a:r>
          </a:p>
          <a:p>
            <a:pPr algn="just">
              <a:buFont typeface="+mj-lt"/>
              <a:buAutoNum type="arabicPeriod"/>
            </a:pPr>
            <a:endParaRPr lang="en-US" dirty="0"/>
          </a:p>
          <a:p>
            <a:pPr algn="just">
              <a:buFont typeface="+mj-lt"/>
              <a:buAutoNum type="arabicPeriod"/>
            </a:pPr>
            <a:r>
              <a:rPr lang="en-US" b="1" dirty="0"/>
              <a:t>Simulation and Testing</a:t>
            </a:r>
            <a:r>
              <a:rPr lang="en-US" dirty="0"/>
              <a:t>: Developing simulated environments that replicate typical cloud configurations, enabling controlled testing of the identified attack methods. The goal is to assess the feasibility, impact, and reproducibility of these attacks across different hypervisor setups.</a:t>
            </a:r>
          </a:p>
          <a:p>
            <a:pPr algn="just">
              <a:buFont typeface="+mj-lt"/>
              <a:buAutoNum type="arabicPeriod"/>
            </a:pPr>
            <a:endParaRPr lang="en-US" dirty="0"/>
          </a:p>
          <a:p>
            <a:pPr algn="just">
              <a:buFont typeface="+mj-lt"/>
              <a:buAutoNum type="arabicPeriod"/>
            </a:pPr>
            <a:r>
              <a:rPr lang="en-US" b="1" dirty="0"/>
              <a:t>Evaluation of Isolation Mechanisms</a:t>
            </a:r>
            <a:r>
              <a:rPr lang="en-US" dirty="0"/>
              <a:t>: Analyzing the effectiveness of existing isolation techniques in protecting VMs from cross-VM threats, including how well current network segmentation and access-control measures defend against unauthorized access.</a:t>
            </a:r>
          </a:p>
        </p:txBody>
      </p:sp>
    </p:spTree>
    <p:extLst>
      <p:ext uri="{BB962C8B-B14F-4D97-AF65-F5344CB8AC3E}">
        <p14:creationId xmlns:p14="http://schemas.microsoft.com/office/powerpoint/2010/main" val="189659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4BF020F9-AA8D-9040-4CB4-02099E7EF3FB}"/>
              </a:ext>
            </a:extLst>
          </p:cNvPr>
          <p:cNvSpPr txBox="1"/>
          <p:nvPr/>
        </p:nvSpPr>
        <p:spPr>
          <a:xfrm>
            <a:off x="305220" y="1305341"/>
            <a:ext cx="8533560" cy="2308324"/>
          </a:xfrm>
          <a:prstGeom prst="rect">
            <a:avLst/>
          </a:prstGeom>
          <a:noFill/>
        </p:spPr>
        <p:txBody>
          <a:bodyPr wrap="square">
            <a:spAutoFit/>
          </a:bodyPr>
          <a:lstStyle/>
          <a:p>
            <a:r>
              <a:rPr lang="en-US" b="1" dirty="0"/>
              <a:t>4.Development of Countermeasures</a:t>
            </a:r>
            <a:r>
              <a:rPr lang="en-US" dirty="0"/>
              <a:t>: Proposing and evaluating practical solutions to mitigate identified vulnerabilities, focusing on improving VM isolation, network security, and privilege management in cloud infrastructure.</a:t>
            </a:r>
          </a:p>
          <a:p>
            <a:endParaRPr lang="en-US" dirty="0"/>
          </a:p>
          <a:p>
            <a:r>
              <a:rPr lang="en-US" b="1" dirty="0"/>
              <a:t>5.Responsible Disclosure and Reporting</a:t>
            </a:r>
            <a:r>
              <a:rPr lang="en-US" dirty="0"/>
              <a:t>: Collaborating with cloud security teams (e.g., OpenStack, Ravello) by sharing findings and recommending solutions to strengthen cloud security protocols.</a:t>
            </a:r>
          </a:p>
          <a:p>
            <a:pPr algn="just"/>
            <a:endParaRPr lang="en-US" dirty="0"/>
          </a:p>
        </p:txBody>
      </p:sp>
    </p:spTree>
    <p:extLst>
      <p:ext uri="{BB962C8B-B14F-4D97-AF65-F5344CB8AC3E}">
        <p14:creationId xmlns:p14="http://schemas.microsoft.com/office/powerpoint/2010/main" val="231121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xmlns=""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937651801"/>
              </p:ext>
            </p:extLst>
          </p:nvPr>
        </p:nvGraphicFramePr>
        <p:xfrm>
          <a:off x="59636" y="381000"/>
          <a:ext cx="8991600" cy="8735434"/>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435291">
                  <a:extLst>
                    <a:ext uri="{9D8B030D-6E8A-4147-A177-3AD203B41FA5}">
                      <a16:colId xmlns:a16="http://schemas.microsoft.com/office/drawing/2014/main" val="3760181125"/>
                    </a:ext>
                  </a:extLst>
                </a:gridCol>
                <a:gridCol w="1579485">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959768">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1</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A. Seshadri et al.,2007</a:t>
                      </a:r>
                    </a:p>
                    <a:p>
                      <a:endParaRPr lang="en-IN" dirty="0"/>
                    </a:p>
                  </a:txBody>
                  <a:tcPr/>
                </a:tc>
                <a:tc>
                  <a:txBody>
                    <a:bodyPr/>
                    <a:lstStyle/>
                    <a:p>
                      <a:r>
                        <a:rPr lang="en-US" sz="1400" dirty="0"/>
                        <a:t>The integrity of commodity OS kernels is threatened by code injection attacks, including rootkits, which can exploit kernel vulnerabilities.</a:t>
                      </a:r>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a:t>
                      </a:r>
                      <a:r>
                        <a:rPr lang="en-IN" sz="1400" b="1" dirty="0" err="1">
                          <a:solidFill>
                            <a:schemeClr val="dk1"/>
                          </a:solidFill>
                          <a:effectLst/>
                          <a:latin typeface="+mn-lt"/>
                          <a:ea typeface="+mn-ea"/>
                          <a:cs typeface="+mn-cs"/>
                        </a:rPr>
                        <a:t>SecVisor</a:t>
                      </a:r>
                      <a:r>
                        <a:rPr lang="en-IN" sz="1400" b="1" dirty="0">
                          <a:solidFill>
                            <a:schemeClr val="dk1"/>
                          </a:solidFill>
                          <a:effectLst/>
                          <a:latin typeface="+mn-lt"/>
                          <a:ea typeface="+mn-ea"/>
                          <a:cs typeface="+mn-cs"/>
                        </a:rPr>
                        <a:t>: A tiny hypervisor to provide lifetime kernel code integrity for commodity OSes"</a:t>
                      </a:r>
                      <a:endParaRPr lang="en-IN" sz="1400" dirty="0">
                        <a:solidFill>
                          <a:schemeClr val="dk1"/>
                        </a:solidFill>
                        <a:effectLst/>
                        <a:latin typeface="+mn-lt"/>
                        <a:ea typeface="+mn-ea"/>
                        <a:cs typeface="+mn-cs"/>
                      </a:endParaRPr>
                    </a:p>
                    <a:p>
                      <a:endParaRPr lang="en-IN" dirty="0"/>
                    </a:p>
                  </a:txBody>
                  <a:tcPr/>
                </a:tc>
                <a:tc>
                  <a:txBody>
                    <a:bodyPr/>
                    <a:lstStyle/>
                    <a:p>
                      <a:r>
                        <a:rPr lang="en-US" sz="1400" dirty="0"/>
                        <a:t>A minimal hypervisor that ensures only user-approved code can execute in kernel mode, even against sophisticated attackers. It allows for easy OS kernel porting and formal verification.</a:t>
                      </a:r>
                      <a:endParaRPr lang="en-IN" sz="1400" dirty="0"/>
                    </a:p>
                  </a:txBody>
                  <a:tcPr/>
                </a:tc>
                <a:tc>
                  <a:txBody>
                    <a:bodyPr/>
                    <a:lstStyle/>
                    <a:p>
                      <a:r>
                        <a:rPr lang="en-US" sz="1600" dirty="0"/>
                        <a:t>Achieves code integrity with small code size (1739 lines for software version; 1112 lines for CPU-supported version) and limited </a:t>
                      </a:r>
                      <a:r>
                        <a:rPr lang="en-US" sz="1600" dirty="0" err="1"/>
                        <a:t>hypercalls</a:t>
                      </a:r>
                      <a:r>
                        <a:rPr lang="en-US" sz="1600" dirty="0"/>
                        <a:t> (2).</a:t>
                      </a:r>
                      <a:endParaRPr lang="en-IN" sz="1600" dirty="0"/>
                    </a:p>
                  </a:txBody>
                  <a:tcPr/>
                </a:tc>
                <a:extLst>
                  <a:ext uri="{0D108BD9-81ED-4DB2-BD59-A6C34878D82A}">
                    <a16:rowId xmlns:a16="http://schemas.microsoft.com/office/drawing/2014/main" val="3097843794"/>
                  </a:ext>
                </a:extLst>
              </a:tr>
              <a:tr h="2184203">
                <a:tc>
                  <a:txBody>
                    <a:bodyPr/>
                    <a:lstStyle/>
                    <a:p>
                      <a:r>
                        <a:rPr lang="en-US" dirty="0"/>
                        <a:t>2</a:t>
                      </a:r>
                      <a:endParaRPr lang="en-IN" dirty="0"/>
                    </a:p>
                  </a:txBody>
                  <a:tcPr/>
                </a:tc>
                <a:tc>
                  <a:txBody>
                    <a:bodyPr/>
                    <a:lstStyle/>
                    <a:p>
                      <a:r>
                        <a:rPr lang="nb-NO" sz="1400" dirty="0"/>
                        <a:t>T.Ristenpat, E. Tromer, H.Shacham, 2009</a:t>
                      </a:r>
                    </a:p>
                    <a:p>
                      <a:endParaRPr lang="en-IN" sz="1400" dirty="0"/>
                    </a:p>
                  </a:txBody>
                  <a:tcPr/>
                </a:tc>
                <a:tc>
                  <a:txBody>
                    <a:bodyPr/>
                    <a:lstStyle/>
                    <a:p>
                      <a:r>
                        <a:rPr lang="en-US" sz="1400" dirty="0"/>
                        <a:t>Third-party cloud computing services allow VMs to share physical resources, introducing vulnerabilities through potential co-residency and side-channel attacks.</a:t>
                      </a:r>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"Hey you get off of my cloud: Exploring information leakage in third-party compute clouds"</a:t>
                      </a:r>
                      <a:endParaRPr lang="en-IN" sz="1400" dirty="0">
                        <a:solidFill>
                          <a:schemeClr val="dk1"/>
                        </a:solidFill>
                        <a:effectLst/>
                        <a:latin typeface="+mn-lt"/>
                        <a:ea typeface="+mn-ea"/>
                        <a:cs typeface="+mn-cs"/>
                      </a:endParaRPr>
                    </a:p>
                    <a:p>
                      <a:endParaRPr lang="en-IN" dirty="0"/>
                    </a:p>
                  </a:txBody>
                  <a:tcPr/>
                </a:tc>
                <a:tc>
                  <a:txBody>
                    <a:bodyPr/>
                    <a:lstStyle/>
                    <a:p>
                      <a:r>
                        <a:rPr lang="en-US" sz="1400" dirty="0"/>
                        <a:t>Demonstrates how attackers can identify and co-locate with target VMs, using this positioning to perform cross-VM side-channel attacks to extract sensitive information.</a:t>
                      </a:r>
                      <a:endParaRPr lang="en-IN" sz="1400" dirty="0"/>
                    </a:p>
                  </a:txBody>
                  <a:tcPr/>
                </a:tc>
                <a:tc>
                  <a:txBody>
                    <a:bodyPr/>
                    <a:lstStyle/>
                    <a:p>
                      <a:r>
                        <a:rPr lang="en-US" sz="1600" dirty="0"/>
                        <a:t>Highlights the risks associated with co-resident VMs in public cloud environments.</a:t>
                      </a:r>
                      <a:endParaRPr lang="en-IN" sz="1600" dirty="0"/>
                    </a:p>
                  </a:txBody>
                  <a:tcPr/>
                </a:tc>
                <a:extLst>
                  <a:ext uri="{0D108BD9-81ED-4DB2-BD59-A6C34878D82A}">
                    <a16:rowId xmlns:a16="http://schemas.microsoft.com/office/drawing/2014/main" val="3396774005"/>
                  </a:ext>
                </a:extLst>
              </a:tr>
              <a:tr h="1129393">
                <a:tc>
                  <a:txBody>
                    <a:bodyPr/>
                    <a:lstStyle/>
                    <a:p>
                      <a:r>
                        <a:rPr lang="en-US" dirty="0"/>
                        <a:t>3</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5288033"/>
                  </a:ext>
                </a:extLst>
              </a:tr>
              <a:tr h="1129393">
                <a:tc>
                  <a:txBody>
                    <a:bodyPr/>
                    <a:lstStyle/>
                    <a:p>
                      <a:r>
                        <a:rPr lang="en-US" dirty="0"/>
                        <a:t>4</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315085240"/>
              </p:ext>
            </p:extLst>
          </p:nvPr>
        </p:nvGraphicFramePr>
        <p:xfrm>
          <a:off x="59636" y="381000"/>
          <a:ext cx="8991600" cy="9122944"/>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2155371">
                  <a:extLst>
                    <a:ext uri="{9D8B030D-6E8A-4147-A177-3AD203B41FA5}">
                      <a16:colId xmlns:a16="http://schemas.microsoft.com/office/drawing/2014/main" val="3760181125"/>
                    </a:ext>
                  </a:extLst>
                </a:gridCol>
                <a:gridCol w="1296144">
                  <a:extLst>
                    <a:ext uri="{9D8B030D-6E8A-4147-A177-3AD203B41FA5}">
                      <a16:colId xmlns:a16="http://schemas.microsoft.com/office/drawing/2014/main" val="1470764825"/>
                    </a:ext>
                  </a:extLst>
                </a:gridCol>
                <a:gridCol w="1944216">
                  <a:extLst>
                    <a:ext uri="{9D8B030D-6E8A-4147-A177-3AD203B41FA5}">
                      <a16:colId xmlns:a16="http://schemas.microsoft.com/office/drawing/2014/main" val="3423994347"/>
                    </a:ext>
                  </a:extLst>
                </a:gridCol>
                <a:gridCol w="1886948">
                  <a:extLst>
                    <a:ext uri="{9D8B030D-6E8A-4147-A177-3AD203B41FA5}">
                      <a16:colId xmlns:a16="http://schemas.microsoft.com/office/drawing/2014/main" val="635663868"/>
                    </a:ext>
                  </a:extLst>
                </a:gridCol>
              </a:tblGrid>
              <a:tr h="1175792">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232248">
                <a:tc>
                  <a:txBody>
                    <a:bodyPr/>
                    <a:lstStyle/>
                    <a:p>
                      <a:r>
                        <a:rPr lang="en-US" dirty="0"/>
                        <a:t>3</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Z. Wu,</a:t>
                      </a:r>
                    </a:p>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Z. Xu and </a:t>
                      </a:r>
                    </a:p>
                    <a:p>
                      <a:pPr marL="0" marR="0" lvl="0" indent="0" defTabSz="914400" eaLnBrk="1" fontAlgn="auto" latinLnBrk="0" hangingPunct="1">
                        <a:lnSpc>
                          <a:spcPct val="100000"/>
                        </a:lnSpc>
                        <a:spcBef>
                          <a:spcPts val="0"/>
                        </a:spcBef>
                        <a:spcAft>
                          <a:spcPts val="0"/>
                        </a:spcAft>
                        <a:buClrTx/>
                        <a:buSzTx/>
                        <a:buFontTx/>
                        <a:buNone/>
                        <a:tabLst/>
                        <a:defRPr/>
                      </a:pPr>
                      <a:r>
                        <a:rPr lang="en-IN" sz="1400" dirty="0" err="1">
                          <a:solidFill>
                            <a:schemeClr val="dk1"/>
                          </a:solidFill>
                          <a:effectLst/>
                          <a:latin typeface="+mn-lt"/>
                          <a:ea typeface="+mn-ea"/>
                          <a:cs typeface="+mn-cs"/>
                        </a:rPr>
                        <a:t>H.Wang</a:t>
                      </a:r>
                      <a:r>
                        <a:rPr lang="en-IN" sz="1400" dirty="0">
                          <a:solidFill>
                            <a:schemeClr val="dk1"/>
                          </a:solidFill>
                          <a:effectLst/>
                          <a:latin typeface="+mn-lt"/>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2012</a:t>
                      </a:r>
                    </a:p>
                    <a:p>
                      <a:endParaRPr lang="en-IN" dirty="0"/>
                    </a:p>
                  </a:txBody>
                  <a:tcPr/>
                </a:tc>
                <a:tc>
                  <a:txBody>
                    <a:bodyPr/>
                    <a:lstStyle/>
                    <a:p>
                      <a:r>
                        <a:rPr lang="en-US" sz="1400" dirty="0"/>
                        <a:t>Concerns exist regarding VM co-residency, where malicious tenants could use side channels to exfiltrate sensitive information, yet practical covert channel attacks were previously not feasible.</a:t>
                      </a:r>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"Whispers in the hyper-space: High-speed covert channel attacks in the cloud", </a:t>
                      </a:r>
                      <a:endParaRPr lang="en-IN" sz="1400" dirty="0">
                        <a:solidFill>
                          <a:schemeClr val="dk1"/>
                        </a:solidFill>
                        <a:effectLst/>
                        <a:latin typeface="+mn-lt"/>
                        <a:ea typeface="+mn-ea"/>
                        <a:cs typeface="+mn-cs"/>
                      </a:endParaRPr>
                    </a:p>
                  </a:txBody>
                  <a:tcPr/>
                </a:tc>
                <a:tc>
                  <a:txBody>
                    <a:bodyPr/>
                    <a:lstStyle/>
                    <a:p>
                      <a:r>
                        <a:rPr lang="en-US" sz="1400" dirty="0"/>
                        <a:t>Introduces a novel covert channel attack that exploits the memory bus for high-bandwidth data transmission, demonstrating its feasibility in virtualized x86 environments.</a:t>
                      </a:r>
                      <a:endParaRPr lang="en-IN" sz="1400" dirty="0"/>
                    </a:p>
                  </a:txBody>
                  <a:tcPr/>
                </a:tc>
                <a:tc>
                  <a:txBody>
                    <a:bodyPr/>
                    <a:lstStyle/>
                    <a:p>
                      <a:r>
                        <a:rPr lang="en-US" sz="1600" dirty="0"/>
                        <a:t>Provides insights into the severity of covert channel threats in cloud environments and discusses mitigation strategies.</a:t>
                      </a:r>
                      <a:endParaRPr lang="en-IN" sz="1600" dirty="0"/>
                    </a:p>
                  </a:txBody>
                  <a:tcPr/>
                </a:tc>
                <a:extLst>
                  <a:ext uri="{0D108BD9-81ED-4DB2-BD59-A6C34878D82A}">
                    <a16:rowId xmlns:a16="http://schemas.microsoft.com/office/drawing/2014/main" val="3097843794"/>
                  </a:ext>
                </a:extLst>
              </a:tr>
              <a:tr h="3083304">
                <a:tc>
                  <a:txBody>
                    <a:bodyPr/>
                    <a:lstStyle/>
                    <a:p>
                      <a:r>
                        <a:rPr lang="en-US" dirty="0"/>
                        <a:t>4</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J.</a:t>
                      </a:r>
                    </a:p>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Rutkowska,2006</a:t>
                      </a:r>
                    </a:p>
                    <a:p>
                      <a:endParaRPr lang="en-IN" dirty="0"/>
                    </a:p>
                  </a:txBody>
                  <a:tcPr/>
                </a:tc>
                <a:tc>
                  <a:txBody>
                    <a:bodyPr/>
                    <a:lstStyle/>
                    <a:p>
                      <a:r>
                        <a:rPr lang="en-US" sz="1400" dirty="0"/>
                        <a:t>Existing defensive measures for protecting the OS kernel stack integrity are vulnerable to attacks like the return-to-schedule rootkit.</a:t>
                      </a:r>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"Subverting </a:t>
                      </a:r>
                      <a:r>
                        <a:rPr lang="en-IN" sz="1400" b="1" dirty="0" err="1">
                          <a:solidFill>
                            <a:schemeClr val="dk1"/>
                          </a:solidFill>
                          <a:effectLst/>
                          <a:latin typeface="+mn-lt"/>
                          <a:ea typeface="+mn-ea"/>
                          <a:cs typeface="+mn-cs"/>
                        </a:rPr>
                        <a:t>VistaTM</a:t>
                      </a:r>
                      <a:r>
                        <a:rPr lang="en-IN" sz="1400" b="1" dirty="0">
                          <a:solidFill>
                            <a:schemeClr val="dk1"/>
                          </a:solidFill>
                          <a:effectLst/>
                          <a:latin typeface="+mn-lt"/>
                          <a:ea typeface="+mn-ea"/>
                          <a:cs typeface="+mn-cs"/>
                        </a:rPr>
                        <a:t> kernel for fun and profit"</a:t>
                      </a:r>
                      <a:endParaRPr lang="en-IN" sz="1400" dirty="0">
                        <a:solidFill>
                          <a:schemeClr val="dk1"/>
                        </a:solidFill>
                        <a:effectLst/>
                        <a:latin typeface="+mn-lt"/>
                        <a:ea typeface="+mn-ea"/>
                        <a:cs typeface="+mn-cs"/>
                      </a:endParaRPr>
                    </a:p>
                    <a:p>
                      <a:endParaRPr lang="en-IN" dirty="0"/>
                    </a:p>
                  </a:txBody>
                  <a:tcPr/>
                </a:tc>
                <a:tc>
                  <a:txBody>
                    <a:bodyPr/>
                    <a:lstStyle/>
                    <a:p>
                      <a:r>
                        <a:rPr lang="en-US" sz="1400" dirty="0"/>
                        <a:t>Proposes a model using virtualization to bind execution units with their kernel stacks, effectively defending against various attack methods with minimal performance overhead (2%).</a:t>
                      </a:r>
                      <a:endParaRPr lang="en-IN" sz="1400" dirty="0"/>
                    </a:p>
                  </a:txBody>
                  <a:tcPr/>
                </a:tc>
                <a:tc>
                  <a:txBody>
                    <a:bodyPr/>
                    <a:lstStyle/>
                    <a:p>
                      <a:r>
                        <a:rPr lang="en-US" sz="1400" dirty="0"/>
                        <a:t>Successfully protects kernel stack data with low impact on performance.</a:t>
                      </a:r>
                      <a:endParaRPr lang="en-IN" sz="1400" dirty="0"/>
                    </a:p>
                  </a:txBody>
                  <a:tcPr/>
                </a:tc>
                <a:extLst>
                  <a:ext uri="{0D108BD9-81ED-4DB2-BD59-A6C34878D82A}">
                    <a16:rowId xmlns:a16="http://schemas.microsoft.com/office/drawing/2014/main" val="3396774005"/>
                  </a:ext>
                </a:extLst>
              </a:tr>
              <a:tr h="1315800">
                <a:tc>
                  <a:txBody>
                    <a:bodyPr/>
                    <a:lstStyle/>
                    <a:p>
                      <a:r>
                        <a:rPr lang="en-US" dirty="0"/>
                        <a:t>7</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5288033"/>
                  </a:ext>
                </a:extLst>
              </a:tr>
              <a:tr h="1315800">
                <a:tc>
                  <a:txBody>
                    <a:bodyPr/>
                    <a:lstStyle/>
                    <a:p>
                      <a:r>
                        <a:rPr lang="en-US" dirty="0"/>
                        <a:t>8</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300905846"/>
              </p:ext>
            </p:extLst>
          </p:nvPr>
        </p:nvGraphicFramePr>
        <p:xfrm>
          <a:off x="59636" y="381000"/>
          <a:ext cx="8991600" cy="8854922"/>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723323">
                  <a:extLst>
                    <a:ext uri="{9D8B030D-6E8A-4147-A177-3AD203B41FA5}">
                      <a16:colId xmlns:a16="http://schemas.microsoft.com/office/drawing/2014/main" val="3760181125"/>
                    </a:ext>
                  </a:extLst>
                </a:gridCol>
                <a:gridCol w="2160240">
                  <a:extLst>
                    <a:ext uri="{9D8B030D-6E8A-4147-A177-3AD203B41FA5}">
                      <a16:colId xmlns:a16="http://schemas.microsoft.com/office/drawing/2014/main" val="1470764825"/>
                    </a:ext>
                  </a:extLst>
                </a:gridCol>
                <a:gridCol w="1800200">
                  <a:extLst>
                    <a:ext uri="{9D8B030D-6E8A-4147-A177-3AD203B41FA5}">
                      <a16:colId xmlns:a16="http://schemas.microsoft.com/office/drawing/2014/main" val="3423994347"/>
                    </a:ext>
                  </a:extLst>
                </a:gridCol>
                <a:gridCol w="1598916">
                  <a:extLst>
                    <a:ext uri="{9D8B030D-6E8A-4147-A177-3AD203B41FA5}">
                      <a16:colId xmlns:a16="http://schemas.microsoft.com/office/drawing/2014/main" val="635663868"/>
                    </a:ext>
                  </a:extLst>
                </a:gridCol>
              </a:tblGrid>
              <a:tr h="1031776">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530152">
                <a:tc>
                  <a:txBody>
                    <a:bodyPr/>
                    <a:lstStyle/>
                    <a:p>
                      <a:r>
                        <a:rPr lang="en-US" dirty="0"/>
                        <a:t>5</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D. Hyde,2009</a:t>
                      </a:r>
                    </a:p>
                    <a:p>
                      <a:endParaRPr lang="en-IN" sz="1400" dirty="0"/>
                    </a:p>
                  </a:txBody>
                  <a:tcPr/>
                </a:tc>
                <a:tc>
                  <a:txBody>
                    <a:bodyPr/>
                    <a:lstStyle/>
                    <a:p>
                      <a:r>
                        <a:rPr lang="en-US" sz="1400" dirty="0"/>
                        <a:t>VM infrastructures are rapidly replacing physical machines, but traditional security methods struggle to keep pace with the increasing complexity and lifecycle variability of VMs.</a:t>
                      </a:r>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"A survey on the security of virtual machines"</a:t>
                      </a:r>
                      <a:endParaRPr lang="en-IN" sz="1400" dirty="0">
                        <a:solidFill>
                          <a:schemeClr val="dk1"/>
                        </a:solidFill>
                        <a:effectLst/>
                        <a:latin typeface="+mn-lt"/>
                        <a:ea typeface="+mn-ea"/>
                        <a:cs typeface="+mn-cs"/>
                      </a:endParaRPr>
                    </a:p>
                    <a:p>
                      <a:endParaRPr lang="en-IN" dirty="0"/>
                    </a:p>
                  </a:txBody>
                  <a:tcPr/>
                </a:tc>
                <a:tc>
                  <a:txBody>
                    <a:bodyPr/>
                    <a:lstStyle/>
                    <a:p>
                      <a:r>
                        <a:rPr lang="en-US" sz="1400" dirty="0"/>
                        <a:t>Reviews the security concerns related to VM infrastructures and emphasizes the need for adapting existing security measures to address new vulnerabilities introduced by VMs.</a:t>
                      </a:r>
                    </a:p>
                  </a:txBody>
                  <a:tcPr anchor="ctr"/>
                </a:tc>
                <a:tc>
                  <a:txBody>
                    <a:bodyPr/>
                    <a:lstStyle/>
                    <a:p>
                      <a:r>
                        <a:rPr lang="en-US" dirty="0"/>
                        <a:t>Highlights the importance of traditional security measures in securing VMs.</a:t>
                      </a:r>
                    </a:p>
                  </a:txBody>
                  <a:tcPr anchor="ctr"/>
                </a:tc>
                <a:extLst>
                  <a:ext uri="{0D108BD9-81ED-4DB2-BD59-A6C34878D82A}">
                    <a16:rowId xmlns:a16="http://schemas.microsoft.com/office/drawing/2014/main" val="3097843794"/>
                  </a:ext>
                </a:extLst>
              </a:tr>
              <a:tr h="3034208">
                <a:tc>
                  <a:txBody>
                    <a:bodyPr/>
                    <a:lstStyle/>
                    <a:p>
                      <a:r>
                        <a:rPr lang="en-US" dirty="0"/>
                        <a:t>6</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err="1">
                          <a:solidFill>
                            <a:schemeClr val="dk1"/>
                          </a:solidFill>
                          <a:effectLst/>
                          <a:latin typeface="+mn-lt"/>
                          <a:ea typeface="+mn-ea"/>
                          <a:cs typeface="+mn-cs"/>
                        </a:rPr>
                        <a:t>S.R.Kumari</a:t>
                      </a:r>
                      <a:r>
                        <a:rPr lang="en-IN" sz="1400" dirty="0">
                          <a:solidFill>
                            <a:schemeClr val="dk1"/>
                          </a:solidFill>
                          <a:effectLst/>
                          <a:latin typeface="+mn-lt"/>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and V.Kathiresan,2011</a:t>
                      </a:r>
                    </a:p>
                    <a:p>
                      <a:endParaRPr lang="en-IN" dirty="0"/>
                    </a:p>
                  </a:txBody>
                  <a:tcPr/>
                </a:tc>
                <a:tc>
                  <a:txBody>
                    <a:bodyPr/>
                    <a:lstStyle/>
                    <a:p>
                      <a:r>
                        <a:rPr lang="en-US" sz="1400" dirty="0"/>
                        <a:t>Despite the advantages of virtualization, organizations hesitate to implement it due to persistent security concerns.</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"Virtual environment security-considerations &amp; practices"</a:t>
                      </a:r>
                      <a:endParaRPr lang="en-IN" sz="1400" dirty="0">
                        <a:solidFill>
                          <a:schemeClr val="dk1"/>
                        </a:solidFill>
                        <a:effectLst/>
                        <a:latin typeface="+mn-lt"/>
                        <a:ea typeface="+mn-ea"/>
                        <a:cs typeface="+mn-cs"/>
                      </a:endParaRPr>
                    </a:p>
                    <a:p>
                      <a:endParaRPr lang="en-IN" dirty="0"/>
                    </a:p>
                  </a:txBody>
                  <a:tcPr/>
                </a:tc>
                <a:tc>
                  <a:txBody>
                    <a:bodyPr/>
                    <a:lstStyle/>
                    <a:p>
                      <a:r>
                        <a:rPr lang="en-US" sz="1400" dirty="0"/>
                        <a:t>Provides a literature survey of virtualization technologies, potential threats, and best practices for organizations considering virtualization implementation.</a:t>
                      </a:r>
                    </a:p>
                  </a:txBody>
                  <a:tcPr anchor="ctr"/>
                </a:tc>
                <a:tc>
                  <a:txBody>
                    <a:bodyPr/>
                    <a:lstStyle/>
                    <a:p>
                      <a:r>
                        <a:rPr lang="en-US" sz="1400" dirty="0"/>
                        <a:t>Offers valuable guidelines for secure virtualization practices.</a:t>
                      </a:r>
                    </a:p>
                  </a:txBody>
                  <a:tcPr anchor="ctr"/>
                </a:tc>
                <a:extLst>
                  <a:ext uri="{0D108BD9-81ED-4DB2-BD59-A6C34878D82A}">
                    <a16:rowId xmlns:a16="http://schemas.microsoft.com/office/drawing/2014/main" val="3396774005"/>
                  </a:ext>
                </a:extLst>
              </a:tr>
              <a:tr h="1129393">
                <a:tc>
                  <a:txBody>
                    <a:bodyPr/>
                    <a:lstStyle/>
                    <a:p>
                      <a:r>
                        <a:rPr lang="en-US" dirty="0"/>
                        <a:t>7</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5288033"/>
                  </a:ext>
                </a:extLst>
              </a:tr>
              <a:tr h="1129393">
                <a:tc>
                  <a:txBody>
                    <a:bodyPr/>
                    <a:lstStyle/>
                    <a:p>
                      <a:r>
                        <a:rPr lang="en-US" dirty="0"/>
                        <a:t>8</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329369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290192019"/>
              </p:ext>
            </p:extLst>
          </p:nvPr>
        </p:nvGraphicFramePr>
        <p:xfrm>
          <a:off x="59636" y="381000"/>
          <a:ext cx="8991600" cy="868129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723323">
                  <a:extLst>
                    <a:ext uri="{9D8B030D-6E8A-4147-A177-3AD203B41FA5}">
                      <a16:colId xmlns:a16="http://schemas.microsoft.com/office/drawing/2014/main" val="3760181125"/>
                    </a:ext>
                  </a:extLst>
                </a:gridCol>
                <a:gridCol w="1728192">
                  <a:extLst>
                    <a:ext uri="{9D8B030D-6E8A-4147-A177-3AD203B41FA5}">
                      <a16:colId xmlns:a16="http://schemas.microsoft.com/office/drawing/2014/main" val="1470764825"/>
                    </a:ext>
                  </a:extLst>
                </a:gridCol>
                <a:gridCol w="1872208">
                  <a:extLst>
                    <a:ext uri="{9D8B030D-6E8A-4147-A177-3AD203B41FA5}">
                      <a16:colId xmlns:a16="http://schemas.microsoft.com/office/drawing/2014/main" val="3423994347"/>
                    </a:ext>
                  </a:extLst>
                </a:gridCol>
                <a:gridCol w="1958956">
                  <a:extLst>
                    <a:ext uri="{9D8B030D-6E8A-4147-A177-3AD203B41FA5}">
                      <a16:colId xmlns:a16="http://schemas.microsoft.com/office/drawing/2014/main" val="635663868"/>
                    </a:ext>
                  </a:extLst>
                </a:gridCol>
              </a:tblGrid>
              <a:tr h="1031776">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828720">
                <a:tc>
                  <a:txBody>
                    <a:bodyPr/>
                    <a:lstStyle/>
                    <a:p>
                      <a:r>
                        <a:rPr lang="en-US" dirty="0"/>
                        <a:t>7</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S. Zhang,2012</a:t>
                      </a:r>
                    </a:p>
                    <a:p>
                      <a:endParaRPr lang="en-IN" dirty="0"/>
                    </a:p>
                  </a:txBody>
                  <a:tcPr/>
                </a:tc>
                <a:tc>
                  <a:txBody>
                    <a:bodyPr/>
                    <a:lstStyle/>
                    <a:p>
                      <a:r>
                        <a:rPr lang="en-US" sz="1400" dirty="0"/>
                        <a:t>Insider attacks pose significant risks in cloud computing, especially with resource sharing that can lead to unauthorized access between co-hosted VMs.</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"Deep-diving into an easily-overlooked threat: Inter-VM attacks",</a:t>
                      </a:r>
                      <a:endParaRPr lang="en-IN" sz="1400" dirty="0">
                        <a:solidFill>
                          <a:schemeClr val="dk1"/>
                        </a:solidFill>
                        <a:effectLst/>
                        <a:latin typeface="+mn-lt"/>
                        <a:ea typeface="+mn-ea"/>
                        <a:cs typeface="+mn-cs"/>
                      </a:endParaRPr>
                    </a:p>
                    <a:p>
                      <a:endParaRPr lang="en-IN" dirty="0"/>
                    </a:p>
                  </a:txBody>
                  <a:tcPr/>
                </a:tc>
                <a:tc>
                  <a:txBody>
                    <a:bodyPr/>
                    <a:lstStyle/>
                    <a:p>
                      <a:r>
                        <a:rPr lang="en-US" sz="1400" dirty="0"/>
                        <a:t>Presents a Stochastic Reward Net model to evaluate the security benefits of VM migration, considering the probability of attack success in various architectures and migration schedules.</a:t>
                      </a:r>
                    </a:p>
                  </a:txBody>
                  <a:tcPr anchor="ctr"/>
                </a:tc>
                <a:tc>
                  <a:txBody>
                    <a:bodyPr/>
                    <a:lstStyle/>
                    <a:p>
                      <a:r>
                        <a:rPr lang="en-US" sz="1400" dirty="0"/>
                        <a:t>Suggests strategies for selecting VMs for MTD deployment based on attack success probabilities.</a:t>
                      </a:r>
                    </a:p>
                  </a:txBody>
                  <a:tcPr anchor="ctr"/>
                </a:tc>
                <a:extLst>
                  <a:ext uri="{0D108BD9-81ED-4DB2-BD59-A6C34878D82A}">
                    <a16:rowId xmlns:a16="http://schemas.microsoft.com/office/drawing/2014/main" val="3097843794"/>
                  </a:ext>
                </a:extLst>
              </a:tr>
              <a:tr h="2952328">
                <a:tc>
                  <a:txBody>
                    <a:bodyPr/>
                    <a:lstStyle/>
                    <a:p>
                      <a:r>
                        <a:rPr lang="en-US" dirty="0"/>
                        <a:t>8</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A. Bates et al.,2014</a:t>
                      </a:r>
                    </a:p>
                    <a:p>
                      <a:endParaRPr lang="en-IN" dirty="0"/>
                    </a:p>
                  </a:txBody>
                  <a:tcPr/>
                </a:tc>
                <a:tc>
                  <a:txBody>
                    <a:bodyPr/>
                    <a:lstStyle/>
                    <a:p>
                      <a:r>
                        <a:rPr lang="en-US" sz="1400" dirty="0"/>
                        <a:t>Co-residency in virtualized environments creates vulnerabilities that allow unauthorized access through side channels, leading to potential data exfiltration.</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dirty="0">
                          <a:solidFill>
                            <a:schemeClr val="dk1"/>
                          </a:solidFill>
                          <a:effectLst/>
                          <a:latin typeface="+mn-lt"/>
                          <a:ea typeface="+mn-ea"/>
                          <a:cs typeface="+mn-cs"/>
                        </a:rPr>
                        <a:t>"On detecting co-resident cloud instances using network flow watermarking techniques",</a:t>
                      </a:r>
                      <a:endParaRPr lang="en-IN" sz="1400" dirty="0">
                        <a:solidFill>
                          <a:schemeClr val="dk1"/>
                        </a:solidFill>
                        <a:effectLst/>
                        <a:latin typeface="+mn-lt"/>
                        <a:ea typeface="+mn-ea"/>
                        <a:cs typeface="+mn-cs"/>
                      </a:endParaRPr>
                    </a:p>
                    <a:p>
                      <a:endParaRPr lang="en-IN" dirty="0"/>
                    </a:p>
                  </a:txBody>
                  <a:tcPr/>
                </a:tc>
                <a:tc>
                  <a:txBody>
                    <a:bodyPr/>
                    <a:lstStyle/>
                    <a:p>
                      <a:r>
                        <a:rPr lang="en-US" sz="1400" dirty="0"/>
                        <a:t>Introduces a traffic analysis attack that uses watermark signatures in network flows to confirm co-residency and exfiltrate sensitive data without relying on internal side channels.</a:t>
                      </a:r>
                    </a:p>
                  </a:txBody>
                  <a:tcPr anchor="ctr"/>
                </a:tc>
                <a:tc>
                  <a:txBody>
                    <a:bodyPr/>
                    <a:lstStyle/>
                    <a:p>
                      <a:r>
                        <a:rPr lang="en-US" sz="1400" dirty="0"/>
                        <a:t>Highlights the challenge of defending against co-resident threats and the importance of designing secure cloud hardware.</a:t>
                      </a:r>
                    </a:p>
                  </a:txBody>
                  <a:tcPr anchor="ctr"/>
                </a:tc>
                <a:extLst>
                  <a:ext uri="{0D108BD9-81ED-4DB2-BD59-A6C34878D82A}">
                    <a16:rowId xmlns:a16="http://schemas.microsoft.com/office/drawing/2014/main" val="3396774005"/>
                  </a:ext>
                </a:extLst>
              </a:tr>
              <a:tr h="1129393">
                <a:tc>
                  <a:txBody>
                    <a:bodyPr/>
                    <a:lstStyle/>
                    <a:p>
                      <a:r>
                        <a:rPr lang="en-US" dirty="0"/>
                        <a:t>7</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5288033"/>
                  </a:ext>
                </a:extLst>
              </a:tr>
              <a:tr h="1129393">
                <a:tc>
                  <a:txBody>
                    <a:bodyPr/>
                    <a:lstStyle/>
                    <a:p>
                      <a:r>
                        <a:rPr lang="en-US" dirty="0"/>
                        <a:t>8</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58433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 of Existing system</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Rectangle 1">
            <a:extLst>
              <a:ext uri="{FF2B5EF4-FFF2-40B4-BE49-F238E27FC236}">
                <a16:creationId xmlns:a16="http://schemas.microsoft.com/office/drawing/2014/main" id="{CAE59AF2-1D11-BB80-AAE1-B82DA05E170C}"/>
              </a:ext>
            </a:extLst>
          </p:cNvPr>
          <p:cNvSpPr>
            <a:spLocks noChangeArrowheads="1"/>
          </p:cNvSpPr>
          <p:nvPr/>
        </p:nvSpPr>
        <p:spPr bwMode="auto">
          <a:xfrm>
            <a:off x="197768" y="1151836"/>
            <a:ext cx="874846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1.SecVisor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Overview</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SecVisor</a:t>
            </a:r>
            <a:r>
              <a:rPr kumimoji="0" lang="en-US" altLang="en-US" sz="1800" b="0" i="0" u="none" strike="noStrike" cap="none" normalizeH="0" baseline="0" dirty="0">
                <a:ln>
                  <a:noFill/>
                </a:ln>
                <a:solidFill>
                  <a:schemeClr val="tx1"/>
                </a:solidFill>
                <a:effectLst/>
                <a:latin typeface="Arial" panose="020B0604020202020204" pitchFamily="34" charset="0"/>
              </a:rPr>
              <a:t> is designed to be lightweight, with a small codebase that allows for easier formal verification and auditing. It can be implemented in both software memory virtualization and CPU-supported virtualization environments. The implementation requires modifications to the kernel of the OS to integrate with </a:t>
            </a:r>
            <a:r>
              <a:rPr kumimoji="0" lang="en-US" altLang="en-US" sz="1800" b="0" i="0" u="none" strike="noStrike" cap="none" normalizeH="0" baseline="0" dirty="0" err="1">
                <a:ln>
                  <a:noFill/>
                </a:ln>
                <a:solidFill>
                  <a:schemeClr val="tx1"/>
                </a:solidFill>
                <a:effectLst/>
                <a:latin typeface="Arial" panose="020B0604020202020204" pitchFamily="34" charset="0"/>
              </a:rPr>
              <a:t>SecVisor</a:t>
            </a:r>
            <a:r>
              <a:rPr kumimoji="0" lang="en-US" altLang="en-US" sz="1800" b="0" i="0" u="none" strike="noStrike" cap="none" normalizeH="0" baseline="0" dirty="0">
                <a:ln>
                  <a:noFill/>
                </a:ln>
                <a:solidFill>
                  <a:schemeClr val="tx1"/>
                </a:solidFill>
                <a:effectLst/>
                <a:latin typeface="Arial" panose="020B0604020202020204" pitchFamily="34" charset="0"/>
              </a:rPr>
              <a:t> through a minimal set of </a:t>
            </a:r>
            <a:r>
              <a:rPr kumimoji="0" lang="en-US" altLang="en-US" sz="1800" b="0" i="0" u="none" strike="noStrike" cap="none" normalizeH="0" baseline="0" dirty="0" err="1">
                <a:ln>
                  <a:noFill/>
                </a:ln>
                <a:solidFill>
                  <a:schemeClr val="tx1"/>
                </a:solidFill>
                <a:effectLst/>
                <a:latin typeface="Arial" panose="020B0604020202020204" pitchFamily="34" charset="0"/>
              </a:rPr>
              <a:t>hypercalls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OS kernels can be ported to </a:t>
            </a:r>
            <a:r>
              <a:rPr kumimoji="0" lang="en-US" altLang="en-US" sz="1800" b="0" i="0" u="none" strike="noStrike" cap="none" normalizeH="0" baseline="0" dirty="0" err="1">
                <a:ln>
                  <a:noFill/>
                </a:ln>
                <a:solidFill>
                  <a:schemeClr val="tx1"/>
                </a:solidFill>
                <a:effectLst/>
                <a:latin typeface="Arial" panose="020B0604020202020204" pitchFamily="34" charset="0"/>
              </a:rPr>
              <a:t>SecVisor</a:t>
            </a:r>
            <a:r>
              <a:rPr kumimoji="0" lang="en-US" altLang="en-US" sz="1800" b="0" i="0" u="none" strike="noStrike" cap="none" normalizeH="0" baseline="0" dirty="0">
                <a:ln>
                  <a:noFill/>
                </a:ln>
                <a:solidFill>
                  <a:schemeClr val="tx1"/>
                </a:solidFill>
                <a:effectLst/>
                <a:latin typeface="Arial" panose="020B0604020202020204" pitchFamily="34" charset="0"/>
              </a:rPr>
              <a:t> with relative ease, allowing organizations to protect their systems against kernel-level attacks without extensive overhauls.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2.Cross-VM Side-Channel Attacks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Overview</a:t>
            </a:r>
            <a:r>
              <a:rPr kumimoji="0" lang="en-US" altLang="en-US" sz="1800" b="0" i="0" u="none" strike="noStrike" cap="none" normalizeH="0" baseline="0" dirty="0">
                <a:ln>
                  <a:noFill/>
                </a:ln>
                <a:solidFill>
                  <a:schemeClr val="tx1"/>
                </a:solidFill>
                <a:effectLst/>
                <a:latin typeface="Arial" panose="020B0604020202020204" pitchFamily="34" charset="0"/>
              </a:rPr>
              <a:t>: In exploring side-channel attacks in third-party clouds, the implementation involves creating a mapping of the internal infrastructure and strategically launching VMs to co-reside with target VMs. This requires knowledge of the underlying hardware architecture and VM placement strategies used by cloud providers.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The methodologies can be deployed in cloud environments like Amazon EC2, demonstrating real-world applicability. Tools and scripts can be developed to automate the mapping and co-location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46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Rectangle 1">
            <a:extLst>
              <a:ext uri="{FF2B5EF4-FFF2-40B4-BE49-F238E27FC236}">
                <a16:creationId xmlns:a16="http://schemas.microsoft.com/office/drawing/2014/main" id="{CAE59AF2-1D11-BB80-AAE1-B82DA05E170C}"/>
              </a:ext>
            </a:extLst>
          </p:cNvPr>
          <p:cNvSpPr>
            <a:spLocks noChangeArrowheads="1"/>
          </p:cNvSpPr>
          <p:nvPr/>
        </p:nvSpPr>
        <p:spPr bwMode="auto">
          <a:xfrm>
            <a:off x="197768" y="1274277"/>
            <a:ext cx="874846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3.High-Bandwidth Covert Channel Attacks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Overview</a:t>
            </a:r>
            <a:r>
              <a:rPr kumimoji="0" lang="en-US" altLang="en-US" sz="1800" b="0" i="0" u="none" strike="noStrike" cap="none" normalizeH="0" baseline="0" dirty="0">
                <a:ln>
                  <a:noFill/>
                </a:ln>
                <a:solidFill>
                  <a:schemeClr val="tx1"/>
                </a:solidFill>
                <a:effectLst/>
                <a:latin typeface="Arial" panose="020B0604020202020204" pitchFamily="34" charset="0"/>
              </a:rPr>
              <a:t>: The proposed covert channel leverages memory bus activity for data transmission. Implementation involves modifying existing cache channel techniques and creating a new timing-based data transmission scheme. A robust communication protocol is designed to handle data transfer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This system can be tested in controlled virtualized environments, requiring specific configurations to ensure high bandwidth and reliability of the covert channels.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4.</a:t>
            </a:r>
            <a:r>
              <a:rPr kumimoji="0" lang="en-US" altLang="en-US" sz="1800" b="1" i="0" u="none" strike="noStrike" cap="none" normalizeH="0" baseline="0" dirty="0">
                <a:ln>
                  <a:noFill/>
                </a:ln>
                <a:solidFill>
                  <a:schemeClr val="tx1"/>
                </a:solidFill>
                <a:effectLst/>
                <a:latin typeface="Arial" panose="020B0604020202020204" pitchFamily="34" charset="0"/>
              </a:rPr>
              <a:t>Kernel Stack Protection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Overview</a:t>
            </a:r>
            <a:r>
              <a:rPr kumimoji="0" lang="en-US" altLang="en-US" sz="1800" b="0" i="0" u="none" strike="noStrike" cap="none" normalizeH="0" baseline="0" dirty="0">
                <a:ln>
                  <a:noFill/>
                </a:ln>
                <a:solidFill>
                  <a:schemeClr val="tx1"/>
                </a:solidFill>
                <a:effectLst/>
                <a:latin typeface="Arial" panose="020B0604020202020204" pitchFamily="34" charset="0"/>
              </a:rPr>
              <a:t>: This model utilizes virtualization to create a binding between execution units and their respective kernel stacks. The implementation involves modifying the kernel stack to prevent unauthorized access and to allow only legal code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The model can be integrated into existing operating systems with minimal performance overhead (approximately 2%). It requires deployment in environments where kernel integrity is critical, such as servers and cloud infrastructures.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67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Rectangle 1">
            <a:extLst>
              <a:ext uri="{FF2B5EF4-FFF2-40B4-BE49-F238E27FC236}">
                <a16:creationId xmlns:a16="http://schemas.microsoft.com/office/drawing/2014/main" id="{CAE59AF2-1D11-BB80-AAE1-B82DA05E170C}"/>
              </a:ext>
            </a:extLst>
          </p:cNvPr>
          <p:cNvSpPr>
            <a:spLocks noChangeArrowheads="1"/>
          </p:cNvSpPr>
          <p:nvPr/>
        </p:nvSpPr>
        <p:spPr bwMode="auto">
          <a:xfrm>
            <a:off x="179512" y="1166556"/>
            <a:ext cx="8748464"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5.Security Adaptations for VMs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Implementation Overview</a:t>
            </a:r>
            <a:r>
              <a:rPr kumimoji="0" lang="en-US" altLang="en-US" sz="1600" b="0" i="0" u="none" strike="noStrike" cap="none" normalizeH="0" baseline="0" dirty="0">
                <a:ln>
                  <a:noFill/>
                </a:ln>
                <a:solidFill>
                  <a:schemeClr val="tx1"/>
                </a:solidFill>
                <a:effectLst/>
                <a:latin typeface="Arial" panose="020B0604020202020204" pitchFamily="34" charset="0"/>
              </a:rPr>
              <a:t>: The adaptation of security methods to VM infrastructures involves deploying traditional security measures at the VM level while addressing specific vulnerabilities introduced by virtualization. This may include access control, monitoring, and intrusion detection systems tailored for virtual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Deployment</a:t>
            </a:r>
            <a:r>
              <a:rPr kumimoji="0" lang="en-US" altLang="en-US" sz="1600" b="0" i="0" u="none" strike="noStrike" cap="none" normalizeH="0" baseline="0" dirty="0">
                <a:ln>
                  <a:noFill/>
                </a:ln>
                <a:solidFill>
                  <a:schemeClr val="tx1"/>
                </a:solidFill>
                <a:effectLst/>
                <a:latin typeface="Arial" panose="020B0604020202020204" pitchFamily="34" charset="0"/>
              </a:rPr>
              <a:t>: Organizations need to implement these measures in their cloud environments systematically, often through a combination of existing security frameworks and new solutions designed for virtualization.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6.VM Migration-Based Moving Target Defense (MTD)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Implementation Overview</a:t>
            </a:r>
            <a:r>
              <a:rPr kumimoji="0" lang="en-US" altLang="en-US" sz="1600" b="0" i="0" u="none" strike="noStrike" cap="none" normalizeH="0" baseline="0" dirty="0">
                <a:ln>
                  <a:noFill/>
                </a:ln>
                <a:solidFill>
                  <a:schemeClr val="tx1"/>
                </a:solidFill>
                <a:effectLst/>
                <a:latin typeface="Arial" panose="020B0604020202020204" pitchFamily="34" charset="0"/>
              </a:rPr>
              <a:t>: The Stochastic Reward Net model quantifies the benefits of VM migration as a defense strategy against insider attacks. The implementation involves setting up VM migration schedules and monitoring attack probabilities across different architectures.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Deployment</a:t>
            </a:r>
            <a:r>
              <a:rPr kumimoji="0" lang="en-US" altLang="en-US" sz="1600" b="0" i="0" u="none" strike="noStrike" cap="none" normalizeH="0" baseline="0" dirty="0">
                <a:ln>
                  <a:noFill/>
                </a:ln>
                <a:solidFill>
                  <a:schemeClr val="tx1"/>
                </a:solidFill>
                <a:effectLst/>
                <a:latin typeface="Arial" panose="020B0604020202020204" pitchFamily="34" charset="0"/>
              </a:rPr>
              <a:t>: This can be integrated into cloud service architectures, requiring a careful assessment of VM migration impacts on service availability and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7.Co-Resident Watermarking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Implementation Overview</a:t>
            </a:r>
            <a:r>
              <a:rPr kumimoji="0" lang="en-US" altLang="en-US" sz="1600" b="0" i="0" u="none" strike="noStrike" cap="none" normalizeH="0" baseline="0" dirty="0">
                <a:ln>
                  <a:noFill/>
                </a:ln>
                <a:solidFill>
                  <a:schemeClr val="tx1"/>
                </a:solidFill>
                <a:effectLst/>
                <a:latin typeface="Arial" panose="020B0604020202020204" pitchFamily="34" charset="0"/>
              </a:rPr>
              <a:t>: This technique involves injecting watermark signatures into network flows to detect co-residency with target VMs. The implementation can be executed through custom scripts that monitor network traffic and analyze flow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Deployment</a:t>
            </a:r>
            <a:r>
              <a:rPr kumimoji="0" lang="en-US" altLang="en-US" sz="1600" b="0" i="0" u="none" strike="noStrike" cap="none" normalizeH="0" baseline="0" dirty="0">
                <a:ln>
                  <a:noFill/>
                </a:ln>
                <a:solidFill>
                  <a:schemeClr val="tx1"/>
                </a:solidFill>
                <a:effectLst/>
                <a:latin typeface="Arial" panose="020B0604020202020204" pitchFamily="34" charset="0"/>
              </a:rPr>
              <a:t>: It can be deployed in cloud environments to enhance monitoring capabilities, helping to identify potential co-resident threats and their associated risks.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62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823EE350-EC62-4263-5A32-303BB3BA34D6}"/>
              </a:ext>
            </a:extLst>
          </p:cNvPr>
          <p:cNvSpPr txBox="1"/>
          <p:nvPr/>
        </p:nvSpPr>
        <p:spPr>
          <a:xfrm>
            <a:off x="251520" y="1518304"/>
            <a:ext cx="8640960" cy="4247317"/>
          </a:xfrm>
          <a:prstGeom prst="rect">
            <a:avLst/>
          </a:prstGeom>
          <a:noFill/>
        </p:spPr>
        <p:txBody>
          <a:bodyPr wrap="square">
            <a:spAutoFit/>
          </a:bodyPr>
          <a:lstStyle/>
          <a:p>
            <a:pPr algn="just"/>
            <a:r>
              <a:rPr lang="en-US" dirty="0"/>
              <a:t>Existing systems for enhancing security in cloud computing and virtualization represent notable advancements in addressing various vulnerabilities. Solutions like </a:t>
            </a:r>
            <a:r>
              <a:rPr lang="en-US" dirty="0" err="1"/>
              <a:t>SecVisor</a:t>
            </a:r>
            <a:r>
              <a:rPr lang="en-US" dirty="0"/>
              <a:t> demonstrate the effectiveness of lightweight hypervisors in ensuring kernel integrity against sophisticated attacks. Research on cross-VM side-channel attacks emphasizes the risks posed by co-residency in shared infrastructures, while innovative approaches such as high-bandwidth covert channels and kernel stack protection models highlight the need for adapted security practices.</a:t>
            </a:r>
          </a:p>
          <a:p>
            <a:pPr algn="just"/>
            <a:r>
              <a:rPr lang="en-US" dirty="0"/>
              <a:t>The use of moving target defense strategies through VM migration offers a proactive method for mitigating insider threats, while co-resident watermarking enhances monitoring capabilities. Despite these advancements, challenges persist in providing comprehensive protection across diverse cloud environments. As cyber threats evolve, ongoing research is essential for refining existing systems and developing new solutions. A collaborative approach among researchers, cloud providers, and end-users is critical to establishing robust defenses and maintaining trust in cloud computing services amid an ever-changing threat landscape.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51520" y="620688"/>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07504" y="44624"/>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Rectangle 1">
            <a:extLst>
              <a:ext uri="{FF2B5EF4-FFF2-40B4-BE49-F238E27FC236}">
                <a16:creationId xmlns:a16="http://schemas.microsoft.com/office/drawing/2014/main" id="{4BB9E4F7-4748-10A3-7889-445F74A7FF2F}"/>
              </a:ext>
            </a:extLst>
          </p:cNvPr>
          <p:cNvSpPr>
            <a:spLocks noChangeArrowheads="1"/>
          </p:cNvSpPr>
          <p:nvPr/>
        </p:nvSpPr>
        <p:spPr bwMode="auto">
          <a:xfrm rot="10800000" flipV="1">
            <a:off x="11201" y="744014"/>
            <a:ext cx="912159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 Seshadri, et al., “</a:t>
            </a:r>
            <a:r>
              <a:rPr kumimoji="0" lang="en-US" altLang="en-US" sz="1800" b="0" i="0" u="none" strike="noStrike" cap="none" normalizeH="0" baseline="0" dirty="0" err="1">
                <a:ln>
                  <a:noFill/>
                </a:ln>
                <a:solidFill>
                  <a:schemeClr val="tx1"/>
                </a:solidFill>
                <a:effectLst/>
              </a:rPr>
              <a:t>SecVisor</a:t>
            </a:r>
            <a:r>
              <a:rPr kumimoji="0" lang="en-US" altLang="en-US" sz="1800" b="0" i="0" u="none" strike="noStrike" cap="none" normalizeH="0" baseline="0" dirty="0">
                <a:ln>
                  <a:noFill/>
                </a:ln>
                <a:solidFill>
                  <a:schemeClr val="tx1"/>
                </a:solidFill>
                <a:effectLst/>
              </a:rPr>
              <a:t>: A tiny hypervisor to provide lifetime kernel code integrity for commodity OSes,” in </a:t>
            </a:r>
            <a:r>
              <a:rPr kumimoji="0" lang="en-US" altLang="en-US" sz="1800" b="0" i="1" u="none" strike="noStrike" cap="none" normalizeH="0" baseline="0" dirty="0">
                <a:ln>
                  <a:noFill/>
                </a:ln>
                <a:solidFill>
                  <a:schemeClr val="tx1"/>
                </a:solidFill>
                <a:effectLst/>
              </a:rPr>
              <a:t>Proceedings of the 2007 ACM Workshop on Virtualization Security</a:t>
            </a:r>
            <a:r>
              <a:rPr kumimoji="0" lang="en-US" altLang="en-US" sz="1800" b="0" i="0" u="none" strike="noStrike" cap="none" normalizeH="0" baseline="0" dirty="0">
                <a:ln>
                  <a:noFill/>
                </a:ln>
                <a:solidFill>
                  <a:schemeClr val="tx1"/>
                </a:solidFill>
                <a:effectLst/>
              </a:rPr>
              <a:t>, 2007.</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 </a:t>
            </a:r>
            <a:r>
              <a:rPr kumimoji="0" lang="en-US" altLang="en-US" sz="1800" b="0" i="0" u="none" strike="noStrike" cap="none" normalizeH="0" baseline="0" dirty="0" err="1">
                <a:ln>
                  <a:noFill/>
                </a:ln>
                <a:solidFill>
                  <a:schemeClr val="tx1"/>
                </a:solidFill>
                <a:effectLst/>
              </a:rPr>
              <a:t>Ristenpart</a:t>
            </a:r>
            <a:r>
              <a:rPr kumimoji="0" lang="en-US" altLang="en-US" sz="1800" b="0" i="0" u="none" strike="noStrike" cap="none" normalizeH="0" baseline="0" dirty="0">
                <a:ln>
                  <a:noFill/>
                </a:ln>
                <a:solidFill>
                  <a:schemeClr val="tx1"/>
                </a:solidFill>
                <a:effectLst/>
              </a:rPr>
              <a:t>, E. </a:t>
            </a:r>
            <a:r>
              <a:rPr kumimoji="0" lang="en-US" altLang="en-US" sz="1800" b="0" i="0" u="none" strike="noStrike" cap="none" normalizeH="0" baseline="0" dirty="0" err="1">
                <a:ln>
                  <a:noFill/>
                </a:ln>
                <a:solidFill>
                  <a:schemeClr val="tx1"/>
                </a:solidFill>
                <a:effectLst/>
              </a:rPr>
              <a:t>Tromer</a:t>
            </a:r>
            <a:r>
              <a:rPr kumimoji="0" lang="en-US" altLang="en-US" sz="1800" b="0" i="0" u="none" strike="noStrike" cap="none" normalizeH="0" baseline="0" dirty="0">
                <a:ln>
                  <a:noFill/>
                </a:ln>
                <a:solidFill>
                  <a:schemeClr val="tx1"/>
                </a:solidFill>
                <a:effectLst/>
              </a:rPr>
              <a:t>, H. </a:t>
            </a:r>
            <a:r>
              <a:rPr kumimoji="0" lang="en-US" altLang="en-US" sz="1800" b="0" i="0" u="none" strike="noStrike" cap="none" normalizeH="0" baseline="0" dirty="0" err="1">
                <a:ln>
                  <a:noFill/>
                </a:ln>
                <a:solidFill>
                  <a:schemeClr val="tx1"/>
                </a:solidFill>
                <a:effectLst/>
              </a:rPr>
              <a:t>Shacham</a:t>
            </a:r>
            <a:r>
              <a:rPr kumimoji="0" lang="en-US" altLang="en-US" sz="1800" b="0" i="0" u="none" strike="noStrike" cap="none" normalizeH="0" baseline="0" dirty="0">
                <a:ln>
                  <a:noFill/>
                </a:ln>
                <a:solidFill>
                  <a:schemeClr val="tx1"/>
                </a:solidFill>
                <a:effectLst/>
              </a:rPr>
              <a:t>, “Hey you get off of my cloud: Exploring information leakage in third-party compute clouds,” in </a:t>
            </a:r>
            <a:r>
              <a:rPr kumimoji="0" lang="en-US" altLang="en-US" sz="1800" b="0" i="1" u="none" strike="noStrike" cap="none" normalizeH="0" baseline="0" dirty="0">
                <a:ln>
                  <a:noFill/>
                </a:ln>
                <a:solidFill>
                  <a:schemeClr val="tx1"/>
                </a:solidFill>
                <a:effectLst/>
              </a:rPr>
              <a:t>Proceedings of the 2009 ACM Conference on Computer and Communications Security</a:t>
            </a:r>
            <a:r>
              <a:rPr kumimoji="0" lang="en-US" altLang="en-US" sz="1800" b="0" i="0" u="none" strike="noStrike" cap="none" normalizeH="0" baseline="0" dirty="0">
                <a:ln>
                  <a:noFill/>
                </a:ln>
                <a:solidFill>
                  <a:schemeClr val="tx1"/>
                </a:solidFill>
                <a:effectLst/>
              </a:rPr>
              <a:t>, 2009.</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Z. Wu, Z. Xu, and H. Wang, “Whispers in the hyper-space: High-speed covert channel attacks in the cloud,” in </a:t>
            </a:r>
            <a:r>
              <a:rPr kumimoji="0" lang="en-US" altLang="en-US" sz="1800" b="0" i="1" u="none" strike="noStrike" cap="none" normalizeH="0" baseline="0" dirty="0">
                <a:ln>
                  <a:noFill/>
                </a:ln>
                <a:solidFill>
                  <a:schemeClr val="tx1"/>
                </a:solidFill>
                <a:effectLst/>
              </a:rPr>
              <a:t>Proceedings of the 2012 ACM Conference on Computer and Communications Security</a:t>
            </a:r>
            <a:r>
              <a:rPr kumimoji="0" lang="en-US" altLang="en-US" sz="1800" b="0" i="0" u="none" strike="noStrike" cap="none" normalizeH="0" baseline="0" dirty="0">
                <a:ln>
                  <a:noFill/>
                </a:ln>
                <a:solidFill>
                  <a:schemeClr val="tx1"/>
                </a:solidFill>
                <a:effectLst/>
              </a:rPr>
              <a:t>, 2012.</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J. </a:t>
            </a:r>
            <a:r>
              <a:rPr kumimoji="0" lang="en-US" altLang="en-US" sz="1800" b="0" i="0" u="none" strike="noStrike" cap="none" normalizeH="0" baseline="0" dirty="0" err="1">
                <a:ln>
                  <a:noFill/>
                </a:ln>
                <a:solidFill>
                  <a:schemeClr val="tx1"/>
                </a:solidFill>
                <a:effectLst/>
              </a:rPr>
              <a:t>Rutkowska</a:t>
            </a:r>
            <a:r>
              <a:rPr kumimoji="0" lang="en-US" altLang="en-US" sz="1800" b="0" i="0" u="none" strike="noStrike" cap="none" normalizeH="0" baseline="0" dirty="0">
                <a:ln>
                  <a:noFill/>
                </a:ln>
                <a:solidFill>
                  <a:schemeClr val="tx1"/>
                </a:solidFill>
                <a:effectLst/>
              </a:rPr>
              <a:t>, “Subverting </a:t>
            </a:r>
            <a:r>
              <a:rPr kumimoji="0" lang="en-US" altLang="en-US" sz="1800" b="0" i="0" u="none" strike="noStrike" cap="none" normalizeH="0" baseline="0" dirty="0" err="1">
                <a:ln>
                  <a:noFill/>
                </a:ln>
                <a:solidFill>
                  <a:schemeClr val="tx1"/>
                </a:solidFill>
                <a:effectLst/>
              </a:rPr>
              <a:t>VistaTM</a:t>
            </a:r>
            <a:r>
              <a:rPr kumimoji="0" lang="en-US" altLang="en-US" sz="1800" b="0" i="0" u="none" strike="noStrike" cap="none" normalizeH="0" baseline="0" dirty="0">
                <a:ln>
                  <a:noFill/>
                </a:ln>
                <a:solidFill>
                  <a:schemeClr val="tx1"/>
                </a:solidFill>
                <a:effectLst/>
              </a:rPr>
              <a:t> kernel for fun and profit,” in </a:t>
            </a:r>
            <a:r>
              <a:rPr kumimoji="0" lang="en-US" altLang="en-US" sz="1800" b="0" i="1" u="none" strike="noStrike" cap="none" normalizeH="0" baseline="0" dirty="0">
                <a:ln>
                  <a:noFill/>
                </a:ln>
                <a:solidFill>
                  <a:schemeClr val="tx1"/>
                </a:solidFill>
                <a:effectLst/>
              </a:rPr>
              <a:t>Black Hat Conference Proceedings</a:t>
            </a:r>
            <a:r>
              <a:rPr kumimoji="0" lang="en-US" altLang="en-US" sz="1800" b="0" i="0" u="none" strike="noStrike" cap="none" normalizeH="0" baseline="0" dirty="0">
                <a:ln>
                  <a:noFill/>
                </a:ln>
                <a:solidFill>
                  <a:schemeClr val="tx1"/>
                </a:solidFill>
                <a:effectLst/>
              </a:rPr>
              <a:t>, 2006.</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 Hyde, “A survey on the security of virtual machines,” </a:t>
            </a:r>
            <a:r>
              <a:rPr kumimoji="0" lang="en-US" altLang="en-US" sz="1800" b="0" i="1" u="none" strike="noStrike" cap="none" normalizeH="0" baseline="0" dirty="0">
                <a:ln>
                  <a:noFill/>
                </a:ln>
                <a:solidFill>
                  <a:schemeClr val="tx1"/>
                </a:solidFill>
                <a:effectLst/>
              </a:rPr>
              <a:t>Journal of Computer Security</a:t>
            </a:r>
            <a:r>
              <a:rPr kumimoji="0" lang="en-US" altLang="en-US" sz="1800" b="0" i="0" u="none" strike="noStrike" cap="none" normalizeH="0" baseline="0" dirty="0">
                <a:ln>
                  <a:noFill/>
                </a:ln>
                <a:solidFill>
                  <a:schemeClr val="tx1"/>
                </a:solidFill>
                <a:effectLst/>
              </a:rPr>
              <a:t>, vol. 17, no. 3, pp. 305-338, 2009.</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 R. Kumari and V. </a:t>
            </a:r>
            <a:r>
              <a:rPr kumimoji="0" lang="en-US" altLang="en-US" sz="1800" b="0" i="0" u="none" strike="noStrike" cap="none" normalizeH="0" baseline="0" dirty="0" err="1">
                <a:ln>
                  <a:noFill/>
                </a:ln>
                <a:solidFill>
                  <a:schemeClr val="tx1"/>
                </a:solidFill>
                <a:effectLst/>
              </a:rPr>
              <a:t>Kathiresan</a:t>
            </a:r>
            <a:r>
              <a:rPr kumimoji="0" lang="en-US" altLang="en-US" sz="1800" b="0" i="0" u="none" strike="noStrike" cap="none" normalizeH="0" baseline="0" dirty="0">
                <a:ln>
                  <a:noFill/>
                </a:ln>
                <a:solidFill>
                  <a:schemeClr val="tx1"/>
                </a:solidFill>
                <a:effectLst/>
              </a:rPr>
              <a:t>, “Virtual environment security—considerations &amp; practices,” </a:t>
            </a:r>
            <a:r>
              <a:rPr kumimoji="0" lang="en-US" altLang="en-US" sz="1800" b="0" i="1" u="none" strike="noStrike" cap="none" normalizeH="0" baseline="0" dirty="0">
                <a:ln>
                  <a:noFill/>
                </a:ln>
                <a:solidFill>
                  <a:schemeClr val="tx1"/>
                </a:solidFill>
                <a:effectLst/>
              </a:rPr>
              <a:t>International Journal of Computer Applications</a:t>
            </a:r>
            <a:r>
              <a:rPr kumimoji="0" lang="en-US" altLang="en-US" sz="1800" b="0" i="0" u="none" strike="noStrike" cap="none" normalizeH="0" baseline="0" dirty="0">
                <a:ln>
                  <a:noFill/>
                </a:ln>
                <a:solidFill>
                  <a:schemeClr val="tx1"/>
                </a:solidFill>
                <a:effectLst/>
              </a:rPr>
              <a:t>, vol. 25, no. 1, pp. 19-25, 2011.</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 Zhang, “Deep-diving into an easily-overlooked threat: Inter-VM attacks,” in </a:t>
            </a:r>
            <a:r>
              <a:rPr kumimoji="0" lang="en-US" altLang="en-US" sz="1800" b="0" i="1" u="none" strike="noStrike" cap="none" normalizeH="0" baseline="0" dirty="0">
                <a:ln>
                  <a:noFill/>
                </a:ln>
                <a:solidFill>
                  <a:schemeClr val="tx1"/>
                </a:solidFill>
                <a:effectLst/>
              </a:rPr>
              <a:t>Proceedings of the 2012 IEEE International Conference on Cloud Computing Technology and Science</a:t>
            </a:r>
            <a:r>
              <a:rPr kumimoji="0" lang="en-US" altLang="en-US" sz="1800" b="0" i="0" u="none" strike="noStrike" cap="none" normalizeH="0" baseline="0" dirty="0">
                <a:ln>
                  <a:noFill/>
                </a:ln>
                <a:solidFill>
                  <a:schemeClr val="tx1"/>
                </a:solidFill>
                <a:effectLst/>
              </a:rPr>
              <a:t>, 2012.</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 Bates, et al., “On detecting co-resident cloud instances using network flow watermarking techniques,” in </a:t>
            </a:r>
            <a:r>
              <a:rPr kumimoji="0" lang="en-US" altLang="en-US" sz="1800" b="0" i="1" u="none" strike="noStrike" cap="none" normalizeH="0" baseline="0" dirty="0">
                <a:ln>
                  <a:noFill/>
                </a:ln>
                <a:solidFill>
                  <a:schemeClr val="tx1"/>
                </a:solidFill>
                <a:effectLst/>
              </a:rPr>
              <a:t>Proceedings of the 2014 IEEE International Conference on Cloud Computing Technology and Science</a:t>
            </a:r>
            <a:r>
              <a:rPr kumimoji="0" lang="en-US" altLang="en-US" sz="1800" b="0" i="0" u="none" strike="noStrike" cap="none" normalizeH="0" baseline="0" dirty="0">
                <a:ln>
                  <a:noFill/>
                </a:ln>
                <a:solidFill>
                  <a:schemeClr val="tx1"/>
                </a:solidFill>
                <a:effectLst/>
              </a:rPr>
              <a:t>, 2014.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16B2B57E-182D-E020-D621-939D3CE7DE31}"/>
              </a:ext>
            </a:extLst>
          </p:cNvPr>
          <p:cNvSpPr txBox="1"/>
          <p:nvPr/>
        </p:nvSpPr>
        <p:spPr>
          <a:xfrm>
            <a:off x="323528" y="1513091"/>
            <a:ext cx="8381160" cy="4247317"/>
          </a:xfrm>
          <a:prstGeom prst="rect">
            <a:avLst/>
          </a:prstGeom>
          <a:noFill/>
        </p:spPr>
        <p:txBody>
          <a:bodyPr wrap="square">
            <a:spAutoFit/>
          </a:bodyPr>
          <a:lstStyle/>
          <a:p>
            <a:pPr algn="just"/>
            <a:endParaRPr lang="en-US" dirty="0"/>
          </a:p>
          <a:p>
            <a:pPr algn="just"/>
            <a:r>
              <a:rPr lang="en-US" dirty="0"/>
              <a:t>Cloud computing enables flexible, on-demand access to resources, but moving critical data to distributed cloud platforms raises significant security challenges. Virtualization, a key enabler of cloud services, isolates multiple VMs on shared hardware via hypervisors (e.g., Xen, KVM). However, logical isolation is not foolproof, and cross-VM attacks pose threats. This project explores two innovative attacks: a zero-day network-channel attack and a privilege escalation attack using Return-Oriented Programming (ROP). The network-channel attack redirects target VM traffic by impersonating a TAP device, while the privilege escalation attack allows a non-root VM to hijack the hypervisor’s Tool Stack, gaining control over co-located VMs. These findings demonstrate vulnerabilities in VM isolation protocols and highlight how attackers can bypass traditional cloud security. Responsible disclosure of these vulnerabilities was provided to OpenStack and Ravello, alongside suggested countermeasures to enhance security and reinforce cloud infrastructure resilience.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9F55B11C-0D0A-2E54-531D-02A26139AB7E}"/>
              </a:ext>
            </a:extLst>
          </p:cNvPr>
          <p:cNvSpPr txBox="1"/>
          <p:nvPr/>
        </p:nvSpPr>
        <p:spPr>
          <a:xfrm>
            <a:off x="171515" y="1142280"/>
            <a:ext cx="8952530" cy="5586145"/>
          </a:xfrm>
          <a:prstGeom prst="rect">
            <a:avLst/>
          </a:prstGeom>
          <a:noFill/>
        </p:spPr>
        <p:txBody>
          <a:bodyPr wrap="square">
            <a:spAutoFit/>
          </a:bodyPr>
          <a:lstStyle/>
          <a:p>
            <a:pPr algn="just"/>
            <a:r>
              <a:rPr lang="en-US" sz="1700" dirty="0"/>
              <a:t>Cloud computing has revolutionized IT by providing scalable, on-demand resources that drive cost efficiencies and support business agility. Organizations increasingly rely on cloud platforms, moving sensitive data and critical operations into environments managed by third-party providers. While cloud adoption offers substantial benefits, it also introduces security risks due to complex architectures that include diverse technologies like networking, databases, virtualization, and multi-tenant storage. Each layer of this infrastructure is vulnerable to specific types of attacks that could impact data confidentiality, integrity, and system availability.</a:t>
            </a:r>
          </a:p>
          <a:p>
            <a:pPr algn="just"/>
            <a:endParaRPr lang="en-US" sz="1700" dirty="0"/>
          </a:p>
          <a:p>
            <a:pPr algn="just"/>
            <a:r>
              <a:rPr lang="en-US" sz="1700" dirty="0"/>
              <a:t>A cornerstone of cloud security is virtualization, which enables multiple virtual machines (VMs) to operate concurrently on shared hardware while remaining logically isolated. Hypervisors—software that manages VMs, such as Xen, KVM, and VMware—play a central role in enforcing this isolation. However, recent studies have highlighted vulnerabilities within virtualization layers that allow attackers to bypass isolation boundaries, posing threats to cross-VM security. Cross-VM attacks can exploit shared resources, such as memory caches or network channels, or compromise hypervisor security, enabling unauthorized control over neighboring VMs.</a:t>
            </a:r>
          </a:p>
          <a:p>
            <a:pPr algn="just"/>
            <a:endParaRPr lang="en-US" sz="1700" dirty="0"/>
          </a:p>
          <a:p>
            <a:pPr algn="just"/>
            <a:r>
              <a:rPr lang="en-US" sz="1700" dirty="0"/>
              <a:t>This project explores two novel attack vectors: a network-channel redirection attack and a privilege escalation attack using Return-Oriented Programming (ROP), both of which compromise VM isolation and present new challenges for securing cloud environments.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55AFE46D-EA16-319A-FA75-B92A37EEE0CE}"/>
              </a:ext>
            </a:extLst>
          </p:cNvPr>
          <p:cNvSpPr txBox="1"/>
          <p:nvPr/>
        </p:nvSpPr>
        <p:spPr>
          <a:xfrm>
            <a:off x="395536" y="1340768"/>
            <a:ext cx="8442824" cy="5355312"/>
          </a:xfrm>
          <a:prstGeom prst="rect">
            <a:avLst/>
          </a:prstGeom>
          <a:noFill/>
        </p:spPr>
        <p:txBody>
          <a:bodyPr wrap="square">
            <a:spAutoFit/>
          </a:bodyPr>
          <a:lstStyle/>
          <a:p>
            <a:pPr algn="just"/>
            <a:r>
              <a:rPr lang="en-US" dirty="0"/>
              <a:t>The objective of this research is to investigate security vulnerabilities within cloud virtualization environments, specifically focusing on the risks posed by cross-VM attacks. The study aims to:</a:t>
            </a:r>
          </a:p>
          <a:p>
            <a:pPr algn="just"/>
            <a:endParaRPr lang="en-US" dirty="0"/>
          </a:p>
          <a:p>
            <a:pPr algn="just">
              <a:buFont typeface="+mj-lt"/>
              <a:buAutoNum type="arabicPeriod"/>
            </a:pPr>
            <a:r>
              <a:rPr lang="en-US" b="1" dirty="0"/>
              <a:t>Identify and Demonstrate Vulnerabilities</a:t>
            </a:r>
            <a:r>
              <a:rPr lang="en-US" dirty="0"/>
              <a:t>: Explore and document potential weaknesses in current VM isolation mechanisms provided by hypervisors like Xen, KVM, and VMware. This includes demonstrating two specific attacks: a zero-day network-channel redirection attack and a privilege escalation attack using Return-Oriented Programming (ROP).</a:t>
            </a:r>
          </a:p>
          <a:p>
            <a:pPr algn="just">
              <a:buFont typeface="+mj-lt"/>
              <a:buAutoNum type="arabicPeriod"/>
            </a:pPr>
            <a:endParaRPr lang="en-US" dirty="0"/>
          </a:p>
          <a:p>
            <a:pPr algn="just">
              <a:buFont typeface="+mj-lt"/>
              <a:buAutoNum type="arabicPeriod"/>
            </a:pPr>
            <a:r>
              <a:rPr lang="en-US" b="1" dirty="0"/>
              <a:t>Evaluate Impact on VM Isolation</a:t>
            </a:r>
            <a:r>
              <a:rPr lang="en-US" dirty="0"/>
              <a:t>: Assess how these attacks can undermine logical isolation by enabling unauthorized control over co-residing VMs, thereby compromising data security and operational integrity within a shared cloud environment.</a:t>
            </a:r>
          </a:p>
          <a:p>
            <a:pPr algn="just">
              <a:buFont typeface="+mj-lt"/>
              <a:buAutoNum type="arabicPeriod"/>
            </a:pPr>
            <a:endParaRPr lang="en-US" dirty="0"/>
          </a:p>
          <a:p>
            <a:pPr algn="just">
              <a:buFont typeface="+mj-lt"/>
              <a:buAutoNum type="arabicPeriod"/>
            </a:pPr>
            <a:r>
              <a:rPr lang="en-US" b="1" dirty="0"/>
              <a:t>Propose Mitigation Strategies</a:t>
            </a:r>
            <a:r>
              <a:rPr lang="en-US" dirty="0"/>
              <a:t>: Develop and suggest effective countermeasures to address identified vulnerabilities, offering cloud providers actionable recommendations to enhance VM isolation and overall infrastructure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55AFE46D-EA16-319A-FA75-B92A37EEE0CE}"/>
              </a:ext>
            </a:extLst>
          </p:cNvPr>
          <p:cNvSpPr txBox="1"/>
          <p:nvPr/>
        </p:nvSpPr>
        <p:spPr>
          <a:xfrm>
            <a:off x="395536" y="1340768"/>
            <a:ext cx="8442824" cy="2585323"/>
          </a:xfrm>
          <a:prstGeom prst="rect">
            <a:avLst/>
          </a:prstGeom>
          <a:noFill/>
        </p:spPr>
        <p:txBody>
          <a:bodyPr wrap="square">
            <a:spAutoFit/>
          </a:bodyPr>
          <a:lstStyle/>
          <a:p>
            <a:pPr algn="just"/>
            <a:r>
              <a:rPr lang="en-US" b="1" dirty="0"/>
              <a:t>4.Raise Awareness for Responsible Disclosure</a:t>
            </a:r>
            <a:r>
              <a:rPr lang="en-US" dirty="0"/>
              <a:t>: Facilitate secure cloud computing by responsibly disclosing identified vulnerabilities to relevant cloud security teams (e.g., OpenStack and Ravello) to improve their ability to safeguard cloud infrastructures against emerging threats.</a:t>
            </a:r>
          </a:p>
          <a:p>
            <a:pPr algn="just"/>
            <a:endParaRPr lang="en-US" dirty="0"/>
          </a:p>
          <a:p>
            <a:pPr algn="just"/>
            <a:r>
              <a:rPr lang="en-US" dirty="0"/>
              <a:t>The research ultimately seeks to contribute to more robust and secure cloud architectures by providing insights into cross-VM security threats and practical defensive strategies.</a:t>
            </a:r>
          </a:p>
          <a:p>
            <a:pPr algn="just"/>
            <a:r>
              <a:rPr lang="en-US" dirty="0"/>
              <a:t>.</a:t>
            </a:r>
          </a:p>
        </p:txBody>
      </p:sp>
    </p:spTree>
    <p:extLst>
      <p:ext uri="{BB962C8B-B14F-4D97-AF65-F5344CB8AC3E}">
        <p14:creationId xmlns:p14="http://schemas.microsoft.com/office/powerpoint/2010/main" val="2705457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10068</TotalTime>
  <Words>2965</Words>
  <Application>Microsoft Office PowerPoint</Application>
  <PresentationFormat>On-screen Show (4:3)</PresentationFormat>
  <Paragraphs>211</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Dhanashekar Reddy</cp:lastModifiedBy>
  <cp:revision>718</cp:revision>
  <dcterms:modified xsi:type="dcterms:W3CDTF">2024-10-28T13:38:51Z</dcterms:modified>
</cp:coreProperties>
</file>