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2" r:id="rId12"/>
    <p:sldId id="265"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94660"/>
  </p:normalViewPr>
  <p:slideViewPr>
    <p:cSldViewPr>
      <p:cViewPr varScale="1">
        <p:scale>
          <a:sx n="78" d="100"/>
          <a:sy n="78" d="100"/>
        </p:scale>
        <p:origin x="72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25-08-2024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8/25/2024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HEMAVATHI N</a:t>
            </a:r>
          </a:p>
          <a:p>
            <a:r>
              <a:rPr lang="en-US" sz="2400" dirty="0"/>
              <a:t>REGISTER NO:CF882F617C9A5A8BC8A4E0B3EEF4625C,312208682</a:t>
            </a:r>
          </a:p>
          <a:p>
            <a:r>
              <a:rPr lang="en-US" sz="2400" dirty="0"/>
              <a:t>DEPARTMENT:B.COM[GENERAL]</a:t>
            </a:r>
          </a:p>
          <a:p>
            <a:r>
              <a:rPr lang="en-US" sz="2400" dirty="0"/>
              <a:t>COLLEGE:MEENAKSHI COLLEGE FOR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5BA6AC6-ADE6-2D46-DDEB-2B96D84C26CB}"/>
              </a:ext>
            </a:extLst>
          </p:cNvPr>
          <p:cNvSpPr txBox="1"/>
          <p:nvPr/>
        </p:nvSpPr>
        <p:spPr>
          <a:xfrm>
            <a:off x="710278" y="1295400"/>
            <a:ext cx="6100916" cy="5262979"/>
          </a:xfrm>
          <a:prstGeom prst="rect">
            <a:avLst/>
          </a:prstGeom>
          <a:noFill/>
        </p:spPr>
        <p:txBody>
          <a:bodyPr wrap="square">
            <a:spAutoFit/>
          </a:bodyPr>
          <a:lstStyle/>
          <a:p>
            <a:pPr algn="l"/>
            <a:r>
              <a:rPr lang="en-IN" sz="2400" i="0" u="none" strike="noStrike" baseline="0" dirty="0">
                <a:latin typeface="Times New Roman" panose="02020603050405020304" pitchFamily="18" charset="0"/>
                <a:cs typeface="Times New Roman" panose="02020603050405020304" pitchFamily="18" charset="0"/>
              </a:rPr>
              <a:t>● STEP -1</a:t>
            </a:r>
          </a:p>
          <a:p>
            <a:pPr algn="l"/>
            <a:r>
              <a:rPr lang="en-IN" sz="2400" i="0" u="none" strike="noStrike" baseline="0" dirty="0">
                <a:latin typeface="Times New Roman" panose="02020603050405020304" pitchFamily="18" charset="0"/>
                <a:cs typeface="Times New Roman" panose="02020603050405020304" pitchFamily="18" charset="0"/>
              </a:rPr>
              <a:t>DOWNLOAD THE EMPLOYEE DATASET</a:t>
            </a:r>
          </a:p>
          <a:p>
            <a:pPr algn="l"/>
            <a:r>
              <a:rPr lang="en-US" sz="2400" i="0" u="none" strike="noStrike" baseline="0" dirty="0">
                <a:latin typeface="Times New Roman" panose="02020603050405020304" pitchFamily="18" charset="0"/>
                <a:cs typeface="Times New Roman" panose="02020603050405020304" pitchFamily="18" charset="0"/>
              </a:rPr>
              <a:t>AND OPEN THE EMPLOYEE DATASET IN EXCEL.</a:t>
            </a:r>
          </a:p>
          <a:p>
            <a:pPr algn="l"/>
            <a:r>
              <a:rPr lang="en-IN" sz="2400" i="0" u="none" strike="noStrike" baseline="0" dirty="0">
                <a:latin typeface="Times New Roman" panose="02020603050405020304" pitchFamily="18" charset="0"/>
                <a:cs typeface="Times New Roman" panose="02020603050405020304" pitchFamily="18" charset="0"/>
              </a:rPr>
              <a:t>● STEP -2</a:t>
            </a:r>
          </a:p>
          <a:p>
            <a:pPr algn="l"/>
            <a:r>
              <a:rPr lang="en-US" sz="2400" i="0" u="none" strike="noStrike" baseline="0" dirty="0">
                <a:latin typeface="Times New Roman" panose="02020603050405020304" pitchFamily="18" charset="0"/>
                <a:cs typeface="Times New Roman" panose="02020603050405020304" pitchFamily="18" charset="0"/>
              </a:rPr>
              <a:t>SELECT THE ENTIRE DATA AND CLICK</a:t>
            </a:r>
          </a:p>
          <a:p>
            <a:pPr algn="l"/>
            <a:r>
              <a:rPr lang="en-US" sz="2400" i="0" u="none" strike="noStrike" baseline="0" dirty="0">
                <a:latin typeface="Times New Roman" panose="02020603050405020304" pitchFamily="18" charset="0"/>
                <a:cs typeface="Times New Roman" panose="02020603050405020304" pitchFamily="18" charset="0"/>
              </a:rPr>
              <a:t>ON DATA AND CLICK ON FILTER OPTION.</a:t>
            </a:r>
          </a:p>
          <a:p>
            <a:pPr algn="l"/>
            <a:r>
              <a:rPr lang="en-IN" sz="2400" i="0" u="none" strike="noStrike" baseline="0" dirty="0">
                <a:latin typeface="Times New Roman" panose="02020603050405020304" pitchFamily="18" charset="0"/>
                <a:cs typeface="Times New Roman" panose="02020603050405020304" pitchFamily="18" charset="0"/>
              </a:rPr>
              <a:t>● STEP -3</a:t>
            </a:r>
          </a:p>
          <a:p>
            <a:pPr algn="l"/>
            <a:r>
              <a:rPr lang="en-US" sz="2400" i="0" u="none" strike="noStrike" baseline="0" dirty="0">
                <a:latin typeface="Times New Roman" panose="02020603050405020304" pitchFamily="18" charset="0"/>
                <a:cs typeface="Times New Roman" panose="02020603050405020304" pitchFamily="18" charset="0"/>
              </a:rPr>
              <a:t>FILTER FTP FROM A TO Z ORDER.</a:t>
            </a:r>
          </a:p>
          <a:p>
            <a:pPr algn="l"/>
            <a:r>
              <a:rPr lang="en-IN" sz="2400" i="0" u="none" strike="noStrike" baseline="0" dirty="0">
                <a:latin typeface="Times New Roman" panose="02020603050405020304" pitchFamily="18" charset="0"/>
                <a:cs typeface="Times New Roman" panose="02020603050405020304" pitchFamily="18" charset="0"/>
              </a:rPr>
              <a:t>● STEP -4</a:t>
            </a:r>
          </a:p>
          <a:p>
            <a:pPr algn="l"/>
            <a:r>
              <a:rPr lang="en-US" sz="2400" i="0" u="none" strike="noStrike" baseline="0" dirty="0">
                <a:latin typeface="Times New Roman" panose="02020603050405020304" pitchFamily="18" charset="0"/>
                <a:cs typeface="Times New Roman" panose="02020603050405020304" pitchFamily="18" charset="0"/>
              </a:rPr>
              <a:t>SELECT THE ENTIRE DATA AND CLICK</a:t>
            </a:r>
          </a:p>
          <a:p>
            <a:pPr algn="l"/>
            <a:r>
              <a:rPr lang="en-US" sz="2400" i="0" u="none" strike="noStrike" baseline="0" dirty="0">
                <a:latin typeface="Times New Roman" panose="02020603050405020304" pitchFamily="18" charset="0"/>
                <a:cs typeface="Times New Roman" panose="02020603050405020304" pitchFamily="18" charset="0"/>
              </a:rPr>
              <a:t>ON INSERT AND CLICK ON PIVOT TABLE TO</a:t>
            </a:r>
          </a:p>
          <a:p>
            <a:pPr algn="l"/>
            <a:r>
              <a:rPr lang="en-IN" sz="2400" i="0" u="none" strike="noStrike" baseline="0" dirty="0">
                <a:latin typeface="Times New Roman" panose="02020603050405020304" pitchFamily="18" charset="0"/>
                <a:cs typeface="Times New Roman" panose="02020603050405020304" pitchFamily="18" charset="0"/>
              </a:rPr>
              <a:t>CREATE PIVOT TABLE.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A96E62-7959-3453-EBB5-4C2047068803}"/>
              </a:ext>
            </a:extLst>
          </p:cNvPr>
          <p:cNvSpPr txBox="1"/>
          <p:nvPr/>
        </p:nvSpPr>
        <p:spPr>
          <a:xfrm>
            <a:off x="1066800" y="982176"/>
            <a:ext cx="6100916" cy="4524315"/>
          </a:xfrm>
          <a:prstGeom prst="rect">
            <a:avLst/>
          </a:prstGeom>
          <a:noFill/>
        </p:spPr>
        <p:txBody>
          <a:bodyPr wrap="square">
            <a:spAutoFit/>
          </a:bodyPr>
          <a:lstStyle/>
          <a:p>
            <a:pPr algn="l"/>
            <a:r>
              <a:rPr lang="en-IN" sz="2400" i="0" u="none" strike="noStrike" baseline="0" dirty="0">
                <a:latin typeface="Times New Roman" panose="02020603050405020304" pitchFamily="18" charset="0"/>
                <a:cs typeface="Times New Roman" panose="02020603050405020304" pitchFamily="18" charset="0"/>
              </a:rPr>
              <a:t>● STEP -5</a:t>
            </a:r>
          </a:p>
          <a:p>
            <a:pPr algn="l"/>
            <a:r>
              <a:rPr lang="en-US" sz="2400" i="0" u="none" strike="noStrike" baseline="0" dirty="0">
                <a:latin typeface="Times New Roman" panose="02020603050405020304" pitchFamily="18" charset="0"/>
                <a:cs typeface="Times New Roman" panose="02020603050405020304" pitchFamily="18" charset="0"/>
              </a:rPr>
              <a:t>DRAG THE NEEDED DATA AND CREATE A</a:t>
            </a:r>
          </a:p>
          <a:p>
            <a:pPr algn="l"/>
            <a:r>
              <a:rPr lang="en-IN" sz="2400" i="0" u="none" strike="noStrike" baseline="0" dirty="0">
                <a:latin typeface="Times New Roman" panose="02020603050405020304" pitchFamily="18" charset="0"/>
                <a:cs typeface="Times New Roman" panose="02020603050405020304" pitchFamily="18" charset="0"/>
              </a:rPr>
              <a:t>PIVOT TABLE.</a:t>
            </a:r>
          </a:p>
          <a:p>
            <a:pPr algn="l"/>
            <a:r>
              <a:rPr lang="en-IN" sz="2400" i="0" u="none" strike="noStrike" baseline="0" dirty="0">
                <a:latin typeface="Times New Roman" panose="02020603050405020304" pitchFamily="18" charset="0"/>
                <a:cs typeface="Times New Roman" panose="02020603050405020304" pitchFamily="18" charset="0"/>
              </a:rPr>
              <a:t>● STEP -6</a:t>
            </a:r>
          </a:p>
          <a:p>
            <a:pPr algn="l"/>
            <a:r>
              <a:rPr lang="en-US" sz="2400" i="0" u="none" strike="noStrike" baseline="0" dirty="0">
                <a:latin typeface="Times New Roman" panose="02020603050405020304" pitchFamily="18" charset="0"/>
                <a:cs typeface="Times New Roman" panose="02020603050405020304" pitchFamily="18" charset="0"/>
              </a:rPr>
              <a:t>SELECT THE PIVOT TABLE AND CLICK ON</a:t>
            </a:r>
          </a:p>
          <a:p>
            <a:pPr algn="l"/>
            <a:r>
              <a:rPr lang="en-IN" sz="2400" i="0" u="none" strike="noStrike" baseline="0" dirty="0">
                <a:latin typeface="Times New Roman" panose="02020603050405020304" pitchFamily="18" charset="0"/>
                <a:cs typeface="Times New Roman" panose="02020603050405020304" pitchFamily="18" charset="0"/>
              </a:rPr>
              <a:t>INSERT.</a:t>
            </a:r>
          </a:p>
          <a:p>
            <a:pPr algn="l"/>
            <a:r>
              <a:rPr lang="en-IN" sz="2400" i="0" u="none" strike="noStrike" baseline="0" dirty="0">
                <a:latin typeface="Times New Roman" panose="02020603050405020304" pitchFamily="18" charset="0"/>
                <a:cs typeface="Times New Roman" panose="02020603050405020304" pitchFamily="18" charset="0"/>
              </a:rPr>
              <a:t>● STEP-7</a:t>
            </a:r>
          </a:p>
          <a:p>
            <a:pPr algn="l"/>
            <a:r>
              <a:rPr lang="en-US" sz="2400" i="0" u="none" strike="noStrike" baseline="0" dirty="0">
                <a:latin typeface="Times New Roman" panose="02020603050405020304" pitchFamily="18" charset="0"/>
                <a:cs typeface="Times New Roman" panose="02020603050405020304" pitchFamily="18" charset="0"/>
              </a:rPr>
              <a:t>NOW CLICK ON THE CHART THAT YOU</a:t>
            </a:r>
          </a:p>
          <a:p>
            <a:pPr algn="l"/>
            <a:r>
              <a:rPr lang="en-IN" sz="2400" i="0" u="none" strike="noStrike" baseline="0" dirty="0">
                <a:latin typeface="Times New Roman" panose="02020603050405020304" pitchFamily="18" charset="0"/>
                <a:cs typeface="Times New Roman" panose="02020603050405020304" pitchFamily="18" charset="0"/>
              </a:rPr>
              <a:t>WANT.</a:t>
            </a:r>
          </a:p>
          <a:p>
            <a:pPr algn="l"/>
            <a:r>
              <a:rPr lang="en-IN" sz="2400" i="0" u="none" strike="noStrike" baseline="0" dirty="0">
                <a:latin typeface="Times New Roman" panose="02020603050405020304" pitchFamily="18" charset="0"/>
                <a:cs typeface="Times New Roman" panose="02020603050405020304" pitchFamily="18" charset="0"/>
              </a:rPr>
              <a:t>● STEP -8</a:t>
            </a:r>
          </a:p>
          <a:p>
            <a:pPr algn="l"/>
            <a:r>
              <a:rPr lang="en-IN" sz="2400" i="0" u="none" strike="noStrike" baseline="0" dirty="0">
                <a:latin typeface="Times New Roman" panose="02020603050405020304" pitchFamily="18" charset="0"/>
                <a:cs typeface="Times New Roman" panose="02020603050405020304" pitchFamily="18" charset="0"/>
              </a:rPr>
              <a:t>THE CHART IS CREATED.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052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a:extLst>
              <a:ext uri="{FF2B5EF4-FFF2-40B4-BE49-F238E27FC236}">
                <a16:creationId xmlns:a16="http://schemas.microsoft.com/office/drawing/2014/main" id="{6A5DC781-22B9-497F-2C2D-40BD80D3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2268332"/>
            <a:ext cx="7086600" cy="3218068"/>
          </a:xfrm>
          <a:prstGeom prst="rect">
            <a:avLst/>
          </a:prstGeom>
        </p:spPr>
      </p:pic>
      <p:sp>
        <p:nvSpPr>
          <p:cNvPr id="11" name="TextBox 10">
            <a:extLst>
              <a:ext uri="{FF2B5EF4-FFF2-40B4-BE49-F238E27FC236}">
                <a16:creationId xmlns:a16="http://schemas.microsoft.com/office/drawing/2014/main" id="{8DCCF596-E787-A677-7E3B-1D7A2E94D04D}"/>
              </a:ext>
            </a:extLst>
          </p:cNvPr>
          <p:cNvSpPr txBox="1"/>
          <p:nvPr/>
        </p:nvSpPr>
        <p:spPr>
          <a:xfrm>
            <a:off x="685800" y="1259786"/>
            <a:ext cx="6100916" cy="707886"/>
          </a:xfrm>
          <a:prstGeom prst="rect">
            <a:avLst/>
          </a:prstGeom>
          <a:noFill/>
        </p:spPr>
        <p:txBody>
          <a:bodyPr wrap="square">
            <a:spAutoFit/>
          </a:bodyPr>
          <a:lstStyle/>
          <a:p>
            <a:r>
              <a:rPr lang="en-IN" sz="4000" b="1" i="0" u="none" strike="noStrike" baseline="0" dirty="0">
                <a:latin typeface="Times New Roman" panose="02020603050405020304" pitchFamily="18" charset="0"/>
                <a:cs typeface="Times New Roman" panose="02020603050405020304" pitchFamily="18" charset="0"/>
              </a:rPr>
              <a:t>1.TABLE</a:t>
            </a:r>
            <a:endParaRPr lang="en-IN" sz="4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CF728E0-E695-8EC1-1791-BB87D9442D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76400"/>
            <a:ext cx="6553200" cy="3919538"/>
          </a:xfrm>
          <a:prstGeom prst="rect">
            <a:avLst/>
          </a:prstGeom>
        </p:spPr>
      </p:pic>
      <p:sp>
        <p:nvSpPr>
          <p:cNvPr id="5" name="TextBox 4">
            <a:extLst>
              <a:ext uri="{FF2B5EF4-FFF2-40B4-BE49-F238E27FC236}">
                <a16:creationId xmlns:a16="http://schemas.microsoft.com/office/drawing/2014/main" id="{C3D3CCE9-6457-3943-A5AE-F7B2091BB79A}"/>
              </a:ext>
            </a:extLst>
          </p:cNvPr>
          <p:cNvSpPr txBox="1"/>
          <p:nvPr/>
        </p:nvSpPr>
        <p:spPr>
          <a:xfrm>
            <a:off x="1066800" y="588692"/>
            <a:ext cx="6100916" cy="646331"/>
          </a:xfrm>
          <a:prstGeom prst="rect">
            <a:avLst/>
          </a:prstGeom>
          <a:noFill/>
        </p:spPr>
        <p:txBody>
          <a:bodyPr wrap="square">
            <a:spAutoFit/>
          </a:bodyPr>
          <a:lstStyle/>
          <a:p>
            <a:r>
              <a:rPr lang="en-IN" sz="3600" b="1" i="0" u="none" strike="noStrike" baseline="0" dirty="0">
                <a:latin typeface="Times New Roman" panose="02020603050405020304" pitchFamily="18" charset="0"/>
                <a:cs typeface="Times New Roman" panose="02020603050405020304" pitchFamily="18" charset="0"/>
              </a:rPr>
              <a:t>2. </a:t>
            </a:r>
            <a:r>
              <a:rPr lang="en-IN" sz="3600" b="1" dirty="0">
                <a:latin typeface="Times New Roman" panose="02020603050405020304" pitchFamily="18" charset="0"/>
                <a:cs typeface="Times New Roman" panose="02020603050405020304" pitchFamily="18" charset="0"/>
              </a:rPr>
              <a:t>AERA</a:t>
            </a:r>
            <a:r>
              <a:rPr lang="en-IN" sz="3600" b="1" i="0" u="none" strike="noStrike" baseline="0" dirty="0">
                <a:latin typeface="Times New Roman" panose="02020603050405020304" pitchFamily="18" charset="0"/>
                <a:cs typeface="Times New Roman" panose="02020603050405020304" pitchFamily="18" charset="0"/>
              </a:rPr>
              <a:t> DIAGRAM</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752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9359DC1-C2A4-F166-ED24-14DDD95E44C0}"/>
              </a:ext>
            </a:extLst>
          </p:cNvPr>
          <p:cNvSpPr txBox="1"/>
          <p:nvPr/>
        </p:nvSpPr>
        <p:spPr>
          <a:xfrm>
            <a:off x="735667" y="1371600"/>
            <a:ext cx="6100916" cy="3416320"/>
          </a:xfrm>
          <a:prstGeom prst="rect">
            <a:avLst/>
          </a:prstGeom>
          <a:noFill/>
        </p:spPr>
        <p:txBody>
          <a:bodyPr wrap="square">
            <a:spAutoFit/>
          </a:bodyPr>
          <a:lstStyle/>
          <a:p>
            <a:pPr algn="l"/>
            <a:r>
              <a:rPr lang="en-US" sz="2400" i="0" u="none" strike="noStrike" baseline="0" dirty="0">
                <a:latin typeface="Times New Roman" panose="02020603050405020304" pitchFamily="18" charset="0"/>
                <a:cs typeface="Times New Roman" panose="02020603050405020304" pitchFamily="18" charset="0"/>
              </a:rPr>
              <a:t>The dataset reveals the overall composition of the workforce, including demographics such as gender.</a:t>
            </a:r>
            <a:r>
              <a:rPr lang="en-US" sz="2400" dirty="0">
                <a:latin typeface="Times New Roman" panose="02020603050405020304" pitchFamily="18" charset="0"/>
                <a:cs typeface="Times New Roman" panose="02020603050405020304" pitchFamily="18" charset="0"/>
              </a:rPr>
              <a:t> </a:t>
            </a:r>
            <a:r>
              <a:rPr lang="en-US" sz="2400" i="0" u="none" strike="noStrike" baseline="0" dirty="0">
                <a:latin typeface="Times New Roman" panose="02020603050405020304" pitchFamily="18" charset="0"/>
                <a:cs typeface="Times New Roman" panose="02020603050405020304" pitchFamily="18" charset="0"/>
              </a:rPr>
              <a:t>salary, employee type and work location This information is crucial for understanding the diversity and experience level within the organization. The analysis aids in workforce planning by forecasting future staffing needs based on current trends and organizational growth projections.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extBox 23">
            <a:extLst>
              <a:ext uri="{FF2B5EF4-FFF2-40B4-BE49-F238E27FC236}">
                <a16:creationId xmlns:a16="http://schemas.microsoft.com/office/drawing/2014/main" id="{1354B27C-E31B-9805-B67D-B3BF9C255B1D}"/>
              </a:ext>
            </a:extLst>
          </p:cNvPr>
          <p:cNvSpPr txBox="1"/>
          <p:nvPr/>
        </p:nvSpPr>
        <p:spPr>
          <a:xfrm>
            <a:off x="756567" y="2019300"/>
            <a:ext cx="8511183" cy="1754326"/>
          </a:xfrm>
          <a:prstGeom prst="rect">
            <a:avLst/>
          </a:prstGeom>
          <a:noFill/>
        </p:spPr>
        <p:txBody>
          <a:bodyPr wrap="square">
            <a:spAutoFit/>
          </a:bodyPr>
          <a:lstStyle/>
          <a:p>
            <a:pPr algn="l"/>
            <a:r>
              <a:rPr lang="en-IN" sz="3600" b="1" i="0" u="none" strike="noStrike" baseline="0" dirty="0">
                <a:solidFill>
                  <a:srgbClr val="0F0F0F"/>
                </a:solidFill>
                <a:latin typeface="TimesNewRomanPS-BoldMT"/>
              </a:rPr>
              <a:t>Employee Performance Analysis</a:t>
            </a:r>
          </a:p>
          <a:p>
            <a:pPr algn="l"/>
            <a:r>
              <a:rPr lang="en-IN" sz="3600" b="1" i="0" u="none" strike="noStrike" baseline="0" dirty="0">
                <a:solidFill>
                  <a:srgbClr val="0F0F0F"/>
                </a:solidFill>
                <a:latin typeface="TimesNewRomanPS-BoldMT"/>
              </a:rPr>
              <a:t>Based On Departments, Employee</a:t>
            </a:r>
          </a:p>
          <a:p>
            <a:pPr algn="l"/>
            <a:r>
              <a:rPr lang="en-US" sz="3600" b="1" i="0" u="none" strike="noStrike" baseline="0" dirty="0">
                <a:solidFill>
                  <a:srgbClr val="0F0F0F"/>
                </a:solidFill>
                <a:latin typeface="TimesNewRomanPS-BoldMT"/>
              </a:rPr>
              <a:t>Type And FTE using Excel</a:t>
            </a:r>
            <a:endParaRPr lang="en-IN" sz="3600" b="1" i="0" u="none" strike="noStrike" baseline="0" dirty="0">
              <a:solidFill>
                <a:srgbClr val="0F0F0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9A4B2D48-6213-DC7C-3066-FE4CD12E9B80}"/>
              </a:ext>
            </a:extLst>
          </p:cNvPr>
          <p:cNvSpPr txBox="1"/>
          <p:nvPr/>
        </p:nvSpPr>
        <p:spPr>
          <a:xfrm>
            <a:off x="793073" y="1730158"/>
            <a:ext cx="6100916" cy="3108543"/>
          </a:xfrm>
          <a:prstGeom prst="rect">
            <a:avLst/>
          </a:prstGeom>
          <a:noFill/>
        </p:spPr>
        <p:txBody>
          <a:bodyPr wrap="square">
            <a:spAutoFit/>
          </a:bodyPr>
          <a:lstStyle/>
          <a:p>
            <a:pPr algn="l"/>
            <a:r>
              <a:rPr lang="en-US" sz="2800" i="0" u="none" strike="noStrike" baseline="0" dirty="0">
                <a:latin typeface="Times New Roman" panose="02020603050405020304" pitchFamily="18" charset="0"/>
                <a:cs typeface="Times New Roman" panose="02020603050405020304" pitchFamily="18" charset="0"/>
              </a:rPr>
              <a:t>The purpose of Full-Time Equivalent</a:t>
            </a:r>
          </a:p>
          <a:p>
            <a:pPr algn="l"/>
            <a:r>
              <a:rPr lang="en-US" sz="2800" i="0" u="none" strike="noStrike" baseline="0" dirty="0">
                <a:latin typeface="Times New Roman" panose="02020603050405020304" pitchFamily="18" charset="0"/>
                <a:cs typeface="Times New Roman" panose="02020603050405020304" pitchFamily="18" charset="0"/>
              </a:rPr>
              <a:t>(FTE) is to standardize the</a:t>
            </a:r>
          </a:p>
          <a:p>
            <a:pPr algn="l"/>
            <a:r>
              <a:rPr lang="en-US" sz="2800" i="0" u="none" strike="noStrike" baseline="0" dirty="0">
                <a:latin typeface="Times New Roman" panose="02020603050405020304" pitchFamily="18" charset="0"/>
                <a:cs typeface="Times New Roman" panose="02020603050405020304" pitchFamily="18" charset="0"/>
              </a:rPr>
              <a:t>measurement of employee work hours,</a:t>
            </a:r>
          </a:p>
          <a:p>
            <a:pPr algn="l"/>
            <a:r>
              <a:rPr lang="en-US" sz="2800" i="0" u="none" strike="noStrike" baseline="0" dirty="0">
                <a:latin typeface="Times New Roman" panose="02020603050405020304" pitchFamily="18" charset="0"/>
                <a:cs typeface="Times New Roman" panose="02020603050405020304" pitchFamily="18" charset="0"/>
              </a:rPr>
              <a:t>regardless of whether they work</a:t>
            </a:r>
          </a:p>
          <a:p>
            <a:pPr algn="l"/>
            <a:r>
              <a:rPr lang="en-US" sz="2800" i="0" u="none" strike="noStrike" baseline="0" dirty="0">
                <a:latin typeface="Times New Roman" panose="02020603050405020304" pitchFamily="18" charset="0"/>
                <a:cs typeface="Times New Roman" panose="02020603050405020304" pitchFamily="18" charset="0"/>
              </a:rPr>
              <a:t>full-time or part-time, in order to</a:t>
            </a:r>
          </a:p>
          <a:p>
            <a:pPr algn="l"/>
            <a:r>
              <a:rPr lang="en-US" sz="2800" i="0" u="none" strike="noStrike" baseline="0" dirty="0">
                <a:latin typeface="Times New Roman" panose="02020603050405020304" pitchFamily="18" charset="0"/>
                <a:cs typeface="Times New Roman" panose="02020603050405020304" pitchFamily="18" charset="0"/>
              </a:rPr>
              <a:t>better manage, allocate, and analyze</a:t>
            </a:r>
          </a:p>
          <a:p>
            <a:pPr algn="l"/>
            <a:r>
              <a:rPr lang="en-IN" sz="2800" i="0" u="none" strike="noStrike" baseline="0" dirty="0">
                <a:latin typeface="Times New Roman" panose="02020603050405020304" pitchFamily="18" charset="0"/>
                <a:cs typeface="Times New Roman" panose="02020603050405020304" pitchFamily="18" charset="0"/>
              </a:rPr>
              <a:t>workforce resources.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41862" y="1794201"/>
            <a:ext cx="7924800" cy="3046988"/>
          </a:xfrm>
          <a:prstGeom prst="rect">
            <a:avLst/>
          </a:prstGeom>
          <a:noFill/>
        </p:spPr>
        <p:txBody>
          <a:bodyPr wrap="square" rtlCol="0">
            <a:spAutoFit/>
          </a:bodyPr>
          <a:lstStyle/>
          <a:p>
            <a:pPr algn="l"/>
            <a:r>
              <a:rPr lang="en-US" sz="3200" i="0" dirty="0">
                <a:solidFill>
                  <a:srgbClr val="001D35"/>
                </a:solidFill>
                <a:effectLst/>
                <a:highlight>
                  <a:srgbClr val="FFFFFF"/>
                </a:highlight>
                <a:latin typeface="Times New Roman" panose="02020603050405020304" pitchFamily="18" charset="0"/>
                <a:cs typeface="Times New Roman" panose="02020603050405020304" pitchFamily="18" charset="0"/>
              </a:rPr>
              <a:t>Employee analytics, also known as workforce analytics or people analytics, is </a:t>
            </a:r>
            <a:r>
              <a:rPr lang="en-US" sz="3200" dirty="0">
                <a:latin typeface="Times New Roman" panose="02020603050405020304" pitchFamily="18" charset="0"/>
                <a:cs typeface="Times New Roman" panose="02020603050405020304" pitchFamily="18" charset="0"/>
              </a:rPr>
              <a:t>the practice of collecting, analyzing, and interpreting data about employees and the workplace to improve decision-making and the workplace environment</a:t>
            </a:r>
            <a:r>
              <a:rPr lang="en-US" sz="3200" i="0" dirty="0">
                <a:solidFill>
                  <a:srgbClr val="001D35"/>
                </a:solidFill>
                <a:effectLst/>
                <a:highlight>
                  <a:srgbClr val="FFFFFF"/>
                </a:highlight>
                <a:latin typeface="Times New Roman" panose="02020603050405020304" pitchFamily="18" charset="0"/>
                <a:cs typeface="Times New Roman" panose="02020603050405020304" pitchFamily="18" charset="0"/>
              </a:rPr>
              <a:t>.</a:t>
            </a:r>
            <a:endParaRPr lang="en-US" sz="320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B32BC5B6-8106-4E87-52D9-697949333E0E}"/>
              </a:ext>
            </a:extLst>
          </p:cNvPr>
          <p:cNvSpPr txBox="1"/>
          <p:nvPr/>
        </p:nvSpPr>
        <p:spPr>
          <a:xfrm>
            <a:off x="704665" y="1695450"/>
            <a:ext cx="6100916" cy="4401205"/>
          </a:xfrm>
          <a:prstGeom prst="rect">
            <a:avLst/>
          </a:prstGeom>
          <a:noFill/>
        </p:spPr>
        <p:txBody>
          <a:bodyPr wrap="square">
            <a:spAutoFit/>
          </a:bodyPr>
          <a:lstStyle/>
          <a:p>
            <a:pPr algn="l"/>
            <a:r>
              <a:rPr lang="en-IN" sz="2800" b="0" i="0" u="none" strike="noStrike" baseline="0" dirty="0">
                <a:latin typeface="Times New Roman" panose="02020603050405020304" pitchFamily="18" charset="0"/>
                <a:cs typeface="Times New Roman" panose="02020603050405020304" pitchFamily="18" charset="0"/>
              </a:rPr>
              <a:t>● </a:t>
            </a:r>
            <a:r>
              <a:rPr lang="en-IN" sz="2800" b="1" i="0" u="none" strike="noStrike" baseline="0" dirty="0">
                <a:latin typeface="Times New Roman" panose="02020603050405020304" pitchFamily="18" charset="0"/>
                <a:cs typeface="Times New Roman" panose="02020603050405020304" pitchFamily="18" charset="0"/>
              </a:rPr>
              <a:t>HUMAN RESOURCE DEPARTMENTS</a:t>
            </a:r>
          </a:p>
          <a:p>
            <a:pPr algn="l"/>
            <a:r>
              <a:rPr lang="en-IN" sz="2800" b="0" i="0" u="none" strike="noStrike" baseline="0" dirty="0">
                <a:latin typeface="Times New Roman" panose="02020603050405020304" pitchFamily="18" charset="0"/>
                <a:cs typeface="Times New Roman" panose="02020603050405020304" pitchFamily="18" charset="0"/>
              </a:rPr>
              <a:t>● </a:t>
            </a:r>
            <a:r>
              <a:rPr lang="en-IN" sz="2800" b="1" i="0" u="none" strike="noStrike" baseline="0" dirty="0">
                <a:latin typeface="Times New Roman" panose="02020603050405020304" pitchFamily="18" charset="0"/>
                <a:cs typeface="Times New Roman" panose="02020603050405020304" pitchFamily="18" charset="0"/>
              </a:rPr>
              <a:t>MANAGEMENT AND LEADERSHIP</a:t>
            </a:r>
          </a:p>
          <a:p>
            <a:pPr algn="l"/>
            <a:r>
              <a:rPr lang="en-IN" sz="2800" b="0" i="0" u="none" strike="noStrike" baseline="0" dirty="0">
                <a:latin typeface="Times New Roman" panose="02020603050405020304" pitchFamily="18" charset="0"/>
                <a:cs typeface="Times New Roman" panose="02020603050405020304" pitchFamily="18" charset="0"/>
              </a:rPr>
              <a:t>● </a:t>
            </a:r>
            <a:r>
              <a:rPr lang="en-IN" sz="2800" b="1" i="0" u="none" strike="noStrike" baseline="0" dirty="0">
                <a:latin typeface="Times New Roman" panose="02020603050405020304" pitchFamily="18" charset="0"/>
                <a:cs typeface="Times New Roman" panose="02020603050405020304" pitchFamily="18" charset="0"/>
              </a:rPr>
              <a:t>TEAM LEADERS AND SUPERVISORS</a:t>
            </a:r>
          </a:p>
          <a:p>
            <a:pPr algn="l"/>
            <a:r>
              <a:rPr lang="en-IN" sz="2800" b="0" i="0" u="none" strike="noStrike" baseline="0" dirty="0">
                <a:latin typeface="Times New Roman" panose="02020603050405020304" pitchFamily="18" charset="0"/>
                <a:cs typeface="Times New Roman" panose="02020603050405020304" pitchFamily="18" charset="0"/>
              </a:rPr>
              <a:t>● </a:t>
            </a:r>
            <a:r>
              <a:rPr lang="en-IN" sz="2800" b="1" i="0" u="none" strike="noStrike" baseline="0" dirty="0">
                <a:latin typeface="Times New Roman" panose="02020603050405020304" pitchFamily="18" charset="0"/>
                <a:cs typeface="Times New Roman" panose="02020603050405020304" pitchFamily="18" charset="0"/>
              </a:rPr>
              <a:t>EMPLOYEES</a:t>
            </a:r>
          </a:p>
          <a:p>
            <a:pPr algn="l"/>
            <a:r>
              <a:rPr lang="en-IN" sz="2800" b="0" i="0" u="none" strike="noStrike" baseline="0" dirty="0">
                <a:latin typeface="Times New Roman" panose="02020603050405020304" pitchFamily="18" charset="0"/>
                <a:cs typeface="Times New Roman" panose="02020603050405020304" pitchFamily="18" charset="0"/>
              </a:rPr>
              <a:t>● </a:t>
            </a:r>
            <a:r>
              <a:rPr lang="en-IN" sz="2800" b="1" i="0" u="none" strike="noStrike" baseline="0" dirty="0">
                <a:latin typeface="Times New Roman" panose="02020603050405020304" pitchFamily="18" charset="0"/>
                <a:cs typeface="Times New Roman" panose="02020603050405020304" pitchFamily="18" charset="0"/>
              </a:rPr>
              <a:t>EXECUTIVE LEADERSHIP</a:t>
            </a:r>
          </a:p>
          <a:p>
            <a:pPr algn="l"/>
            <a:r>
              <a:rPr lang="en-IN" sz="2800" b="0" i="0" u="none" strike="noStrike" baseline="0" dirty="0">
                <a:latin typeface="Times New Roman" panose="02020603050405020304" pitchFamily="18" charset="0"/>
                <a:cs typeface="Times New Roman" panose="02020603050405020304" pitchFamily="18" charset="0"/>
              </a:rPr>
              <a:t>● </a:t>
            </a:r>
            <a:r>
              <a:rPr lang="en-IN" sz="2800" b="1" i="0" u="none" strike="noStrike" baseline="0" dirty="0">
                <a:latin typeface="Times New Roman" panose="02020603050405020304" pitchFamily="18" charset="0"/>
                <a:cs typeface="Times New Roman" panose="02020603050405020304" pitchFamily="18" charset="0"/>
              </a:rPr>
              <a:t>BUSINESS ANALYSTS</a:t>
            </a:r>
          </a:p>
          <a:p>
            <a:pPr algn="l"/>
            <a:r>
              <a:rPr lang="en-IN" sz="2800" b="0" i="0" u="none" strike="noStrike" baseline="0" dirty="0">
                <a:latin typeface="Times New Roman" panose="02020603050405020304" pitchFamily="18" charset="0"/>
                <a:cs typeface="Times New Roman" panose="02020603050405020304" pitchFamily="18" charset="0"/>
              </a:rPr>
              <a:t>● </a:t>
            </a:r>
            <a:r>
              <a:rPr lang="en-IN" sz="2800" b="1" i="0" u="none" strike="noStrike" baseline="0" dirty="0">
                <a:latin typeface="Times New Roman" panose="02020603050405020304" pitchFamily="18" charset="0"/>
                <a:cs typeface="Times New Roman" panose="02020603050405020304" pitchFamily="18" charset="0"/>
              </a:rPr>
              <a:t>RECRUITERS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8CF0A60-3440-C02A-9F4F-E8C67C6E38D6}"/>
              </a:ext>
            </a:extLst>
          </p:cNvPr>
          <p:cNvSpPr txBox="1"/>
          <p:nvPr/>
        </p:nvSpPr>
        <p:spPr>
          <a:xfrm>
            <a:off x="3045542" y="1900058"/>
            <a:ext cx="6100916" cy="2554545"/>
          </a:xfrm>
          <a:prstGeom prst="rect">
            <a:avLst/>
          </a:prstGeom>
          <a:noFill/>
        </p:spPr>
        <p:txBody>
          <a:bodyPr wrap="square">
            <a:spAutoFit/>
          </a:bodyPr>
          <a:lstStyle/>
          <a:p>
            <a:pPr algn="l"/>
            <a:r>
              <a:rPr lang="en-IN" sz="3200" b="0" i="0" u="none" strike="noStrike" baseline="0" dirty="0">
                <a:latin typeface="Times New Roman" panose="02020603050405020304" pitchFamily="18" charset="0"/>
                <a:cs typeface="Times New Roman" panose="02020603050405020304" pitchFamily="18" charset="0"/>
              </a:rPr>
              <a:t>FILTERING- REMOVE VALUES</a:t>
            </a:r>
          </a:p>
          <a:p>
            <a:pPr algn="l"/>
            <a:r>
              <a:rPr lang="en-IN" sz="3200" b="0" i="0" u="none" strike="noStrike" baseline="0" dirty="0">
                <a:latin typeface="Times New Roman" panose="02020603050405020304" pitchFamily="18" charset="0"/>
                <a:cs typeface="Times New Roman" panose="02020603050405020304" pitchFamily="18" charset="0"/>
              </a:rPr>
              <a:t>PIVOT TABLE - SUMMARY OF</a:t>
            </a:r>
          </a:p>
          <a:p>
            <a:pPr algn="l"/>
            <a:r>
              <a:rPr lang="en-IN" sz="3200" b="0" i="0" u="none" strike="noStrike" baseline="0" dirty="0">
                <a:latin typeface="Times New Roman" panose="02020603050405020304" pitchFamily="18" charset="0"/>
                <a:cs typeface="Times New Roman" panose="02020603050405020304" pitchFamily="18" charset="0"/>
              </a:rPr>
              <a:t>EMPLOYEE PERFORMANCE</a:t>
            </a:r>
          </a:p>
          <a:p>
            <a:pPr algn="l"/>
            <a:r>
              <a:rPr lang="en-IN" sz="3200" b="0" i="0" u="none" strike="noStrike" baseline="0" dirty="0">
                <a:latin typeface="Times New Roman" panose="02020603050405020304" pitchFamily="18" charset="0"/>
                <a:cs typeface="Times New Roman" panose="02020603050405020304" pitchFamily="18" charset="0"/>
              </a:rPr>
              <a:t>BAR DIAGRAM - FINAL REPORT</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B4DD93B1-D849-8F70-F7B4-30EEBF0885B7}"/>
              </a:ext>
            </a:extLst>
          </p:cNvPr>
          <p:cNvSpPr txBox="1"/>
          <p:nvPr/>
        </p:nvSpPr>
        <p:spPr>
          <a:xfrm>
            <a:off x="914400" y="1312716"/>
            <a:ext cx="8236974" cy="4708981"/>
          </a:xfrm>
          <a:prstGeom prst="rect">
            <a:avLst/>
          </a:prstGeom>
          <a:noFill/>
        </p:spPr>
        <p:txBody>
          <a:bodyPr wrap="square">
            <a:spAutoFit/>
          </a:bodyPr>
          <a:lstStyle/>
          <a:p>
            <a:pPr algn="l"/>
            <a:r>
              <a:rPr lang="en-IN" sz="2000" b="1" i="0" u="none" strike="noStrike" baseline="0" dirty="0">
                <a:latin typeface="Times New Roman" panose="02020603050405020304" pitchFamily="18" charset="0"/>
                <a:cs typeface="Times New Roman" panose="02020603050405020304" pitchFamily="18" charset="0"/>
              </a:rPr>
              <a:t>● EMPLOYEE DATA SET- NAN MUDHALVAN PORTAL</a:t>
            </a:r>
          </a:p>
          <a:p>
            <a:pPr algn="l"/>
            <a:r>
              <a:rPr lang="en-IN" sz="2000" b="1" i="0" u="none" strike="noStrike" baseline="0" dirty="0">
                <a:latin typeface="Times New Roman" panose="02020603050405020304" pitchFamily="18" charset="0"/>
                <a:cs typeface="Times New Roman" panose="02020603050405020304" pitchFamily="18" charset="0"/>
              </a:rPr>
              <a:t>● 9 FEATURES IN EXCEL:</a:t>
            </a:r>
          </a:p>
          <a:p>
            <a:pPr algn="l"/>
            <a:r>
              <a:rPr lang="en-IN" sz="2000" b="1" i="0" u="none" strike="noStrike" baseline="0" dirty="0">
                <a:latin typeface="Times New Roman" panose="02020603050405020304" pitchFamily="18" charset="0"/>
                <a:cs typeface="Times New Roman" panose="02020603050405020304" pitchFamily="18" charset="0"/>
              </a:rPr>
              <a:t>EMPLOYEE ID- </a:t>
            </a:r>
            <a:r>
              <a:rPr lang="en-IN" sz="2000" b="0" i="0" u="none" strike="noStrike" baseline="0" dirty="0">
                <a:latin typeface="Times New Roman" panose="02020603050405020304" pitchFamily="18" charset="0"/>
                <a:cs typeface="Times New Roman" panose="02020603050405020304" pitchFamily="18" charset="0"/>
              </a:rPr>
              <a:t>ALPHANUMERIC(TEXT)</a:t>
            </a:r>
          </a:p>
          <a:p>
            <a:pPr algn="l"/>
            <a:r>
              <a:rPr lang="en-IN" sz="2000" b="1" i="0" u="none" strike="noStrike" baseline="0" dirty="0">
                <a:latin typeface="Times New Roman" panose="02020603050405020304" pitchFamily="18" charset="0"/>
                <a:cs typeface="Times New Roman" panose="02020603050405020304" pitchFamily="18" charset="0"/>
              </a:rPr>
              <a:t>NAME- </a:t>
            </a:r>
            <a:r>
              <a:rPr lang="en-IN" sz="2000" b="0" i="0" u="none" strike="noStrike" baseline="0" dirty="0">
                <a:latin typeface="Times New Roman" panose="02020603050405020304" pitchFamily="18" charset="0"/>
                <a:cs typeface="Times New Roman" panose="02020603050405020304" pitchFamily="18" charset="0"/>
              </a:rPr>
              <a:t>ALPHABETICAL(TEXT)</a:t>
            </a:r>
          </a:p>
          <a:p>
            <a:pPr algn="l"/>
            <a:r>
              <a:rPr lang="en-IN" sz="2000" b="1" i="0" u="none" strike="noStrike" baseline="0" dirty="0">
                <a:latin typeface="Times New Roman" panose="02020603050405020304" pitchFamily="18" charset="0"/>
                <a:cs typeface="Times New Roman" panose="02020603050405020304" pitchFamily="18" charset="0"/>
              </a:rPr>
              <a:t>GENDER- </a:t>
            </a:r>
            <a:r>
              <a:rPr lang="en-IN" sz="2000" b="0" i="0" u="none" strike="noStrike" baseline="0" dirty="0">
                <a:latin typeface="Times New Roman" panose="02020603050405020304" pitchFamily="18" charset="0"/>
                <a:cs typeface="Times New Roman" panose="02020603050405020304" pitchFamily="18" charset="0"/>
              </a:rPr>
              <a:t>ALPHABETICAL(TEXT)</a:t>
            </a:r>
          </a:p>
          <a:p>
            <a:pPr algn="l"/>
            <a:r>
              <a:rPr lang="en-IN" sz="2000" b="1" i="0" u="none" strike="noStrike" baseline="0" dirty="0">
                <a:latin typeface="Times New Roman" panose="02020603050405020304" pitchFamily="18" charset="0"/>
                <a:cs typeface="Times New Roman" panose="02020603050405020304" pitchFamily="18" charset="0"/>
              </a:rPr>
              <a:t>DEPARTMENT - </a:t>
            </a:r>
            <a:r>
              <a:rPr lang="en-IN" sz="2000" b="0" i="0" u="none" strike="noStrike" baseline="0" dirty="0">
                <a:latin typeface="Times New Roman" panose="02020603050405020304" pitchFamily="18" charset="0"/>
                <a:cs typeface="Times New Roman" panose="02020603050405020304" pitchFamily="18" charset="0"/>
              </a:rPr>
              <a:t>ALPHABETICAL(TEXT)</a:t>
            </a:r>
          </a:p>
          <a:p>
            <a:pPr algn="l"/>
            <a:r>
              <a:rPr lang="en-IN" sz="2000" b="1" i="0" u="none" strike="noStrike" baseline="0" dirty="0">
                <a:latin typeface="Times New Roman" panose="02020603050405020304" pitchFamily="18" charset="0"/>
                <a:cs typeface="Times New Roman" panose="02020603050405020304" pitchFamily="18" charset="0"/>
              </a:rPr>
              <a:t>SALARY - </a:t>
            </a:r>
            <a:r>
              <a:rPr lang="en-IN" sz="2000" b="0" i="0" u="none" strike="noStrike" baseline="0" dirty="0">
                <a:latin typeface="Times New Roman" panose="02020603050405020304" pitchFamily="18" charset="0"/>
                <a:cs typeface="Times New Roman" panose="02020603050405020304" pitchFamily="18" charset="0"/>
              </a:rPr>
              <a:t>NUMERICAL</a:t>
            </a:r>
          </a:p>
          <a:p>
            <a:pPr algn="l"/>
            <a:r>
              <a:rPr lang="en-IN" sz="2000" b="1" i="0" u="none" strike="noStrike" baseline="0" dirty="0">
                <a:latin typeface="Times New Roman" panose="02020603050405020304" pitchFamily="18" charset="0"/>
                <a:cs typeface="Times New Roman" panose="02020603050405020304" pitchFamily="18" charset="0"/>
              </a:rPr>
              <a:t>START DATE - </a:t>
            </a:r>
            <a:r>
              <a:rPr lang="en-IN" sz="2000" b="0" i="0" u="none" strike="noStrike" baseline="0" dirty="0">
                <a:latin typeface="Times New Roman" panose="02020603050405020304" pitchFamily="18" charset="0"/>
                <a:cs typeface="Times New Roman" panose="02020603050405020304" pitchFamily="18" charset="0"/>
              </a:rPr>
              <a:t>ALPHANUMERIC(TEXT)</a:t>
            </a:r>
          </a:p>
          <a:p>
            <a:pPr algn="l"/>
            <a:r>
              <a:rPr lang="en-IN" sz="2000" b="1" i="0" u="none" strike="noStrike" baseline="0" dirty="0">
                <a:latin typeface="Times New Roman" panose="02020603050405020304" pitchFamily="18" charset="0"/>
                <a:cs typeface="Times New Roman" panose="02020603050405020304" pitchFamily="18" charset="0"/>
              </a:rPr>
              <a:t>FTE- </a:t>
            </a:r>
            <a:r>
              <a:rPr lang="en-IN" sz="2000" b="0" i="0" u="none" strike="noStrike" baseline="0" dirty="0">
                <a:latin typeface="Times New Roman" panose="02020603050405020304" pitchFamily="18" charset="0"/>
                <a:cs typeface="Times New Roman" panose="02020603050405020304" pitchFamily="18" charset="0"/>
              </a:rPr>
              <a:t>NUMERICAL</a:t>
            </a:r>
          </a:p>
          <a:p>
            <a:pPr algn="l"/>
            <a:r>
              <a:rPr lang="en-IN" sz="2000" b="1" i="0" u="none" strike="noStrike" baseline="0" dirty="0">
                <a:latin typeface="Times New Roman" panose="02020603050405020304" pitchFamily="18" charset="0"/>
                <a:cs typeface="Times New Roman" panose="02020603050405020304" pitchFamily="18" charset="0"/>
              </a:rPr>
              <a:t>EMPLOYEE TYPE- </a:t>
            </a:r>
            <a:r>
              <a:rPr lang="en-IN" sz="2000" b="0" i="0" u="none" strike="noStrike" baseline="0" dirty="0">
                <a:latin typeface="Times New Roman" panose="02020603050405020304" pitchFamily="18" charset="0"/>
                <a:cs typeface="Times New Roman" panose="02020603050405020304" pitchFamily="18" charset="0"/>
              </a:rPr>
              <a:t>ALPHABETICAL(TEXT)</a:t>
            </a:r>
          </a:p>
          <a:p>
            <a:pPr algn="l"/>
            <a:r>
              <a:rPr lang="en-IN" sz="2000" b="1" i="0" u="none" strike="noStrike" baseline="0" dirty="0">
                <a:latin typeface="Times New Roman" panose="02020603050405020304" pitchFamily="18" charset="0"/>
                <a:cs typeface="Times New Roman" panose="02020603050405020304" pitchFamily="18" charset="0"/>
              </a:rPr>
              <a:t>EMPLOYEE LOCATION- </a:t>
            </a:r>
            <a:r>
              <a:rPr lang="en-IN" sz="2000" b="0" i="0" u="none" strike="noStrike" baseline="0" dirty="0">
                <a:latin typeface="Times New Roman" panose="02020603050405020304" pitchFamily="18" charset="0"/>
                <a:cs typeface="Times New Roman" panose="02020603050405020304" pitchFamily="18" charset="0"/>
              </a:rPr>
              <a:t>ALPHABETICAL(TEXT)</a:t>
            </a:r>
          </a:p>
          <a:p>
            <a:pPr algn="l"/>
            <a:r>
              <a:rPr lang="en-IN" sz="2000" b="1" i="0" u="none" strike="noStrike" baseline="0" dirty="0">
                <a:latin typeface="Times New Roman" panose="02020603050405020304" pitchFamily="18" charset="0"/>
                <a:cs typeface="Times New Roman" panose="02020603050405020304" pitchFamily="18" charset="0"/>
              </a:rPr>
              <a:t>● 3 FEATURES USED:</a:t>
            </a:r>
          </a:p>
          <a:p>
            <a:pPr algn="l"/>
            <a:r>
              <a:rPr lang="en-IN" sz="2000" b="1" i="0" u="none" strike="noStrike" baseline="0" dirty="0">
                <a:latin typeface="Times New Roman" panose="02020603050405020304" pitchFamily="18" charset="0"/>
                <a:cs typeface="Times New Roman" panose="02020603050405020304" pitchFamily="18" charset="0"/>
              </a:rPr>
              <a:t>DEPARTMENT TYPE - </a:t>
            </a:r>
            <a:r>
              <a:rPr lang="en-IN" sz="2000" b="0" i="0" u="none" strike="noStrike" baseline="0" dirty="0">
                <a:latin typeface="Times New Roman" panose="02020603050405020304" pitchFamily="18" charset="0"/>
                <a:cs typeface="Times New Roman" panose="02020603050405020304" pitchFamily="18" charset="0"/>
              </a:rPr>
              <a:t>ALPHABETICAL(TEXT)</a:t>
            </a:r>
          </a:p>
          <a:p>
            <a:pPr algn="l"/>
            <a:r>
              <a:rPr lang="en-IN" sz="2000" b="1" i="0" u="none" strike="noStrike" baseline="0" dirty="0">
                <a:latin typeface="Times New Roman" panose="02020603050405020304" pitchFamily="18" charset="0"/>
                <a:cs typeface="Times New Roman" panose="02020603050405020304" pitchFamily="18" charset="0"/>
              </a:rPr>
              <a:t>FTE- </a:t>
            </a:r>
            <a:r>
              <a:rPr lang="en-IN" sz="2000" b="0" i="0" u="none" strike="noStrike" baseline="0" dirty="0">
                <a:latin typeface="Times New Roman" panose="02020603050405020304" pitchFamily="18" charset="0"/>
                <a:cs typeface="Times New Roman" panose="02020603050405020304" pitchFamily="18" charset="0"/>
              </a:rPr>
              <a:t>NUMERICAL</a:t>
            </a:r>
          </a:p>
          <a:p>
            <a:pPr algn="l"/>
            <a:r>
              <a:rPr lang="en-IN" sz="2000" b="1" dirty="0">
                <a:latin typeface="Times New Roman" panose="02020603050405020304" pitchFamily="18" charset="0"/>
                <a:cs typeface="Times New Roman" panose="02020603050405020304" pitchFamily="18" charset="0"/>
              </a:rPr>
              <a:t>GENDER</a:t>
            </a:r>
            <a:r>
              <a:rPr lang="en-IN" sz="2000" b="1"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ALPHABETICAL(TEXT)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3B8C6B9-4B16-8FC5-02D5-60F3B45790E8}"/>
              </a:ext>
            </a:extLst>
          </p:cNvPr>
          <p:cNvSpPr txBox="1"/>
          <p:nvPr/>
        </p:nvSpPr>
        <p:spPr>
          <a:xfrm>
            <a:off x="2667000" y="1988881"/>
            <a:ext cx="6100916" cy="3539430"/>
          </a:xfrm>
          <a:prstGeom prst="rect">
            <a:avLst/>
          </a:prstGeom>
          <a:noFill/>
        </p:spPr>
        <p:txBody>
          <a:bodyPr wrap="square">
            <a:spAutoFit/>
          </a:bodyPr>
          <a:lstStyle/>
          <a:p>
            <a:r>
              <a:rPr lang="en-US" sz="2800" b="0" i="0" dirty="0">
                <a:solidFill>
                  <a:srgbClr val="1F1F1F"/>
                </a:solidFill>
                <a:effectLst/>
                <a:highlight>
                  <a:srgbClr val="FFFFFF"/>
                </a:highlight>
                <a:latin typeface="Times New Roman" panose="02020603050405020304" pitchFamily="18" charset="0"/>
                <a:cs typeface="Times New Roman" panose="02020603050405020304" pitchFamily="18" charset="0"/>
              </a:rPr>
              <a:t>This dataset </a:t>
            </a:r>
            <a:r>
              <a:rPr lang="en-US" sz="2800" b="0" i="0" dirty="0">
                <a:solidFill>
                  <a:srgbClr val="040C28"/>
                </a:solidFill>
                <a:effectLst/>
                <a:latin typeface="Times New Roman" panose="02020603050405020304" pitchFamily="18" charset="0"/>
                <a:cs typeface="Times New Roman" panose="02020603050405020304" pitchFamily="18" charset="0"/>
              </a:rPr>
              <a:t>can be used for various HR and workforce-related analyses, including employee retention, salary structure assessments, diversity and inclusion studies, and leave pattern analyses</a:t>
            </a:r>
            <a:r>
              <a:rPr lang="en-US" sz="2800" b="0" i="0" dirty="0">
                <a:solidFill>
                  <a:srgbClr val="1F1F1F"/>
                </a:solidFill>
                <a:effectLst/>
                <a:highlight>
                  <a:srgbClr val="FFFFFF"/>
                </a:highlight>
                <a:latin typeface="Times New Roman" panose="02020603050405020304" pitchFamily="18" charset="0"/>
                <a:cs typeface="Times New Roman" panose="02020603050405020304" pitchFamily="18" charset="0"/>
              </a:rPr>
              <a:t>. Researchers, data analysts, and HR professionals can gain valuable insights from this dataset.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242</TotalTime>
  <Words>531</Words>
  <Application>Microsoft Office PowerPoint</Application>
  <PresentationFormat>Widescreen</PresentationFormat>
  <Paragraphs>103</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TimesNewRomanPS-BoldMT</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Loganathan Swetha</cp:lastModifiedBy>
  <cp:revision>13</cp:revision>
  <dcterms:created xsi:type="dcterms:W3CDTF">2024-03-29T15:07:22Z</dcterms:created>
  <dcterms:modified xsi:type="dcterms:W3CDTF">2024-08-25T09:16:52Z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