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7" r:id="rId2"/>
    <p:sldId id="272" r:id="rId3"/>
    <p:sldId id="273" r:id="rId4"/>
    <p:sldId id="270" r:id="rId5"/>
    <p:sldId id="277" r:id="rId6"/>
    <p:sldId id="274" r:id="rId7"/>
    <p:sldId id="278" r:id="rId8"/>
    <p:sldId id="267" r:id="rId9"/>
    <p:sldId id="279" r:id="rId10"/>
    <p:sldId id="275" r:id="rId11"/>
    <p:sldId id="268" r:id="rId12"/>
    <p:sldId id="276" r:id="rId13"/>
    <p:sldId id="269" r:id="rId14"/>
    <p:sldId id="283" r:id="rId15"/>
    <p:sldId id="284" r:id="rId16"/>
    <p:sldId id="281" r:id="rId17"/>
    <p:sldId id="282" r:id="rId18"/>
    <p:sldId id="280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4014" autoAdjust="0"/>
  </p:normalViewPr>
  <p:slideViewPr>
    <p:cSldViewPr>
      <p:cViewPr varScale="1">
        <p:scale>
          <a:sx n="61" d="100"/>
          <a:sy n="61" d="100"/>
        </p:scale>
        <p:origin x="-16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00871-308D-4E73-9BAF-22D6347F2B1B}" type="datetimeFigureOut">
              <a:rPr lang="en-US" smtClean="0"/>
              <a:t>15/12/2017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33693-03A8-4B03-AC74-6148B75B3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4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33693-03A8-4B03-AC74-6148B75B3A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5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35D30FA-B128-45EA-8468-75E423D18818}" type="datetime1">
              <a:rPr lang="en-US" smtClean="0"/>
              <a:t>15/12/2017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48B69ED-08CC-4B64-A6B7-95C4AB2459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3A27-ABB2-4602-8533-657C61FA2593}" type="datetime1">
              <a:rPr lang="en-US" smtClean="0"/>
              <a:t>15/12/2017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341D-69C3-40DF-9AE0-22F4AF8F34D9}" type="datetime1">
              <a:rPr lang="en-US" smtClean="0"/>
              <a:t>15/12/2017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2F9B975-D279-4AE5-8A1D-D580C4B55B12}" type="datetime1">
              <a:rPr lang="en-US" smtClean="0"/>
              <a:t>15/12/2017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48B69ED-08CC-4B64-A6B7-95C4AB2459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D89C658-CA28-443B-A77C-57BC3E03B4E6}" type="datetime1">
              <a:rPr lang="en-US" smtClean="0"/>
              <a:t>15/12/2017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48B69ED-08CC-4B64-A6B7-95C4AB2459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527B-EFCD-4B4F-AAB2-D2C25E2EC382}" type="datetime1">
              <a:rPr lang="en-US" smtClean="0"/>
              <a:t>15/12/2017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DE0C-82D8-4EDA-8833-DAA367B7E6B0}" type="datetime1">
              <a:rPr lang="en-US" smtClean="0"/>
              <a:t>15/12/2017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F7B1B6-6E58-419A-8DB7-691CC83E56FE}" type="datetime1">
              <a:rPr lang="en-US" smtClean="0"/>
              <a:t>15/12/2017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48B69ED-08CC-4B64-A6B7-95C4AB2459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216-3DB8-4BE4-9537-06AFE2B2B200}" type="datetime1">
              <a:rPr lang="en-US" smtClean="0"/>
              <a:t>15/12/2017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78877D1-1C12-46F1-B0A6-FA86ECFDEC33}" type="datetime1">
              <a:rPr lang="en-US" smtClean="0"/>
              <a:t>15/12/2017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48B69ED-08CC-4B64-A6B7-95C4AB2459B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E6DD1A-4652-4D96-ADB8-74C1E54812A0}" type="datetime1">
              <a:rPr lang="en-US" smtClean="0"/>
              <a:t>15/12/2017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48B69ED-08CC-4B64-A6B7-95C4AB2459B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DBF635-8A8D-4518-84D9-58E9D74A21C8}" type="datetime1">
              <a:rPr lang="en-US" smtClean="0"/>
              <a:t>15/12/2017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48B69ED-08CC-4B64-A6B7-95C4AB2459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 smtClean="0">
                <a:ln w="0"/>
                <a:solidFill>
                  <a:srgbClr val="0000FF"/>
                </a:soli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sz="3200" b="1" cap="all" dirty="0" smtClean="0">
                <a:ln w="0"/>
                <a:solidFill>
                  <a:srgbClr val="0000FF"/>
                </a:soli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sz="3200" b="1" cap="all" dirty="0" smtClean="0">
                <a:ln w="0"/>
                <a:solidFill>
                  <a:srgbClr val="0000FF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200" b="1" cap="none" dirty="0" smtClean="0">
                <a:ln w="0"/>
                <a:solidFill>
                  <a:srgbClr val="002060"/>
                </a:solidFill>
                <a:effectLst/>
              </a:rPr>
              <a:t>A Project </a:t>
            </a:r>
            <a:br>
              <a:rPr lang="en-US" sz="3200" b="1" cap="none" dirty="0" smtClean="0">
                <a:ln w="0"/>
                <a:solidFill>
                  <a:srgbClr val="002060"/>
                </a:solidFill>
                <a:effectLst/>
              </a:rPr>
            </a:br>
            <a:r>
              <a:rPr lang="en-US" sz="3200" b="1" cap="none" dirty="0" smtClean="0">
                <a:ln w="0"/>
                <a:solidFill>
                  <a:srgbClr val="002060"/>
                </a:solidFill>
                <a:effectLst/>
              </a:rPr>
              <a:t>on</a:t>
            </a:r>
            <a:br>
              <a:rPr lang="en-US" sz="3200" b="1" cap="none" dirty="0" smtClean="0">
                <a:ln w="0"/>
                <a:solidFill>
                  <a:srgbClr val="002060"/>
                </a:solidFill>
                <a:effectLst/>
              </a:rPr>
            </a:br>
            <a:r>
              <a:rPr lang="en-US" sz="3200" b="1" dirty="0" smtClean="0">
                <a:solidFill>
                  <a:srgbClr val="0000FF"/>
                </a:solidFill>
              </a:rPr>
              <a:t>Sentiment Analysis of Student Feedback</a:t>
            </a:r>
            <a:endParaRPr lang="en-US" sz="3200" b="1" cap="all" dirty="0">
              <a:ln w="0"/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438400"/>
            <a:ext cx="7772400" cy="3581400"/>
          </a:xfrm>
        </p:spPr>
        <p:txBody>
          <a:bodyPr>
            <a:noAutofit/>
          </a:bodyPr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Presented by </a:t>
            </a: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Hemavati</a:t>
            </a:r>
            <a:r>
              <a:rPr lang="en-US" sz="2400" b="1" dirty="0" smtClean="0">
                <a:solidFill>
                  <a:schemeClr val="tx1"/>
                </a:solidFill>
              </a:rPr>
              <a:t> M. </a:t>
            </a:r>
            <a:r>
              <a:rPr lang="en-US" sz="2400" b="1" dirty="0" err="1" smtClean="0">
                <a:solidFill>
                  <a:schemeClr val="tx1"/>
                </a:solidFill>
              </a:rPr>
              <a:t>Sabu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Roll No. ME17F05F010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Under the guidance of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Dr. V. P. </a:t>
            </a:r>
            <a:r>
              <a:rPr lang="en-US" sz="2400" b="1" dirty="0" err="1" smtClean="0">
                <a:solidFill>
                  <a:schemeClr val="tx1"/>
                </a:solidFill>
              </a:rPr>
              <a:t>Kshirsagar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D:\Pensieve\pensieve report\log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2238375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924800" cy="5178552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Lexicon</a:t>
            </a:r>
          </a:p>
          <a:p>
            <a:pPr marL="0" indent="0" algn="just">
              <a:buNone/>
            </a:pPr>
            <a:r>
              <a:rPr lang="en-US" sz="2000" dirty="0" smtClean="0"/>
              <a:t>	Using the polarity of each word in a sentence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TF-IDF features</a:t>
            </a:r>
          </a:p>
          <a:p>
            <a:pPr marL="731520" lvl="2" indent="0" algn="just">
              <a:buNone/>
            </a:pPr>
            <a:r>
              <a:rPr lang="en-US" sz="2000" dirty="0" smtClean="0"/>
              <a:t>It </a:t>
            </a:r>
            <a:r>
              <a:rPr lang="en-US" sz="2000" dirty="0"/>
              <a:t>is a way to score the importance of words (or "terms") in a document based on how frequently they appear across multiple documents</a:t>
            </a:r>
            <a:r>
              <a:rPr lang="en-US" sz="2000" dirty="0" smtClean="0"/>
              <a:t>.</a:t>
            </a:r>
          </a:p>
          <a:p>
            <a:pPr marL="731520" lvl="2" indent="0" algn="just">
              <a:buNone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term frequency (</a:t>
            </a:r>
            <a:r>
              <a:rPr lang="en-US" sz="2000" dirty="0" err="1" smtClean="0"/>
              <a:t>tf</a:t>
            </a:r>
            <a:r>
              <a:rPr lang="en-US" sz="2000" dirty="0" smtClean="0"/>
              <a:t>) </a:t>
            </a:r>
            <a:r>
              <a:rPr lang="en-US" sz="2000" dirty="0"/>
              <a:t>= count(word, document) / </a:t>
            </a:r>
            <a:r>
              <a:rPr lang="en-US" sz="2000" dirty="0" err="1"/>
              <a:t>len</a:t>
            </a:r>
            <a:r>
              <a:rPr lang="en-US" sz="2000" dirty="0"/>
              <a:t>(document</a:t>
            </a:r>
            <a:r>
              <a:rPr lang="en-US" sz="2000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inverse document frequency </a:t>
            </a:r>
            <a:r>
              <a:rPr lang="en-US" sz="2000" dirty="0" smtClean="0"/>
              <a:t>(</a:t>
            </a:r>
            <a:r>
              <a:rPr lang="en-US" sz="2000" dirty="0" err="1" smtClean="0"/>
              <a:t>idf</a:t>
            </a:r>
            <a:r>
              <a:rPr lang="en-US" sz="2000" dirty="0" smtClean="0"/>
              <a:t>) = log( </a:t>
            </a:r>
            <a:r>
              <a:rPr lang="en-US" sz="2000" dirty="0" err="1" smtClean="0"/>
              <a:t>len</a:t>
            </a:r>
            <a:r>
              <a:rPr lang="en-US" sz="2000" dirty="0" smtClean="0"/>
              <a:t>(collection) / count(</a:t>
            </a:r>
            <a:r>
              <a:rPr lang="en-US" sz="2000" dirty="0" err="1" smtClean="0"/>
              <a:t>document_containing_term</a:t>
            </a:r>
            <a:r>
              <a:rPr lang="en-US" sz="2000" dirty="0" smtClean="0"/>
              <a:t>, collection) )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idf</a:t>
            </a:r>
            <a:r>
              <a:rPr lang="en-US" sz="2000" dirty="0" smtClean="0"/>
              <a:t>(d</a:t>
            </a:r>
            <a:r>
              <a:rPr lang="en-US" sz="2000" dirty="0"/>
              <a:t>, t) = log [ (1 + n) / (1 + </a:t>
            </a:r>
            <a:r>
              <a:rPr lang="en-US" sz="2000" dirty="0" err="1"/>
              <a:t>df</a:t>
            </a:r>
            <a:r>
              <a:rPr lang="en-US" sz="2000" dirty="0"/>
              <a:t>(d, t)) ] + 1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tf-idf</a:t>
            </a:r>
            <a:r>
              <a:rPr lang="en-US" sz="2000" dirty="0" smtClean="0"/>
              <a:t>(d</a:t>
            </a:r>
            <a:r>
              <a:rPr lang="en-US" sz="2000" dirty="0"/>
              <a:t>, t) = </a:t>
            </a:r>
            <a:r>
              <a:rPr lang="en-US" sz="2000" dirty="0" err="1"/>
              <a:t>tf</a:t>
            </a:r>
            <a:r>
              <a:rPr lang="en-US" sz="2000" dirty="0"/>
              <a:t>(t) * </a:t>
            </a:r>
            <a:r>
              <a:rPr lang="en-US" sz="2000" dirty="0" err="1"/>
              <a:t>idf</a:t>
            </a:r>
            <a:r>
              <a:rPr lang="en-US" sz="2000" dirty="0"/>
              <a:t>(d, t)</a:t>
            </a:r>
          </a:p>
          <a:p>
            <a:endParaRPr lang="en-US" sz="2000" dirty="0"/>
          </a:p>
          <a:p>
            <a:pPr marL="731520" lvl="2" indent="0" algn="just">
              <a:buNone/>
            </a:pPr>
            <a:endParaRPr lang="en-US" sz="2000" dirty="0" smtClean="0"/>
          </a:p>
          <a:p>
            <a:pPr marL="731520" lvl="2" indent="0" algn="just">
              <a:buNone/>
            </a:pPr>
            <a:endParaRPr lang="en-US" sz="2000" dirty="0"/>
          </a:p>
          <a:p>
            <a:pPr algn="just"/>
            <a:endParaRPr lang="en-US" sz="2000" dirty="0" smtClean="0"/>
          </a:p>
          <a:p>
            <a:pPr marL="731520" lvl="2" indent="0" algn="just">
              <a:buNone/>
            </a:pPr>
            <a:r>
              <a:rPr lang="en-US" sz="2000" dirty="0"/>
              <a:t>	</a:t>
            </a:r>
          </a:p>
          <a:p>
            <a:pPr algn="just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Create multiple decision trees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Takes </a:t>
            </a:r>
            <a:r>
              <a:rPr lang="en-US" dirty="0"/>
              <a:t>the test features and use the rules of each randomly created decision tree to </a:t>
            </a:r>
            <a:r>
              <a:rPr lang="en-US" dirty="0" smtClean="0"/>
              <a:t>predict the </a:t>
            </a:r>
            <a:r>
              <a:rPr lang="en-US" dirty="0"/>
              <a:t>outcome and stores the predicted outcome (target)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Calculate </a:t>
            </a:r>
            <a:r>
              <a:rPr lang="en-US" dirty="0"/>
              <a:t>the votes for each predicted target.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Consider </a:t>
            </a:r>
            <a:r>
              <a:rPr lang="en-US" dirty="0"/>
              <a:t>the high voted predicted target as the final prediction from the random </a:t>
            </a:r>
            <a:r>
              <a:rPr lang="en-US" dirty="0" smtClean="0"/>
              <a:t>forest algorithm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Random Forest Algorithm used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Predicted Variables: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Tfidfpos</a:t>
            </a:r>
            <a:r>
              <a:rPr lang="en-US" dirty="0" smtClean="0"/>
              <a:t>, </a:t>
            </a:r>
            <a:r>
              <a:rPr lang="en-US" dirty="0" err="1" smtClean="0"/>
              <a:t>Tfidfneg</a:t>
            </a:r>
            <a:r>
              <a:rPr lang="en-US" dirty="0" smtClean="0"/>
              <a:t>, </a:t>
            </a:r>
            <a:r>
              <a:rPr lang="en-US" dirty="0" err="1" smtClean="0"/>
              <a:t>Tfidfneu</a:t>
            </a:r>
            <a:r>
              <a:rPr lang="en-US" dirty="0" smtClean="0"/>
              <a:t>, Lexicon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en-US" dirty="0" smtClean="0"/>
              <a:t>Accuracy=Total Correct Predicted Output</a:t>
            </a:r>
          </a:p>
          <a:p>
            <a:pPr marL="0" indent="0">
              <a:buNone/>
            </a:pPr>
            <a:r>
              <a:rPr lang="en-US" dirty="0" smtClean="0"/>
              <a:t>		Total No. of Comments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Lexicon </a:t>
            </a:r>
            <a:r>
              <a:rPr lang="en-US" dirty="0"/>
              <a:t>Based Approach: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Accuracy ~ 70</a:t>
            </a:r>
            <a:r>
              <a:rPr lang="en-US" dirty="0"/>
              <a:t>%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Machine Learning Approach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Accuracy</a:t>
            </a:r>
            <a:r>
              <a:rPr lang="en-US" dirty="0"/>
              <a:t> </a:t>
            </a:r>
            <a:r>
              <a:rPr lang="en-US" dirty="0" smtClean="0"/>
              <a:t>~ </a:t>
            </a:r>
            <a:r>
              <a:rPr lang="en-US" dirty="0"/>
              <a:t>71%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0" y="2057400"/>
            <a:ext cx="441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29638534"/>
              </p:ext>
            </p:extLst>
          </p:nvPr>
        </p:nvGraphicFramePr>
        <p:xfrm>
          <a:off x="838200" y="1981200"/>
          <a:ext cx="7391401" cy="2716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0"/>
                <a:gridCol w="1524000"/>
                <a:gridCol w="1447800"/>
                <a:gridCol w="1447800"/>
                <a:gridCol w="1676401"/>
              </a:tblGrid>
              <a:tr h="8381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Polarity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 Comments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Correct Prediction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Wrong Prediction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Accuracy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(Percentage)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5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Positive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294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230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78.23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5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Negative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67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28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29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41.79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5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Neutral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5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371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261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70.35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5020226"/>
            <a:ext cx="521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Lexicon Based Approach Performance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11773905"/>
              </p:ext>
            </p:extLst>
          </p:nvPr>
        </p:nvGraphicFramePr>
        <p:xfrm>
          <a:off x="800100" y="1752600"/>
          <a:ext cx="7543799" cy="33748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0"/>
                <a:gridCol w="1447800"/>
                <a:gridCol w="1447800"/>
                <a:gridCol w="1447800"/>
                <a:gridCol w="1904999"/>
              </a:tblGrid>
              <a:tr h="9144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Polarity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Total Comments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Correct Prediction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Wrong Prediction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Accuracy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Percentage)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51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Positive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294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235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59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79.93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51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Negative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67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37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44.77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51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Neutral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51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371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265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71.42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54864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Machine Learning </a:t>
            </a:r>
            <a:r>
              <a:rPr lang="en-US" dirty="0"/>
              <a:t>Approach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394197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presented approach employed machine learning methods along with sentiment </a:t>
            </a:r>
            <a:r>
              <a:rPr lang="en-US" dirty="0" smtClean="0"/>
              <a:t>lexicons. In </a:t>
            </a:r>
            <a:r>
              <a:rPr lang="en-US" dirty="0"/>
              <a:t>contrast to lexicon-based approach, the proposed approach of </a:t>
            </a:r>
            <a:r>
              <a:rPr lang="en-US" dirty="0" smtClean="0"/>
              <a:t>combining the </a:t>
            </a:r>
            <a:r>
              <a:rPr lang="en-US" dirty="0"/>
              <a:t>use of sentiment lexicon with machine learning techniques was capable of predicting </a:t>
            </a:r>
            <a:r>
              <a:rPr lang="en-US" dirty="0" smtClean="0"/>
              <a:t>the sentiment </a:t>
            </a:r>
            <a:r>
              <a:rPr lang="en-US" dirty="0"/>
              <a:t>of the textual content even if the opinion words do not exist in the lexicon. </a:t>
            </a:r>
            <a:r>
              <a:rPr lang="en-US" dirty="0" smtClean="0"/>
              <a:t>However, the </a:t>
            </a:r>
            <a:r>
              <a:rPr lang="en-US" dirty="0"/>
              <a:t>presented approach is limited to the computation of overall sentiment of the student </a:t>
            </a:r>
            <a:r>
              <a:rPr lang="en-US" dirty="0" smtClean="0"/>
              <a:t>feedback.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future work would include fine-grained analysis of student feedbacks at the </a:t>
            </a:r>
            <a:r>
              <a:rPr lang="en-US" dirty="0" smtClean="0"/>
              <a:t>aspect level</a:t>
            </a:r>
            <a:r>
              <a:rPr lang="en-US" dirty="0"/>
              <a:t>. Other machine learning approach such as SVM, Naive </a:t>
            </a:r>
            <a:r>
              <a:rPr lang="en-US" dirty="0" err="1"/>
              <a:t>Baye’s</a:t>
            </a:r>
            <a:r>
              <a:rPr lang="en-US" dirty="0"/>
              <a:t> classifier may help </a:t>
            </a:r>
            <a:r>
              <a:rPr lang="en-US" dirty="0" smtClean="0"/>
              <a:t>in improving </a:t>
            </a:r>
            <a:r>
              <a:rPr lang="en-US" dirty="0"/>
              <a:t>the quality of analysis giving nearby 100% accuracy. Further, increasing </a:t>
            </a:r>
            <a:r>
              <a:rPr lang="en-US" dirty="0" smtClean="0"/>
              <a:t>available comments </a:t>
            </a:r>
            <a:r>
              <a:rPr lang="en-US" dirty="0"/>
              <a:t>dataset and making the distribution of negative and positive comments uniform </a:t>
            </a:r>
            <a:r>
              <a:rPr lang="en-US" dirty="0" smtClean="0"/>
              <a:t>in the </a:t>
            </a:r>
            <a:r>
              <a:rPr lang="en-US" dirty="0"/>
              <a:t>dataset may help in improving accuracy.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5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[1</a:t>
            </a:r>
            <a:r>
              <a:rPr lang="en-US" dirty="0" smtClean="0"/>
              <a:t>] </a:t>
            </a:r>
            <a:r>
              <a:rPr lang="en-US" dirty="0" err="1"/>
              <a:t>Zarmeen</a:t>
            </a:r>
            <a:r>
              <a:rPr lang="en-US" dirty="0"/>
              <a:t> </a:t>
            </a:r>
            <a:r>
              <a:rPr lang="en-US" dirty="0" err="1"/>
              <a:t>Nasim</a:t>
            </a:r>
            <a:r>
              <a:rPr lang="en-US" dirty="0"/>
              <a:t>, </a:t>
            </a:r>
            <a:r>
              <a:rPr lang="en-US" dirty="0" err="1"/>
              <a:t>Quratulain</a:t>
            </a:r>
            <a:r>
              <a:rPr lang="en-US" dirty="0"/>
              <a:t> Rajput and </a:t>
            </a:r>
            <a:r>
              <a:rPr lang="en-US" dirty="0" err="1"/>
              <a:t>Sajjad</a:t>
            </a:r>
            <a:r>
              <a:rPr lang="en-US" dirty="0"/>
              <a:t> </a:t>
            </a:r>
            <a:r>
              <a:rPr lang="en-US" dirty="0" err="1"/>
              <a:t>Haider</a:t>
            </a:r>
            <a:r>
              <a:rPr lang="en-US" dirty="0"/>
              <a:t>, “Sentiment Analysis of </a:t>
            </a:r>
            <a:r>
              <a:rPr lang="en-US" dirty="0" smtClean="0"/>
              <a:t>Student Feedback </a:t>
            </a:r>
            <a:r>
              <a:rPr lang="en-US" dirty="0"/>
              <a:t>Using Machine Learning and Lexicon Based Approaches”, </a:t>
            </a:r>
            <a:r>
              <a:rPr lang="en-US" i="1" dirty="0"/>
              <a:t>Research and </a:t>
            </a:r>
            <a:r>
              <a:rPr lang="en-US" i="1" dirty="0" smtClean="0"/>
              <a:t>Innovation in </a:t>
            </a:r>
            <a:r>
              <a:rPr lang="en-US" i="1" dirty="0"/>
              <a:t>Information Systems (ICRIIS), IEEE</a:t>
            </a:r>
            <a:r>
              <a:rPr lang="en-US" dirty="0"/>
              <a:t>, 2017</a:t>
            </a:r>
            <a:r>
              <a:rPr lang="en-US" dirty="0" smtClean="0"/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smtClean="0"/>
              <a:t>[2] </a:t>
            </a:r>
            <a:r>
              <a:rPr lang="en-US" dirty="0" err="1" smtClean="0"/>
              <a:t>Ankur</a:t>
            </a:r>
            <a:r>
              <a:rPr lang="en-US" dirty="0" smtClean="0"/>
              <a:t> </a:t>
            </a:r>
            <a:r>
              <a:rPr lang="en-US" dirty="0"/>
              <a:t>Joshi, </a:t>
            </a:r>
            <a:r>
              <a:rPr lang="en-US" dirty="0" err="1"/>
              <a:t>Saket</a:t>
            </a:r>
            <a:r>
              <a:rPr lang="en-US" dirty="0"/>
              <a:t> Kale, </a:t>
            </a:r>
            <a:r>
              <a:rPr lang="en-US" dirty="0" err="1"/>
              <a:t>Satish</a:t>
            </a:r>
            <a:r>
              <a:rPr lang="en-US" dirty="0"/>
              <a:t> </a:t>
            </a:r>
            <a:r>
              <a:rPr lang="en-US" dirty="0" err="1"/>
              <a:t>Chandel</a:t>
            </a:r>
            <a:r>
              <a:rPr lang="en-US" dirty="0"/>
              <a:t> and D. K. Pal, “</a:t>
            </a:r>
            <a:r>
              <a:rPr lang="en-US" dirty="0" err="1"/>
              <a:t>Likert</a:t>
            </a:r>
            <a:r>
              <a:rPr lang="en-US" dirty="0"/>
              <a:t> Scale: Explored </a:t>
            </a:r>
            <a:r>
              <a:rPr lang="en-US" dirty="0" smtClean="0"/>
              <a:t>and Explained”, </a:t>
            </a:r>
            <a:r>
              <a:rPr lang="en-US" i="1" dirty="0"/>
              <a:t>British Journal of Applied Science Technology,</a:t>
            </a:r>
            <a:r>
              <a:rPr lang="en-US" dirty="0"/>
              <a:t> Article </a:t>
            </a:r>
            <a:r>
              <a:rPr lang="en-US" dirty="0" smtClean="0"/>
              <a:t>no.BJAST.2015.157, 2015</a:t>
            </a:r>
            <a:endParaRPr lang="en-US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smtClean="0"/>
              <a:t>[3]</a:t>
            </a:r>
            <a:r>
              <a:rPr lang="en-US" dirty="0" err="1" smtClean="0"/>
              <a:t>Quratulain</a:t>
            </a:r>
            <a:r>
              <a:rPr lang="en-US" dirty="0" smtClean="0"/>
              <a:t> </a:t>
            </a:r>
            <a:r>
              <a:rPr lang="en-US" dirty="0"/>
              <a:t>Rajput, </a:t>
            </a:r>
            <a:r>
              <a:rPr lang="en-US" dirty="0" err="1"/>
              <a:t>Sajjad</a:t>
            </a:r>
            <a:r>
              <a:rPr lang="en-US" dirty="0"/>
              <a:t> </a:t>
            </a:r>
            <a:r>
              <a:rPr lang="en-US" dirty="0" err="1"/>
              <a:t>Haider</a:t>
            </a:r>
            <a:r>
              <a:rPr lang="en-US" dirty="0"/>
              <a:t>, and </a:t>
            </a:r>
            <a:r>
              <a:rPr lang="en-US" dirty="0" err="1"/>
              <a:t>Sayeed</a:t>
            </a:r>
            <a:r>
              <a:rPr lang="en-US" dirty="0"/>
              <a:t> </a:t>
            </a:r>
            <a:r>
              <a:rPr lang="en-US" dirty="0" err="1"/>
              <a:t>Ghani</a:t>
            </a:r>
            <a:r>
              <a:rPr lang="en-US" dirty="0"/>
              <a:t> , “Lexicon-Based Sentiment </a:t>
            </a:r>
            <a:r>
              <a:rPr lang="en-US" dirty="0" smtClean="0"/>
              <a:t>Analysis of </a:t>
            </a:r>
            <a:r>
              <a:rPr lang="en-US" dirty="0"/>
              <a:t>Teachers’ Evaluation”, </a:t>
            </a:r>
            <a:r>
              <a:rPr lang="en-US" i="1" dirty="0" err="1"/>
              <a:t>Hindawi</a:t>
            </a:r>
            <a:r>
              <a:rPr lang="en-US" i="1" dirty="0"/>
              <a:t> Publishing Corporation Applied </a:t>
            </a:r>
            <a:r>
              <a:rPr lang="en-US" i="1" dirty="0" smtClean="0"/>
              <a:t>Computational Intelligence </a:t>
            </a:r>
            <a:r>
              <a:rPr lang="en-US" i="1" dirty="0"/>
              <a:t>and Soft Computing</a:t>
            </a:r>
            <a:r>
              <a:rPr lang="en-US" dirty="0"/>
              <a:t>, Volume 2016, Article ID 2385429, 2016.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smtClean="0"/>
              <a:t>[4] </a:t>
            </a:r>
            <a:r>
              <a:rPr lang="en-US" dirty="0"/>
              <a:t>Justin C. W. </a:t>
            </a:r>
            <a:r>
              <a:rPr lang="en-US" dirty="0" err="1"/>
              <a:t>Debuse</a:t>
            </a:r>
            <a:r>
              <a:rPr lang="en-US" dirty="0"/>
              <a:t> and Meredith </a:t>
            </a:r>
            <a:r>
              <a:rPr lang="en-US" dirty="0" err="1"/>
              <a:t>Lawley</a:t>
            </a:r>
            <a:r>
              <a:rPr lang="en-US" dirty="0"/>
              <a:t>, “Computer based assessment and </a:t>
            </a:r>
            <a:r>
              <a:rPr lang="en-US" dirty="0" smtClean="0"/>
              <a:t>feedback”, 2014</a:t>
            </a:r>
            <a:r>
              <a:rPr lang="en-US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smtClean="0"/>
              <a:t>[5] </a:t>
            </a:r>
            <a:r>
              <a:rPr lang="en-US" dirty="0"/>
              <a:t>P. D. </a:t>
            </a:r>
            <a:r>
              <a:rPr lang="en-US" dirty="0" err="1"/>
              <a:t>Turney</a:t>
            </a:r>
            <a:r>
              <a:rPr lang="en-US" dirty="0"/>
              <a:t>, “Thumbs up or thumbs down?: semantic orientation applied to </a:t>
            </a:r>
            <a:r>
              <a:rPr lang="en-US" dirty="0" smtClean="0"/>
              <a:t>unsupervised classification </a:t>
            </a:r>
            <a:r>
              <a:rPr lang="en-US" dirty="0"/>
              <a:t>of reviews”, </a:t>
            </a:r>
            <a:r>
              <a:rPr lang="en-US" i="1" dirty="0"/>
              <a:t>in Proceedings of the 40th annual meeting on association </a:t>
            </a:r>
            <a:r>
              <a:rPr lang="en-US" i="1" dirty="0" smtClean="0"/>
              <a:t>for computational </a:t>
            </a:r>
            <a:r>
              <a:rPr lang="en-US" i="1" dirty="0"/>
              <a:t>linguistics Association for Computational Linguistics</a:t>
            </a:r>
            <a:r>
              <a:rPr lang="en-US" dirty="0"/>
              <a:t>, 2002, pp. 417424.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924468"/>
            <a:ext cx="6324600" cy="353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/>
              <a:t/>
            </a:r>
            <a:br>
              <a:rPr lang="en-US" sz="1050"/>
            </a:br>
            <a:r>
              <a:rPr lang="en-US" sz="1050" smtClean="0"/>
              <a:t>       </a:t>
            </a:r>
            <a:r>
              <a:rPr lang="en-US" sz="9600" smtClean="0">
                <a:solidFill>
                  <a:srgbClr val="FF0000"/>
                </a:solidFill>
              </a:rPr>
              <a:t>THANK</a:t>
            </a:r>
            <a:r>
              <a:rPr lang="en-US" sz="9600" dirty="0">
                <a:solidFill>
                  <a:srgbClr val="FF0000"/>
                </a:solidFill>
              </a:rPr>
              <a:t>	 </a:t>
            </a:r>
            <a:br>
              <a:rPr lang="en-US" sz="9600" dirty="0">
                <a:solidFill>
                  <a:srgbClr val="FF0000"/>
                </a:solidFill>
              </a:rPr>
            </a:br>
            <a:r>
              <a:rPr lang="en-US" sz="9600" dirty="0">
                <a:solidFill>
                  <a:srgbClr val="FF0000"/>
                </a:solidFill>
              </a:rPr>
              <a:t>YOU!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7467600" cy="48737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Why feedback required?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Why textual feedback?</a:t>
            </a:r>
          </a:p>
          <a:p>
            <a:pPr>
              <a:lnSpc>
                <a:spcPct val="150000"/>
              </a:lnSpc>
            </a:pPr>
            <a:r>
              <a:rPr lang="en-US" dirty="0"/>
              <a:t>Why automation required?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2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dirty="0" smtClean="0"/>
              <a:t>System 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24000"/>
            <a:ext cx="5029200" cy="4876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 Creation-</a:t>
            </a:r>
          </a:p>
          <a:p>
            <a:pPr lvl="1"/>
            <a:r>
              <a:rPr lang="en-US" dirty="0" smtClean="0"/>
              <a:t>Using Internet, friends’ comments and my own comments</a:t>
            </a:r>
          </a:p>
          <a:p>
            <a:r>
              <a:rPr lang="en-US" dirty="0" smtClean="0"/>
              <a:t>Total comments 371</a:t>
            </a:r>
          </a:p>
          <a:p>
            <a:r>
              <a:rPr lang="en-US" dirty="0" smtClean="0"/>
              <a:t>Positive comments 294 (labeled by 1)</a:t>
            </a:r>
          </a:p>
          <a:p>
            <a:r>
              <a:rPr lang="en-US" dirty="0" smtClean="0"/>
              <a:t>Negative Comments 67 </a:t>
            </a:r>
            <a:r>
              <a:rPr lang="en-US" dirty="0"/>
              <a:t>(labeled by </a:t>
            </a:r>
            <a:r>
              <a:rPr lang="en-US" dirty="0" smtClean="0"/>
              <a:t>-1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Neutral </a:t>
            </a:r>
            <a:r>
              <a:rPr lang="en-US" dirty="0"/>
              <a:t>Comments 10 (labeled by </a:t>
            </a:r>
            <a:r>
              <a:rPr lang="en-US" dirty="0" smtClean="0"/>
              <a:t>0)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7924800" cy="59435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Punctuations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Tokenization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Case conversion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Stop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r>
              <a:rPr lang="en-US" dirty="0" smtClean="0"/>
              <a:t>Approaches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Lexicon Based Approach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Machine Learning Approach (Random Forest Classifier)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Lexicon 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Tokenize a sentence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Find sentence sentiment score using negative, positive, invertor dictionaries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For Negative : add -1 to score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For Positive: add 1 to score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For Negation: multiply score by -1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For incrementing word: double the score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For decrementing words: half </a:t>
            </a:r>
            <a:r>
              <a:rPr lang="en-US" smtClean="0"/>
              <a:t>the </a:t>
            </a:r>
            <a:r>
              <a:rPr lang="en-US" smtClean="0"/>
              <a:t>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4873752"/>
          </a:xfrm>
        </p:spPr>
        <p:txBody>
          <a:bodyPr>
            <a:no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He is very good teacher.</a:t>
            </a:r>
          </a:p>
          <a:p>
            <a:pPr lvl="1"/>
            <a:r>
              <a:rPr lang="en-US" sz="2400" dirty="0" smtClean="0"/>
              <a:t>After preprocessing: [very, good, teacher]</a:t>
            </a:r>
          </a:p>
          <a:p>
            <a:pPr lvl="1"/>
            <a:r>
              <a:rPr lang="en-US" sz="2400" dirty="0" smtClean="0"/>
              <a:t>Positive word: {good}</a:t>
            </a:r>
          </a:p>
          <a:p>
            <a:pPr lvl="1"/>
            <a:r>
              <a:rPr lang="en-US" sz="2400" dirty="0" smtClean="0"/>
              <a:t>Negative word: {}</a:t>
            </a:r>
          </a:p>
          <a:p>
            <a:pPr lvl="1"/>
            <a:r>
              <a:rPr lang="en-US" sz="2400" dirty="0" smtClean="0"/>
              <a:t>Incrementing words:{very}</a:t>
            </a:r>
          </a:p>
          <a:p>
            <a:pPr lvl="1"/>
            <a:r>
              <a:rPr lang="en-US" sz="2400" dirty="0" smtClean="0"/>
              <a:t>Decrementing words:{}</a:t>
            </a:r>
          </a:p>
          <a:p>
            <a:pPr lvl="1"/>
            <a:r>
              <a:rPr lang="en-US" sz="2400" dirty="0" smtClean="0"/>
              <a:t>Negation:{}</a:t>
            </a:r>
          </a:p>
          <a:p>
            <a:pPr lvl="1"/>
            <a:r>
              <a:rPr lang="en-US" sz="2400" dirty="0" smtClean="0"/>
              <a:t>Hence, Total Sentiment score  = (1+0)*2</a:t>
            </a:r>
          </a:p>
          <a:p>
            <a:pPr marL="0" indent="0">
              <a:buNone/>
            </a:pPr>
            <a:r>
              <a:rPr lang="en-US" dirty="0" smtClean="0"/>
              <a:t>					 =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Sentiment Score&gt;0 : Positive Polarity</a:t>
            </a:r>
          </a:p>
          <a:p>
            <a:pPr marL="0" indent="0">
              <a:buNone/>
            </a:pPr>
            <a:r>
              <a:rPr lang="en-US" dirty="0" smtClean="0"/>
              <a:t>Sentiment Score&lt;0 : Negative Polarity</a:t>
            </a:r>
          </a:p>
          <a:p>
            <a:pPr marL="0" indent="0">
              <a:buNone/>
            </a:pPr>
            <a:r>
              <a:rPr lang="en-US" dirty="0" err="1" smtClean="0"/>
              <a:t>Senitiment</a:t>
            </a:r>
            <a:r>
              <a:rPr lang="en-US" dirty="0" smtClean="0"/>
              <a:t> Score=0 : Neutral Polarity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8B69ED-08CC-4B64-A6B7-95C4AB2459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2766</TotalTime>
  <Words>704</Words>
  <Application>Microsoft Office PowerPoint</Application>
  <PresentationFormat>On-screen Show (4:3)</PresentationFormat>
  <Paragraphs>176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  A Project  on Sentiment Analysis of Student Feedback</vt:lpstr>
      <vt:lpstr>Introduction</vt:lpstr>
      <vt:lpstr>System Block Diagram</vt:lpstr>
      <vt:lpstr>Dataset</vt:lpstr>
      <vt:lpstr>PowerPoint Presentation</vt:lpstr>
      <vt:lpstr>Preprocessing</vt:lpstr>
      <vt:lpstr>Approaches Used</vt:lpstr>
      <vt:lpstr>Lexicon Based Approach</vt:lpstr>
      <vt:lpstr>PowerPoint Presentation</vt:lpstr>
      <vt:lpstr>Feature Extraction</vt:lpstr>
      <vt:lpstr>Random Forest Algorithm</vt:lpstr>
      <vt:lpstr>Machine Learning Approach</vt:lpstr>
      <vt:lpstr>Performance Analysis</vt:lpstr>
      <vt:lpstr>Performance Analysis</vt:lpstr>
      <vt:lpstr>Performance Analysis</vt:lpstr>
      <vt:lpstr>Conclusion</vt:lpstr>
      <vt:lpstr>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Seminar  on Neural Adaptive Video Streaming With Pensieve</dc:title>
  <dc:creator>hemavati</dc:creator>
  <cp:lastModifiedBy>hemavati</cp:lastModifiedBy>
  <cp:revision>129</cp:revision>
  <dcterms:created xsi:type="dcterms:W3CDTF">2017-11-15T12:25:59Z</dcterms:created>
  <dcterms:modified xsi:type="dcterms:W3CDTF">2017-12-15T03:13:36Z</dcterms:modified>
</cp:coreProperties>
</file>