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F93C-BF0C-1F7D-75F7-02C0137EF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6130FF-08EB-74EF-B502-57C29D5E5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2DC7A7-972D-D9BA-1FC0-B0BF79405986}"/>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5" name="Footer Placeholder 4">
            <a:extLst>
              <a:ext uri="{FF2B5EF4-FFF2-40B4-BE49-F238E27FC236}">
                <a16:creationId xmlns:a16="http://schemas.microsoft.com/office/drawing/2014/main" id="{3E8969F8-EC25-CEB5-4B81-875AA058C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55349-68FD-C070-B7DA-723B60BCB7BB}"/>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359792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F7C6-FA8F-6476-09B4-64DF318C63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831E4B-092F-26AC-16C2-149AD0524F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2A4CF-EF03-240B-9F10-A41C914A37B2}"/>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5" name="Footer Placeholder 4">
            <a:extLst>
              <a:ext uri="{FF2B5EF4-FFF2-40B4-BE49-F238E27FC236}">
                <a16:creationId xmlns:a16="http://schemas.microsoft.com/office/drawing/2014/main" id="{E3716E7C-1857-A5D7-5A24-D2C380EE6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BAE7E-4C8D-1F9B-D22B-BAAD955988B2}"/>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364045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3E913-5AE1-23C8-0E9A-9E60E045E1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C8651B-7B49-BB13-1651-2E0FAB21F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D25A3B-4182-064E-8C9E-01237BB589F8}"/>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5" name="Footer Placeholder 4">
            <a:extLst>
              <a:ext uri="{FF2B5EF4-FFF2-40B4-BE49-F238E27FC236}">
                <a16:creationId xmlns:a16="http://schemas.microsoft.com/office/drawing/2014/main" id="{A80454BF-37DC-E417-48F1-56A15A396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567CC-AD1D-03C0-4C84-B848B22045C8}"/>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332137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4BBA-99F4-4852-E042-C103218672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BC5628-5779-AC7C-DF30-ACDEB1440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628F5-8D6A-24D3-4B08-516A5D7F571F}"/>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5" name="Footer Placeholder 4">
            <a:extLst>
              <a:ext uri="{FF2B5EF4-FFF2-40B4-BE49-F238E27FC236}">
                <a16:creationId xmlns:a16="http://schemas.microsoft.com/office/drawing/2014/main" id="{6CFF7DF3-1E94-3CFD-7C34-D6F56EB49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1F5DD-43F5-1FF2-D16F-FB6C03E6C481}"/>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278279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E83F-95EE-8453-4BC0-6F49D72767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C73941-B4CC-287D-E4C3-BA3BC2BD4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B8AFB7-A34B-B1D4-2681-F9F5178D67F2}"/>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5" name="Footer Placeholder 4">
            <a:extLst>
              <a:ext uri="{FF2B5EF4-FFF2-40B4-BE49-F238E27FC236}">
                <a16:creationId xmlns:a16="http://schemas.microsoft.com/office/drawing/2014/main" id="{7D294D91-2098-D28B-603D-53361AF3A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CC11E-DFED-39FC-47CA-FA8FDFFC71B5}"/>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74269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AF12-5C41-ACD5-67C6-E6BD6F43DC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9FCCF7-6BA6-3CB3-486C-F9F808BAE2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839336-08A8-3A5A-1897-EC3337F71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572ACC-3A8C-27A1-BDA8-C0905FFAA179}"/>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6" name="Footer Placeholder 5">
            <a:extLst>
              <a:ext uri="{FF2B5EF4-FFF2-40B4-BE49-F238E27FC236}">
                <a16:creationId xmlns:a16="http://schemas.microsoft.com/office/drawing/2014/main" id="{E104C286-966F-1D12-15FE-A5DC1C7C2C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A8013-73A5-4DA3-1354-80444FF45C42}"/>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325785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F2A0-799C-2129-6464-4ECD8AEC85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08C929-5A83-2897-3A28-86ECA775D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7D8C8-D670-0BC8-B0C6-A9E33AB4A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8ABDC1-363B-1553-3574-B9B035379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FD5A7C-E937-7107-F5A4-571996729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4E7391-ADA6-5FDD-FAFA-8EA926A252F0}"/>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8" name="Footer Placeholder 7">
            <a:extLst>
              <a:ext uri="{FF2B5EF4-FFF2-40B4-BE49-F238E27FC236}">
                <a16:creationId xmlns:a16="http://schemas.microsoft.com/office/drawing/2014/main" id="{BF8892E6-A7AD-35B3-2A8D-A368E084DC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F70AA5-EDD0-2580-6AB0-7214D7D955B4}"/>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305853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C3F9-461B-1262-B01E-8D9180BE1C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1ACEB7-8618-CBBD-21AD-CE94299C9C35}"/>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4" name="Footer Placeholder 3">
            <a:extLst>
              <a:ext uri="{FF2B5EF4-FFF2-40B4-BE49-F238E27FC236}">
                <a16:creationId xmlns:a16="http://schemas.microsoft.com/office/drawing/2014/main" id="{525A72E8-0D98-7136-A29E-76CD1EDA86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2D9479-1048-862D-23ED-464368A038E7}"/>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240305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41618C-4A4A-BD44-D0CA-C7CCF5050286}"/>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3" name="Footer Placeholder 2">
            <a:extLst>
              <a:ext uri="{FF2B5EF4-FFF2-40B4-BE49-F238E27FC236}">
                <a16:creationId xmlns:a16="http://schemas.microsoft.com/office/drawing/2014/main" id="{3733FA9E-D74E-225C-4523-AD285225FE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760801-9E6A-B7B9-D28F-5A06087527D0}"/>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285694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D374-946B-44EA-4ECD-5394F46D9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D6510A-88F2-E507-85B1-5BD8057A9E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D865E9-4220-52CF-F97F-B224381B0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4E9E7-5C49-68C4-4AE0-BC9605D8E467}"/>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6" name="Footer Placeholder 5">
            <a:extLst>
              <a:ext uri="{FF2B5EF4-FFF2-40B4-BE49-F238E27FC236}">
                <a16:creationId xmlns:a16="http://schemas.microsoft.com/office/drawing/2014/main" id="{9B42BEDE-B19B-5E7E-E76D-D29458CC0C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5A17A2-0B08-77DC-1FA0-007D76A732B7}"/>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221257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F778-8E57-1B42-99C4-E22CC62A3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F0BB74-1E71-D8F2-500A-863043FC6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27434E-8B24-61CE-B5A0-976B94832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C918F-5C67-F7C4-81B9-D6A172ED7A42}"/>
              </a:ext>
            </a:extLst>
          </p:cNvPr>
          <p:cNvSpPr>
            <a:spLocks noGrp="1"/>
          </p:cNvSpPr>
          <p:nvPr>
            <p:ph type="dt" sz="half" idx="10"/>
          </p:nvPr>
        </p:nvSpPr>
        <p:spPr/>
        <p:txBody>
          <a:bodyPr/>
          <a:lstStyle/>
          <a:p>
            <a:fld id="{D282189B-437D-462B-951D-56DB055395A9}" type="datetimeFigureOut">
              <a:rPr lang="en-IN" smtClean="0"/>
              <a:t>24-06-2022</a:t>
            </a:fld>
            <a:endParaRPr lang="en-IN"/>
          </a:p>
        </p:txBody>
      </p:sp>
      <p:sp>
        <p:nvSpPr>
          <p:cNvPr id="6" name="Footer Placeholder 5">
            <a:extLst>
              <a:ext uri="{FF2B5EF4-FFF2-40B4-BE49-F238E27FC236}">
                <a16:creationId xmlns:a16="http://schemas.microsoft.com/office/drawing/2014/main" id="{E043398F-88EE-3859-DC98-E87E155C0C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E0B645-68B6-8215-85A1-D792AD61DFD8}"/>
              </a:ext>
            </a:extLst>
          </p:cNvPr>
          <p:cNvSpPr>
            <a:spLocks noGrp="1"/>
          </p:cNvSpPr>
          <p:nvPr>
            <p:ph type="sldNum" sz="quarter" idx="12"/>
          </p:nvPr>
        </p:nvSpPr>
        <p:spPr/>
        <p:txBody>
          <a:bodyPr/>
          <a:lstStyle/>
          <a:p>
            <a:fld id="{5E8005C6-2FDA-4AA9-B45E-8FC333A2A82C}" type="slidenum">
              <a:rPr lang="en-IN" smtClean="0"/>
              <a:t>‹#›</a:t>
            </a:fld>
            <a:endParaRPr lang="en-IN"/>
          </a:p>
        </p:txBody>
      </p:sp>
    </p:spTree>
    <p:extLst>
      <p:ext uri="{BB962C8B-B14F-4D97-AF65-F5344CB8AC3E}">
        <p14:creationId xmlns:p14="http://schemas.microsoft.com/office/powerpoint/2010/main" val="338487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71629-CAA9-7DA8-CD6B-06B8E239F6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A8FF5C-A359-87A9-1E90-3EAE5F6FD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A14479-BDC5-70D7-478E-339A36D5EF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2189B-437D-462B-951D-56DB055395A9}" type="datetimeFigureOut">
              <a:rPr lang="en-IN" smtClean="0"/>
              <a:t>24-06-2022</a:t>
            </a:fld>
            <a:endParaRPr lang="en-IN"/>
          </a:p>
        </p:txBody>
      </p:sp>
      <p:sp>
        <p:nvSpPr>
          <p:cNvPr id="5" name="Footer Placeholder 4">
            <a:extLst>
              <a:ext uri="{FF2B5EF4-FFF2-40B4-BE49-F238E27FC236}">
                <a16:creationId xmlns:a16="http://schemas.microsoft.com/office/drawing/2014/main" id="{5BD182D9-61E6-E927-861E-2E01A93F1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EBCF22-7DDD-DAA4-BAFA-B52DDA3D4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005C6-2FDA-4AA9-B45E-8FC333A2A82C}" type="slidenum">
              <a:rPr lang="en-IN" smtClean="0"/>
              <a:t>‹#›</a:t>
            </a:fld>
            <a:endParaRPr lang="en-IN"/>
          </a:p>
        </p:txBody>
      </p:sp>
    </p:spTree>
    <p:extLst>
      <p:ext uri="{BB962C8B-B14F-4D97-AF65-F5344CB8AC3E}">
        <p14:creationId xmlns:p14="http://schemas.microsoft.com/office/powerpoint/2010/main" val="12728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ocalhost:8888/notebooks/House_price_prediction_fliprobo.ipynb#1.-Loading-Data-and-Packag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5967-B8DD-D202-FCBB-8D4502863E90}"/>
              </a:ext>
            </a:extLst>
          </p:cNvPr>
          <p:cNvSpPr>
            <a:spLocks noGrp="1"/>
          </p:cNvSpPr>
          <p:nvPr>
            <p:ph type="ctrTitle"/>
          </p:nvPr>
        </p:nvSpPr>
        <p:spPr/>
        <p:txBody>
          <a:bodyPr>
            <a:normAutofit/>
          </a:bodyPr>
          <a:lstStyle/>
          <a:p>
            <a:pPr algn="l"/>
            <a:r>
              <a:rPr lang="en-IN" sz="900" b="1" i="0" dirty="0">
                <a:solidFill>
                  <a:srgbClr val="000000"/>
                </a:solidFill>
                <a:effectLst/>
                <a:latin typeface="Arial" panose="020B0604020202020204" pitchFamily="34" charset="0"/>
                <a:cs typeface="Arial" panose="020B0604020202020204" pitchFamily="34" charset="0"/>
              </a:rPr>
              <a:t> Loading Data and Packages</a:t>
            </a:r>
            <a:r>
              <a:rPr lang="en-IN" sz="900" b="1" i="0" u="none" strike="noStrike" dirty="0">
                <a:solidFill>
                  <a:srgbClr val="1A466C"/>
                </a:solidFill>
                <a:effectLst/>
                <a:latin typeface="Arial" panose="020B0604020202020204" pitchFamily="34" charset="0"/>
                <a:cs typeface="Arial" panose="020B0604020202020204" pitchFamily="34" charset="0"/>
                <a:hlinkClick r:id="rId2"/>
              </a:rPr>
              <a:t>¶</a:t>
            </a:r>
            <a:br>
              <a:rPr lang="en-IN" sz="900" b="1" i="0" u="none" strike="noStrike" dirty="0">
                <a:solidFill>
                  <a:srgbClr val="1A466C"/>
                </a:solidFill>
                <a:effectLst/>
                <a:latin typeface="Arial" panose="020B0604020202020204" pitchFamily="34" charset="0"/>
                <a:cs typeface="Arial" panose="020B0604020202020204" pitchFamily="34" charset="0"/>
              </a:rPr>
            </a:br>
            <a:r>
              <a:rPr lang="en-US" sz="800" b="1" i="0" dirty="0">
                <a:solidFill>
                  <a:srgbClr val="000000"/>
                </a:solidFill>
                <a:effectLst/>
                <a:latin typeface="Helvetica Neue"/>
              </a:rPr>
              <a:t>load train and test set</a:t>
            </a:r>
            <a:br>
              <a:rPr lang="en-US" sz="800" b="1" i="0" dirty="0">
                <a:solidFill>
                  <a:srgbClr val="000000"/>
                </a:solidFill>
                <a:effectLst/>
                <a:latin typeface="Helvetica Neue"/>
              </a:rPr>
            </a:br>
            <a:r>
              <a:rPr lang="en-US" sz="800" b="1" i="0" dirty="0">
                <a:solidFill>
                  <a:srgbClr val="000000"/>
                </a:solidFill>
                <a:effectLst/>
                <a:latin typeface="Helvetica Neue"/>
              </a:rPr>
              <a:t>Analyzing the Test variable(Sale price)</a:t>
            </a:r>
            <a:br>
              <a:rPr lang="en-US" sz="800" b="1" i="0" dirty="0">
                <a:solidFill>
                  <a:srgbClr val="000000"/>
                </a:solidFill>
                <a:effectLst/>
                <a:latin typeface="Helvetica Neue"/>
              </a:rPr>
            </a:br>
            <a:br>
              <a:rPr lang="en-IN" sz="900" b="1" i="0" dirty="0">
                <a:solidFill>
                  <a:srgbClr val="000000"/>
                </a:solidFill>
                <a:effectLst/>
                <a:latin typeface="Arial" panose="020B0604020202020204" pitchFamily="34" charset="0"/>
                <a:cs typeface="Arial" panose="020B0604020202020204" pitchFamily="34" charset="0"/>
              </a:rPr>
            </a:br>
            <a:r>
              <a:rPr lang="en-IN" sz="800" b="1" i="0" dirty="0">
                <a:solidFill>
                  <a:srgbClr val="000000"/>
                </a:solidFill>
                <a:effectLst/>
                <a:latin typeface="Helvetica Neue"/>
              </a:rPr>
              <a:t>Multivariable analysis</a:t>
            </a:r>
            <a:br>
              <a:rPr lang="en-IN" sz="800" b="1" i="0" dirty="0">
                <a:solidFill>
                  <a:srgbClr val="000000"/>
                </a:solidFill>
                <a:effectLst/>
                <a:latin typeface="Helvetica Neue"/>
              </a:rPr>
            </a:br>
            <a:r>
              <a:rPr lang="en-US" sz="800" b="0" i="0" dirty="0">
                <a:solidFill>
                  <a:srgbClr val="000000"/>
                </a:solidFill>
                <a:effectLst/>
                <a:latin typeface="Helvetica Neue"/>
              </a:rPr>
              <a:t>Let's check out all the variables! There are two types of features in housing data, categorical and numerical</a:t>
            </a:r>
            <a:br>
              <a:rPr lang="en-US" sz="800" b="0" i="0" dirty="0">
                <a:solidFill>
                  <a:srgbClr val="000000"/>
                </a:solidFill>
                <a:effectLst/>
                <a:latin typeface="Helvetica Neue"/>
              </a:rPr>
            </a:br>
            <a:r>
              <a:rPr lang="en-US" sz="800" b="0" i="0" dirty="0">
                <a:solidFill>
                  <a:srgbClr val="000000"/>
                </a:solidFill>
                <a:effectLst/>
                <a:latin typeface="Helvetica Neue"/>
              </a:rPr>
              <a:t># Correlation Matrix Heatmap</a:t>
            </a:r>
            <a:br>
              <a:rPr lang="en-US" sz="800" b="0" i="0" dirty="0">
                <a:solidFill>
                  <a:srgbClr val="000000"/>
                </a:solidFill>
                <a:effectLst/>
                <a:latin typeface="Helvetica Neue"/>
              </a:rPr>
            </a:br>
            <a:endParaRPr lang="en-IN"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00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1D022D-9F3D-8286-8ED3-A320B678D381}"/>
              </a:ext>
            </a:extLst>
          </p:cNvPr>
          <p:cNvSpPr txBox="1"/>
          <p:nvPr/>
        </p:nvSpPr>
        <p:spPr>
          <a:xfrm>
            <a:off x="744071" y="554922"/>
            <a:ext cx="6096000" cy="369332"/>
          </a:xfrm>
          <a:prstGeom prst="rect">
            <a:avLst/>
          </a:prstGeom>
          <a:noFill/>
        </p:spPr>
        <p:txBody>
          <a:bodyPr wrap="square">
            <a:spAutoFit/>
          </a:bodyPr>
          <a:lstStyle/>
          <a:p>
            <a:pPr algn="l"/>
            <a:r>
              <a:rPr lang="en-IN" b="1" i="0" dirty="0">
                <a:solidFill>
                  <a:srgbClr val="000000"/>
                </a:solidFill>
                <a:effectLst/>
                <a:latin typeface="Helvetica Neue"/>
              </a:rPr>
              <a:t>Imputing Missing Values</a:t>
            </a:r>
          </a:p>
        </p:txBody>
      </p:sp>
      <p:sp>
        <p:nvSpPr>
          <p:cNvPr id="5" name="TextBox 4">
            <a:extLst>
              <a:ext uri="{FF2B5EF4-FFF2-40B4-BE49-F238E27FC236}">
                <a16:creationId xmlns:a16="http://schemas.microsoft.com/office/drawing/2014/main" id="{B6F97075-D1A3-9064-0B61-6F7AAD1ECAA1}"/>
              </a:ext>
            </a:extLst>
          </p:cNvPr>
          <p:cNvSpPr txBox="1"/>
          <p:nvPr/>
        </p:nvSpPr>
        <p:spPr>
          <a:xfrm>
            <a:off x="672353" y="2586248"/>
            <a:ext cx="6096000" cy="369332"/>
          </a:xfrm>
          <a:prstGeom prst="rect">
            <a:avLst/>
          </a:prstGeom>
          <a:noFill/>
        </p:spPr>
        <p:txBody>
          <a:bodyPr wrap="square">
            <a:spAutoFit/>
          </a:bodyPr>
          <a:lstStyle/>
          <a:p>
            <a:pPr algn="l"/>
            <a:r>
              <a:rPr lang="en-IN" b="1" i="0" dirty="0">
                <a:solidFill>
                  <a:srgbClr val="000000"/>
                </a:solidFill>
                <a:effectLst/>
                <a:latin typeface="Helvetica Neue"/>
              </a:rPr>
              <a:t>Feature Transformation/Engineering</a:t>
            </a:r>
          </a:p>
        </p:txBody>
      </p:sp>
      <p:sp>
        <p:nvSpPr>
          <p:cNvPr id="7" name="TextBox 6">
            <a:extLst>
              <a:ext uri="{FF2B5EF4-FFF2-40B4-BE49-F238E27FC236}">
                <a16:creationId xmlns:a16="http://schemas.microsoft.com/office/drawing/2014/main" id="{16AE74F5-9B8C-7AFC-7D10-A90875F10120}"/>
              </a:ext>
            </a:extLst>
          </p:cNvPr>
          <p:cNvSpPr txBox="1"/>
          <p:nvPr/>
        </p:nvSpPr>
        <p:spPr>
          <a:xfrm>
            <a:off x="672353" y="3059668"/>
            <a:ext cx="6096000" cy="369332"/>
          </a:xfrm>
          <a:prstGeom prst="rect">
            <a:avLst/>
          </a:prstGeom>
          <a:noFill/>
        </p:spPr>
        <p:txBody>
          <a:bodyPr wrap="square">
            <a:spAutoFit/>
          </a:bodyPr>
          <a:lstStyle/>
          <a:p>
            <a:r>
              <a:rPr lang="en-IN" dirty="0" err="1"/>
              <a:t>all_data</a:t>
            </a:r>
            <a:r>
              <a:rPr lang="en-IN" dirty="0"/>
              <a:t>['</a:t>
            </a:r>
            <a:r>
              <a:rPr lang="en-IN" dirty="0" err="1"/>
              <a:t>MSSubClass</a:t>
            </a:r>
            <a:r>
              <a:rPr lang="en-IN" dirty="0"/>
              <a:t>'].describe()</a:t>
            </a:r>
          </a:p>
        </p:txBody>
      </p:sp>
      <p:sp>
        <p:nvSpPr>
          <p:cNvPr id="9" name="TextBox 8">
            <a:extLst>
              <a:ext uri="{FF2B5EF4-FFF2-40B4-BE49-F238E27FC236}">
                <a16:creationId xmlns:a16="http://schemas.microsoft.com/office/drawing/2014/main" id="{AA53F024-11BD-0A55-E3EC-C14BFFAA4B5D}"/>
              </a:ext>
            </a:extLst>
          </p:cNvPr>
          <p:cNvSpPr txBox="1"/>
          <p:nvPr/>
        </p:nvSpPr>
        <p:spPr>
          <a:xfrm>
            <a:off x="555812" y="924254"/>
            <a:ext cx="6096000" cy="1477328"/>
          </a:xfrm>
          <a:prstGeom prst="rect">
            <a:avLst/>
          </a:prstGeom>
          <a:noFill/>
        </p:spPr>
        <p:txBody>
          <a:bodyPr wrap="square">
            <a:spAutoFit/>
          </a:bodyPr>
          <a:lstStyle/>
          <a:p>
            <a:r>
              <a:rPr lang="en-IN" dirty="0" err="1"/>
              <a:t>all_data_na</a:t>
            </a:r>
            <a:r>
              <a:rPr lang="en-IN" dirty="0"/>
              <a:t> = (</a:t>
            </a:r>
            <a:r>
              <a:rPr lang="en-IN" dirty="0" err="1"/>
              <a:t>all_data.isnull</a:t>
            </a:r>
            <a:r>
              <a:rPr lang="en-IN" dirty="0"/>
              <a:t>().sum() / </a:t>
            </a:r>
            <a:r>
              <a:rPr lang="en-IN" dirty="0" err="1"/>
              <a:t>len</a:t>
            </a:r>
            <a:r>
              <a:rPr lang="en-IN" dirty="0"/>
              <a:t>(</a:t>
            </a:r>
            <a:r>
              <a:rPr lang="en-IN" dirty="0" err="1"/>
              <a:t>all_data</a:t>
            </a:r>
            <a:r>
              <a:rPr lang="en-IN" dirty="0"/>
              <a:t>)) * 100</a:t>
            </a:r>
          </a:p>
          <a:p>
            <a:r>
              <a:rPr lang="en-IN" dirty="0" err="1"/>
              <a:t>all_data_na</a:t>
            </a:r>
            <a:r>
              <a:rPr lang="en-IN" dirty="0"/>
              <a:t> = </a:t>
            </a:r>
            <a:r>
              <a:rPr lang="en-IN" dirty="0" err="1"/>
              <a:t>all_data_na.drop</a:t>
            </a:r>
            <a:r>
              <a:rPr lang="en-IN" dirty="0"/>
              <a:t>(</a:t>
            </a:r>
            <a:r>
              <a:rPr lang="en-IN" dirty="0" err="1"/>
              <a:t>all_data_na</a:t>
            </a:r>
            <a:r>
              <a:rPr lang="en-IN" dirty="0"/>
              <a:t>[</a:t>
            </a:r>
            <a:r>
              <a:rPr lang="en-IN" dirty="0" err="1"/>
              <a:t>all_data_na</a:t>
            </a:r>
            <a:r>
              <a:rPr lang="en-IN" dirty="0"/>
              <a:t> == 0].index).</a:t>
            </a:r>
            <a:r>
              <a:rPr lang="en-IN" dirty="0" err="1"/>
              <a:t>sort_values</a:t>
            </a:r>
            <a:r>
              <a:rPr lang="en-IN" dirty="0"/>
              <a:t>(ascending=False)</a:t>
            </a:r>
          </a:p>
          <a:p>
            <a:r>
              <a:rPr lang="en-IN" dirty="0" err="1"/>
              <a:t>missing_data</a:t>
            </a:r>
            <a:r>
              <a:rPr lang="en-IN" dirty="0"/>
              <a:t> = </a:t>
            </a:r>
            <a:r>
              <a:rPr lang="en-IN" dirty="0" err="1"/>
              <a:t>pd.DataFrame</a:t>
            </a:r>
            <a:r>
              <a:rPr lang="en-IN" dirty="0"/>
              <a:t>({'Missing Ratio' :</a:t>
            </a:r>
            <a:r>
              <a:rPr lang="en-IN" dirty="0" err="1"/>
              <a:t>all_data_na</a:t>
            </a:r>
            <a:r>
              <a:rPr lang="en-IN" dirty="0"/>
              <a:t>})</a:t>
            </a:r>
          </a:p>
          <a:p>
            <a:r>
              <a:rPr lang="en-IN" dirty="0" err="1"/>
              <a:t>missing_data.head</a:t>
            </a:r>
            <a:r>
              <a:rPr lang="en-IN" dirty="0"/>
              <a:t>()</a:t>
            </a:r>
          </a:p>
        </p:txBody>
      </p:sp>
      <p:sp>
        <p:nvSpPr>
          <p:cNvPr id="11" name="TextBox 10">
            <a:extLst>
              <a:ext uri="{FF2B5EF4-FFF2-40B4-BE49-F238E27FC236}">
                <a16:creationId xmlns:a16="http://schemas.microsoft.com/office/drawing/2014/main" id="{D81E8207-EB6B-3530-F716-89ECA1DD5D09}"/>
              </a:ext>
            </a:extLst>
          </p:cNvPr>
          <p:cNvSpPr txBox="1"/>
          <p:nvPr/>
        </p:nvSpPr>
        <p:spPr>
          <a:xfrm>
            <a:off x="869577" y="3684390"/>
            <a:ext cx="6096000" cy="369332"/>
          </a:xfrm>
          <a:prstGeom prst="rect">
            <a:avLst/>
          </a:prstGeom>
          <a:noFill/>
        </p:spPr>
        <p:txBody>
          <a:bodyPr wrap="square">
            <a:spAutoFit/>
          </a:bodyPr>
          <a:lstStyle/>
          <a:p>
            <a:pPr algn="l"/>
            <a:r>
              <a:rPr lang="en-IN" b="1" i="0" dirty="0">
                <a:solidFill>
                  <a:srgbClr val="000000"/>
                </a:solidFill>
                <a:effectLst/>
                <a:latin typeface="Helvetica Neue"/>
              </a:rPr>
              <a:t>Fixing "skewed" features.</a:t>
            </a:r>
          </a:p>
        </p:txBody>
      </p:sp>
      <p:pic>
        <p:nvPicPr>
          <p:cNvPr id="10242" name="Picture 2">
            <a:extLst>
              <a:ext uri="{FF2B5EF4-FFF2-40B4-BE49-F238E27FC236}">
                <a16:creationId xmlns:a16="http://schemas.microsoft.com/office/drawing/2014/main" id="{D0FB41FE-2A92-C64A-F18F-775ACF1B5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53" y="4157810"/>
            <a:ext cx="390525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a:extLst>
              <a:ext uri="{FF2B5EF4-FFF2-40B4-BE49-F238E27FC236}">
                <a16:creationId xmlns:a16="http://schemas.microsoft.com/office/drawing/2014/main" id="{721D5BD4-016C-DE9D-BC18-FF79CFD0E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389" y="3953436"/>
            <a:ext cx="390525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1F0EB683-D49F-F2D9-E936-F03DF5315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389" y="3953436"/>
            <a:ext cx="383857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3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78F74F-EAFA-5927-DA8F-3D9ECA018F29}"/>
              </a:ext>
            </a:extLst>
          </p:cNvPr>
          <p:cNvSpPr txBox="1"/>
          <p:nvPr/>
        </p:nvSpPr>
        <p:spPr>
          <a:xfrm>
            <a:off x="1030941" y="796969"/>
            <a:ext cx="6096000" cy="369332"/>
          </a:xfrm>
          <a:prstGeom prst="rect">
            <a:avLst/>
          </a:prstGeom>
          <a:noFill/>
        </p:spPr>
        <p:txBody>
          <a:bodyPr wrap="square">
            <a:spAutoFit/>
          </a:bodyPr>
          <a:lstStyle/>
          <a:p>
            <a:pPr algn="l"/>
            <a:r>
              <a:rPr lang="en-IN" b="1" i="0" dirty="0" err="1">
                <a:solidFill>
                  <a:srgbClr val="000000"/>
                </a:solidFill>
                <a:effectLst/>
                <a:latin typeface="Helvetica Neue"/>
              </a:rPr>
              <a:t>Modeling</a:t>
            </a:r>
            <a:r>
              <a:rPr lang="en-IN" b="1" i="0" dirty="0">
                <a:solidFill>
                  <a:srgbClr val="000000"/>
                </a:solidFill>
                <a:effectLst/>
                <a:latin typeface="Helvetica Neue"/>
              </a:rPr>
              <a:t> and Predictions</a:t>
            </a:r>
          </a:p>
        </p:txBody>
      </p:sp>
      <p:sp>
        <p:nvSpPr>
          <p:cNvPr id="5" name="TextBox 4">
            <a:extLst>
              <a:ext uri="{FF2B5EF4-FFF2-40B4-BE49-F238E27FC236}">
                <a16:creationId xmlns:a16="http://schemas.microsoft.com/office/drawing/2014/main" id="{C0EBB158-B4F3-7424-309C-6DCDCBFE8118}"/>
              </a:ext>
            </a:extLst>
          </p:cNvPr>
          <p:cNvSpPr txBox="1"/>
          <p:nvPr/>
        </p:nvSpPr>
        <p:spPr>
          <a:xfrm>
            <a:off x="1550895" y="1379675"/>
            <a:ext cx="6096000" cy="369332"/>
          </a:xfrm>
          <a:prstGeom prst="rect">
            <a:avLst/>
          </a:prstGeom>
          <a:noFill/>
        </p:spPr>
        <p:txBody>
          <a:bodyPr wrap="square">
            <a:spAutoFit/>
          </a:bodyPr>
          <a:lstStyle/>
          <a:p>
            <a:pPr algn="l"/>
            <a:r>
              <a:rPr lang="en-IN" b="1" i="0" dirty="0">
                <a:solidFill>
                  <a:srgbClr val="000000"/>
                </a:solidFill>
                <a:effectLst/>
                <a:latin typeface="Helvetica Neue"/>
              </a:rPr>
              <a:t>Stacked models</a:t>
            </a:r>
          </a:p>
        </p:txBody>
      </p:sp>
      <p:sp>
        <p:nvSpPr>
          <p:cNvPr id="7" name="TextBox 6">
            <a:extLst>
              <a:ext uri="{FF2B5EF4-FFF2-40B4-BE49-F238E27FC236}">
                <a16:creationId xmlns:a16="http://schemas.microsoft.com/office/drawing/2014/main" id="{504263EF-0AF5-37AA-7FA2-E7FA7E089C94}"/>
              </a:ext>
            </a:extLst>
          </p:cNvPr>
          <p:cNvSpPr txBox="1"/>
          <p:nvPr/>
        </p:nvSpPr>
        <p:spPr>
          <a:xfrm>
            <a:off x="1550895" y="1777715"/>
            <a:ext cx="6096000" cy="369332"/>
          </a:xfrm>
          <a:prstGeom prst="rect">
            <a:avLst/>
          </a:prstGeom>
          <a:noFill/>
        </p:spPr>
        <p:txBody>
          <a:bodyPr wrap="square">
            <a:spAutoFit/>
          </a:bodyPr>
          <a:lstStyle/>
          <a:p>
            <a:pPr algn="l"/>
            <a:r>
              <a:rPr lang="en-IN" b="1" i="0" dirty="0" err="1">
                <a:solidFill>
                  <a:srgbClr val="000000"/>
                </a:solidFill>
                <a:effectLst/>
                <a:latin typeface="Helvetica Neue"/>
              </a:rPr>
              <a:t>XGBoost</a:t>
            </a:r>
            <a:endParaRPr lang="en-IN" b="1" i="0" dirty="0">
              <a:solidFill>
                <a:srgbClr val="000000"/>
              </a:solidFill>
              <a:effectLst/>
              <a:latin typeface="Helvetica Neue"/>
            </a:endParaRPr>
          </a:p>
        </p:txBody>
      </p:sp>
      <p:sp>
        <p:nvSpPr>
          <p:cNvPr id="9" name="TextBox 8">
            <a:extLst>
              <a:ext uri="{FF2B5EF4-FFF2-40B4-BE49-F238E27FC236}">
                <a16:creationId xmlns:a16="http://schemas.microsoft.com/office/drawing/2014/main" id="{83D6A843-F242-8245-89A3-2318E2C830E3}"/>
              </a:ext>
            </a:extLst>
          </p:cNvPr>
          <p:cNvSpPr txBox="1"/>
          <p:nvPr/>
        </p:nvSpPr>
        <p:spPr>
          <a:xfrm>
            <a:off x="1550895" y="2175755"/>
            <a:ext cx="6096000" cy="369332"/>
          </a:xfrm>
          <a:prstGeom prst="rect">
            <a:avLst/>
          </a:prstGeom>
          <a:noFill/>
        </p:spPr>
        <p:txBody>
          <a:bodyPr wrap="square">
            <a:spAutoFit/>
          </a:bodyPr>
          <a:lstStyle/>
          <a:p>
            <a:pPr algn="l"/>
            <a:r>
              <a:rPr lang="en-IN" b="1" i="0" dirty="0" err="1">
                <a:solidFill>
                  <a:srgbClr val="000000"/>
                </a:solidFill>
                <a:effectLst/>
                <a:latin typeface="Helvetica Neue"/>
              </a:rPr>
              <a:t>LightGBM</a:t>
            </a:r>
            <a:endParaRPr lang="en-IN" b="1" i="0" dirty="0">
              <a:solidFill>
                <a:srgbClr val="000000"/>
              </a:solidFill>
              <a:effectLst/>
              <a:latin typeface="Helvetica Neue"/>
            </a:endParaRPr>
          </a:p>
        </p:txBody>
      </p:sp>
      <p:sp>
        <p:nvSpPr>
          <p:cNvPr id="11" name="TextBox 10">
            <a:extLst>
              <a:ext uri="{FF2B5EF4-FFF2-40B4-BE49-F238E27FC236}">
                <a16:creationId xmlns:a16="http://schemas.microsoft.com/office/drawing/2014/main" id="{3FCA8656-17EC-A40D-89DF-8DC47E21D229}"/>
              </a:ext>
            </a:extLst>
          </p:cNvPr>
          <p:cNvSpPr txBox="1"/>
          <p:nvPr/>
        </p:nvSpPr>
        <p:spPr>
          <a:xfrm>
            <a:off x="1550895" y="2573795"/>
            <a:ext cx="6096000" cy="369332"/>
          </a:xfrm>
          <a:prstGeom prst="rect">
            <a:avLst/>
          </a:prstGeom>
          <a:noFill/>
        </p:spPr>
        <p:txBody>
          <a:bodyPr wrap="square">
            <a:spAutoFit/>
          </a:bodyPr>
          <a:lstStyle/>
          <a:p>
            <a:pPr algn="l"/>
            <a:r>
              <a:rPr lang="en-IN" b="1" i="0" dirty="0">
                <a:solidFill>
                  <a:srgbClr val="000000"/>
                </a:solidFill>
                <a:effectLst/>
                <a:latin typeface="Helvetica Neue"/>
              </a:rPr>
              <a:t>Ensemble Prediction</a:t>
            </a:r>
          </a:p>
        </p:txBody>
      </p:sp>
      <p:sp>
        <p:nvSpPr>
          <p:cNvPr id="13" name="TextBox 12">
            <a:extLst>
              <a:ext uri="{FF2B5EF4-FFF2-40B4-BE49-F238E27FC236}">
                <a16:creationId xmlns:a16="http://schemas.microsoft.com/office/drawing/2014/main" id="{A8C280AE-DF99-21FB-D98A-136ED9061193}"/>
              </a:ext>
            </a:extLst>
          </p:cNvPr>
          <p:cNvSpPr txBox="1"/>
          <p:nvPr/>
        </p:nvSpPr>
        <p:spPr>
          <a:xfrm>
            <a:off x="1550895" y="2943127"/>
            <a:ext cx="6096000" cy="369332"/>
          </a:xfrm>
          <a:prstGeom prst="rect">
            <a:avLst/>
          </a:prstGeom>
          <a:noFill/>
        </p:spPr>
        <p:txBody>
          <a:bodyPr wrap="square">
            <a:spAutoFit/>
          </a:bodyPr>
          <a:lstStyle/>
          <a:p>
            <a:pPr algn="l"/>
            <a:r>
              <a:rPr lang="en-IN" b="1" i="0" dirty="0">
                <a:solidFill>
                  <a:srgbClr val="000000"/>
                </a:solidFill>
                <a:effectLst/>
                <a:latin typeface="Helvetica Neue"/>
              </a:rPr>
              <a:t>Submission</a:t>
            </a:r>
          </a:p>
        </p:txBody>
      </p:sp>
    </p:spTree>
    <p:extLst>
      <p:ext uri="{BB962C8B-B14F-4D97-AF65-F5344CB8AC3E}">
        <p14:creationId xmlns:p14="http://schemas.microsoft.com/office/powerpoint/2010/main" val="21106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5C7CBE1-3C63-A708-5942-26FDD5131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0" y="315726"/>
            <a:ext cx="3619500" cy="26765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060390B-2781-65C8-1113-8E93E2DF5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70" y="2992251"/>
            <a:ext cx="390525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47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9DC4D5D-2B67-C63A-1097-9DD3E0630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45" y="315726"/>
            <a:ext cx="6467475" cy="565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56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E50670-7AB9-C95C-7062-9C2E8359FBAF}"/>
              </a:ext>
            </a:extLst>
          </p:cNvPr>
          <p:cNvSpPr txBox="1"/>
          <p:nvPr/>
        </p:nvSpPr>
        <p:spPr>
          <a:xfrm>
            <a:off x="645460" y="563887"/>
            <a:ext cx="6096000" cy="369332"/>
          </a:xfrm>
          <a:prstGeom prst="rect">
            <a:avLst/>
          </a:prstGeom>
          <a:noFill/>
        </p:spPr>
        <p:txBody>
          <a:bodyPr wrap="square">
            <a:spAutoFit/>
          </a:bodyPr>
          <a:lstStyle/>
          <a:p>
            <a:r>
              <a:rPr lang="en-IN" dirty="0"/>
              <a:t># Overall Quality vs Sale Price</a:t>
            </a:r>
          </a:p>
        </p:txBody>
      </p:sp>
      <p:pic>
        <p:nvPicPr>
          <p:cNvPr id="3074" name="Picture 2">
            <a:extLst>
              <a:ext uri="{FF2B5EF4-FFF2-40B4-BE49-F238E27FC236}">
                <a16:creationId xmlns:a16="http://schemas.microsoft.com/office/drawing/2014/main" id="{F1420074-2F9F-9D31-6EDF-7ECACDDAE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60" y="1402416"/>
            <a:ext cx="5086350" cy="3676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DAD8B5A-61CC-B64F-1A3D-05AF1CBC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429" y="1269066"/>
            <a:ext cx="4191000" cy="3943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AE7ADE-D7FA-DC00-5738-05DDED28EBE8}"/>
              </a:ext>
            </a:extLst>
          </p:cNvPr>
          <p:cNvSpPr txBox="1"/>
          <p:nvPr/>
        </p:nvSpPr>
        <p:spPr>
          <a:xfrm>
            <a:off x="6481483" y="379221"/>
            <a:ext cx="6096000" cy="369332"/>
          </a:xfrm>
          <a:prstGeom prst="rect">
            <a:avLst/>
          </a:prstGeom>
          <a:noFill/>
        </p:spPr>
        <p:txBody>
          <a:bodyPr wrap="square">
            <a:spAutoFit/>
          </a:bodyPr>
          <a:lstStyle/>
          <a:p>
            <a:r>
              <a:rPr lang="en-IN" dirty="0"/>
              <a:t># Living Area vs Sale Price</a:t>
            </a:r>
          </a:p>
        </p:txBody>
      </p:sp>
    </p:spTree>
    <p:extLst>
      <p:ext uri="{BB962C8B-B14F-4D97-AF65-F5344CB8AC3E}">
        <p14:creationId xmlns:p14="http://schemas.microsoft.com/office/powerpoint/2010/main" val="151255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FF2CFBD2-E194-F0B7-4DF8-6A080327F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77" y="1721784"/>
            <a:ext cx="4191000" cy="3943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B5DB66-86B0-672D-E8E8-7D8B3763001B}"/>
              </a:ext>
            </a:extLst>
          </p:cNvPr>
          <p:cNvSpPr txBox="1"/>
          <p:nvPr/>
        </p:nvSpPr>
        <p:spPr>
          <a:xfrm>
            <a:off x="1443318" y="765263"/>
            <a:ext cx="6096000" cy="369332"/>
          </a:xfrm>
          <a:prstGeom prst="rect">
            <a:avLst/>
          </a:prstGeom>
          <a:noFill/>
        </p:spPr>
        <p:txBody>
          <a:bodyPr wrap="square">
            <a:spAutoFit/>
          </a:bodyPr>
          <a:lstStyle/>
          <a:p>
            <a:r>
              <a:rPr lang="en-IN" dirty="0"/>
              <a:t># Living Area vs Sale Price</a:t>
            </a:r>
          </a:p>
        </p:txBody>
      </p:sp>
    </p:spTree>
    <p:extLst>
      <p:ext uri="{BB962C8B-B14F-4D97-AF65-F5344CB8AC3E}">
        <p14:creationId xmlns:p14="http://schemas.microsoft.com/office/powerpoint/2010/main" val="8359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32067-9D9B-E183-0A57-324DF338EEE4}"/>
              </a:ext>
            </a:extLst>
          </p:cNvPr>
          <p:cNvSpPr txBox="1"/>
          <p:nvPr/>
        </p:nvSpPr>
        <p:spPr>
          <a:xfrm>
            <a:off x="797859" y="662499"/>
            <a:ext cx="6096000" cy="369332"/>
          </a:xfrm>
          <a:prstGeom prst="rect">
            <a:avLst/>
          </a:prstGeom>
          <a:noFill/>
        </p:spPr>
        <p:txBody>
          <a:bodyPr wrap="square">
            <a:spAutoFit/>
          </a:bodyPr>
          <a:lstStyle/>
          <a:p>
            <a:r>
              <a:rPr lang="en-IN" dirty="0"/>
              <a:t># Garage Area vs Sale Price</a:t>
            </a:r>
          </a:p>
        </p:txBody>
      </p:sp>
      <p:pic>
        <p:nvPicPr>
          <p:cNvPr id="5122" name="Picture 2">
            <a:extLst>
              <a:ext uri="{FF2B5EF4-FFF2-40B4-BE49-F238E27FC236}">
                <a16:creationId xmlns:a16="http://schemas.microsoft.com/office/drawing/2014/main" id="{39388D53-4B1E-AF71-B9E2-5FB836731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343" y="1568823"/>
            <a:ext cx="401955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21363F0-009B-2A8B-C02C-EB215757DF74}"/>
              </a:ext>
            </a:extLst>
          </p:cNvPr>
          <p:cNvSpPr txBox="1"/>
          <p:nvPr/>
        </p:nvSpPr>
        <p:spPr>
          <a:xfrm>
            <a:off x="797859" y="4567082"/>
            <a:ext cx="6096000" cy="646331"/>
          </a:xfrm>
          <a:prstGeom prst="rect">
            <a:avLst/>
          </a:prstGeom>
          <a:noFill/>
        </p:spPr>
        <p:txBody>
          <a:bodyPr wrap="square">
            <a:spAutoFit/>
          </a:bodyPr>
          <a:lstStyle/>
          <a:p>
            <a:r>
              <a:rPr lang="en-IN" dirty="0"/>
              <a:t># Removing outliers manually (More than 4-cars, less than $300k)</a:t>
            </a:r>
          </a:p>
        </p:txBody>
      </p:sp>
    </p:spTree>
    <p:extLst>
      <p:ext uri="{BB962C8B-B14F-4D97-AF65-F5344CB8AC3E}">
        <p14:creationId xmlns:p14="http://schemas.microsoft.com/office/powerpoint/2010/main" val="318262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9537EEF-266D-A298-6528-74A5F3EAF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58" y="1052464"/>
            <a:ext cx="401955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8B40C9-6FD1-7776-DABD-A441D09BD02F}"/>
              </a:ext>
            </a:extLst>
          </p:cNvPr>
          <p:cNvSpPr txBox="1"/>
          <p:nvPr/>
        </p:nvSpPr>
        <p:spPr>
          <a:xfrm>
            <a:off x="609600" y="536993"/>
            <a:ext cx="6096000" cy="369332"/>
          </a:xfrm>
          <a:prstGeom prst="rect">
            <a:avLst/>
          </a:prstGeom>
          <a:noFill/>
        </p:spPr>
        <p:txBody>
          <a:bodyPr wrap="square">
            <a:spAutoFit/>
          </a:bodyPr>
          <a:lstStyle/>
          <a:p>
            <a:r>
              <a:rPr lang="en-IN" dirty="0"/>
              <a:t># Garage Area vs Sale Price</a:t>
            </a:r>
          </a:p>
        </p:txBody>
      </p:sp>
      <p:sp>
        <p:nvSpPr>
          <p:cNvPr id="6" name="TextBox 5">
            <a:extLst>
              <a:ext uri="{FF2B5EF4-FFF2-40B4-BE49-F238E27FC236}">
                <a16:creationId xmlns:a16="http://schemas.microsoft.com/office/drawing/2014/main" id="{08E4288F-241D-A33F-E7B8-6087AB12F2D3}"/>
              </a:ext>
            </a:extLst>
          </p:cNvPr>
          <p:cNvSpPr txBox="1"/>
          <p:nvPr/>
        </p:nvSpPr>
        <p:spPr>
          <a:xfrm>
            <a:off x="5988423" y="536993"/>
            <a:ext cx="6096000" cy="369332"/>
          </a:xfrm>
          <a:prstGeom prst="rect">
            <a:avLst/>
          </a:prstGeom>
          <a:noFill/>
        </p:spPr>
        <p:txBody>
          <a:bodyPr wrap="square">
            <a:spAutoFit/>
          </a:bodyPr>
          <a:lstStyle/>
          <a:p>
            <a:r>
              <a:rPr lang="en-IN" dirty="0"/>
              <a:t># Garage Area vs Sale Price</a:t>
            </a:r>
          </a:p>
        </p:txBody>
      </p:sp>
      <p:pic>
        <p:nvPicPr>
          <p:cNvPr id="7172" name="Picture 4">
            <a:extLst>
              <a:ext uri="{FF2B5EF4-FFF2-40B4-BE49-F238E27FC236}">
                <a16:creationId xmlns:a16="http://schemas.microsoft.com/office/drawing/2014/main" id="{462E0DA2-11F2-5011-08A8-DC890B4A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865" y="1052464"/>
            <a:ext cx="41910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26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F59E5-2C1B-9CA7-A85E-77CF72F5B7AE}"/>
              </a:ext>
            </a:extLst>
          </p:cNvPr>
          <p:cNvSpPr txBox="1"/>
          <p:nvPr/>
        </p:nvSpPr>
        <p:spPr>
          <a:xfrm>
            <a:off x="860612" y="563887"/>
            <a:ext cx="6096000" cy="369332"/>
          </a:xfrm>
          <a:prstGeom prst="rect">
            <a:avLst/>
          </a:prstGeom>
          <a:noFill/>
        </p:spPr>
        <p:txBody>
          <a:bodyPr wrap="square">
            <a:spAutoFit/>
          </a:bodyPr>
          <a:lstStyle/>
          <a:p>
            <a:r>
              <a:rPr lang="en-IN" dirty="0"/>
              <a:t># Total Rooms vs Sale Price</a:t>
            </a:r>
          </a:p>
        </p:txBody>
      </p:sp>
      <p:pic>
        <p:nvPicPr>
          <p:cNvPr id="8194" name="Picture 2">
            <a:extLst>
              <a:ext uri="{FF2B5EF4-FFF2-40B4-BE49-F238E27FC236}">
                <a16:creationId xmlns:a16="http://schemas.microsoft.com/office/drawing/2014/main" id="{3497106A-2B78-4E5D-6C10-251A89FF6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23" y="1066758"/>
            <a:ext cx="10031506" cy="522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5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D8CD91-46FE-18A3-7D5B-C21E058EDEFD}"/>
              </a:ext>
            </a:extLst>
          </p:cNvPr>
          <p:cNvSpPr txBox="1"/>
          <p:nvPr/>
        </p:nvSpPr>
        <p:spPr>
          <a:xfrm>
            <a:off x="1021976" y="698358"/>
            <a:ext cx="6096000" cy="369332"/>
          </a:xfrm>
          <a:prstGeom prst="rect">
            <a:avLst/>
          </a:prstGeom>
          <a:noFill/>
        </p:spPr>
        <p:txBody>
          <a:bodyPr wrap="square">
            <a:spAutoFit/>
          </a:bodyPr>
          <a:lstStyle/>
          <a:p>
            <a:pPr algn="l"/>
            <a:r>
              <a:rPr lang="en-US" b="1" i="0" dirty="0">
                <a:solidFill>
                  <a:srgbClr val="000000"/>
                </a:solidFill>
                <a:effectLst/>
                <a:latin typeface="Helvetica Neue"/>
              </a:rPr>
              <a:t>Impute Missing Data and Clean Data</a:t>
            </a:r>
          </a:p>
        </p:txBody>
      </p:sp>
      <p:sp>
        <p:nvSpPr>
          <p:cNvPr id="5" name="TextBox 4">
            <a:extLst>
              <a:ext uri="{FF2B5EF4-FFF2-40B4-BE49-F238E27FC236}">
                <a16:creationId xmlns:a16="http://schemas.microsoft.com/office/drawing/2014/main" id="{246BDCE9-2FC3-6BD9-407C-2B4BC07F33E6}"/>
              </a:ext>
            </a:extLst>
          </p:cNvPr>
          <p:cNvSpPr txBox="1"/>
          <p:nvPr/>
        </p:nvSpPr>
        <p:spPr>
          <a:xfrm>
            <a:off x="923364" y="1325887"/>
            <a:ext cx="6096000" cy="369332"/>
          </a:xfrm>
          <a:prstGeom prst="rect">
            <a:avLst/>
          </a:prstGeom>
          <a:noFill/>
        </p:spPr>
        <p:txBody>
          <a:bodyPr wrap="square">
            <a:spAutoFit/>
          </a:bodyPr>
          <a:lstStyle/>
          <a:p>
            <a:r>
              <a:rPr lang="en-IN" dirty="0"/>
              <a:t># Percent missing data by feature</a:t>
            </a:r>
          </a:p>
        </p:txBody>
      </p:sp>
      <p:pic>
        <p:nvPicPr>
          <p:cNvPr id="9218" name="Picture 2">
            <a:extLst>
              <a:ext uri="{FF2B5EF4-FFF2-40B4-BE49-F238E27FC236}">
                <a16:creationId xmlns:a16="http://schemas.microsoft.com/office/drawing/2014/main" id="{89B81ECE-B017-7F15-B6FF-F773EB436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659" y="1770063"/>
            <a:ext cx="5253318" cy="466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16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237</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 Neue</vt:lpstr>
      <vt:lpstr>Office Theme</vt:lpstr>
      <vt:lpstr> Loading Data and Packages¶ load train and test set Analyzing the Test variable(Sale price)  Multivariable analysis Let's check out all the variables! There are two types of features in housing data, categorical and numerical # Correlation Matrix Heatmap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Loading Data and Packages¶ load train and test set Analyzing the Test variable(Sale price)  Multivariable analysis Let's check out all the variables! There are two types of features in housing data, categorical and numerical # Correlation Matrix Heatmap </dc:title>
  <dc:creator>hema vijay</dc:creator>
  <cp:lastModifiedBy>hema vijay</cp:lastModifiedBy>
  <cp:revision>1</cp:revision>
  <dcterms:created xsi:type="dcterms:W3CDTF">2022-06-24T14:07:04Z</dcterms:created>
  <dcterms:modified xsi:type="dcterms:W3CDTF">2022-06-24T14:21:48Z</dcterms:modified>
</cp:coreProperties>
</file>