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79" r:id="rId3"/>
    <p:sldId id="259" r:id="rId4"/>
    <p:sldId id="257" r:id="rId5"/>
    <p:sldId id="278" r:id="rId6"/>
    <p:sldId id="280" r:id="rId7"/>
    <p:sldId id="281" r:id="rId8"/>
    <p:sldId id="282" r:id="rId9"/>
    <p:sldId id="272" r:id="rId10"/>
    <p:sldId id="264" r:id="rId11"/>
    <p:sldId id="269" r:id="rId12"/>
    <p:sldId id="261" r:id="rId13"/>
    <p:sldId id="270" r:id="rId14"/>
    <p:sldId id="271" r:id="rId15"/>
    <p:sldId id="265" r:id="rId16"/>
    <p:sldId id="273" r:id="rId17"/>
    <p:sldId id="267" r:id="rId18"/>
    <p:sldId id="274" r:id="rId19"/>
    <p:sldId id="262" r:id="rId20"/>
    <p:sldId id="283" r:id="rId21"/>
    <p:sldId id="284" r:id="rId22"/>
    <p:sldId id="286" r:id="rId23"/>
    <p:sldId id="285" r:id="rId24"/>
    <p:sldId id="287" r:id="rId25"/>
    <p:sldId id="288" r:id="rId26"/>
    <p:sldId id="275" r:id="rId27"/>
    <p:sldId id="276" r:id="rId28"/>
    <p:sldId id="277" r:id="rId29"/>
    <p:sldId id="28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750" autoAdjust="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65DBB7-DA2E-46CD-930D-8F7AEB2F7BEF}" type="datetimeFigureOut">
              <a:rPr lang="pl-PL" smtClean="0"/>
              <a:t>28.04.2020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3622E-F65F-43CA-A672-E0C6C99D41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875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3622E-F65F-43CA-A672-E0C6C99D413E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7064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3622E-F65F-43CA-A672-E0C6C99D413E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7746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3622E-F65F-43CA-A672-E0C6C99D413E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59855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3622E-F65F-43CA-A672-E0C6C99D413E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0106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3622E-F65F-43CA-A672-E0C6C99D413E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1793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538CA22-633A-4543-B9E8-FF63D01A616A}" type="datetimeFigureOut">
              <a:rPr lang="pl-PL" smtClean="0"/>
              <a:t>28.04.2020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0C7F-0D2F-45BC-9FD1-9AE0B5E7AD5F}" type="slidenum">
              <a:rPr lang="pl-PL" smtClean="0"/>
              <a:t>‹#›</a:t>
            </a:fld>
            <a:endParaRPr lang="pl-P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781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8CA22-633A-4543-B9E8-FF63D01A616A}" type="datetimeFigureOut">
              <a:rPr lang="pl-PL" smtClean="0"/>
              <a:t>28.04.2020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0C7F-0D2F-45BC-9FD1-9AE0B5E7AD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9350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8CA22-633A-4543-B9E8-FF63D01A616A}" type="datetimeFigureOut">
              <a:rPr lang="pl-PL" smtClean="0"/>
              <a:t>28.04.2020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0C7F-0D2F-45BC-9FD1-9AE0B5E7AD5F}" type="slidenum">
              <a:rPr lang="pl-PL" smtClean="0"/>
              <a:t>‹#›</a:t>
            </a:fld>
            <a:endParaRPr lang="pl-PL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150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8CA22-633A-4543-B9E8-FF63D01A616A}" type="datetimeFigureOut">
              <a:rPr lang="pl-PL" smtClean="0"/>
              <a:t>28.04.2020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0C7F-0D2F-45BC-9FD1-9AE0B5E7AD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6845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8CA22-633A-4543-B9E8-FF63D01A616A}" type="datetimeFigureOut">
              <a:rPr lang="pl-PL" smtClean="0"/>
              <a:t>28.04.2020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0C7F-0D2F-45BC-9FD1-9AE0B5E7AD5F}" type="slidenum">
              <a:rPr lang="pl-PL" smtClean="0"/>
              <a:t>‹#›</a:t>
            </a:fld>
            <a:endParaRPr lang="pl-P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703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8CA22-633A-4543-B9E8-FF63D01A616A}" type="datetimeFigureOut">
              <a:rPr lang="pl-PL" smtClean="0"/>
              <a:t>28.04.2020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0C7F-0D2F-45BC-9FD1-9AE0B5E7AD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2561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8CA22-633A-4543-B9E8-FF63D01A616A}" type="datetimeFigureOut">
              <a:rPr lang="pl-PL" smtClean="0"/>
              <a:t>28.04.2020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0C7F-0D2F-45BC-9FD1-9AE0B5E7AD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362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8CA22-633A-4543-B9E8-FF63D01A616A}" type="datetimeFigureOut">
              <a:rPr lang="pl-PL" smtClean="0"/>
              <a:t>28.04.2020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0C7F-0D2F-45BC-9FD1-9AE0B5E7AD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970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8CA22-633A-4543-B9E8-FF63D01A616A}" type="datetimeFigureOut">
              <a:rPr lang="pl-PL" smtClean="0"/>
              <a:t>28.04.2020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0C7F-0D2F-45BC-9FD1-9AE0B5E7AD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086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8CA22-633A-4543-B9E8-FF63D01A616A}" type="datetimeFigureOut">
              <a:rPr lang="pl-PL" smtClean="0"/>
              <a:t>28.04.2020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0C7F-0D2F-45BC-9FD1-9AE0B5E7AD5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0575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8CA22-633A-4543-B9E8-FF63D01A616A}" type="datetimeFigureOut">
              <a:rPr lang="pl-PL" smtClean="0"/>
              <a:t>28.04.2020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0C7F-0D2F-45BC-9FD1-9AE0B5E7AD5F}" type="slidenum">
              <a:rPr lang="pl-PL" smtClean="0"/>
              <a:t>‹#›</a:t>
            </a:fld>
            <a:endParaRPr lang="pl-P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67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38CA22-633A-4543-B9E8-FF63D01A616A}" type="datetimeFigureOut">
              <a:rPr lang="pl-PL" smtClean="0"/>
              <a:t>28.04.2020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AC60C7F-0D2F-45BC-9FD1-9AE0B5E7AD5F}" type="slidenum">
              <a:rPr lang="pl-PL" smtClean="0"/>
              <a:t>‹#›</a:t>
            </a:fld>
            <a:endParaRPr lang="pl-PL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13B15F-32C7-4EB4-9929-3250AE04D7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Important</a:t>
            </a:r>
            <a:r>
              <a:rPr lang="pl-PL" dirty="0"/>
              <a:t> </a:t>
            </a:r>
            <a:r>
              <a:rPr lang="pl-PL" dirty="0" err="1"/>
              <a:t>aspects</a:t>
            </a:r>
            <a:r>
              <a:rPr lang="pl-PL" dirty="0"/>
              <a:t> Of Database </a:t>
            </a:r>
            <a:r>
              <a:rPr lang="pl-PL" dirty="0" err="1"/>
              <a:t>Synchronization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DFA3871-DFCC-486B-8785-BBB480B961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5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38828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CC65AE7-6E99-46C3-804E-EE31A1BFD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synchronization timeline: Insert</a:t>
            </a:r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DAE1FE37-B1F8-494F-9DF6-639C2EEE884D}"/>
              </a:ext>
            </a:extLst>
          </p:cNvPr>
          <p:cNvSpPr txBox="1"/>
          <p:nvPr/>
        </p:nvSpPr>
        <p:spPr>
          <a:xfrm>
            <a:off x="1024128" y="2171589"/>
            <a:ext cx="1989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of consistency</a:t>
            </a:r>
            <a:endParaRPr lang="pl-PL" dirty="0"/>
          </a:p>
        </p:txBody>
      </p:sp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73CA8FF9-BD8C-44A6-9683-ED39AC0D4043}"/>
              </a:ext>
            </a:extLst>
          </p:cNvPr>
          <p:cNvCxnSpPr>
            <a:cxnSpLocks/>
          </p:cNvCxnSpPr>
          <p:nvPr/>
        </p:nvCxnSpPr>
        <p:spPr>
          <a:xfrm>
            <a:off x="3391270" y="3242569"/>
            <a:ext cx="612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ole tekstowe 8">
            <a:extLst>
              <a:ext uri="{FF2B5EF4-FFF2-40B4-BE49-F238E27FC236}">
                <a16:creationId xmlns:a16="http://schemas.microsoft.com/office/drawing/2014/main" id="{A1AD34BC-D0F8-4D32-933E-0FF1DCE9B002}"/>
              </a:ext>
            </a:extLst>
          </p:cNvPr>
          <p:cNvSpPr txBox="1"/>
          <p:nvPr/>
        </p:nvSpPr>
        <p:spPr>
          <a:xfrm>
            <a:off x="3977508" y="1981348"/>
            <a:ext cx="2846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Inconsistent state: a record is</a:t>
            </a:r>
            <a:br>
              <a:rPr lang="en-US" dirty="0"/>
            </a:br>
            <a:r>
              <a:rPr lang="en-US" dirty="0"/>
              <a:t>added by a client to </a:t>
            </a:r>
            <a:r>
              <a:rPr lang="en-US" dirty="0" err="1"/>
              <a:t>mobDB</a:t>
            </a:r>
            <a:endParaRPr lang="pl-PL" dirty="0"/>
          </a:p>
        </p:txBody>
      </p: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47A72379-34E3-4E22-BBFE-DB045ADA066B}"/>
              </a:ext>
            </a:extLst>
          </p:cNvPr>
          <p:cNvCxnSpPr>
            <a:cxnSpLocks/>
          </p:cNvCxnSpPr>
          <p:nvPr/>
        </p:nvCxnSpPr>
        <p:spPr>
          <a:xfrm>
            <a:off x="7170723" y="3121980"/>
            <a:ext cx="588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4298548E-E2FD-4DFB-BED7-AD89EBEB3277}"/>
              </a:ext>
            </a:extLst>
          </p:cNvPr>
          <p:cNvCxnSpPr>
            <a:cxnSpLocks/>
          </p:cNvCxnSpPr>
          <p:nvPr/>
        </p:nvCxnSpPr>
        <p:spPr>
          <a:xfrm>
            <a:off x="3757592" y="5091938"/>
            <a:ext cx="492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Obraz 11">
            <a:extLst>
              <a:ext uri="{FF2B5EF4-FFF2-40B4-BE49-F238E27FC236}">
                <a16:creationId xmlns:a16="http://schemas.microsoft.com/office/drawing/2014/main" id="{C4DC6634-A0C1-4729-B491-3742E25A8B37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06516" y="2720798"/>
            <a:ext cx="2763530" cy="1260000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3D8993F5-9081-4E01-AC59-4ACB803A88D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196471" y="2606457"/>
            <a:ext cx="2880000" cy="1287235"/>
          </a:xfrm>
          <a:prstGeom prst="rect">
            <a:avLst/>
          </a:prstGeom>
        </p:spPr>
      </p:pic>
      <p:sp>
        <p:nvSpPr>
          <p:cNvPr id="19" name="pole tekstowe 18">
            <a:extLst>
              <a:ext uri="{FF2B5EF4-FFF2-40B4-BE49-F238E27FC236}">
                <a16:creationId xmlns:a16="http://schemas.microsoft.com/office/drawing/2014/main" id="{F5B1C175-D118-4221-A2F5-6337BE7AFD08}"/>
              </a:ext>
            </a:extLst>
          </p:cNvPr>
          <p:cNvSpPr txBox="1"/>
          <p:nvPr/>
        </p:nvSpPr>
        <p:spPr>
          <a:xfrm>
            <a:off x="7788751" y="1986923"/>
            <a:ext cx="3010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record added to local DB</a:t>
            </a:r>
            <a:endParaRPr lang="pl-PL" dirty="0"/>
          </a:p>
        </p:txBody>
      </p:sp>
      <p:cxnSp>
        <p:nvCxnSpPr>
          <p:cNvPr id="20" name="Łącznik prosty ze strzałką 19">
            <a:extLst>
              <a:ext uri="{FF2B5EF4-FFF2-40B4-BE49-F238E27FC236}">
                <a16:creationId xmlns:a16="http://schemas.microsoft.com/office/drawing/2014/main" id="{22365016-054D-44F2-BABE-03EE1732BFBB}"/>
              </a:ext>
            </a:extLst>
          </p:cNvPr>
          <p:cNvCxnSpPr>
            <a:cxnSpLocks/>
          </p:cNvCxnSpPr>
          <p:nvPr/>
        </p:nvCxnSpPr>
        <p:spPr>
          <a:xfrm>
            <a:off x="10744200" y="3084989"/>
            <a:ext cx="588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B20E4EC4-0171-44DB-AC7D-2F34CBB3C55C}"/>
              </a:ext>
            </a:extLst>
          </p:cNvPr>
          <p:cNvSpPr txBox="1"/>
          <p:nvPr/>
        </p:nvSpPr>
        <p:spPr>
          <a:xfrm>
            <a:off x="4739603" y="4074703"/>
            <a:ext cx="2712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Sending request for update</a:t>
            </a:r>
          </a:p>
          <a:p>
            <a:pPr algn="ctr"/>
            <a:r>
              <a:rPr lang="en-US" dirty="0"/>
              <a:t>by the second client</a:t>
            </a:r>
            <a:endParaRPr lang="pl-PL" dirty="0"/>
          </a:p>
        </p:txBody>
      </p:sp>
      <p:pic>
        <p:nvPicPr>
          <p:cNvPr id="25" name="Obraz 24">
            <a:extLst>
              <a:ext uri="{FF2B5EF4-FFF2-40B4-BE49-F238E27FC236}">
                <a16:creationId xmlns:a16="http://schemas.microsoft.com/office/drawing/2014/main" id="{82516C95-C5C7-4F16-8FBA-1842419D6D6B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338936" y="4660446"/>
            <a:ext cx="2880000" cy="1260000"/>
          </a:xfrm>
          <a:prstGeom prst="rect">
            <a:avLst/>
          </a:prstGeom>
        </p:spPr>
      </p:pic>
      <p:cxnSp>
        <p:nvCxnSpPr>
          <p:cNvPr id="26" name="Łącznik prosty ze strzałką 25">
            <a:extLst>
              <a:ext uri="{FF2B5EF4-FFF2-40B4-BE49-F238E27FC236}">
                <a16:creationId xmlns:a16="http://schemas.microsoft.com/office/drawing/2014/main" id="{F0469996-F001-43D5-AEC8-8A68C1770592}"/>
              </a:ext>
            </a:extLst>
          </p:cNvPr>
          <p:cNvCxnSpPr>
            <a:cxnSpLocks/>
          </p:cNvCxnSpPr>
          <p:nvPr/>
        </p:nvCxnSpPr>
        <p:spPr>
          <a:xfrm>
            <a:off x="7542514" y="5091938"/>
            <a:ext cx="492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Obraz 26">
            <a:extLst>
              <a:ext uri="{FF2B5EF4-FFF2-40B4-BE49-F238E27FC236}">
                <a16:creationId xmlns:a16="http://schemas.microsoft.com/office/drawing/2014/main" id="{5F3DDBE3-DDEA-4F37-9CC7-A66CEE547204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8571915" y="4771512"/>
            <a:ext cx="2880000" cy="1260000"/>
          </a:xfrm>
          <a:prstGeom prst="rect">
            <a:avLst/>
          </a:prstGeom>
        </p:spPr>
      </p:pic>
      <p:sp>
        <p:nvSpPr>
          <p:cNvPr id="28" name="pole tekstowe 27">
            <a:extLst>
              <a:ext uri="{FF2B5EF4-FFF2-40B4-BE49-F238E27FC236}">
                <a16:creationId xmlns:a16="http://schemas.microsoft.com/office/drawing/2014/main" id="{B7EB5F27-8068-475A-9997-7407F30CA4AA}"/>
              </a:ext>
            </a:extLst>
          </p:cNvPr>
          <p:cNvSpPr txBox="1"/>
          <p:nvPr/>
        </p:nvSpPr>
        <p:spPr>
          <a:xfrm>
            <a:off x="7767086" y="4012724"/>
            <a:ext cx="3950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Getting new record by the second client: </a:t>
            </a:r>
          </a:p>
          <a:p>
            <a:pPr algn="ctr"/>
            <a:r>
              <a:rPr lang="en-US" dirty="0"/>
              <a:t>state of consistency</a:t>
            </a:r>
            <a:endParaRPr lang="pl-PL" dirty="0"/>
          </a:p>
        </p:txBody>
      </p:sp>
      <p:pic>
        <p:nvPicPr>
          <p:cNvPr id="29" name="Obraz 28">
            <a:extLst>
              <a:ext uri="{FF2B5EF4-FFF2-40B4-BE49-F238E27FC236}">
                <a16:creationId xmlns:a16="http://schemas.microsoft.com/office/drawing/2014/main" id="{49CFD24E-2F17-404C-AFCD-51B396598C30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7847861" y="2656794"/>
            <a:ext cx="2880000" cy="1260000"/>
          </a:xfrm>
          <a:prstGeom prst="rect">
            <a:avLst/>
          </a:prstGeom>
        </p:spPr>
      </p:pic>
      <p:sp>
        <p:nvSpPr>
          <p:cNvPr id="30" name="pole tekstowe 29">
            <a:extLst>
              <a:ext uri="{FF2B5EF4-FFF2-40B4-BE49-F238E27FC236}">
                <a16:creationId xmlns:a16="http://schemas.microsoft.com/office/drawing/2014/main" id="{09F70DF2-5EC2-4BB1-AE68-DF4094CB0F3C}"/>
              </a:ext>
            </a:extLst>
          </p:cNvPr>
          <p:cNvSpPr txBox="1"/>
          <p:nvPr/>
        </p:nvSpPr>
        <p:spPr>
          <a:xfrm>
            <a:off x="1179628" y="4023008"/>
            <a:ext cx="2264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Server confirms the </a:t>
            </a:r>
          </a:p>
          <a:p>
            <a:pPr algn="ctr"/>
            <a:r>
              <a:rPr lang="en-US" dirty="0"/>
              <a:t>new data were added</a:t>
            </a:r>
            <a:endParaRPr lang="pl-PL" dirty="0"/>
          </a:p>
        </p:txBody>
      </p:sp>
      <p:pic>
        <p:nvPicPr>
          <p:cNvPr id="32" name="Obraz 31">
            <a:extLst>
              <a:ext uri="{FF2B5EF4-FFF2-40B4-BE49-F238E27FC236}">
                <a16:creationId xmlns:a16="http://schemas.microsoft.com/office/drawing/2014/main" id="{CBA3F7A6-981F-4D9A-85C4-D9C5275F05EE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817549" y="4619653"/>
            <a:ext cx="288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014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8DDA39E-5FE4-421B-872C-2A39BEB28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implementation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2D354D5-22FF-44DA-AE2F-E726458AC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598" y="1927185"/>
            <a:ext cx="9720073" cy="989635"/>
          </a:xfrm>
        </p:spPr>
        <p:txBody>
          <a:bodyPr/>
          <a:lstStyle/>
          <a:p>
            <a:r>
              <a:rPr lang="en-US" dirty="0"/>
              <a:t>Problems:</a:t>
            </a:r>
          </a:p>
          <a:p>
            <a:r>
              <a:rPr lang="en-US" dirty="0"/>
              <a:t>Generating primary keys in the way, that allows avoiding collisions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9054361F-B8E0-4746-93B8-CBD6D8AF5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347" y="3236864"/>
            <a:ext cx="3154332" cy="898653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33BCDB38-9FFE-4B11-BADC-607F90057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931" y="3236864"/>
            <a:ext cx="3175647" cy="898653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0A0276A1-CDC4-4C25-A025-3EC5C44CF4DF}"/>
              </a:ext>
            </a:extLst>
          </p:cNvPr>
          <p:cNvSpPr txBox="1"/>
          <p:nvPr/>
        </p:nvSpPr>
        <p:spPr>
          <a:xfrm>
            <a:off x="2511706" y="2802478"/>
            <a:ext cx="6975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 Two clients independently added a value to the table 1 in offline mode.</a:t>
            </a:r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47479A32-432A-4EA3-B97B-19A625F5C16E}"/>
              </a:ext>
            </a:extLst>
          </p:cNvPr>
          <p:cNvSpPr txBox="1"/>
          <p:nvPr/>
        </p:nvSpPr>
        <p:spPr>
          <a:xfrm>
            <a:off x="2396606" y="4393640"/>
            <a:ext cx="6771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 After establishing internet connection they try to synchronize the data.</a:t>
            </a:r>
            <a:endParaRPr lang="pl-PL" dirty="0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CAA449FC-2312-4F09-A2D3-63EA9394B1F5}"/>
              </a:ext>
            </a:extLst>
          </p:cNvPr>
          <p:cNvSpPr txBox="1"/>
          <p:nvPr/>
        </p:nvSpPr>
        <p:spPr>
          <a:xfrm>
            <a:off x="3958542" y="4836429"/>
            <a:ext cx="1914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  <a:r>
              <a:rPr lang="en-US" dirty="0">
                <a:solidFill>
                  <a:srgbClr val="FF0000"/>
                </a:solidFill>
              </a:rPr>
              <a:t>id: 3</a:t>
            </a:r>
            <a:r>
              <a:rPr lang="en-US" dirty="0"/>
              <a:t>, name: Val4}</a:t>
            </a:r>
            <a:endParaRPr lang="pl-PL" dirty="0"/>
          </a:p>
        </p:txBody>
      </p: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D453ED74-67C2-4846-ABDF-9AA0BD1214C0}"/>
              </a:ext>
            </a:extLst>
          </p:cNvPr>
          <p:cNvCxnSpPr>
            <a:cxnSpLocks/>
          </p:cNvCxnSpPr>
          <p:nvPr/>
        </p:nvCxnSpPr>
        <p:spPr>
          <a:xfrm>
            <a:off x="3798426" y="5205761"/>
            <a:ext cx="3480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9C5966DC-08EF-4679-BF98-692A7EA2393E}"/>
              </a:ext>
            </a:extLst>
          </p:cNvPr>
          <p:cNvSpPr txBox="1"/>
          <p:nvPr/>
        </p:nvSpPr>
        <p:spPr>
          <a:xfrm>
            <a:off x="4085021" y="6272635"/>
            <a:ext cx="1914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  <a:r>
              <a:rPr lang="en-US" dirty="0">
                <a:solidFill>
                  <a:srgbClr val="FF0000"/>
                </a:solidFill>
              </a:rPr>
              <a:t>id: 3</a:t>
            </a:r>
            <a:r>
              <a:rPr lang="en-US" dirty="0"/>
              <a:t>, name: Val3}</a:t>
            </a:r>
            <a:endParaRPr lang="pl-PL" dirty="0"/>
          </a:p>
        </p:txBody>
      </p:sp>
      <p:cxnSp>
        <p:nvCxnSpPr>
          <p:cNvPr id="17" name="Łącznik prosty ze strzałką 16">
            <a:extLst>
              <a:ext uri="{FF2B5EF4-FFF2-40B4-BE49-F238E27FC236}">
                <a16:creationId xmlns:a16="http://schemas.microsoft.com/office/drawing/2014/main" id="{10204024-5FD1-436F-A620-9DCF5CC92556}"/>
              </a:ext>
            </a:extLst>
          </p:cNvPr>
          <p:cNvCxnSpPr>
            <a:cxnSpLocks/>
          </p:cNvCxnSpPr>
          <p:nvPr/>
        </p:nvCxnSpPr>
        <p:spPr>
          <a:xfrm flipV="1">
            <a:off x="3728252" y="5460962"/>
            <a:ext cx="3550877" cy="824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5A2B97E2-7ED8-4F0A-8CDA-EB777F0DC137}"/>
              </a:ext>
            </a:extLst>
          </p:cNvPr>
          <p:cNvSpPr txBox="1"/>
          <p:nvPr/>
        </p:nvSpPr>
        <p:spPr>
          <a:xfrm>
            <a:off x="4400704" y="5241103"/>
            <a:ext cx="1608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Collision!</a:t>
            </a:r>
            <a:endParaRPr lang="pl-PL" sz="3200" dirty="0"/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BECF77A1-C1CB-4A66-8142-EF99C9268EEC}"/>
              </a:ext>
            </a:extLst>
          </p:cNvPr>
          <p:cNvSpPr txBox="1"/>
          <p:nvPr/>
        </p:nvSpPr>
        <p:spPr>
          <a:xfrm>
            <a:off x="6962251" y="6429590"/>
            <a:ext cx="2871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Primary key constraint failed!</a:t>
            </a:r>
            <a:endParaRPr lang="pl-PL" dirty="0"/>
          </a:p>
        </p:txBody>
      </p:sp>
      <p:pic>
        <p:nvPicPr>
          <p:cNvPr id="25" name="Obraz 24">
            <a:extLst>
              <a:ext uri="{FF2B5EF4-FFF2-40B4-BE49-F238E27FC236}">
                <a16:creationId xmlns:a16="http://schemas.microsoft.com/office/drawing/2014/main" id="{930C90AB-BD22-4C88-9B0F-6491FE788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08" y="4836429"/>
            <a:ext cx="3143250" cy="895350"/>
          </a:xfrm>
          <a:prstGeom prst="rect">
            <a:avLst/>
          </a:prstGeom>
        </p:spPr>
      </p:pic>
      <p:pic>
        <p:nvPicPr>
          <p:cNvPr id="27" name="Obraz 26">
            <a:extLst>
              <a:ext uri="{FF2B5EF4-FFF2-40B4-BE49-F238E27FC236}">
                <a16:creationId xmlns:a16="http://schemas.microsoft.com/office/drawing/2014/main" id="{3745158C-A729-4666-85EF-3250C2AACA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308" y="5823090"/>
            <a:ext cx="3171825" cy="923925"/>
          </a:xfrm>
          <a:prstGeom prst="rect">
            <a:avLst/>
          </a:prstGeom>
        </p:spPr>
      </p:pic>
      <p:graphicFrame>
        <p:nvGraphicFramePr>
          <p:cNvPr id="28" name="Tabela 27">
            <a:extLst>
              <a:ext uri="{FF2B5EF4-FFF2-40B4-BE49-F238E27FC236}">
                <a16:creationId xmlns:a16="http://schemas.microsoft.com/office/drawing/2014/main" id="{C4070164-9EC4-4B34-9814-813881880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652103"/>
              </p:ext>
            </p:extLst>
          </p:nvPr>
        </p:nvGraphicFramePr>
        <p:xfrm>
          <a:off x="7399206" y="4731956"/>
          <a:ext cx="4750751" cy="17068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148809787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5000955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85874939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845557092"/>
                    </a:ext>
                  </a:extLst>
                </a:gridCol>
                <a:gridCol w="1048639">
                  <a:extLst>
                    <a:ext uri="{9D8B030D-6E8A-4147-A177-3AD203B41FA5}">
                      <a16:colId xmlns:a16="http://schemas.microsoft.com/office/drawing/2014/main" val="3839021367"/>
                    </a:ext>
                  </a:extLst>
                </a:gridCol>
                <a:gridCol w="922973">
                  <a:extLst>
                    <a:ext uri="{9D8B030D-6E8A-4147-A177-3AD203B41FA5}">
                      <a16:colId xmlns:a16="http://schemas.microsoft.com/office/drawing/2014/main" val="3109462027"/>
                    </a:ext>
                  </a:extLst>
                </a:gridCol>
                <a:gridCol w="1121339">
                  <a:extLst>
                    <a:ext uri="{9D8B030D-6E8A-4147-A177-3AD203B41FA5}">
                      <a16:colId xmlns:a16="http://schemas.microsoft.com/office/drawing/2014/main" val="355769953"/>
                    </a:ext>
                  </a:extLst>
                </a:gridCol>
              </a:tblGrid>
              <a:tr h="26669">
                <a:tc gridSpan="7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Local DB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669839"/>
                  </a:ext>
                </a:extLst>
              </a:tr>
              <a:tr h="124739">
                <a:tc grid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Table1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Modifications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292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pl-PL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Table_name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Record_id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Modification_type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190650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Val1_1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‘Table1’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‘Insert’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4005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Val2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‘Table1’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‘Insert’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34234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‘Table1’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‘Update’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692415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‘Table1’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‘Delete’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70043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307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B505154-B350-4948-8167-3073FDD37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autoincrementing PK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95C152C-6A55-4FBB-8A97-546974CC5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Complicated synchronization process prone to errors due to lost connection problems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Exposing important data about your company, that you would not want to expose (for example, if you have low values of </a:t>
            </a:r>
            <a:r>
              <a:rPr lang="en-US" dirty="0" err="1"/>
              <a:t>order_id</a:t>
            </a:r>
            <a:r>
              <a:rPr lang="en-US" dirty="0"/>
              <a:t>, it means, that your company is not doing well, having little orders)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Causing system vulnerability. If the PK is </a:t>
            </a:r>
            <a:r>
              <a:rPr lang="en-US" dirty="0" err="1"/>
              <a:t>autoincremental</a:t>
            </a:r>
            <a:r>
              <a:rPr lang="en-US" dirty="0"/>
              <a:t> and you know that there exists some id </a:t>
            </a:r>
            <a:r>
              <a:rPr lang="en-US" i="1" dirty="0"/>
              <a:t>n</a:t>
            </a:r>
            <a:r>
              <a:rPr lang="en-US" dirty="0"/>
              <a:t>, it is easy to get records with id = </a:t>
            </a:r>
            <a:r>
              <a:rPr lang="en-US" i="1" dirty="0"/>
              <a:t>n</a:t>
            </a:r>
            <a:r>
              <a:rPr lang="en-US" dirty="0"/>
              <a:t>+1, </a:t>
            </a:r>
            <a:r>
              <a:rPr lang="en-US" i="1" dirty="0"/>
              <a:t>n</a:t>
            </a:r>
            <a:r>
              <a:rPr lang="en-US" dirty="0"/>
              <a:t>+2...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sz="3600" dirty="0"/>
              <a:t>Solution: UUID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2965360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18E19C-656E-4E1C-B269-0C06895F4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UUID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CCDE9DD-5208-4BD7-A1B1-42D12E7A85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UUID – universally unique identifier. 128-bit integer number that, if generate in accordance with standard methods, is </a:t>
                </a:r>
                <a:r>
                  <a:rPr lang="en-US" b="1" dirty="0"/>
                  <a:t>practically unique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Properties:</a:t>
                </a:r>
              </a:p>
              <a:p>
                <a:r>
                  <a:rPr lang="en-US" dirty="0"/>
                  <a:t>Negligible probability  of duplicate key generation</a:t>
                </a:r>
              </a:p>
              <a:p>
                <a:r>
                  <a:rPr lang="en-US" dirty="0"/>
                  <a:t>No coordination needed: can be independently generated on many devices</a:t>
                </a:r>
              </a:p>
              <a:p>
                <a:r>
                  <a:rPr lang="en-US" dirty="0"/>
                  <a:t>Probability of the case when at leas two keys are equal (n is the number of the keys generated and N is the total number of possible keys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lang="en-US" dirty="0"/>
                  <a:t>):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!⋅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So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≈1.126⋅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≈1.87⋅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−9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CCDE9DD-5208-4BD7-A1B1-42D12E7A85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257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5728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1AEA5D-F724-44C7-B8DA-E8CB52936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UUID in </a:t>
            </a:r>
            <a:r>
              <a:rPr lang="en-US" dirty="0" err="1"/>
              <a:t>Sqlite</a:t>
            </a:r>
            <a:r>
              <a:rPr lang="en-US" dirty="0"/>
              <a:t> and MySQL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4138FD3-98A4-45CE-A01A-DBEEF6FE6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Unlike Postgres or MSSQL, neither SQLite nor MySQL have 128 bit integer datatype, so it is a usual solution to store the primary key generated with UUID in the fi</a:t>
            </a:r>
            <a:r>
              <a:rPr lang="pl-PL" dirty="0"/>
              <a:t>e</a:t>
            </a:r>
            <a:r>
              <a:rPr lang="en-US" dirty="0"/>
              <a:t>ld of type VARCHAR(36).</a:t>
            </a:r>
          </a:p>
          <a:p>
            <a:r>
              <a:rPr lang="en-US" dirty="0"/>
              <a:t>The UUID keys are usually expressed in hexadecimal format in the following way:</a:t>
            </a:r>
          </a:p>
          <a:p>
            <a:r>
              <a:rPr lang="pl-PL" dirty="0"/>
              <a:t>123e4567-e89b-12d3-a456-426655440000</a:t>
            </a:r>
            <a:r>
              <a:rPr lang="en-US" dirty="0"/>
              <a:t> </a:t>
            </a:r>
            <a:endParaRPr lang="pl-PL" dirty="0"/>
          </a:p>
          <a:p>
            <a:r>
              <a:rPr lang="pl-PL" dirty="0"/>
              <a:t>Generation in Android Studio: </a:t>
            </a:r>
          </a:p>
          <a:p>
            <a:r>
              <a:rPr lang="pl-PL" dirty="0"/>
              <a:t>String myRandomUUID = randomUUID().toString();</a:t>
            </a:r>
          </a:p>
          <a:p>
            <a:r>
              <a:rPr lang="pl-PL" dirty="0"/>
              <a:t>The result stored in myRandomUUID is 36-character string, so the primary key has to be, correspondingly, of type VARCHAR(36).</a:t>
            </a:r>
          </a:p>
          <a:p>
            <a:r>
              <a:rPr lang="pl-PL" dirty="0"/>
              <a:t>Other </a:t>
            </a:r>
            <a:r>
              <a:rPr lang="en-US" dirty="0"/>
              <a:t>possible, but less convenient</a:t>
            </a:r>
            <a:r>
              <a:rPr lang="pl-PL" dirty="0"/>
              <a:t> </a:t>
            </a:r>
            <a:r>
              <a:rPr lang="en-US" dirty="0"/>
              <a:t>solutions</a:t>
            </a:r>
            <a:r>
              <a:rPr lang="pl-PL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BLOB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Two fields of long datatype</a:t>
            </a:r>
          </a:p>
          <a:p>
            <a:r>
              <a:rPr lang="pl-PL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864300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16FD4AB-F5E2-4F67-8293-98660B956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synchronization timeline: UPDATE</a:t>
            </a:r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81FE6889-985B-47A3-AD36-A6A000615557}"/>
              </a:ext>
            </a:extLst>
          </p:cNvPr>
          <p:cNvSpPr txBox="1"/>
          <p:nvPr/>
        </p:nvSpPr>
        <p:spPr>
          <a:xfrm>
            <a:off x="1024128" y="2171589"/>
            <a:ext cx="1989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of consistency</a:t>
            </a:r>
            <a:endParaRPr lang="pl-PL" dirty="0"/>
          </a:p>
        </p:txBody>
      </p: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43B86FD9-A819-4D69-B5E9-C5D689A5689B}"/>
              </a:ext>
            </a:extLst>
          </p:cNvPr>
          <p:cNvCxnSpPr>
            <a:cxnSpLocks/>
          </p:cNvCxnSpPr>
          <p:nvPr/>
        </p:nvCxnSpPr>
        <p:spPr>
          <a:xfrm>
            <a:off x="3240350" y="3153792"/>
            <a:ext cx="612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Obraz 6">
            <a:extLst>
              <a:ext uri="{FF2B5EF4-FFF2-40B4-BE49-F238E27FC236}">
                <a16:creationId xmlns:a16="http://schemas.microsoft.com/office/drawing/2014/main" id="{3B928213-4160-4401-BFAE-4FC15B67B36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28572" y="2627678"/>
            <a:ext cx="2880000" cy="1260000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D84ACBA2-43B5-4473-B7EB-8DC1DB4C59A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946932" y="2622856"/>
            <a:ext cx="2880000" cy="1260000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8281FF4D-ED1D-48FA-9455-D5C79A0D8AD9}"/>
              </a:ext>
            </a:extLst>
          </p:cNvPr>
          <p:cNvSpPr txBox="1"/>
          <p:nvPr/>
        </p:nvSpPr>
        <p:spPr>
          <a:xfrm>
            <a:off x="4316099" y="1894590"/>
            <a:ext cx="2504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Inconsistent state:</a:t>
            </a:r>
            <a:br>
              <a:rPr lang="en-US" dirty="0"/>
            </a:br>
            <a:r>
              <a:rPr lang="en-US" dirty="0"/>
              <a:t>a client changes a record</a:t>
            </a:r>
            <a:endParaRPr lang="pl-PL" dirty="0"/>
          </a:p>
        </p:txBody>
      </p:sp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EE1F59C6-A327-4500-9232-1EAB3BC51220}"/>
              </a:ext>
            </a:extLst>
          </p:cNvPr>
          <p:cNvCxnSpPr>
            <a:cxnSpLocks/>
          </p:cNvCxnSpPr>
          <p:nvPr/>
        </p:nvCxnSpPr>
        <p:spPr>
          <a:xfrm>
            <a:off x="7343313" y="3121980"/>
            <a:ext cx="612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F7B61652-F8AB-4F4E-B3B9-03014E9906DE}"/>
              </a:ext>
            </a:extLst>
          </p:cNvPr>
          <p:cNvSpPr txBox="1"/>
          <p:nvPr/>
        </p:nvSpPr>
        <p:spPr>
          <a:xfrm>
            <a:off x="8334911" y="1761147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Corresponding record </a:t>
            </a:r>
            <a:br>
              <a:rPr lang="en-US" dirty="0"/>
            </a:br>
            <a:r>
              <a:rPr lang="en-US" dirty="0"/>
              <a:t>updated in local DB</a:t>
            </a:r>
            <a:endParaRPr lang="pl-PL" dirty="0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2F870496-F8F0-48E3-8B59-00DB95D9900B}"/>
              </a:ext>
            </a:extLst>
          </p:cNvPr>
          <p:cNvSpPr txBox="1"/>
          <p:nvPr/>
        </p:nvSpPr>
        <p:spPr>
          <a:xfrm>
            <a:off x="4399237" y="4371352"/>
            <a:ext cx="2712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Sending request for update</a:t>
            </a:r>
          </a:p>
          <a:p>
            <a:pPr algn="ctr"/>
            <a:r>
              <a:rPr lang="en-US" dirty="0"/>
              <a:t>by the second client</a:t>
            </a:r>
            <a:endParaRPr lang="pl-PL" dirty="0"/>
          </a:p>
        </p:txBody>
      </p: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7E760B52-1FD0-4335-9E28-E134DFADF796}"/>
              </a:ext>
            </a:extLst>
          </p:cNvPr>
          <p:cNvCxnSpPr>
            <a:cxnSpLocks/>
          </p:cNvCxnSpPr>
          <p:nvPr/>
        </p:nvCxnSpPr>
        <p:spPr>
          <a:xfrm>
            <a:off x="3474049" y="5435864"/>
            <a:ext cx="492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E1A0D87C-3937-4F23-9D51-380412CD24E4}"/>
              </a:ext>
            </a:extLst>
          </p:cNvPr>
          <p:cNvCxnSpPr>
            <a:cxnSpLocks/>
          </p:cNvCxnSpPr>
          <p:nvPr/>
        </p:nvCxnSpPr>
        <p:spPr>
          <a:xfrm>
            <a:off x="11395619" y="3121980"/>
            <a:ext cx="588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Obraz 16">
            <a:extLst>
              <a:ext uri="{FF2B5EF4-FFF2-40B4-BE49-F238E27FC236}">
                <a16:creationId xmlns:a16="http://schemas.microsoft.com/office/drawing/2014/main" id="{1FFC3E76-11E8-4353-ADDA-5C8045E83249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176815" y="5017683"/>
            <a:ext cx="2880000" cy="1260000"/>
          </a:xfrm>
          <a:prstGeom prst="rect">
            <a:avLst/>
          </a:prstGeom>
        </p:spPr>
      </p:pic>
      <p:cxnSp>
        <p:nvCxnSpPr>
          <p:cNvPr id="19" name="Łącznik prosty ze strzałką 18">
            <a:extLst>
              <a:ext uri="{FF2B5EF4-FFF2-40B4-BE49-F238E27FC236}">
                <a16:creationId xmlns:a16="http://schemas.microsoft.com/office/drawing/2014/main" id="{2E6D51CC-8B35-41B7-8879-21F246A78F0B}"/>
              </a:ext>
            </a:extLst>
          </p:cNvPr>
          <p:cNvCxnSpPr>
            <a:cxnSpLocks/>
          </p:cNvCxnSpPr>
          <p:nvPr/>
        </p:nvCxnSpPr>
        <p:spPr>
          <a:xfrm>
            <a:off x="7187281" y="5674680"/>
            <a:ext cx="612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BAAA86C8-D964-4239-A35C-09067D0DEAB8}"/>
              </a:ext>
            </a:extLst>
          </p:cNvPr>
          <p:cNvSpPr txBox="1"/>
          <p:nvPr/>
        </p:nvSpPr>
        <p:spPr>
          <a:xfrm>
            <a:off x="7836712" y="4306976"/>
            <a:ext cx="4026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Updating the record by the second client: </a:t>
            </a:r>
          </a:p>
          <a:p>
            <a:pPr algn="ctr"/>
            <a:r>
              <a:rPr lang="en-US" dirty="0"/>
              <a:t>state of consistency</a:t>
            </a:r>
            <a:endParaRPr lang="pl-PL" dirty="0"/>
          </a:p>
        </p:txBody>
      </p:sp>
      <p:pic>
        <p:nvPicPr>
          <p:cNvPr id="21" name="Obraz 20">
            <a:extLst>
              <a:ext uri="{FF2B5EF4-FFF2-40B4-BE49-F238E27FC236}">
                <a16:creationId xmlns:a16="http://schemas.microsoft.com/office/drawing/2014/main" id="{E10B1007-274A-4083-9F35-C24E6526FA71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8025990" y="5018230"/>
            <a:ext cx="2880000" cy="1260000"/>
          </a:xfrm>
          <a:prstGeom prst="rect">
            <a:avLst/>
          </a:prstGeom>
        </p:spPr>
      </p:pic>
      <p:pic>
        <p:nvPicPr>
          <p:cNvPr id="22" name="Obraz 21">
            <a:extLst>
              <a:ext uri="{FF2B5EF4-FFF2-40B4-BE49-F238E27FC236}">
                <a16:creationId xmlns:a16="http://schemas.microsoft.com/office/drawing/2014/main" id="{964F000C-DFFC-42B6-85AE-133287FD68AB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8287872" y="2476020"/>
            <a:ext cx="2880000" cy="1260000"/>
          </a:xfrm>
          <a:prstGeom prst="rect">
            <a:avLst/>
          </a:prstGeom>
        </p:spPr>
      </p:pic>
      <p:pic>
        <p:nvPicPr>
          <p:cNvPr id="23" name="Obraz 22">
            <a:extLst>
              <a:ext uri="{FF2B5EF4-FFF2-40B4-BE49-F238E27FC236}">
                <a16:creationId xmlns:a16="http://schemas.microsoft.com/office/drawing/2014/main" id="{21AE68B0-1AA2-42BD-A963-B5AE954E52BB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324495" y="4879352"/>
            <a:ext cx="2880000" cy="1260000"/>
          </a:xfrm>
          <a:prstGeom prst="rect">
            <a:avLst/>
          </a:prstGeom>
        </p:spPr>
      </p:pic>
      <p:sp>
        <p:nvSpPr>
          <p:cNvPr id="24" name="pole tekstowe 23">
            <a:extLst>
              <a:ext uri="{FF2B5EF4-FFF2-40B4-BE49-F238E27FC236}">
                <a16:creationId xmlns:a16="http://schemas.microsoft.com/office/drawing/2014/main" id="{1A516ECE-AEB4-44A7-A70F-C4851DA8FA3B}"/>
              </a:ext>
            </a:extLst>
          </p:cNvPr>
          <p:cNvSpPr txBox="1"/>
          <p:nvPr/>
        </p:nvSpPr>
        <p:spPr>
          <a:xfrm>
            <a:off x="1308254" y="4023008"/>
            <a:ext cx="2006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Server confirms the </a:t>
            </a:r>
          </a:p>
          <a:p>
            <a:pPr algn="ctr"/>
            <a:r>
              <a:rPr lang="en-US" dirty="0"/>
              <a:t>data were updated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11082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787799F-1FEC-4DED-9B1F-5C74252D4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Synch_status</a:t>
            </a:r>
            <a:r>
              <a:rPr lang="en-US" dirty="0"/>
              <a:t> in case of update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89A7DAD-B7CC-4377-A5E8-687F8B8B4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r>
              <a:rPr lang="en-US" dirty="0"/>
              <a:t>Updating any record has to cause its field </a:t>
            </a:r>
            <a:r>
              <a:rPr lang="en-US" dirty="0" err="1"/>
              <a:t>synch_status</a:t>
            </a:r>
            <a:r>
              <a:rPr lang="en-US" dirty="0"/>
              <a:t> to be set to false (red rectangle means that </a:t>
            </a:r>
            <a:r>
              <a:rPr lang="en-US" dirty="0" err="1"/>
              <a:t>synch_status</a:t>
            </a:r>
            <a:r>
              <a:rPr lang="en-US" dirty="0"/>
              <a:t> is false).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Only after server’s response, signalizing, that the data were successfully added to the local database, the </a:t>
            </a:r>
            <a:r>
              <a:rPr lang="en-US" dirty="0" err="1"/>
              <a:t>synch_status</a:t>
            </a:r>
            <a:r>
              <a:rPr lang="en-US" dirty="0"/>
              <a:t> field value can be set  to true.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4D785EB0-B6BF-4EB4-804E-549EB7FACFBA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26212" y="3647440"/>
            <a:ext cx="4536668" cy="171704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0C05A954-8E06-4259-B2CA-EDEE20F5308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167300" y="3784520"/>
            <a:ext cx="4002860" cy="171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985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16FD4AB-F5E2-4F67-8293-98660B956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synchronization timeline: Delete</a:t>
            </a:r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81FE6889-985B-47A3-AD36-A6A000615557}"/>
              </a:ext>
            </a:extLst>
          </p:cNvPr>
          <p:cNvSpPr txBox="1"/>
          <p:nvPr/>
        </p:nvSpPr>
        <p:spPr>
          <a:xfrm>
            <a:off x="1024128" y="2171589"/>
            <a:ext cx="1989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of consistency</a:t>
            </a:r>
            <a:endParaRPr lang="pl-PL" dirty="0"/>
          </a:p>
        </p:txBody>
      </p: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43B86FD9-A819-4D69-B5E9-C5D689A5689B}"/>
              </a:ext>
            </a:extLst>
          </p:cNvPr>
          <p:cNvCxnSpPr>
            <a:cxnSpLocks/>
          </p:cNvCxnSpPr>
          <p:nvPr/>
        </p:nvCxnSpPr>
        <p:spPr>
          <a:xfrm>
            <a:off x="3240350" y="3153792"/>
            <a:ext cx="612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ole tekstowe 8">
            <a:extLst>
              <a:ext uri="{FF2B5EF4-FFF2-40B4-BE49-F238E27FC236}">
                <a16:creationId xmlns:a16="http://schemas.microsoft.com/office/drawing/2014/main" id="{8281FF4D-ED1D-48FA-9455-D5C79A0D8AD9}"/>
              </a:ext>
            </a:extLst>
          </p:cNvPr>
          <p:cNvSpPr txBox="1"/>
          <p:nvPr/>
        </p:nvSpPr>
        <p:spPr>
          <a:xfrm>
            <a:off x="4354476" y="1894590"/>
            <a:ext cx="2427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Inconsistent state:</a:t>
            </a:r>
            <a:br>
              <a:rPr lang="en-US" dirty="0"/>
            </a:br>
            <a:r>
              <a:rPr lang="en-US" dirty="0"/>
              <a:t>a client deletes a record</a:t>
            </a:r>
            <a:endParaRPr lang="pl-PL" dirty="0"/>
          </a:p>
        </p:txBody>
      </p:sp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EE1F59C6-A327-4500-9232-1EAB3BC51220}"/>
              </a:ext>
            </a:extLst>
          </p:cNvPr>
          <p:cNvCxnSpPr>
            <a:cxnSpLocks/>
          </p:cNvCxnSpPr>
          <p:nvPr/>
        </p:nvCxnSpPr>
        <p:spPr>
          <a:xfrm>
            <a:off x="7343313" y="3121980"/>
            <a:ext cx="612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F7B61652-F8AB-4F4E-B3B9-03014E9906DE}"/>
              </a:ext>
            </a:extLst>
          </p:cNvPr>
          <p:cNvSpPr txBox="1"/>
          <p:nvPr/>
        </p:nvSpPr>
        <p:spPr>
          <a:xfrm>
            <a:off x="8368828" y="1826589"/>
            <a:ext cx="3026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Corresponding record marked </a:t>
            </a:r>
            <a:br>
              <a:rPr lang="en-US" dirty="0"/>
            </a:br>
            <a:r>
              <a:rPr lang="en-US" dirty="0"/>
              <a:t>as deleted in local DB</a:t>
            </a:r>
            <a:endParaRPr lang="pl-PL" dirty="0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2F870496-F8F0-48E3-8B59-00DB95D9900B}"/>
              </a:ext>
            </a:extLst>
          </p:cNvPr>
          <p:cNvSpPr txBox="1"/>
          <p:nvPr/>
        </p:nvSpPr>
        <p:spPr>
          <a:xfrm>
            <a:off x="4399237" y="4371352"/>
            <a:ext cx="2712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Sending request for update</a:t>
            </a:r>
          </a:p>
          <a:p>
            <a:pPr algn="ctr"/>
            <a:r>
              <a:rPr lang="en-US" dirty="0"/>
              <a:t>by the second client</a:t>
            </a:r>
            <a:endParaRPr lang="pl-PL" dirty="0"/>
          </a:p>
        </p:txBody>
      </p: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7E760B52-1FD0-4335-9E28-E134DFADF796}"/>
              </a:ext>
            </a:extLst>
          </p:cNvPr>
          <p:cNvCxnSpPr>
            <a:cxnSpLocks/>
          </p:cNvCxnSpPr>
          <p:nvPr/>
        </p:nvCxnSpPr>
        <p:spPr>
          <a:xfrm>
            <a:off x="3474049" y="5435864"/>
            <a:ext cx="492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E1A0D87C-3937-4F23-9D51-380412CD24E4}"/>
              </a:ext>
            </a:extLst>
          </p:cNvPr>
          <p:cNvCxnSpPr>
            <a:cxnSpLocks/>
          </p:cNvCxnSpPr>
          <p:nvPr/>
        </p:nvCxnSpPr>
        <p:spPr>
          <a:xfrm>
            <a:off x="11395619" y="3121980"/>
            <a:ext cx="588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Łącznik prosty ze strzałką 18">
            <a:extLst>
              <a:ext uri="{FF2B5EF4-FFF2-40B4-BE49-F238E27FC236}">
                <a16:creationId xmlns:a16="http://schemas.microsoft.com/office/drawing/2014/main" id="{2E6D51CC-8B35-41B7-8879-21F246A78F0B}"/>
              </a:ext>
            </a:extLst>
          </p:cNvPr>
          <p:cNvCxnSpPr>
            <a:cxnSpLocks/>
          </p:cNvCxnSpPr>
          <p:nvPr/>
        </p:nvCxnSpPr>
        <p:spPr>
          <a:xfrm>
            <a:off x="7187281" y="5674680"/>
            <a:ext cx="612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BAAA86C8-D964-4239-A35C-09067D0DEAB8}"/>
              </a:ext>
            </a:extLst>
          </p:cNvPr>
          <p:cNvSpPr txBox="1"/>
          <p:nvPr/>
        </p:nvSpPr>
        <p:spPr>
          <a:xfrm>
            <a:off x="7885605" y="4306976"/>
            <a:ext cx="3929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Deleting the record by the second client: </a:t>
            </a:r>
          </a:p>
          <a:p>
            <a:pPr algn="ctr"/>
            <a:r>
              <a:rPr lang="en-US" dirty="0"/>
              <a:t>state of consistency</a:t>
            </a:r>
            <a:endParaRPr lang="pl-PL" dirty="0"/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1A516ECE-AEB4-44A7-A70F-C4851DA8FA3B}"/>
              </a:ext>
            </a:extLst>
          </p:cNvPr>
          <p:cNvSpPr txBox="1"/>
          <p:nvPr/>
        </p:nvSpPr>
        <p:spPr>
          <a:xfrm>
            <a:off x="832676" y="4023008"/>
            <a:ext cx="2958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Server confirms the </a:t>
            </a:r>
          </a:p>
          <a:p>
            <a:pPr algn="ctr"/>
            <a:r>
              <a:rPr lang="en-US" dirty="0"/>
              <a:t>data were marked as deleted</a:t>
            </a:r>
            <a:endParaRPr lang="pl-PL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A740D789-BB42-4E36-BA45-FA934530238D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23125" y="2476020"/>
            <a:ext cx="2880000" cy="126000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353E0386-75B1-4972-8996-AD956D54262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080606" y="2476020"/>
            <a:ext cx="2880000" cy="126000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0C1F1C6C-304C-4E0C-BCB1-CBB8A2848C39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8338579" y="2476020"/>
            <a:ext cx="2880000" cy="1260000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C30418D0-79AE-48A5-B44F-6E188D4D58CB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23125" y="4953307"/>
            <a:ext cx="2880000" cy="1260000"/>
          </a:xfrm>
          <a:prstGeom prst="rect">
            <a:avLst/>
          </a:prstGeom>
        </p:spPr>
      </p:pic>
      <p:pic>
        <p:nvPicPr>
          <p:cNvPr id="18" name="Obraz 17">
            <a:extLst>
              <a:ext uri="{FF2B5EF4-FFF2-40B4-BE49-F238E27FC236}">
                <a16:creationId xmlns:a16="http://schemas.microsoft.com/office/drawing/2014/main" id="{3BE44605-94F0-4069-B692-D621A11BD52F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4185287" y="5017683"/>
            <a:ext cx="2880000" cy="1295113"/>
          </a:xfrm>
          <a:prstGeom prst="rect">
            <a:avLst/>
          </a:prstGeom>
        </p:spPr>
      </p:pic>
      <p:pic>
        <p:nvPicPr>
          <p:cNvPr id="25" name="Obraz 24">
            <a:extLst>
              <a:ext uri="{FF2B5EF4-FFF2-40B4-BE49-F238E27FC236}">
                <a16:creationId xmlns:a16="http://schemas.microsoft.com/office/drawing/2014/main" id="{40B3239D-A3D3-415B-BF7D-D9638A5E918C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8338579" y="4994137"/>
            <a:ext cx="2880000" cy="127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001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589E4C-6D40-40FD-B48F-17C7BC598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Registering</a:t>
            </a:r>
            <a:r>
              <a:rPr lang="pl-PL" dirty="0"/>
              <a:t> </a:t>
            </a:r>
            <a:r>
              <a:rPr lang="pl-PL" dirty="0" err="1"/>
              <a:t>table</a:t>
            </a:r>
            <a:r>
              <a:rPr lang="pl-PL" dirty="0"/>
              <a:t> </a:t>
            </a:r>
            <a:r>
              <a:rPr lang="pl-PL" dirty="0" err="1"/>
              <a:t>modifications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51B76F2-5801-4EFD-8323-C89679775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Every</a:t>
            </a:r>
            <a:r>
              <a:rPr lang="pl-PL" dirty="0"/>
              <a:t> </a:t>
            </a:r>
            <a:r>
              <a:rPr lang="pl-PL" dirty="0" err="1"/>
              <a:t>modification</a:t>
            </a:r>
            <a:r>
              <a:rPr lang="pl-PL" dirty="0"/>
              <a:t> has to be </a:t>
            </a:r>
            <a:r>
              <a:rPr lang="pl-PL" dirty="0" err="1"/>
              <a:t>registered</a:t>
            </a:r>
            <a:r>
              <a:rPr lang="pl-PL" dirty="0"/>
              <a:t> in </a:t>
            </a:r>
            <a:r>
              <a:rPr lang="pl-PL" dirty="0" err="1"/>
              <a:t>auxiliary</a:t>
            </a:r>
            <a:r>
              <a:rPr lang="pl-PL" dirty="0"/>
              <a:t> </a:t>
            </a:r>
            <a:r>
              <a:rPr lang="pl-PL" dirty="0" err="1"/>
              <a:t>table</a:t>
            </a:r>
            <a:r>
              <a:rPr lang="pl-PL" dirty="0"/>
              <a:t> </a:t>
            </a:r>
            <a:r>
              <a:rPr lang="en-US" dirty="0"/>
              <a:t>similarly to</a:t>
            </a:r>
            <a:r>
              <a:rPr lang="pl-PL" dirty="0"/>
              <a:t> </a:t>
            </a:r>
            <a:r>
              <a:rPr lang="pl-PL" dirty="0" err="1"/>
              <a:t>local</a:t>
            </a:r>
            <a:r>
              <a:rPr lang="pl-PL" dirty="0"/>
              <a:t> </a:t>
            </a:r>
            <a:r>
              <a:rPr lang="pl-PL" dirty="0" err="1"/>
              <a:t>database</a:t>
            </a:r>
            <a:endParaRPr lang="pl-PL" dirty="0"/>
          </a:p>
          <a:p>
            <a:r>
              <a:rPr lang="en-US" dirty="0"/>
              <a:t>A</a:t>
            </a:r>
            <a:r>
              <a:rPr lang="pl-PL" dirty="0"/>
              <a:t>s for</a:t>
            </a:r>
            <a:r>
              <a:rPr lang="en-US" dirty="0"/>
              <a:t> record can be deleted immediately after user chooses the “delete” option, but the id of the deleted record has to be stored in the auxiliary table table. </a:t>
            </a:r>
          </a:p>
          <a:p>
            <a:r>
              <a:rPr lang="en-US" dirty="0"/>
              <a:t>Every </a:t>
            </a:r>
            <a:r>
              <a:rPr lang="en-US" dirty="0" err="1"/>
              <a:t>synchronizable</a:t>
            </a:r>
            <a:r>
              <a:rPr lang="en-US" dirty="0"/>
              <a:t> table must have such a table.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92001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81106FA-67F3-4787-9449-42E8DC773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Synchronization timeline</a:t>
            </a:r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512318FF-E2B7-40B1-8675-4CC82BA13060}"/>
              </a:ext>
            </a:extLst>
          </p:cNvPr>
          <p:cNvSpPr txBox="1"/>
          <p:nvPr/>
        </p:nvSpPr>
        <p:spPr>
          <a:xfrm>
            <a:off x="2926080" y="1717040"/>
            <a:ext cx="638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1) Both mobile DB and </a:t>
            </a:r>
            <a:r>
              <a:rPr lang="pl-PL" dirty="0" err="1"/>
              <a:t>local</a:t>
            </a:r>
            <a:r>
              <a:rPr lang="pl-PL" dirty="0"/>
              <a:t> DB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en-US" dirty="0"/>
              <a:t>some </a:t>
            </a:r>
            <a:r>
              <a:rPr lang="pl-PL" dirty="0"/>
              <a:t>data for </a:t>
            </a:r>
            <a:r>
              <a:rPr lang="pl-PL" dirty="0" err="1"/>
              <a:t>synchronization</a:t>
            </a:r>
            <a:endParaRPr lang="pl-PL" dirty="0"/>
          </a:p>
        </p:txBody>
      </p:sp>
      <p:sp>
        <p:nvSpPr>
          <p:cNvPr id="9" name="Strzałka: zakrzywiona w górę 8">
            <a:extLst>
              <a:ext uri="{FF2B5EF4-FFF2-40B4-BE49-F238E27FC236}">
                <a16:creationId xmlns:a16="http://schemas.microsoft.com/office/drawing/2014/main" id="{837164DB-6774-43DA-B351-9E77934F5BB2}"/>
              </a:ext>
            </a:extLst>
          </p:cNvPr>
          <p:cNvSpPr/>
          <p:nvPr/>
        </p:nvSpPr>
        <p:spPr>
          <a:xfrm>
            <a:off x="4189590" y="6268011"/>
            <a:ext cx="3032567" cy="435986"/>
          </a:xfrm>
          <a:prstGeom prst="curvedUpArrow">
            <a:avLst>
              <a:gd name="adj1" fmla="val 39631"/>
              <a:gd name="adj2" fmla="val 130563"/>
              <a:gd name="adj3" fmla="val 568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0255263B-8801-4FDE-A269-B8D208861788}"/>
              </a:ext>
            </a:extLst>
          </p:cNvPr>
          <p:cNvSpPr txBox="1"/>
          <p:nvPr/>
        </p:nvSpPr>
        <p:spPr>
          <a:xfrm>
            <a:off x="4428935" y="4300242"/>
            <a:ext cx="319068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{</a:t>
            </a:r>
            <a:r>
              <a:rPr lang="pl-PL" dirty="0" err="1"/>
              <a:t>synch_metadata</a:t>
            </a:r>
            <a:r>
              <a:rPr lang="pl-PL" dirty="0"/>
              <a:t>: </a:t>
            </a:r>
            <a:r>
              <a:rPr lang="en-US" dirty="0"/>
              <a:t>{name:Table1,</a:t>
            </a:r>
          </a:p>
          <a:p>
            <a:r>
              <a:rPr lang="en-US" dirty="0" err="1"/>
              <a:t>last_update</a:t>
            </a:r>
            <a:r>
              <a:rPr lang="en-US" dirty="0"/>
              <a:t>: </a:t>
            </a:r>
            <a:r>
              <a:rPr lang="pl-PL" dirty="0"/>
              <a:t>4</a:t>
            </a:r>
            <a:r>
              <a:rPr lang="en-US" dirty="0"/>
              <a:t>}</a:t>
            </a:r>
            <a:r>
              <a:rPr lang="pl-PL" dirty="0"/>
              <a:t>,</a:t>
            </a:r>
          </a:p>
          <a:p>
            <a:r>
              <a:rPr lang="en-US" dirty="0"/>
              <a:t>Update</a:t>
            </a:r>
            <a:r>
              <a:rPr lang="pl-PL" dirty="0"/>
              <a:t>:{{id:2, name:Val2_2}</a:t>
            </a:r>
            <a:r>
              <a:rPr lang="en-US" dirty="0"/>
              <a:t>}</a:t>
            </a:r>
            <a:r>
              <a:rPr lang="pl-PL" dirty="0"/>
              <a:t>,</a:t>
            </a:r>
          </a:p>
          <a:p>
            <a:r>
              <a:rPr lang="en-US" dirty="0"/>
              <a:t>Insert: {</a:t>
            </a:r>
            <a:r>
              <a:rPr lang="pl-PL" dirty="0"/>
              <a:t>{id:5, name:Val5},</a:t>
            </a:r>
            <a:endParaRPr lang="en-US" dirty="0"/>
          </a:p>
          <a:p>
            <a:r>
              <a:rPr lang="pl-PL" dirty="0"/>
              <a:t>{id:6, name:Val6}}</a:t>
            </a:r>
            <a:r>
              <a:rPr lang="en-US" dirty="0"/>
              <a:t>,</a:t>
            </a:r>
            <a:endParaRPr lang="pl-PL" dirty="0"/>
          </a:p>
          <a:p>
            <a:r>
              <a:rPr lang="en-US" dirty="0"/>
              <a:t>Delete</a:t>
            </a:r>
            <a:r>
              <a:rPr lang="pl-PL" dirty="0"/>
              <a:t>:{}</a:t>
            </a:r>
          </a:p>
          <a:p>
            <a:r>
              <a:rPr lang="pl-PL" dirty="0"/>
              <a:t>}</a:t>
            </a:r>
            <a:endParaRPr lang="en-US" dirty="0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DADCDDD2-5205-4B0B-8FCF-DE92A610A274}"/>
              </a:ext>
            </a:extLst>
          </p:cNvPr>
          <p:cNvSpPr txBox="1"/>
          <p:nvPr/>
        </p:nvSpPr>
        <p:spPr>
          <a:xfrm>
            <a:off x="4356051" y="3902802"/>
            <a:ext cx="286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2) Client </a:t>
            </a:r>
            <a:r>
              <a:rPr lang="pl-PL" dirty="0" err="1"/>
              <a:t>sends</a:t>
            </a:r>
            <a:r>
              <a:rPr lang="pl-PL" dirty="0"/>
              <a:t> </a:t>
            </a:r>
            <a:r>
              <a:rPr lang="pl-PL" dirty="0" err="1"/>
              <a:t>synch</a:t>
            </a:r>
            <a:r>
              <a:rPr lang="pl-PL" dirty="0"/>
              <a:t> </a:t>
            </a:r>
            <a:r>
              <a:rPr lang="pl-PL" dirty="0" err="1"/>
              <a:t>reques</a:t>
            </a:r>
            <a:r>
              <a:rPr lang="en-US" dirty="0"/>
              <a:t>t:</a:t>
            </a:r>
            <a:endParaRPr lang="pl-PL" dirty="0"/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E3DA6C9D-071D-4D80-B6D5-57696EB8E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44" y="2507972"/>
            <a:ext cx="2728595" cy="1206615"/>
          </a:xfrm>
          <a:prstGeom prst="rect">
            <a:avLst/>
          </a:prstGeom>
        </p:spPr>
      </p:pic>
      <p:sp>
        <p:nvSpPr>
          <p:cNvPr id="26" name="pole tekstowe 25">
            <a:extLst>
              <a:ext uri="{FF2B5EF4-FFF2-40B4-BE49-F238E27FC236}">
                <a16:creationId xmlns:a16="http://schemas.microsoft.com/office/drawing/2014/main" id="{506F9F2D-7677-4C75-873A-CA703A694879}"/>
              </a:ext>
            </a:extLst>
          </p:cNvPr>
          <p:cNvSpPr txBox="1"/>
          <p:nvPr/>
        </p:nvSpPr>
        <p:spPr>
          <a:xfrm>
            <a:off x="3323396" y="2084627"/>
            <a:ext cx="35403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prepares the data for sending by selecting </a:t>
            </a:r>
            <a:br>
              <a:rPr lang="en-US" dirty="0"/>
            </a:br>
            <a:r>
              <a:rPr lang="en-US" dirty="0"/>
              <a:t>the records marked as inserted, updated and deleted</a:t>
            </a:r>
          </a:p>
        </p:txBody>
      </p:sp>
      <p:graphicFrame>
        <p:nvGraphicFramePr>
          <p:cNvPr id="32" name="Tabela 31">
            <a:extLst>
              <a:ext uri="{FF2B5EF4-FFF2-40B4-BE49-F238E27FC236}">
                <a16:creationId xmlns:a16="http://schemas.microsoft.com/office/drawing/2014/main" id="{DDA77391-7ADE-4407-B99F-DDCDF36F4C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289148"/>
              </p:ext>
            </p:extLst>
          </p:nvPr>
        </p:nvGraphicFramePr>
        <p:xfrm>
          <a:off x="365544" y="3735974"/>
          <a:ext cx="3416951" cy="12801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986932780"/>
                    </a:ext>
                  </a:extLst>
                </a:gridCol>
                <a:gridCol w="1048639">
                  <a:extLst>
                    <a:ext uri="{9D8B030D-6E8A-4147-A177-3AD203B41FA5}">
                      <a16:colId xmlns:a16="http://schemas.microsoft.com/office/drawing/2014/main" val="3065351797"/>
                    </a:ext>
                  </a:extLst>
                </a:gridCol>
                <a:gridCol w="922973">
                  <a:extLst>
                    <a:ext uri="{9D8B030D-6E8A-4147-A177-3AD203B41FA5}">
                      <a16:colId xmlns:a16="http://schemas.microsoft.com/office/drawing/2014/main" val="1314592697"/>
                    </a:ext>
                  </a:extLst>
                </a:gridCol>
                <a:gridCol w="1121339">
                  <a:extLst>
                    <a:ext uri="{9D8B030D-6E8A-4147-A177-3AD203B41FA5}">
                      <a16:colId xmlns:a16="http://schemas.microsoft.com/office/drawing/2014/main" val="820701447"/>
                    </a:ext>
                  </a:extLst>
                </a:gridCol>
              </a:tblGrid>
              <a:tr h="124739">
                <a:tc gridSpan="4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Modifications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717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Table_name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Record_id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Modification_type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58019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‘Table1’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‘Update’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47395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‘Table1’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‘Insert’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666282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‘Table1’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‘Insert’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81164331"/>
                  </a:ext>
                </a:extLst>
              </a:tr>
            </a:tbl>
          </a:graphicData>
        </a:graphic>
      </p:graphicFrame>
      <p:graphicFrame>
        <p:nvGraphicFramePr>
          <p:cNvPr id="34" name="Tabela 33">
            <a:extLst>
              <a:ext uri="{FF2B5EF4-FFF2-40B4-BE49-F238E27FC236}">
                <a16:creationId xmlns:a16="http://schemas.microsoft.com/office/drawing/2014/main" id="{BA2E5458-41D3-41E6-AC09-ED0FA7D7D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224236"/>
              </p:ext>
            </p:extLst>
          </p:nvPr>
        </p:nvGraphicFramePr>
        <p:xfrm>
          <a:off x="7397478" y="2126507"/>
          <a:ext cx="4750751" cy="21336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148809787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5000955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85874939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845557092"/>
                    </a:ext>
                  </a:extLst>
                </a:gridCol>
                <a:gridCol w="1048639">
                  <a:extLst>
                    <a:ext uri="{9D8B030D-6E8A-4147-A177-3AD203B41FA5}">
                      <a16:colId xmlns:a16="http://schemas.microsoft.com/office/drawing/2014/main" val="3839021367"/>
                    </a:ext>
                  </a:extLst>
                </a:gridCol>
                <a:gridCol w="922973">
                  <a:extLst>
                    <a:ext uri="{9D8B030D-6E8A-4147-A177-3AD203B41FA5}">
                      <a16:colId xmlns:a16="http://schemas.microsoft.com/office/drawing/2014/main" val="3109462027"/>
                    </a:ext>
                  </a:extLst>
                </a:gridCol>
                <a:gridCol w="1121339">
                  <a:extLst>
                    <a:ext uri="{9D8B030D-6E8A-4147-A177-3AD203B41FA5}">
                      <a16:colId xmlns:a16="http://schemas.microsoft.com/office/drawing/2014/main" val="355769953"/>
                    </a:ext>
                  </a:extLst>
                </a:gridCol>
              </a:tblGrid>
              <a:tr h="26669">
                <a:tc gridSpan="7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Local DB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669839"/>
                  </a:ext>
                </a:extLst>
              </a:tr>
              <a:tr h="124739">
                <a:tc grid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Table1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Modifications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292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pl-PL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Table_name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Record_id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Modification_type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190650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Val1_1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‘Table1’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‘Insert’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4005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Val2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‘Table1’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‘Insert’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34234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Val3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‘Table1’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‘Update’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692415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Val4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‘Table1’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‘Delete’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700434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‘Table1’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‘Insert’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880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‘Table1’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‘Insert’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26001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35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032B1C9-FD99-4DD9-B9F2-BC34250B1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Tables from the point of Synchronization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FFE9A77-8F38-4B5A-9421-18E9ECAB5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Synchronizable</a:t>
            </a:r>
            <a:r>
              <a:rPr lang="en-US" dirty="0"/>
              <a:t> – the tables where the users can add/edit/delete the data.</a:t>
            </a:r>
          </a:p>
          <a:p>
            <a:r>
              <a:rPr lang="en-US" dirty="0"/>
              <a:t>Non-</a:t>
            </a:r>
            <a:r>
              <a:rPr lang="en-US" dirty="0" err="1"/>
              <a:t>synchronizable</a:t>
            </a:r>
            <a:r>
              <a:rPr lang="en-US" dirty="0"/>
              <a:t> – the tables containing static datasets, which are not subject to any changes made by the users.</a:t>
            </a:r>
          </a:p>
          <a:p>
            <a:endParaRPr lang="en-US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42483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EB4FCD-761F-4996-A6C7-07E1A3041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Synchronization timeline</a:t>
            </a:r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AB8352B9-77C7-4F32-92FC-C31C93B2EC2E}"/>
              </a:ext>
            </a:extLst>
          </p:cNvPr>
          <p:cNvSpPr txBox="1"/>
          <p:nvPr/>
        </p:nvSpPr>
        <p:spPr>
          <a:xfrm>
            <a:off x="3197504" y="1819577"/>
            <a:ext cx="457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pl-PL" dirty="0"/>
              <a:t>) The </a:t>
            </a:r>
            <a:r>
              <a:rPr lang="pl-PL" dirty="0" err="1"/>
              <a:t>server</a:t>
            </a:r>
            <a:r>
              <a:rPr lang="pl-PL" dirty="0"/>
              <a:t> </a:t>
            </a:r>
            <a:r>
              <a:rPr lang="pl-PL" dirty="0" err="1"/>
              <a:t>prepares</a:t>
            </a:r>
            <a:r>
              <a:rPr lang="pl-PL" dirty="0"/>
              <a:t> </a:t>
            </a:r>
            <a:r>
              <a:rPr lang="pl-PL" dirty="0" err="1"/>
              <a:t>new</a:t>
            </a:r>
            <a:r>
              <a:rPr lang="pl-PL" dirty="0"/>
              <a:t> data from </a:t>
            </a:r>
            <a:r>
              <a:rPr lang="pl-PL" dirty="0" err="1"/>
              <a:t>local</a:t>
            </a:r>
            <a:r>
              <a:rPr lang="en-US" dirty="0"/>
              <a:t> DB.</a:t>
            </a:r>
          </a:p>
          <a:p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38D4B56D-8A33-45AF-A762-7ADCC6EF0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84" y="2804344"/>
            <a:ext cx="2806603" cy="1227889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2466ED5C-F75A-4E87-9FBE-2BEE2A6D37AA}"/>
              </a:ext>
            </a:extLst>
          </p:cNvPr>
          <p:cNvSpPr txBox="1"/>
          <p:nvPr/>
        </p:nvSpPr>
        <p:spPr>
          <a:xfrm>
            <a:off x="4432049" y="2475459"/>
            <a:ext cx="3611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pl-PL" dirty="0" err="1"/>
              <a:t>nsert</a:t>
            </a:r>
            <a:r>
              <a:rPr lang="en-US" dirty="0"/>
              <a:t>: {{id: 3, name: Val3},</a:t>
            </a:r>
          </a:p>
          <a:p>
            <a:r>
              <a:rPr lang="en-US" dirty="0"/>
              <a:t> 	{id:4, name: Val4}}</a:t>
            </a:r>
            <a:endParaRPr lang="pl-PL" dirty="0"/>
          </a:p>
          <a:p>
            <a:r>
              <a:rPr lang="en-US" dirty="0"/>
              <a:t>U</a:t>
            </a:r>
            <a:r>
              <a:rPr lang="pl-PL" dirty="0" err="1"/>
              <a:t>pdate</a:t>
            </a:r>
            <a:r>
              <a:rPr lang="pl-PL" dirty="0"/>
              <a:t>:{}</a:t>
            </a:r>
            <a:endParaRPr lang="en-US" dirty="0"/>
          </a:p>
          <a:p>
            <a:r>
              <a:rPr lang="en-US" dirty="0"/>
              <a:t>Delete:{}</a:t>
            </a:r>
          </a:p>
        </p:txBody>
      </p:sp>
      <p:graphicFrame>
        <p:nvGraphicFramePr>
          <p:cNvPr id="20" name="Tabela 19">
            <a:extLst>
              <a:ext uri="{FF2B5EF4-FFF2-40B4-BE49-F238E27FC236}">
                <a16:creationId xmlns:a16="http://schemas.microsoft.com/office/drawing/2014/main" id="{B778883B-AF76-4A3A-B9EB-216D95233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553169"/>
              </p:ext>
            </p:extLst>
          </p:nvPr>
        </p:nvGraphicFramePr>
        <p:xfrm>
          <a:off x="672899" y="4035970"/>
          <a:ext cx="3416951" cy="12801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986932780"/>
                    </a:ext>
                  </a:extLst>
                </a:gridCol>
                <a:gridCol w="1048639">
                  <a:extLst>
                    <a:ext uri="{9D8B030D-6E8A-4147-A177-3AD203B41FA5}">
                      <a16:colId xmlns:a16="http://schemas.microsoft.com/office/drawing/2014/main" val="3065351797"/>
                    </a:ext>
                  </a:extLst>
                </a:gridCol>
                <a:gridCol w="922973">
                  <a:extLst>
                    <a:ext uri="{9D8B030D-6E8A-4147-A177-3AD203B41FA5}">
                      <a16:colId xmlns:a16="http://schemas.microsoft.com/office/drawing/2014/main" val="1314592697"/>
                    </a:ext>
                  </a:extLst>
                </a:gridCol>
                <a:gridCol w="1121339">
                  <a:extLst>
                    <a:ext uri="{9D8B030D-6E8A-4147-A177-3AD203B41FA5}">
                      <a16:colId xmlns:a16="http://schemas.microsoft.com/office/drawing/2014/main" val="820701447"/>
                    </a:ext>
                  </a:extLst>
                </a:gridCol>
              </a:tblGrid>
              <a:tr h="124739">
                <a:tc gridSpan="4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Modifications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717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Table_name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Record_id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Modification_type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58019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‘Table1’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‘Update’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47395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‘Table1’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‘Insert’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666282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‘Table1’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‘Insert’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81164331"/>
                  </a:ext>
                </a:extLst>
              </a:tr>
            </a:tbl>
          </a:graphicData>
        </a:graphic>
      </p:graphicFrame>
      <p:graphicFrame>
        <p:nvGraphicFramePr>
          <p:cNvPr id="21" name="Tabela 20">
            <a:extLst>
              <a:ext uri="{FF2B5EF4-FFF2-40B4-BE49-F238E27FC236}">
                <a16:creationId xmlns:a16="http://schemas.microsoft.com/office/drawing/2014/main" id="{59DEB6CE-F7C1-4EBC-AA98-107CCDB00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599833"/>
              </p:ext>
            </p:extLst>
          </p:nvPr>
        </p:nvGraphicFramePr>
        <p:xfrm>
          <a:off x="7346678" y="2639569"/>
          <a:ext cx="4750751" cy="21336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148809787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5000955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85874939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845557092"/>
                    </a:ext>
                  </a:extLst>
                </a:gridCol>
                <a:gridCol w="1048639">
                  <a:extLst>
                    <a:ext uri="{9D8B030D-6E8A-4147-A177-3AD203B41FA5}">
                      <a16:colId xmlns:a16="http://schemas.microsoft.com/office/drawing/2014/main" val="3839021367"/>
                    </a:ext>
                  </a:extLst>
                </a:gridCol>
                <a:gridCol w="922973">
                  <a:extLst>
                    <a:ext uri="{9D8B030D-6E8A-4147-A177-3AD203B41FA5}">
                      <a16:colId xmlns:a16="http://schemas.microsoft.com/office/drawing/2014/main" val="3109462027"/>
                    </a:ext>
                  </a:extLst>
                </a:gridCol>
                <a:gridCol w="1121339">
                  <a:extLst>
                    <a:ext uri="{9D8B030D-6E8A-4147-A177-3AD203B41FA5}">
                      <a16:colId xmlns:a16="http://schemas.microsoft.com/office/drawing/2014/main" val="355769953"/>
                    </a:ext>
                  </a:extLst>
                </a:gridCol>
              </a:tblGrid>
              <a:tr h="26669">
                <a:tc gridSpan="7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Local DB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669839"/>
                  </a:ext>
                </a:extLst>
              </a:tr>
              <a:tr h="124739">
                <a:tc grid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Table1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Modifications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292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pl-PL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Table_name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Record_id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Modification_type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190650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Val1_1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‘Table1’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‘Insert’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4005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Val2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‘Table1’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‘Insert’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34234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Val3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‘Table1’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‘Update’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692415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Val4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‘Table1’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‘Delete’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700434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pl-PL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‘Table1’</a:t>
                      </a:r>
                      <a:endParaRPr lang="pl-PL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pl-PL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‘Insert’</a:t>
                      </a:r>
                      <a:endParaRPr lang="pl-PL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880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pl-PL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‘Table1’</a:t>
                      </a:r>
                      <a:endParaRPr lang="pl-PL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pl-PL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‘Insert’</a:t>
                      </a:r>
                      <a:endParaRPr lang="pl-PL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26001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1401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F5800D-617F-489E-AB5B-47754740E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339" y="178159"/>
            <a:ext cx="9720072" cy="1499616"/>
          </a:xfrm>
        </p:spPr>
        <p:txBody>
          <a:bodyPr/>
          <a:lstStyle/>
          <a:p>
            <a:r>
              <a:rPr lang="en-US" dirty="0"/>
              <a:t>General Synchronization timeline</a:t>
            </a:r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A0C74284-1B28-46E2-B0C5-386A048CFF9F}"/>
              </a:ext>
            </a:extLst>
          </p:cNvPr>
          <p:cNvSpPr txBox="1"/>
          <p:nvPr/>
        </p:nvSpPr>
        <p:spPr>
          <a:xfrm>
            <a:off x="1411429" y="1361910"/>
            <a:ext cx="9574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pl-PL" dirty="0"/>
              <a:t>) The </a:t>
            </a:r>
            <a:r>
              <a:rPr lang="en-US" dirty="0"/>
              <a:t>server</a:t>
            </a:r>
            <a:r>
              <a:rPr lang="pl-PL" dirty="0"/>
              <a:t> </a:t>
            </a:r>
            <a:r>
              <a:rPr lang="en-US" dirty="0"/>
              <a:t>adds/updates/marks as deleted the data to the local DB, registering the modifications</a:t>
            </a:r>
            <a:r>
              <a:rPr lang="pl-PL" dirty="0"/>
              <a:t> 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84625300-D8FB-4F8F-B4D6-9E2E5DA2F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63" y="1772433"/>
            <a:ext cx="2806603" cy="1227889"/>
          </a:xfrm>
          <a:prstGeom prst="rect">
            <a:avLst/>
          </a:prstGeom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2AE6B9E8-047E-40A2-963A-2B81DA1CFBFF}"/>
              </a:ext>
            </a:extLst>
          </p:cNvPr>
          <p:cNvSpPr txBox="1"/>
          <p:nvPr/>
        </p:nvSpPr>
        <p:spPr>
          <a:xfrm>
            <a:off x="1287642" y="4859399"/>
            <a:ext cx="8950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r>
              <a:rPr lang="pl-PL" dirty="0"/>
              <a:t>) The </a:t>
            </a:r>
            <a:r>
              <a:rPr lang="en-US" dirty="0"/>
              <a:t>server</a:t>
            </a:r>
            <a:r>
              <a:rPr lang="pl-PL" dirty="0"/>
              <a:t> </a:t>
            </a:r>
            <a:r>
              <a:rPr lang="en-US" dirty="0"/>
              <a:t>takes the max value of Id from the table Table1_modifications – the latest version</a:t>
            </a:r>
            <a:endParaRPr lang="pl-PL" dirty="0"/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B9F73797-DC71-4CA0-922D-D6456EB6C54B}"/>
              </a:ext>
            </a:extLst>
          </p:cNvPr>
          <p:cNvSpPr/>
          <p:nvPr/>
        </p:nvSpPr>
        <p:spPr>
          <a:xfrm>
            <a:off x="4323108" y="5413998"/>
            <a:ext cx="36825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err="1"/>
              <a:t>synch_metadata</a:t>
            </a:r>
            <a:r>
              <a:rPr lang="pl-PL" dirty="0"/>
              <a:t>: </a:t>
            </a:r>
            <a:r>
              <a:rPr lang="en-US" dirty="0"/>
              <a:t>{name:Table1,</a:t>
            </a:r>
          </a:p>
          <a:p>
            <a:r>
              <a:rPr lang="en-US" dirty="0" err="1"/>
              <a:t>last_update</a:t>
            </a:r>
            <a:r>
              <a:rPr lang="en-US" dirty="0"/>
              <a:t>: 9}</a:t>
            </a:r>
            <a:r>
              <a:rPr lang="pl-PL" dirty="0"/>
              <a:t>,</a:t>
            </a:r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937A990-B5D6-466D-9150-6F1F11FC52C4}"/>
              </a:ext>
            </a:extLst>
          </p:cNvPr>
          <p:cNvSpPr/>
          <p:nvPr/>
        </p:nvSpPr>
        <p:spPr>
          <a:xfrm>
            <a:off x="4707144" y="1951672"/>
            <a:ext cx="280660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Update</a:t>
            </a:r>
            <a:r>
              <a:rPr lang="pl-PL" dirty="0"/>
              <a:t>:{{id:2, name:Val2_2}</a:t>
            </a:r>
            <a:r>
              <a:rPr lang="en-US" dirty="0"/>
              <a:t>}</a:t>
            </a:r>
            <a:r>
              <a:rPr lang="pl-PL" dirty="0"/>
              <a:t>,</a:t>
            </a:r>
          </a:p>
          <a:p>
            <a:r>
              <a:rPr lang="en-US" dirty="0"/>
              <a:t>Insert: {</a:t>
            </a:r>
            <a:r>
              <a:rPr lang="pl-PL" dirty="0"/>
              <a:t>{id:5,</a:t>
            </a:r>
            <a:r>
              <a:rPr lang="en-US" dirty="0"/>
              <a:t> </a:t>
            </a:r>
            <a:r>
              <a:rPr lang="pl-PL" dirty="0"/>
              <a:t>name:Val5},</a:t>
            </a:r>
            <a:endParaRPr lang="en-US" dirty="0"/>
          </a:p>
          <a:p>
            <a:r>
              <a:rPr lang="pl-PL" dirty="0"/>
              <a:t>{id:6, name:Val6}}</a:t>
            </a:r>
            <a:endParaRPr lang="en-US" dirty="0"/>
          </a:p>
          <a:p>
            <a:r>
              <a:rPr lang="pl-PL" dirty="0" err="1"/>
              <a:t>deleted</a:t>
            </a:r>
            <a:r>
              <a:rPr lang="pl-PL" dirty="0"/>
              <a:t>:{}</a:t>
            </a:r>
          </a:p>
        </p:txBody>
      </p:sp>
      <p:graphicFrame>
        <p:nvGraphicFramePr>
          <p:cNvPr id="20" name="Tabela 19">
            <a:extLst>
              <a:ext uri="{FF2B5EF4-FFF2-40B4-BE49-F238E27FC236}">
                <a16:creationId xmlns:a16="http://schemas.microsoft.com/office/drawing/2014/main" id="{81041E65-EA33-4BC3-885D-D47F6B1B57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046287"/>
              </p:ext>
            </p:extLst>
          </p:nvPr>
        </p:nvGraphicFramePr>
        <p:xfrm>
          <a:off x="333663" y="3027658"/>
          <a:ext cx="3416951" cy="12801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986932780"/>
                    </a:ext>
                  </a:extLst>
                </a:gridCol>
                <a:gridCol w="1048639">
                  <a:extLst>
                    <a:ext uri="{9D8B030D-6E8A-4147-A177-3AD203B41FA5}">
                      <a16:colId xmlns:a16="http://schemas.microsoft.com/office/drawing/2014/main" val="3065351797"/>
                    </a:ext>
                  </a:extLst>
                </a:gridCol>
                <a:gridCol w="922973">
                  <a:extLst>
                    <a:ext uri="{9D8B030D-6E8A-4147-A177-3AD203B41FA5}">
                      <a16:colId xmlns:a16="http://schemas.microsoft.com/office/drawing/2014/main" val="1314592697"/>
                    </a:ext>
                  </a:extLst>
                </a:gridCol>
                <a:gridCol w="1121339">
                  <a:extLst>
                    <a:ext uri="{9D8B030D-6E8A-4147-A177-3AD203B41FA5}">
                      <a16:colId xmlns:a16="http://schemas.microsoft.com/office/drawing/2014/main" val="820701447"/>
                    </a:ext>
                  </a:extLst>
                </a:gridCol>
              </a:tblGrid>
              <a:tr h="124739">
                <a:tc gridSpan="4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Modifications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717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Table_name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Record_id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Modification_type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58019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‘Table1’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‘Update’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47395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‘Table1’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‘Insert’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666282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‘Table1’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‘Insert’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81164331"/>
                  </a:ext>
                </a:extLst>
              </a:tr>
            </a:tbl>
          </a:graphicData>
        </a:graphic>
      </p:graphicFrame>
      <p:graphicFrame>
        <p:nvGraphicFramePr>
          <p:cNvPr id="23" name="Tabela 22">
            <a:extLst>
              <a:ext uri="{FF2B5EF4-FFF2-40B4-BE49-F238E27FC236}">
                <a16:creationId xmlns:a16="http://schemas.microsoft.com/office/drawing/2014/main" id="{E57E42D6-A1C6-4EC2-AAFC-29256D05A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314355"/>
              </p:ext>
            </p:extLst>
          </p:nvPr>
        </p:nvGraphicFramePr>
        <p:xfrm>
          <a:off x="7191817" y="1714731"/>
          <a:ext cx="4750751" cy="27736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148809787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5000955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85874939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845557092"/>
                    </a:ext>
                  </a:extLst>
                </a:gridCol>
                <a:gridCol w="1048639">
                  <a:extLst>
                    <a:ext uri="{9D8B030D-6E8A-4147-A177-3AD203B41FA5}">
                      <a16:colId xmlns:a16="http://schemas.microsoft.com/office/drawing/2014/main" val="3839021367"/>
                    </a:ext>
                  </a:extLst>
                </a:gridCol>
                <a:gridCol w="922973">
                  <a:extLst>
                    <a:ext uri="{9D8B030D-6E8A-4147-A177-3AD203B41FA5}">
                      <a16:colId xmlns:a16="http://schemas.microsoft.com/office/drawing/2014/main" val="3109462027"/>
                    </a:ext>
                  </a:extLst>
                </a:gridCol>
                <a:gridCol w="1121339">
                  <a:extLst>
                    <a:ext uri="{9D8B030D-6E8A-4147-A177-3AD203B41FA5}">
                      <a16:colId xmlns:a16="http://schemas.microsoft.com/office/drawing/2014/main" val="355769953"/>
                    </a:ext>
                  </a:extLst>
                </a:gridCol>
              </a:tblGrid>
              <a:tr h="26669">
                <a:tc gridSpan="7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Local DB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669839"/>
                  </a:ext>
                </a:extLst>
              </a:tr>
              <a:tr h="124739">
                <a:tc grid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Table1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rowSpan="1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Modifications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292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pl-PL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Table_name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Record_id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Modification_type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190650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Val1_1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‘Table1’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‘Insert’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4005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Val2_2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‘Table1’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‘Insert’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34234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Val3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‘Table1’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‘Update’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692415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Val4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‘Table1’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‘Delete’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700434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Val5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pl-PL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‘Table1’</a:t>
                      </a:r>
                      <a:endParaRPr lang="pl-PL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pl-PL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‘Insert’</a:t>
                      </a:r>
                      <a:endParaRPr lang="pl-PL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880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Val6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pl-PL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‘Table1’</a:t>
                      </a:r>
                      <a:endParaRPr lang="pl-PL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pl-PL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‘Insert’</a:t>
                      </a:r>
                      <a:endParaRPr lang="pl-PL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260017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pl-PL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‘Table1’</a:t>
                      </a:r>
                      <a:endParaRPr lang="pl-PL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pl-PL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‘Insert’</a:t>
                      </a:r>
                      <a:endParaRPr lang="pl-PL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096104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pl-PL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‘Table1’</a:t>
                      </a:r>
                      <a:endParaRPr lang="pl-PL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pl-PL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‘Insert’</a:t>
                      </a:r>
                      <a:endParaRPr lang="pl-PL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3945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pl-PL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‘Table1’</a:t>
                      </a:r>
                      <a:endParaRPr lang="pl-PL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l-PL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‘Update’</a:t>
                      </a:r>
                      <a:endParaRPr lang="pl-PL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59134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6012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6C52BA-B9A6-438A-A337-40041B0C8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68" y="232570"/>
            <a:ext cx="9720072" cy="1499616"/>
          </a:xfrm>
        </p:spPr>
        <p:txBody>
          <a:bodyPr/>
          <a:lstStyle/>
          <a:p>
            <a:r>
              <a:rPr lang="en-US" dirty="0"/>
              <a:t>General Synchronization timeline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E8C92BA-51D3-43FC-9500-7F703E80BACD}"/>
              </a:ext>
            </a:extLst>
          </p:cNvPr>
          <p:cNvSpPr/>
          <p:nvPr/>
        </p:nvSpPr>
        <p:spPr>
          <a:xfrm>
            <a:off x="2230833" y="1458057"/>
            <a:ext cx="73096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7) The server sends the data and the synchronization metadata to the client 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DF4FA9ED-0F97-48A5-BB93-663CB4CA6136}"/>
              </a:ext>
            </a:extLst>
          </p:cNvPr>
          <p:cNvSpPr/>
          <p:nvPr/>
        </p:nvSpPr>
        <p:spPr>
          <a:xfrm>
            <a:off x="3923834" y="1880662"/>
            <a:ext cx="32308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{</a:t>
            </a:r>
            <a:r>
              <a:rPr lang="pl-PL" dirty="0" err="1"/>
              <a:t>synch_metadata</a:t>
            </a:r>
            <a:r>
              <a:rPr lang="pl-PL" dirty="0"/>
              <a:t>: </a:t>
            </a:r>
            <a:r>
              <a:rPr lang="en-US" dirty="0"/>
              <a:t>{name:Table1,</a:t>
            </a:r>
          </a:p>
          <a:p>
            <a:r>
              <a:rPr lang="en-US" dirty="0"/>
              <a:t>			</a:t>
            </a:r>
            <a:r>
              <a:rPr lang="en-US" dirty="0" err="1"/>
              <a:t>last_update</a:t>
            </a:r>
            <a:r>
              <a:rPr lang="en-US" dirty="0"/>
              <a:t>: 9}</a:t>
            </a:r>
            <a:r>
              <a:rPr lang="pl-PL" dirty="0"/>
              <a:t>,</a:t>
            </a:r>
            <a:endParaRPr lang="en-US" dirty="0"/>
          </a:p>
          <a:p>
            <a:r>
              <a:rPr lang="en-US" dirty="0"/>
              <a:t>Insert: {{id: 3, name: Val3},</a:t>
            </a:r>
          </a:p>
          <a:p>
            <a:r>
              <a:rPr lang="en-US" dirty="0"/>
              <a:t> 		    {id:2, name: Val4}},</a:t>
            </a:r>
          </a:p>
          <a:p>
            <a:r>
              <a:rPr lang="en-US" dirty="0"/>
              <a:t>Update:{}</a:t>
            </a:r>
          </a:p>
          <a:p>
            <a:r>
              <a:rPr lang="en-US" dirty="0"/>
              <a:t>Deleted:{}}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E8524A33-EF41-433D-884B-A5331983B165}"/>
              </a:ext>
            </a:extLst>
          </p:cNvPr>
          <p:cNvSpPr/>
          <p:nvPr/>
        </p:nvSpPr>
        <p:spPr>
          <a:xfrm>
            <a:off x="3694616" y="3942539"/>
            <a:ext cx="73096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8) The data are inserted/updated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DD41A110-42A8-4127-8173-D126EE854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02" y="4173445"/>
            <a:ext cx="3083971" cy="1788703"/>
          </a:xfrm>
          <a:prstGeom prst="rect">
            <a:avLst/>
          </a:prstGeom>
        </p:spPr>
      </p:pic>
      <p:graphicFrame>
        <p:nvGraphicFramePr>
          <p:cNvPr id="20" name="Tabela 19">
            <a:extLst>
              <a:ext uri="{FF2B5EF4-FFF2-40B4-BE49-F238E27FC236}">
                <a16:creationId xmlns:a16="http://schemas.microsoft.com/office/drawing/2014/main" id="{4D1AB050-31AC-4821-81A1-3DDD71FD89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833460"/>
              </p:ext>
            </p:extLst>
          </p:nvPr>
        </p:nvGraphicFramePr>
        <p:xfrm>
          <a:off x="1309336" y="5154866"/>
          <a:ext cx="3416951" cy="12801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986932780"/>
                    </a:ext>
                  </a:extLst>
                </a:gridCol>
                <a:gridCol w="1048639">
                  <a:extLst>
                    <a:ext uri="{9D8B030D-6E8A-4147-A177-3AD203B41FA5}">
                      <a16:colId xmlns:a16="http://schemas.microsoft.com/office/drawing/2014/main" val="3065351797"/>
                    </a:ext>
                  </a:extLst>
                </a:gridCol>
                <a:gridCol w="922973">
                  <a:extLst>
                    <a:ext uri="{9D8B030D-6E8A-4147-A177-3AD203B41FA5}">
                      <a16:colId xmlns:a16="http://schemas.microsoft.com/office/drawing/2014/main" val="1314592697"/>
                    </a:ext>
                  </a:extLst>
                </a:gridCol>
                <a:gridCol w="1121339">
                  <a:extLst>
                    <a:ext uri="{9D8B030D-6E8A-4147-A177-3AD203B41FA5}">
                      <a16:colId xmlns:a16="http://schemas.microsoft.com/office/drawing/2014/main" val="820701447"/>
                    </a:ext>
                  </a:extLst>
                </a:gridCol>
              </a:tblGrid>
              <a:tr h="124739">
                <a:tc gridSpan="4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Modifications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717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Table_name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Record_id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Modification_type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58019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‘Table1’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‘Update’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47395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‘Table1’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‘Insert’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666282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‘Table1’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‘Insert’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81164331"/>
                  </a:ext>
                </a:extLst>
              </a:tr>
            </a:tbl>
          </a:graphicData>
        </a:graphic>
      </p:graphicFrame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753A1E41-5BA5-4C32-816C-A738ABA88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285446"/>
              </p:ext>
            </p:extLst>
          </p:nvPr>
        </p:nvGraphicFramePr>
        <p:xfrm>
          <a:off x="7349455" y="2009084"/>
          <a:ext cx="4750751" cy="27736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148809787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5000955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85874939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845557092"/>
                    </a:ext>
                  </a:extLst>
                </a:gridCol>
                <a:gridCol w="1048639">
                  <a:extLst>
                    <a:ext uri="{9D8B030D-6E8A-4147-A177-3AD203B41FA5}">
                      <a16:colId xmlns:a16="http://schemas.microsoft.com/office/drawing/2014/main" val="3839021367"/>
                    </a:ext>
                  </a:extLst>
                </a:gridCol>
                <a:gridCol w="922973">
                  <a:extLst>
                    <a:ext uri="{9D8B030D-6E8A-4147-A177-3AD203B41FA5}">
                      <a16:colId xmlns:a16="http://schemas.microsoft.com/office/drawing/2014/main" val="3109462027"/>
                    </a:ext>
                  </a:extLst>
                </a:gridCol>
                <a:gridCol w="1121339">
                  <a:extLst>
                    <a:ext uri="{9D8B030D-6E8A-4147-A177-3AD203B41FA5}">
                      <a16:colId xmlns:a16="http://schemas.microsoft.com/office/drawing/2014/main" val="355769953"/>
                    </a:ext>
                  </a:extLst>
                </a:gridCol>
              </a:tblGrid>
              <a:tr h="26669">
                <a:tc gridSpan="7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Local DB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669839"/>
                  </a:ext>
                </a:extLst>
              </a:tr>
              <a:tr h="124739">
                <a:tc grid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Table1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rowSpan="1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Modifications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292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pl-PL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Table_name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Record_id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Modification_type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190650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Val1_1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‘Table1’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‘Insert’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4005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Val2_2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‘Table1’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‘Insert’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34234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Val3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‘Table1’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‘Update’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692415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Val4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‘Table1’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‘Delete’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700434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Val5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‘Table1’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‘Insert’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880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Val6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‘Table1’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‘Insert’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260017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‘Table1’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‘Insert’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096104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‘Table1’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‘Insert’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3945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‘Table1’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‘Update’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59134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7277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CB70CC-514B-4A26-8CDD-E93D7817C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Synchronization timeline</a:t>
            </a:r>
            <a:endParaRPr lang="pl-PL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15EACC7C-97B8-4B48-8A85-77765674ADCB}"/>
              </a:ext>
            </a:extLst>
          </p:cNvPr>
          <p:cNvSpPr/>
          <p:nvPr/>
        </p:nvSpPr>
        <p:spPr>
          <a:xfrm>
            <a:off x="2968100" y="1988125"/>
            <a:ext cx="62557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8) Synch status is set to true, the Modifications table is empty</a:t>
            </a:r>
          </a:p>
          <a:p>
            <a:pPr algn="ctr"/>
            <a:r>
              <a:rPr lang="en-US" dirty="0"/>
              <a:t>State of consistence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4939A90B-1CFA-45DC-A93D-D82AD4BB0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213" y="2840137"/>
            <a:ext cx="3341149" cy="1939210"/>
          </a:xfrm>
          <a:prstGeom prst="rect">
            <a:avLst/>
          </a:prstGeom>
        </p:spPr>
      </p:pic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C632D12A-4064-4ADE-B8C1-3C701E770F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822033"/>
              </p:ext>
            </p:extLst>
          </p:nvPr>
        </p:nvGraphicFramePr>
        <p:xfrm>
          <a:off x="2101503" y="4104640"/>
          <a:ext cx="3416951" cy="6400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2986932780"/>
                    </a:ext>
                  </a:extLst>
                </a:gridCol>
                <a:gridCol w="1048639">
                  <a:extLst>
                    <a:ext uri="{9D8B030D-6E8A-4147-A177-3AD203B41FA5}">
                      <a16:colId xmlns:a16="http://schemas.microsoft.com/office/drawing/2014/main" val="3065351797"/>
                    </a:ext>
                  </a:extLst>
                </a:gridCol>
                <a:gridCol w="922973">
                  <a:extLst>
                    <a:ext uri="{9D8B030D-6E8A-4147-A177-3AD203B41FA5}">
                      <a16:colId xmlns:a16="http://schemas.microsoft.com/office/drawing/2014/main" val="1314592697"/>
                    </a:ext>
                  </a:extLst>
                </a:gridCol>
                <a:gridCol w="1121339">
                  <a:extLst>
                    <a:ext uri="{9D8B030D-6E8A-4147-A177-3AD203B41FA5}">
                      <a16:colId xmlns:a16="http://schemas.microsoft.com/office/drawing/2014/main" val="820701447"/>
                    </a:ext>
                  </a:extLst>
                </a:gridCol>
              </a:tblGrid>
              <a:tr h="124739">
                <a:tc gridSpan="4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Modifications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717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Table_name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Record_id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Modification_type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5801989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EC3975AB-1DDE-4EFA-AE88-2C989B33D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340600"/>
              </p:ext>
            </p:extLst>
          </p:nvPr>
        </p:nvGraphicFramePr>
        <p:xfrm>
          <a:off x="6966900" y="2970137"/>
          <a:ext cx="4750751" cy="27736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148809787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5000955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85874939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845557092"/>
                    </a:ext>
                  </a:extLst>
                </a:gridCol>
                <a:gridCol w="1048639">
                  <a:extLst>
                    <a:ext uri="{9D8B030D-6E8A-4147-A177-3AD203B41FA5}">
                      <a16:colId xmlns:a16="http://schemas.microsoft.com/office/drawing/2014/main" val="3839021367"/>
                    </a:ext>
                  </a:extLst>
                </a:gridCol>
                <a:gridCol w="922973">
                  <a:extLst>
                    <a:ext uri="{9D8B030D-6E8A-4147-A177-3AD203B41FA5}">
                      <a16:colId xmlns:a16="http://schemas.microsoft.com/office/drawing/2014/main" val="3109462027"/>
                    </a:ext>
                  </a:extLst>
                </a:gridCol>
                <a:gridCol w="1121339">
                  <a:extLst>
                    <a:ext uri="{9D8B030D-6E8A-4147-A177-3AD203B41FA5}">
                      <a16:colId xmlns:a16="http://schemas.microsoft.com/office/drawing/2014/main" val="355769953"/>
                    </a:ext>
                  </a:extLst>
                </a:gridCol>
              </a:tblGrid>
              <a:tr h="26669">
                <a:tc gridSpan="7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Local DB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669839"/>
                  </a:ext>
                </a:extLst>
              </a:tr>
              <a:tr h="124739">
                <a:tc grid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Table1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rowSpan="1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Modifications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292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pl-PL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Table_name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Record_id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Modification_type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190650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Val1_1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‘Table1’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‘Insert’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4005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Val2_2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‘Table1’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‘Insert’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34234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Val3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‘Table1’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‘Update’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692415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Val4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‘Table1’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‘Delete’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700434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Val5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‘Table1’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‘Insert’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880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Val6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‘Table1’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‘Insert’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260017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‘Table1’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‘Insert’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096104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‘Table1’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‘Insert’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3945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‘Table1’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‘Update’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59134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0911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9F62B7F-1FEF-4EAB-947D-D73A26D79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218" y="60960"/>
            <a:ext cx="9720072" cy="660400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General Synchronization timeline</a:t>
            </a:r>
            <a:endParaRPr lang="pl-PL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ela 4">
                <a:extLst>
                  <a:ext uri="{FF2B5EF4-FFF2-40B4-BE49-F238E27FC236}">
                    <a16:creationId xmlns:a16="http://schemas.microsoft.com/office/drawing/2014/main" id="{F7BEF2AC-895E-45C1-8BFD-BAF11FA6C04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38078167"/>
                  </p:ext>
                </p:extLst>
              </p:nvPr>
            </p:nvGraphicFramePr>
            <p:xfrm>
              <a:off x="1105218" y="848360"/>
              <a:ext cx="9720262" cy="52741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860131">
                      <a:extLst>
                        <a:ext uri="{9D8B030D-6E8A-4147-A177-3AD203B41FA5}">
                          <a16:colId xmlns:a16="http://schemas.microsoft.com/office/drawing/2014/main" val="3354880303"/>
                        </a:ext>
                      </a:extLst>
                    </a:gridCol>
                    <a:gridCol w="4860131">
                      <a:extLst>
                        <a:ext uri="{9D8B030D-6E8A-4147-A177-3AD203B41FA5}">
                          <a16:colId xmlns:a16="http://schemas.microsoft.com/office/drawing/2014/main" val="207416764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Client side</a:t>
                          </a:r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Server side</a:t>
                          </a:r>
                          <a:endParaRPr lang="pl-P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23155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Get all records with </a:t>
                          </a:r>
                          <a:r>
                            <a:rPr lang="en-US" dirty="0" err="1"/>
                            <a:t>synch_status</a:t>
                          </a:r>
                          <a:r>
                            <a:rPr lang="en-US" dirty="0"/>
                            <a:t> = false</a:t>
                          </a:r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81141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Get ids of deleted records</a:t>
                          </a:r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632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Get </a:t>
                          </a:r>
                          <a:r>
                            <a:rPr lang="en-US" dirty="0" err="1"/>
                            <a:t>synchronization_metadata</a:t>
                          </a:r>
                          <a:r>
                            <a:rPr lang="en-US" dirty="0"/>
                            <a:t> (</a:t>
                          </a:r>
                          <a:r>
                            <a:rPr lang="en-US" dirty="0" err="1"/>
                            <a:t>tableName</a:t>
                          </a:r>
                          <a:r>
                            <a:rPr lang="en-US" dirty="0"/>
                            <a:t>, </a:t>
                          </a:r>
                          <a:r>
                            <a:rPr lang="en-US" dirty="0" err="1"/>
                            <a:t>last_update</a:t>
                          </a:r>
                          <a:r>
                            <a:rPr lang="en-US" dirty="0"/>
                            <a:t>)</a:t>
                          </a:r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36737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Send the data to the server         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0924312"/>
                      </a:ext>
                    </a:extLst>
                  </a:tr>
                  <a:tr h="387220">
                    <a:tc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Get new/updated/deleted data from the </a:t>
                          </a:r>
                          <a:r>
                            <a:rPr lang="en-US" dirty="0" err="1"/>
                            <a:t>localDB</a:t>
                          </a:r>
                          <a:endParaRPr lang="pl-P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8994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Add/modify/delete the data received from the client</a:t>
                          </a:r>
                          <a:endParaRPr lang="pl-P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02010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Get </a:t>
                          </a:r>
                          <a:r>
                            <a:rPr lang="en-US" dirty="0" err="1"/>
                            <a:t>last_update</a:t>
                          </a:r>
                          <a:r>
                            <a:rPr lang="en-US" dirty="0"/>
                            <a:t> = max(id) from </a:t>
                          </a:r>
                          <a:r>
                            <a:rPr lang="en-US" dirty="0" err="1"/>
                            <a:t>table_Modifications</a:t>
                          </a:r>
                          <a:r>
                            <a:rPr lang="en-US" dirty="0"/>
                            <a:t> for </a:t>
                          </a:r>
                          <a:r>
                            <a:rPr lang="en-US" dirty="0" err="1"/>
                            <a:t>tableName</a:t>
                          </a:r>
                          <a:endParaRPr lang="pl-P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61728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</m:oMath>
                          </a14:m>
                          <a:r>
                            <a:rPr lang="en-US" dirty="0"/>
                            <a:t>                    Send the data to the client</a:t>
                          </a:r>
                          <a:endParaRPr lang="pl-P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73226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Add/modify/delete data</a:t>
                          </a:r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2827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Set </a:t>
                          </a:r>
                          <a:r>
                            <a:rPr lang="en-US" dirty="0" err="1"/>
                            <a:t>synch_status</a:t>
                          </a:r>
                          <a:r>
                            <a:rPr lang="en-US" dirty="0"/>
                            <a:t> = true</a:t>
                          </a:r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6342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Modify </a:t>
                          </a:r>
                          <a:r>
                            <a:rPr lang="en-US" dirty="0" err="1"/>
                            <a:t>last_update</a:t>
                          </a:r>
                          <a:r>
                            <a:rPr lang="en-US" dirty="0"/>
                            <a:t> for </a:t>
                          </a:r>
                          <a:r>
                            <a:rPr lang="en-US" dirty="0" err="1"/>
                            <a:t>tableName</a:t>
                          </a:r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666224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ela 4">
                <a:extLst>
                  <a:ext uri="{FF2B5EF4-FFF2-40B4-BE49-F238E27FC236}">
                    <a16:creationId xmlns:a16="http://schemas.microsoft.com/office/drawing/2014/main" id="{F7BEF2AC-895E-45C1-8BFD-BAF11FA6C04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38078167"/>
                  </p:ext>
                </p:extLst>
              </p:nvPr>
            </p:nvGraphicFramePr>
            <p:xfrm>
              <a:off x="1105218" y="848360"/>
              <a:ext cx="9720262" cy="52741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860131">
                      <a:extLst>
                        <a:ext uri="{9D8B030D-6E8A-4147-A177-3AD203B41FA5}">
                          <a16:colId xmlns:a16="http://schemas.microsoft.com/office/drawing/2014/main" val="3354880303"/>
                        </a:ext>
                      </a:extLst>
                    </a:gridCol>
                    <a:gridCol w="4860131">
                      <a:extLst>
                        <a:ext uri="{9D8B030D-6E8A-4147-A177-3AD203B41FA5}">
                          <a16:colId xmlns:a16="http://schemas.microsoft.com/office/drawing/2014/main" val="207416764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Client side</a:t>
                          </a:r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Server side</a:t>
                          </a:r>
                          <a:endParaRPr lang="pl-P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23155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Get all records with </a:t>
                          </a:r>
                          <a:r>
                            <a:rPr lang="en-US" dirty="0" err="1"/>
                            <a:t>synch_status</a:t>
                          </a:r>
                          <a:r>
                            <a:rPr lang="en-US" dirty="0"/>
                            <a:t> = false</a:t>
                          </a:r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81141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Get ids of deleted records</a:t>
                          </a:r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632518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Get </a:t>
                          </a:r>
                          <a:r>
                            <a:rPr lang="en-US" dirty="0" err="1"/>
                            <a:t>synchronization_metadata</a:t>
                          </a:r>
                          <a:r>
                            <a:rPr lang="en-US" dirty="0"/>
                            <a:t> (</a:t>
                          </a:r>
                          <a:r>
                            <a:rPr lang="en-US" dirty="0" err="1"/>
                            <a:t>tableName</a:t>
                          </a:r>
                          <a:r>
                            <a:rPr lang="en-US" dirty="0"/>
                            <a:t>, </a:t>
                          </a:r>
                          <a:r>
                            <a:rPr lang="en-US" dirty="0" err="1"/>
                            <a:t>last_update</a:t>
                          </a:r>
                          <a:r>
                            <a:rPr lang="en-US" dirty="0"/>
                            <a:t>)</a:t>
                          </a:r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36737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blipFill>
                          <a:blip r:embed="rId2"/>
                          <a:stretch>
                            <a:fillRect l="-125" t="-480328" r="-100125" b="-872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0924312"/>
                      </a:ext>
                    </a:extLst>
                  </a:tr>
                  <a:tr h="387220">
                    <a:tc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Get new/updated/deleted data from the </a:t>
                          </a:r>
                          <a:r>
                            <a:rPr lang="en-US" dirty="0" err="1"/>
                            <a:t>localDB</a:t>
                          </a:r>
                          <a:endParaRPr lang="pl-P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89945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Add/modify/delete the data received from the client</a:t>
                          </a:r>
                          <a:endParaRPr lang="pl-P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020106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Get </a:t>
                          </a:r>
                          <a:r>
                            <a:rPr lang="en-US" dirty="0" err="1"/>
                            <a:t>last_update</a:t>
                          </a:r>
                          <a:r>
                            <a:rPr lang="en-US" dirty="0"/>
                            <a:t> = max(id) from </a:t>
                          </a:r>
                          <a:r>
                            <a:rPr lang="en-US" dirty="0" err="1"/>
                            <a:t>table_Modifications</a:t>
                          </a:r>
                          <a:r>
                            <a:rPr lang="en-US" dirty="0"/>
                            <a:t> for </a:t>
                          </a:r>
                          <a:r>
                            <a:rPr lang="en-US" dirty="0" err="1"/>
                            <a:t>tableName</a:t>
                          </a:r>
                          <a:endParaRPr lang="pl-P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61728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blipFill>
                          <a:blip r:embed="rId2"/>
                          <a:stretch>
                            <a:fillRect l="-100251" t="-1027869" r="-251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73226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Add/modify/delete data</a:t>
                          </a:r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2827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Set </a:t>
                          </a:r>
                          <a:r>
                            <a:rPr lang="en-US" dirty="0" err="1"/>
                            <a:t>synch_status</a:t>
                          </a:r>
                          <a:r>
                            <a:rPr lang="en-US" dirty="0"/>
                            <a:t> = true</a:t>
                          </a:r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6342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Modify </a:t>
                          </a:r>
                          <a:r>
                            <a:rPr lang="en-US" dirty="0" err="1"/>
                            <a:t>last_update</a:t>
                          </a:r>
                          <a:r>
                            <a:rPr lang="en-US" dirty="0"/>
                            <a:t> for </a:t>
                          </a:r>
                          <a:r>
                            <a:rPr lang="en-US" dirty="0" err="1"/>
                            <a:t>tableName</a:t>
                          </a:r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666224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22453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9F62B7F-1FEF-4EAB-947D-D73A26D79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218" y="60960"/>
            <a:ext cx="9720072" cy="660400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General Synchronization timeline</a:t>
            </a:r>
            <a:endParaRPr lang="pl-PL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ela 4">
                <a:extLst>
                  <a:ext uri="{FF2B5EF4-FFF2-40B4-BE49-F238E27FC236}">
                    <a16:creationId xmlns:a16="http://schemas.microsoft.com/office/drawing/2014/main" id="{F7BEF2AC-895E-45C1-8BFD-BAF11FA6C04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67306922"/>
                  </p:ext>
                </p:extLst>
              </p:nvPr>
            </p:nvGraphicFramePr>
            <p:xfrm>
              <a:off x="1105218" y="848360"/>
              <a:ext cx="9720262" cy="552983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860131">
                      <a:extLst>
                        <a:ext uri="{9D8B030D-6E8A-4147-A177-3AD203B41FA5}">
                          <a16:colId xmlns:a16="http://schemas.microsoft.com/office/drawing/2014/main" val="3354880303"/>
                        </a:ext>
                      </a:extLst>
                    </a:gridCol>
                    <a:gridCol w="4860131">
                      <a:extLst>
                        <a:ext uri="{9D8B030D-6E8A-4147-A177-3AD203B41FA5}">
                          <a16:colId xmlns:a16="http://schemas.microsoft.com/office/drawing/2014/main" val="207416764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Client side</a:t>
                          </a:r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Server side</a:t>
                          </a:r>
                          <a:endParaRPr lang="pl-P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23155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Get all records with </a:t>
                          </a:r>
                          <a:r>
                            <a:rPr lang="en-US" dirty="0" err="1"/>
                            <a:t>synch_status</a:t>
                          </a:r>
                          <a:r>
                            <a:rPr lang="en-US" dirty="0"/>
                            <a:t> = false</a:t>
                          </a:r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81141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Get ids of deleted records</a:t>
                          </a:r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6325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Get </a:t>
                          </a:r>
                          <a:r>
                            <a:rPr lang="en-US" dirty="0" err="1"/>
                            <a:t>synchronization_metadata</a:t>
                          </a:r>
                          <a:r>
                            <a:rPr lang="en-US" dirty="0"/>
                            <a:t> (</a:t>
                          </a:r>
                          <a:r>
                            <a:rPr lang="en-US" dirty="0" err="1"/>
                            <a:t>tableName</a:t>
                          </a:r>
                          <a:r>
                            <a:rPr lang="en-US" dirty="0"/>
                            <a:t>, </a:t>
                          </a:r>
                          <a:r>
                            <a:rPr lang="en-US" dirty="0" err="1"/>
                            <a:t>last_update</a:t>
                          </a:r>
                          <a:r>
                            <a:rPr lang="en-US" dirty="0"/>
                            <a:t>)</a:t>
                          </a:r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36737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Send the data to the server         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0924312"/>
                      </a:ext>
                    </a:extLst>
                  </a:tr>
                  <a:tr h="368559">
                    <a:tc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Get new/updated/deleted data from the </a:t>
                          </a:r>
                          <a:r>
                            <a:rPr lang="en-US" dirty="0" err="1"/>
                            <a:t>localDB</a:t>
                          </a:r>
                          <a:endParaRPr lang="pl-P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8994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Add/modify/delete the data received from the client</a:t>
                          </a:r>
                          <a:endParaRPr lang="pl-P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02010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Get </a:t>
                          </a:r>
                          <a:r>
                            <a:rPr lang="en-US" dirty="0" err="1"/>
                            <a:t>last_update</a:t>
                          </a:r>
                          <a:r>
                            <a:rPr lang="en-US" dirty="0"/>
                            <a:t> = max(id) from </a:t>
                          </a:r>
                          <a:r>
                            <a:rPr lang="en-US" dirty="0" err="1"/>
                            <a:t>table_Modifications</a:t>
                          </a:r>
                          <a:r>
                            <a:rPr lang="en-US" dirty="0"/>
                            <a:t> for </a:t>
                          </a:r>
                          <a:r>
                            <a:rPr lang="en-US" dirty="0" err="1"/>
                            <a:t>synchronization_metadata</a:t>
                          </a:r>
                          <a:r>
                            <a:rPr lang="en-US" dirty="0"/>
                            <a:t> (</a:t>
                          </a:r>
                          <a:r>
                            <a:rPr lang="en-US" dirty="0" err="1"/>
                            <a:t>tableName</a:t>
                          </a:r>
                          <a:r>
                            <a:rPr lang="en-US" dirty="0"/>
                            <a:t>, </a:t>
                          </a:r>
                          <a:r>
                            <a:rPr lang="en-US" dirty="0" err="1"/>
                            <a:t>last_update</a:t>
                          </a:r>
                          <a:r>
                            <a:rPr lang="en-US" dirty="0"/>
                            <a:t>)</a:t>
                          </a:r>
                          <a:endParaRPr lang="pl-P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61728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</m:oMath>
                          </a14:m>
                          <a:r>
                            <a:rPr lang="en-US" dirty="0"/>
                            <a:t>                    Send the data to the client</a:t>
                          </a:r>
                          <a:endParaRPr lang="pl-P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73226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Add/modify/delete data</a:t>
                          </a:r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2827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Set </a:t>
                          </a:r>
                          <a:r>
                            <a:rPr lang="en-US" dirty="0" err="1"/>
                            <a:t>synch_status</a:t>
                          </a:r>
                          <a:r>
                            <a:rPr lang="en-US" dirty="0"/>
                            <a:t> = true</a:t>
                          </a:r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6342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Modify </a:t>
                          </a:r>
                          <a:r>
                            <a:rPr lang="en-US" dirty="0" err="1"/>
                            <a:t>last_update</a:t>
                          </a:r>
                          <a:r>
                            <a:rPr lang="en-US" dirty="0"/>
                            <a:t> for </a:t>
                          </a:r>
                          <a:r>
                            <a:rPr lang="en-US" dirty="0" err="1"/>
                            <a:t>table_name</a:t>
                          </a:r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666224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ela 4">
                <a:extLst>
                  <a:ext uri="{FF2B5EF4-FFF2-40B4-BE49-F238E27FC236}">
                    <a16:creationId xmlns:a16="http://schemas.microsoft.com/office/drawing/2014/main" id="{F7BEF2AC-895E-45C1-8BFD-BAF11FA6C04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67306922"/>
                  </p:ext>
                </p:extLst>
              </p:nvPr>
            </p:nvGraphicFramePr>
            <p:xfrm>
              <a:off x="1105218" y="848360"/>
              <a:ext cx="9720262" cy="552983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860131">
                      <a:extLst>
                        <a:ext uri="{9D8B030D-6E8A-4147-A177-3AD203B41FA5}">
                          <a16:colId xmlns:a16="http://schemas.microsoft.com/office/drawing/2014/main" val="3354880303"/>
                        </a:ext>
                      </a:extLst>
                    </a:gridCol>
                    <a:gridCol w="4860131">
                      <a:extLst>
                        <a:ext uri="{9D8B030D-6E8A-4147-A177-3AD203B41FA5}">
                          <a16:colId xmlns:a16="http://schemas.microsoft.com/office/drawing/2014/main" val="207416764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Client side</a:t>
                          </a:r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Server side</a:t>
                          </a:r>
                          <a:endParaRPr lang="pl-P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23155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Get all records with </a:t>
                          </a:r>
                          <a:r>
                            <a:rPr lang="en-US" dirty="0" err="1"/>
                            <a:t>synch_status</a:t>
                          </a:r>
                          <a:r>
                            <a:rPr lang="en-US" dirty="0"/>
                            <a:t> = false</a:t>
                          </a:r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81141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Get ids of deleted records</a:t>
                          </a:r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632518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Get </a:t>
                          </a:r>
                          <a:r>
                            <a:rPr lang="en-US" dirty="0" err="1"/>
                            <a:t>synchronization_metadata</a:t>
                          </a:r>
                          <a:r>
                            <a:rPr lang="en-US" dirty="0"/>
                            <a:t> (</a:t>
                          </a:r>
                          <a:r>
                            <a:rPr lang="en-US" dirty="0" err="1"/>
                            <a:t>tableName</a:t>
                          </a:r>
                          <a:r>
                            <a:rPr lang="en-US" dirty="0"/>
                            <a:t>, </a:t>
                          </a:r>
                          <a:r>
                            <a:rPr lang="en-US" dirty="0" err="1"/>
                            <a:t>last_update</a:t>
                          </a:r>
                          <a:r>
                            <a:rPr lang="en-US" dirty="0"/>
                            <a:t>)</a:t>
                          </a:r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36737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blipFill>
                          <a:blip r:embed="rId2"/>
                          <a:stretch>
                            <a:fillRect l="-125" t="-480328" r="-100125" b="-9393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0924312"/>
                      </a:ext>
                    </a:extLst>
                  </a:tr>
                  <a:tr h="368559">
                    <a:tc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Get new/updated/deleted data from the </a:t>
                          </a:r>
                          <a:r>
                            <a:rPr lang="en-US" dirty="0" err="1"/>
                            <a:t>localDB</a:t>
                          </a:r>
                          <a:endParaRPr lang="pl-P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89945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Add/modify/delete the data received from the client</a:t>
                          </a:r>
                          <a:endParaRPr lang="pl-P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0201063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Get </a:t>
                          </a:r>
                          <a:r>
                            <a:rPr lang="en-US" dirty="0" err="1"/>
                            <a:t>last_update</a:t>
                          </a:r>
                          <a:r>
                            <a:rPr lang="en-US" dirty="0"/>
                            <a:t> = max(id) from </a:t>
                          </a:r>
                          <a:r>
                            <a:rPr lang="en-US" dirty="0" err="1"/>
                            <a:t>table_Modifications</a:t>
                          </a:r>
                          <a:r>
                            <a:rPr lang="en-US" dirty="0"/>
                            <a:t> for </a:t>
                          </a:r>
                          <a:r>
                            <a:rPr lang="en-US" dirty="0" err="1"/>
                            <a:t>synchronization_metadata</a:t>
                          </a:r>
                          <a:r>
                            <a:rPr lang="en-US" dirty="0"/>
                            <a:t> (</a:t>
                          </a:r>
                          <a:r>
                            <a:rPr lang="en-US" dirty="0" err="1"/>
                            <a:t>tableName</a:t>
                          </a:r>
                          <a:r>
                            <a:rPr lang="en-US" dirty="0"/>
                            <a:t>, </a:t>
                          </a:r>
                          <a:r>
                            <a:rPr lang="en-US" dirty="0" err="1"/>
                            <a:t>last_update</a:t>
                          </a:r>
                          <a:r>
                            <a:rPr lang="en-US" dirty="0"/>
                            <a:t>)</a:t>
                          </a:r>
                          <a:endParaRPr lang="pl-P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61728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blipFill>
                          <a:blip r:embed="rId2"/>
                          <a:stretch>
                            <a:fillRect l="-100251" t="-1096721" r="-251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73226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Add/modify/delete data</a:t>
                          </a:r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2827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Set </a:t>
                          </a:r>
                          <a:r>
                            <a:rPr lang="en-US" dirty="0" err="1"/>
                            <a:t>synch_status</a:t>
                          </a:r>
                          <a:r>
                            <a:rPr lang="en-US" dirty="0"/>
                            <a:t> = true</a:t>
                          </a:r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6342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Modify </a:t>
                          </a:r>
                          <a:r>
                            <a:rPr lang="en-US" dirty="0" err="1"/>
                            <a:t>last_update</a:t>
                          </a:r>
                          <a:r>
                            <a:rPr lang="en-US" dirty="0"/>
                            <a:t> for </a:t>
                          </a:r>
                          <a:r>
                            <a:rPr lang="en-US" dirty="0" err="1"/>
                            <a:t>table_name</a:t>
                          </a:r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l-P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666224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pole tekstowe 2">
            <a:extLst>
              <a:ext uri="{FF2B5EF4-FFF2-40B4-BE49-F238E27FC236}">
                <a16:creationId xmlns:a16="http://schemas.microsoft.com/office/drawing/2014/main" id="{22B87261-74FA-46AE-8632-5AC3EB31A3EE}"/>
              </a:ext>
            </a:extLst>
          </p:cNvPr>
          <p:cNvSpPr txBox="1"/>
          <p:nvPr/>
        </p:nvSpPr>
        <p:spPr>
          <a:xfrm>
            <a:off x="2367280" y="3149600"/>
            <a:ext cx="2560320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Conflict possible!</a:t>
            </a:r>
            <a:endParaRPr lang="pl-PL" sz="4800" dirty="0">
              <a:solidFill>
                <a:srgbClr val="FF0000"/>
              </a:solidFill>
            </a:endParaRPr>
          </a:p>
        </p:txBody>
      </p: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3017CB3A-9DB1-4CFC-803E-4CB47EAFAB37}"/>
              </a:ext>
            </a:extLst>
          </p:cNvPr>
          <p:cNvCxnSpPr>
            <a:stCxn id="3" idx="3"/>
          </p:cNvCxnSpPr>
          <p:nvPr/>
        </p:nvCxnSpPr>
        <p:spPr>
          <a:xfrm>
            <a:off x="4927600" y="3934430"/>
            <a:ext cx="1361440" cy="7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77D3C2AA-8C53-4558-92CB-718540627DA8}"/>
              </a:ext>
            </a:extLst>
          </p:cNvPr>
          <p:cNvCxnSpPr/>
          <p:nvPr/>
        </p:nvCxnSpPr>
        <p:spPr>
          <a:xfrm flipV="1">
            <a:off x="4927600" y="3149600"/>
            <a:ext cx="3352800" cy="784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ze strzałką 11">
            <a:extLst>
              <a:ext uri="{FF2B5EF4-FFF2-40B4-BE49-F238E27FC236}">
                <a16:creationId xmlns:a16="http://schemas.microsoft.com/office/drawing/2014/main" id="{E4D5481F-E634-45F6-8D06-E63C5670BD10}"/>
              </a:ext>
            </a:extLst>
          </p:cNvPr>
          <p:cNvCxnSpPr/>
          <p:nvPr/>
        </p:nvCxnSpPr>
        <p:spPr>
          <a:xfrm flipV="1">
            <a:off x="4927600" y="3515360"/>
            <a:ext cx="3322320" cy="426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720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1C49966-7950-4A53-A060-29B6F6E7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53B5BEB-FDB9-4050-9DA8-216ACBDDD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Conflict – the state of the system, when two incoming update request from two clients received.</a:t>
            </a:r>
          </a:p>
          <a:p>
            <a:r>
              <a:rPr lang="en-US" dirty="0"/>
              <a:t>Conflicts do not arise in case of insert – UUID takes care of it.</a:t>
            </a:r>
          </a:p>
          <a:p>
            <a:endParaRPr lang="en-US" dirty="0"/>
          </a:p>
          <a:p>
            <a:r>
              <a:rPr lang="en-US" dirty="0"/>
              <a:t>In contrast with  insertion update can cause conflicts: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Update-update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Update-delete</a:t>
            </a:r>
          </a:p>
          <a:p>
            <a:endParaRPr lang="en-US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1767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8780476-3810-4F92-A9C5-629D89324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Update-update conflict</a:t>
            </a:r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5E189BAD-16EA-436F-8E8C-109C14EB7BEF}"/>
              </a:ext>
            </a:extLst>
          </p:cNvPr>
          <p:cNvSpPr txBox="1"/>
          <p:nvPr/>
        </p:nvSpPr>
        <p:spPr>
          <a:xfrm>
            <a:off x="316043" y="1673670"/>
            <a:ext cx="520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clients has an update to be submitted to the server</a:t>
            </a:r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1AB62F6-117C-4A20-BEE3-8304883F1B72}"/>
              </a:ext>
            </a:extLst>
          </p:cNvPr>
          <p:cNvSpPr txBox="1"/>
          <p:nvPr/>
        </p:nvSpPr>
        <p:spPr>
          <a:xfrm>
            <a:off x="6347298" y="1496417"/>
            <a:ext cx="4964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while the client was offline someone has already</a:t>
            </a:r>
            <a:br>
              <a:rPr lang="en-US" dirty="0"/>
            </a:br>
            <a:r>
              <a:rPr lang="en-US" dirty="0"/>
              <a:t>updated the record with id = 2</a:t>
            </a:r>
            <a:endParaRPr lang="pl-PL" dirty="0"/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A1F8FBD6-ECC3-469B-8E45-B17923B02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73" y="2043002"/>
            <a:ext cx="3151411" cy="943066"/>
          </a:xfrm>
          <a:prstGeom prst="rect">
            <a:avLst/>
          </a:prstGeom>
        </p:spPr>
      </p:pic>
      <p:sp>
        <p:nvSpPr>
          <p:cNvPr id="17" name="pole tekstowe 16">
            <a:extLst>
              <a:ext uri="{FF2B5EF4-FFF2-40B4-BE49-F238E27FC236}">
                <a16:creationId xmlns:a16="http://schemas.microsoft.com/office/drawing/2014/main" id="{B4C2A491-9B87-4212-802D-5F68EAE03134}"/>
              </a:ext>
            </a:extLst>
          </p:cNvPr>
          <p:cNvSpPr txBox="1"/>
          <p:nvPr/>
        </p:nvSpPr>
        <p:spPr>
          <a:xfrm>
            <a:off x="628667" y="4068922"/>
            <a:ext cx="9211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So, if the databases are synchronized in accordance with the procedure described on the slide 25,</a:t>
            </a:r>
            <a:br>
              <a:rPr lang="en-US" dirty="0"/>
            </a:br>
            <a:r>
              <a:rPr lang="en-US" dirty="0"/>
              <a:t>the conflict will occur: the databases will exchange the data, but still will be in inconsistent state.</a:t>
            </a:r>
            <a:endParaRPr lang="pl-PL" dirty="0"/>
          </a:p>
        </p:txBody>
      </p:sp>
      <p:pic>
        <p:nvPicPr>
          <p:cNvPr id="21" name="Obraz 20">
            <a:extLst>
              <a:ext uri="{FF2B5EF4-FFF2-40B4-BE49-F238E27FC236}">
                <a16:creationId xmlns:a16="http://schemas.microsoft.com/office/drawing/2014/main" id="{935537B6-BADF-4FB6-A136-770BF44F8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297" y="4970158"/>
            <a:ext cx="3819525" cy="1123950"/>
          </a:xfrm>
          <a:prstGeom prst="rect">
            <a:avLst/>
          </a:prstGeom>
        </p:spPr>
      </p:pic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831D4CC6-4DEF-41A9-9246-BB130671C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081464"/>
              </p:ext>
            </p:extLst>
          </p:nvPr>
        </p:nvGraphicFramePr>
        <p:xfrm>
          <a:off x="7210687" y="2183449"/>
          <a:ext cx="4750751" cy="21336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148809787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5000955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85874939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845557092"/>
                    </a:ext>
                  </a:extLst>
                </a:gridCol>
                <a:gridCol w="1048639">
                  <a:extLst>
                    <a:ext uri="{9D8B030D-6E8A-4147-A177-3AD203B41FA5}">
                      <a16:colId xmlns:a16="http://schemas.microsoft.com/office/drawing/2014/main" val="3839021367"/>
                    </a:ext>
                  </a:extLst>
                </a:gridCol>
                <a:gridCol w="922973">
                  <a:extLst>
                    <a:ext uri="{9D8B030D-6E8A-4147-A177-3AD203B41FA5}">
                      <a16:colId xmlns:a16="http://schemas.microsoft.com/office/drawing/2014/main" val="3109462027"/>
                    </a:ext>
                  </a:extLst>
                </a:gridCol>
                <a:gridCol w="1121339">
                  <a:extLst>
                    <a:ext uri="{9D8B030D-6E8A-4147-A177-3AD203B41FA5}">
                      <a16:colId xmlns:a16="http://schemas.microsoft.com/office/drawing/2014/main" val="355769953"/>
                    </a:ext>
                  </a:extLst>
                </a:gridCol>
              </a:tblGrid>
              <a:tr h="26669">
                <a:tc gridSpan="7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Local DB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669839"/>
                  </a:ext>
                </a:extLst>
              </a:tr>
              <a:tr h="124739">
                <a:tc grid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Table1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Modifications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292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pl-PL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Table_name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Record_id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Modification_type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90650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Val1_1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‘Table1’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‘Insert’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4005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Val2_3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‘Table1’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‘Insert’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4234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‘Table1’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‘Update’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92415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‘Table1’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‘Delete’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00434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‘Table1’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‘Update’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80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6001778"/>
                  </a:ext>
                </a:extLst>
              </a:tr>
            </a:tbl>
          </a:graphicData>
        </a:graphic>
      </p:graphicFrame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4D5EA908-59F9-47FA-AD56-349B62787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437007"/>
              </p:ext>
            </p:extLst>
          </p:nvPr>
        </p:nvGraphicFramePr>
        <p:xfrm>
          <a:off x="6812582" y="4654275"/>
          <a:ext cx="4750751" cy="21336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148809787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5000955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85874939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845557092"/>
                    </a:ext>
                  </a:extLst>
                </a:gridCol>
                <a:gridCol w="1048639">
                  <a:extLst>
                    <a:ext uri="{9D8B030D-6E8A-4147-A177-3AD203B41FA5}">
                      <a16:colId xmlns:a16="http://schemas.microsoft.com/office/drawing/2014/main" val="3839021367"/>
                    </a:ext>
                  </a:extLst>
                </a:gridCol>
                <a:gridCol w="922973">
                  <a:extLst>
                    <a:ext uri="{9D8B030D-6E8A-4147-A177-3AD203B41FA5}">
                      <a16:colId xmlns:a16="http://schemas.microsoft.com/office/drawing/2014/main" val="3109462027"/>
                    </a:ext>
                  </a:extLst>
                </a:gridCol>
                <a:gridCol w="1121339">
                  <a:extLst>
                    <a:ext uri="{9D8B030D-6E8A-4147-A177-3AD203B41FA5}">
                      <a16:colId xmlns:a16="http://schemas.microsoft.com/office/drawing/2014/main" val="355769953"/>
                    </a:ext>
                  </a:extLst>
                </a:gridCol>
              </a:tblGrid>
              <a:tr h="26669">
                <a:tc gridSpan="7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Local DB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669839"/>
                  </a:ext>
                </a:extLst>
              </a:tr>
              <a:tr h="124739">
                <a:tc grid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Table1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Modifications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292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pl-PL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Table_name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Record_id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Modification_type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90650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Val1_1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‘Table1’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‘Insert’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4005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Val2_2</a:t>
                      </a:r>
                      <a:endParaRPr lang="pl-PL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‘Table1’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‘Insert’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4234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‘Table1’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‘Update’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92415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‘Table1’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‘Delete’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00434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‘Table1’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‘Update’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80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‘Table1’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‘Update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6001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8999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ADC079-6572-4BAC-BD11-36BB7E2C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Update-Update, Delete-update, update-delete conflict: possible resolutions</a:t>
            </a:r>
            <a:endParaRPr lang="pl-PL" dirty="0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609A0D32-0F93-4F4E-9E83-D5A39E0BAB04}"/>
              </a:ext>
            </a:extLst>
          </p:cNvPr>
          <p:cNvSpPr txBox="1"/>
          <p:nvPr/>
        </p:nvSpPr>
        <p:spPr>
          <a:xfrm>
            <a:off x="6878320" y="2621280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Priority for the Server</a:t>
            </a:r>
            <a:endParaRPr lang="pl-PL" dirty="0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24E1DC32-AD4E-4B37-BE1A-F0C5084415E2}"/>
              </a:ext>
            </a:extLst>
          </p:cNvPr>
          <p:cNvSpPr txBox="1"/>
          <p:nvPr/>
        </p:nvSpPr>
        <p:spPr>
          <a:xfrm>
            <a:off x="2011680" y="2621280"/>
            <a:ext cx="2106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Priority for the Client</a:t>
            </a:r>
            <a:endParaRPr lang="pl-PL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Tabela 14">
                <a:extLst>
                  <a:ext uri="{FF2B5EF4-FFF2-40B4-BE49-F238E27FC236}">
                    <a16:creationId xmlns:a16="http://schemas.microsoft.com/office/drawing/2014/main" id="{4169F5E5-37DE-4459-AD68-2246D558D6C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7312859"/>
                  </p:ext>
                </p:extLst>
              </p:nvPr>
            </p:nvGraphicFramePr>
            <p:xfrm>
              <a:off x="411523" y="3128264"/>
              <a:ext cx="4860131" cy="2667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860131">
                      <a:extLst>
                        <a:ext uri="{9D8B030D-6E8A-4147-A177-3AD203B41FA5}">
                          <a16:colId xmlns:a16="http://schemas.microsoft.com/office/drawing/2014/main" val="26320072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Get new/updated/deleted data from the </a:t>
                          </a:r>
                          <a:r>
                            <a:rPr lang="en-US" dirty="0" err="1"/>
                            <a:t>localDB</a:t>
                          </a:r>
                          <a:r>
                            <a:rPr lang="en-US" dirty="0"/>
                            <a:t>(if </a:t>
                          </a:r>
                          <a:r>
                            <a:rPr lang="en-US" dirty="0" err="1"/>
                            <a:t>server_row_id</a:t>
                          </a:r>
                          <a:r>
                            <a:rPr lang="en-US" dirty="0"/>
                            <a:t> not in </a:t>
                          </a:r>
                          <a:r>
                            <a:rPr lang="en-US" dirty="0" err="1"/>
                            <a:t>client_row_id’s</a:t>
                          </a:r>
                          <a:r>
                            <a:rPr lang="en-US" dirty="0"/>
                            <a:t>)</a:t>
                          </a:r>
                          <a:endParaRPr lang="pl-P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1790003"/>
                      </a:ext>
                    </a:extLst>
                  </a:tr>
                  <a:tr h="7416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Add/modify/delete the data received from the client</a:t>
                          </a:r>
                          <a:endParaRPr lang="pl-P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89143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Get </a:t>
                          </a:r>
                          <a:r>
                            <a:rPr lang="en-US" dirty="0" err="1"/>
                            <a:t>last_update</a:t>
                          </a:r>
                          <a:r>
                            <a:rPr lang="en-US" dirty="0"/>
                            <a:t> = max(id) from </a:t>
                          </a:r>
                          <a:r>
                            <a:rPr lang="en-US" dirty="0" err="1"/>
                            <a:t>table_Modifications</a:t>
                          </a:r>
                          <a:r>
                            <a:rPr lang="en-US" dirty="0"/>
                            <a:t> for </a:t>
                          </a:r>
                          <a:r>
                            <a:rPr lang="en-US" dirty="0" err="1"/>
                            <a:t>synchronization_metadata</a:t>
                          </a:r>
                          <a:r>
                            <a:rPr lang="en-US" dirty="0"/>
                            <a:t> (</a:t>
                          </a:r>
                          <a:r>
                            <a:rPr lang="en-US" dirty="0" err="1"/>
                            <a:t>tableName</a:t>
                          </a:r>
                          <a:r>
                            <a:rPr lang="en-US" dirty="0"/>
                            <a:t>, </a:t>
                          </a:r>
                          <a:r>
                            <a:rPr lang="en-US" dirty="0" err="1"/>
                            <a:t>last_update</a:t>
                          </a:r>
                          <a:r>
                            <a:rPr lang="en-US" dirty="0"/>
                            <a:t>)</a:t>
                          </a:r>
                          <a:endParaRPr lang="pl-P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37581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</m:oMath>
                          </a14:m>
                          <a:r>
                            <a:rPr lang="en-US" dirty="0"/>
                            <a:t>                    Send the data to the client</a:t>
                          </a:r>
                          <a:endParaRPr lang="pl-P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21753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Tabela 14">
                <a:extLst>
                  <a:ext uri="{FF2B5EF4-FFF2-40B4-BE49-F238E27FC236}">
                    <a16:creationId xmlns:a16="http://schemas.microsoft.com/office/drawing/2014/main" id="{4169F5E5-37DE-4459-AD68-2246D558D6C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7312859"/>
                  </p:ext>
                </p:extLst>
              </p:nvPr>
            </p:nvGraphicFramePr>
            <p:xfrm>
              <a:off x="411523" y="3128264"/>
              <a:ext cx="4860131" cy="2667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860131">
                      <a:extLst>
                        <a:ext uri="{9D8B030D-6E8A-4147-A177-3AD203B41FA5}">
                          <a16:colId xmlns:a16="http://schemas.microsoft.com/office/drawing/2014/main" val="2632007208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Get new/updated/deleted data from the </a:t>
                          </a:r>
                          <a:r>
                            <a:rPr lang="en-US" dirty="0" err="1"/>
                            <a:t>localDB</a:t>
                          </a:r>
                          <a:r>
                            <a:rPr lang="en-US" dirty="0"/>
                            <a:t>(if </a:t>
                          </a:r>
                          <a:r>
                            <a:rPr lang="en-US" dirty="0" err="1"/>
                            <a:t>server_row_id</a:t>
                          </a:r>
                          <a:r>
                            <a:rPr lang="en-US" dirty="0"/>
                            <a:t> not in </a:t>
                          </a:r>
                          <a:r>
                            <a:rPr lang="en-US" dirty="0" err="1"/>
                            <a:t>client_row_id’s</a:t>
                          </a:r>
                          <a:r>
                            <a:rPr lang="en-US" dirty="0"/>
                            <a:t>)</a:t>
                          </a:r>
                          <a:endParaRPr lang="pl-P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1790003"/>
                      </a:ext>
                    </a:extLst>
                  </a:tr>
                  <a:tr h="7416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Add/modify/delete the data received from the client</a:t>
                          </a:r>
                          <a:endParaRPr lang="pl-P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8914312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Get </a:t>
                          </a:r>
                          <a:r>
                            <a:rPr lang="en-US" dirty="0" err="1"/>
                            <a:t>last_update</a:t>
                          </a:r>
                          <a:r>
                            <a:rPr lang="en-US" dirty="0"/>
                            <a:t> = max(id) from </a:t>
                          </a:r>
                          <a:r>
                            <a:rPr lang="en-US" dirty="0" err="1"/>
                            <a:t>table_Modifications</a:t>
                          </a:r>
                          <a:r>
                            <a:rPr lang="en-US" dirty="0"/>
                            <a:t> for </a:t>
                          </a:r>
                          <a:r>
                            <a:rPr lang="en-US" dirty="0" err="1"/>
                            <a:t>synchronization_metadata</a:t>
                          </a:r>
                          <a:r>
                            <a:rPr lang="en-US" dirty="0"/>
                            <a:t> (</a:t>
                          </a:r>
                          <a:r>
                            <a:rPr lang="en-US" dirty="0" err="1"/>
                            <a:t>tableName</a:t>
                          </a:r>
                          <a:r>
                            <a:rPr lang="en-US" dirty="0"/>
                            <a:t>, </a:t>
                          </a:r>
                          <a:r>
                            <a:rPr lang="en-US" dirty="0" err="1"/>
                            <a:t>last_update</a:t>
                          </a:r>
                          <a:r>
                            <a:rPr lang="en-US" dirty="0"/>
                            <a:t>)</a:t>
                          </a:r>
                          <a:endParaRPr lang="pl-P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37581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blipFill>
                          <a:blip r:embed="rId2"/>
                          <a:stretch>
                            <a:fillRect l="-125" t="-626230" r="-251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21753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Tabela 15">
                <a:extLst>
                  <a:ext uri="{FF2B5EF4-FFF2-40B4-BE49-F238E27FC236}">
                    <a16:creationId xmlns:a16="http://schemas.microsoft.com/office/drawing/2014/main" id="{1FE80AE7-14D9-46A3-A51B-85A2729B8A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4804872"/>
                  </p:ext>
                </p:extLst>
              </p:nvPr>
            </p:nvGraphicFramePr>
            <p:xfrm>
              <a:off x="6096000" y="3128264"/>
              <a:ext cx="4860131" cy="2941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860131">
                      <a:extLst>
                        <a:ext uri="{9D8B030D-6E8A-4147-A177-3AD203B41FA5}">
                          <a16:colId xmlns:a16="http://schemas.microsoft.com/office/drawing/2014/main" val="2632007208"/>
                        </a:ext>
                      </a:extLst>
                    </a:gridCol>
                  </a:tblGrid>
                  <a:tr h="7416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Get new/updated/deleted data from the </a:t>
                          </a:r>
                          <a:r>
                            <a:rPr lang="en-US" dirty="0" err="1"/>
                            <a:t>localDB</a:t>
                          </a:r>
                          <a:endParaRPr lang="pl-P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179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Add/modify/delete the data received from the client (if </a:t>
                          </a:r>
                          <a:r>
                            <a:rPr lang="en-US" dirty="0" err="1"/>
                            <a:t>client_row_id</a:t>
                          </a:r>
                          <a:r>
                            <a:rPr lang="en-US" dirty="0"/>
                            <a:t> not in </a:t>
                          </a:r>
                          <a:r>
                            <a:rPr lang="en-US" dirty="0" err="1"/>
                            <a:t>server_row_id’s</a:t>
                          </a:r>
                          <a:r>
                            <a:rPr lang="en-US" dirty="0"/>
                            <a:t> of new/updated/deleted data)</a:t>
                          </a:r>
                          <a:endParaRPr lang="pl-P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80825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Get </a:t>
                          </a:r>
                          <a:r>
                            <a:rPr lang="en-US" dirty="0" err="1"/>
                            <a:t>last_update</a:t>
                          </a:r>
                          <a:r>
                            <a:rPr lang="en-US" dirty="0"/>
                            <a:t> = max(id) from </a:t>
                          </a:r>
                          <a:r>
                            <a:rPr lang="en-US" dirty="0" err="1"/>
                            <a:t>table_Modifications</a:t>
                          </a:r>
                          <a:r>
                            <a:rPr lang="en-US" dirty="0"/>
                            <a:t> for </a:t>
                          </a:r>
                          <a:r>
                            <a:rPr lang="en-US" dirty="0" err="1"/>
                            <a:t>synchronization_metadata</a:t>
                          </a:r>
                          <a:r>
                            <a:rPr lang="en-US" dirty="0"/>
                            <a:t> (</a:t>
                          </a:r>
                          <a:r>
                            <a:rPr lang="en-US" dirty="0" err="1"/>
                            <a:t>tableName</a:t>
                          </a:r>
                          <a:r>
                            <a:rPr lang="en-US" dirty="0"/>
                            <a:t>, </a:t>
                          </a:r>
                          <a:r>
                            <a:rPr lang="en-US" dirty="0" err="1"/>
                            <a:t>last_update</a:t>
                          </a:r>
                          <a:r>
                            <a:rPr lang="en-US" dirty="0"/>
                            <a:t>)</a:t>
                          </a:r>
                          <a:endParaRPr lang="pl-P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37581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</m:oMath>
                          </a14:m>
                          <a:r>
                            <a:rPr lang="en-US" dirty="0"/>
                            <a:t>                    Send the data to the client</a:t>
                          </a:r>
                          <a:endParaRPr lang="pl-P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21753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" name="Tabela 15">
                <a:extLst>
                  <a:ext uri="{FF2B5EF4-FFF2-40B4-BE49-F238E27FC236}">
                    <a16:creationId xmlns:a16="http://schemas.microsoft.com/office/drawing/2014/main" id="{1FE80AE7-14D9-46A3-A51B-85A2729B8A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4804872"/>
                  </p:ext>
                </p:extLst>
              </p:nvPr>
            </p:nvGraphicFramePr>
            <p:xfrm>
              <a:off x="6096000" y="3128264"/>
              <a:ext cx="4860131" cy="2941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860131">
                      <a:extLst>
                        <a:ext uri="{9D8B030D-6E8A-4147-A177-3AD203B41FA5}">
                          <a16:colId xmlns:a16="http://schemas.microsoft.com/office/drawing/2014/main" val="2632007208"/>
                        </a:ext>
                      </a:extLst>
                    </a:gridCol>
                  </a:tblGrid>
                  <a:tr h="7416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Get new/updated/deleted data from the </a:t>
                          </a:r>
                          <a:r>
                            <a:rPr lang="en-US" dirty="0" err="1"/>
                            <a:t>localDB</a:t>
                          </a:r>
                          <a:endParaRPr lang="pl-P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1790003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Add/modify/delete the data received from the client (if </a:t>
                          </a:r>
                          <a:r>
                            <a:rPr lang="en-US" dirty="0" err="1"/>
                            <a:t>client_row_id</a:t>
                          </a:r>
                          <a:r>
                            <a:rPr lang="en-US" dirty="0"/>
                            <a:t> not in </a:t>
                          </a:r>
                          <a:r>
                            <a:rPr lang="en-US" dirty="0" err="1"/>
                            <a:t>server_row_id’s</a:t>
                          </a:r>
                          <a:r>
                            <a:rPr lang="en-US" dirty="0"/>
                            <a:t> of new/updated/deleted data)</a:t>
                          </a:r>
                          <a:endParaRPr lang="pl-P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8082596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Get </a:t>
                          </a:r>
                          <a:r>
                            <a:rPr lang="en-US" dirty="0" err="1"/>
                            <a:t>last_update</a:t>
                          </a:r>
                          <a:r>
                            <a:rPr lang="en-US" dirty="0"/>
                            <a:t> = max(id) from </a:t>
                          </a:r>
                          <a:r>
                            <a:rPr lang="en-US" dirty="0" err="1"/>
                            <a:t>table_Modifications</a:t>
                          </a:r>
                          <a:r>
                            <a:rPr lang="en-US" dirty="0"/>
                            <a:t> for </a:t>
                          </a:r>
                          <a:r>
                            <a:rPr lang="en-US" dirty="0" err="1"/>
                            <a:t>synchronization_metadata</a:t>
                          </a:r>
                          <a:r>
                            <a:rPr lang="en-US" dirty="0"/>
                            <a:t> (</a:t>
                          </a:r>
                          <a:r>
                            <a:rPr lang="en-US" dirty="0" err="1"/>
                            <a:t>tableName</a:t>
                          </a:r>
                          <a:r>
                            <a:rPr lang="en-US" dirty="0"/>
                            <a:t>, </a:t>
                          </a:r>
                          <a:r>
                            <a:rPr lang="en-US" dirty="0" err="1"/>
                            <a:t>last_update</a:t>
                          </a:r>
                          <a:r>
                            <a:rPr lang="en-US" dirty="0"/>
                            <a:t>)</a:t>
                          </a:r>
                          <a:endParaRPr lang="pl-P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37581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blipFill>
                          <a:blip r:embed="rId3"/>
                          <a:stretch>
                            <a:fillRect l="-251" t="-700000" r="-251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21753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018064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279613-E48C-4956-B235-68FC69ECF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3C68479-749F-46CA-A241-6AF0A0D7D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your databases for implementing synchronization: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Change ids from autoincrementing int  to  varchar(36), modify ORM correspondingly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 table  </a:t>
            </a:r>
            <a:r>
              <a:rPr lang="en-US" dirty="0" err="1"/>
              <a:t>tableVersions</a:t>
            </a:r>
            <a:r>
              <a:rPr lang="en-US" dirty="0"/>
              <a:t> at the mobile database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 tables Modifications at the mobile database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 tables Modifications at the local Database.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6382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CB9D68-525A-4DA7-A336-3A1DE92E9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databases Synchronization</a:t>
            </a:r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9913B4FF-D0A0-42FD-8F0A-878E63D6911D}"/>
              </a:ext>
            </a:extLst>
          </p:cNvPr>
          <p:cNvSpPr txBox="1"/>
          <p:nvPr/>
        </p:nvSpPr>
        <p:spPr>
          <a:xfrm>
            <a:off x="887767" y="2654423"/>
            <a:ext cx="697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of consistency: every database</a:t>
            </a:r>
            <a:r>
              <a:rPr lang="pl-PL" dirty="0"/>
              <a:t> in the system</a:t>
            </a:r>
            <a:r>
              <a:rPr lang="en-US" dirty="0"/>
              <a:t> contains the same data</a:t>
            </a:r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A61BDDF7-91B9-4F85-AD84-7C315C59AA90}"/>
              </a:ext>
            </a:extLst>
          </p:cNvPr>
          <p:cNvSpPr txBox="1"/>
          <p:nvPr/>
        </p:nvSpPr>
        <p:spPr>
          <a:xfrm>
            <a:off x="1024128" y="2084832"/>
            <a:ext cx="4124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goal: maintaining state of consistency</a:t>
            </a:r>
            <a:endParaRPr lang="pl-PL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4F4D56E5-8023-45A8-9B0C-C9457ED47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630" y="3224014"/>
            <a:ext cx="5515745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21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3D6606-3B4E-4012-9EE1-E8E09BD3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 directions: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6B5E5A6D-2FFF-477F-8B32-7247572595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761489"/>
                <a:ext cx="9720073" cy="4023360"/>
              </a:xfrm>
            </p:spPr>
            <p:txBody>
              <a:bodyPr numCol="2">
                <a:normAutofit fontScale="92500" lnSpcReduction="10000"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Client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Server</a:t>
                </a:r>
              </a:p>
              <a:p>
                <a:pPr marL="0" indent="0">
                  <a:buNone/>
                </a:pPr>
                <a:r>
                  <a:rPr lang="en-US" dirty="0"/>
                  <a:t>Receiving the records added/</a:t>
                </a:r>
                <a:r>
                  <a:rPr lang="pl-PL" dirty="0" err="1"/>
                  <a:t>updated</a:t>
                </a:r>
                <a:r>
                  <a:rPr lang="en-US" dirty="0"/>
                  <a:t>/deleted by the other clients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pl-PL" dirty="0"/>
              </a:p>
              <a:p>
                <a:r>
                  <a:rPr lang="en-US" dirty="0"/>
                  <a:t>Client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Server</a:t>
                </a:r>
              </a:p>
              <a:p>
                <a:r>
                  <a:rPr lang="en-US" dirty="0"/>
                  <a:t>Adding a new record by a client</a:t>
                </a:r>
              </a:p>
              <a:p>
                <a:r>
                  <a:rPr lang="en-US" dirty="0"/>
                  <a:t>Updating an existing record by a client</a:t>
                </a:r>
              </a:p>
              <a:p>
                <a:r>
                  <a:rPr lang="en-US" dirty="0"/>
                  <a:t>Deleting an existing record by a client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6B5E5A6D-2FFF-477F-8B32-7247572595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761489"/>
                <a:ext cx="9720073" cy="4023360"/>
              </a:xfrm>
              <a:blipFill>
                <a:blip r:embed="rId3"/>
                <a:stretch>
                  <a:fillRect l="-11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az 3">
            <a:extLst>
              <a:ext uri="{FF2B5EF4-FFF2-40B4-BE49-F238E27FC236}">
                <a16:creationId xmlns:a16="http://schemas.microsoft.com/office/drawing/2014/main" id="{D1F93B2A-9177-4416-9E77-EFF005851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2842" y="2369312"/>
            <a:ext cx="4038600" cy="116205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F0D0E553-C096-4738-B406-5635CEF0B6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128" y="2104264"/>
            <a:ext cx="40290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590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ytuł 1">
                <a:extLst>
                  <a:ext uri="{FF2B5EF4-FFF2-40B4-BE49-F238E27FC236}">
                    <a16:creationId xmlns:a16="http://schemas.microsoft.com/office/drawing/2014/main" id="{4C034D57-6E37-4EB8-9906-6820065EA38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Client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Server synchronization</a:t>
                </a:r>
                <a:endParaRPr lang="pl-PL" dirty="0"/>
              </a:p>
            </p:txBody>
          </p:sp>
        </mc:Choice>
        <mc:Fallback xmlns="">
          <p:sp>
            <p:nvSpPr>
              <p:cNvPr id="2" name="Tytuł 1">
                <a:extLst>
                  <a:ext uri="{FF2B5EF4-FFF2-40B4-BE49-F238E27FC236}">
                    <a16:creationId xmlns:a16="http://schemas.microsoft.com/office/drawing/2014/main" id="{4C034D57-6E37-4EB8-9906-6820065EA3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300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873C5C-25C6-4F5B-A5E3-C4A30F268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447" y="1784238"/>
            <a:ext cx="9720073" cy="4023360"/>
          </a:xfrm>
        </p:spPr>
        <p:txBody>
          <a:bodyPr/>
          <a:lstStyle/>
          <a:p>
            <a:r>
              <a:rPr lang="en-US" dirty="0"/>
              <a:t>Every change of </a:t>
            </a:r>
            <a:r>
              <a:rPr lang="en-US" dirty="0" err="1"/>
              <a:t>synchronizable</a:t>
            </a:r>
            <a:r>
              <a:rPr lang="en-US" dirty="0"/>
              <a:t> table on the server side</a:t>
            </a:r>
            <a:r>
              <a:rPr lang="pl-PL" dirty="0"/>
              <a:t> </a:t>
            </a:r>
            <a:r>
              <a:rPr lang="pl-PL" dirty="0" err="1"/>
              <a:t>must</a:t>
            </a:r>
            <a:r>
              <a:rPr lang="pl-PL" dirty="0"/>
              <a:t> </a:t>
            </a:r>
            <a:r>
              <a:rPr lang="en-US" dirty="0"/>
              <a:t>be registered in</a:t>
            </a:r>
            <a:r>
              <a:rPr lang="pl-PL" dirty="0"/>
              <a:t>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auxiliary</a:t>
            </a:r>
            <a:r>
              <a:rPr lang="pl-PL" dirty="0"/>
              <a:t> </a:t>
            </a:r>
            <a:r>
              <a:rPr lang="pl-PL" dirty="0" err="1"/>
              <a:t>table</a:t>
            </a:r>
            <a:r>
              <a:rPr lang="pl-PL" dirty="0"/>
              <a:t>, </a:t>
            </a:r>
            <a:r>
              <a:rPr lang="pl-PL" dirty="0" err="1"/>
              <a:t>containing</a:t>
            </a:r>
            <a:r>
              <a:rPr lang="pl-PL" dirty="0"/>
              <a:t> the </a:t>
            </a:r>
            <a:r>
              <a:rPr lang="pl-PL" dirty="0" err="1"/>
              <a:t>history</a:t>
            </a:r>
            <a:r>
              <a:rPr lang="pl-PL" dirty="0"/>
              <a:t> of </a:t>
            </a:r>
            <a:r>
              <a:rPr lang="pl-PL" dirty="0" err="1"/>
              <a:t>changes</a:t>
            </a:r>
            <a:r>
              <a:rPr lang="pl-PL" dirty="0"/>
              <a:t> </a:t>
            </a:r>
            <a:r>
              <a:rPr lang="pl-PL" dirty="0" err="1"/>
              <a:t>made</a:t>
            </a:r>
            <a:r>
              <a:rPr lang="pl-PL" dirty="0"/>
              <a:t> with the </a:t>
            </a:r>
            <a:r>
              <a:rPr lang="pl-PL" dirty="0" err="1"/>
              <a:t>rows</a:t>
            </a:r>
            <a:r>
              <a:rPr lang="pl-PL" dirty="0"/>
              <a:t> of the </a:t>
            </a:r>
            <a:r>
              <a:rPr lang="pl-PL" dirty="0" err="1"/>
              <a:t>table</a:t>
            </a:r>
            <a:r>
              <a:rPr lang="en-US" dirty="0"/>
              <a:t>s</a:t>
            </a:r>
            <a:r>
              <a:rPr lang="pl-PL" dirty="0"/>
              <a:t>. </a:t>
            </a:r>
            <a:r>
              <a:rPr lang="pl-PL" dirty="0" err="1"/>
              <a:t>Every</a:t>
            </a:r>
            <a:r>
              <a:rPr lang="pl-PL" dirty="0"/>
              <a:t> </a:t>
            </a:r>
            <a:r>
              <a:rPr lang="pl-PL" dirty="0" err="1"/>
              <a:t>change</a:t>
            </a:r>
            <a:r>
              <a:rPr lang="pl-PL" dirty="0"/>
              <a:t>,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causes</a:t>
            </a:r>
            <a:r>
              <a:rPr lang="pl-PL" dirty="0"/>
              <a:t> </a:t>
            </a:r>
            <a:r>
              <a:rPr lang="pl-PL" dirty="0" err="1"/>
              <a:t>insertion</a:t>
            </a:r>
            <a:r>
              <a:rPr lang="pl-PL" dirty="0"/>
              <a:t>/update/</a:t>
            </a:r>
            <a:r>
              <a:rPr lang="pl-PL" dirty="0" err="1"/>
              <a:t>delete</a:t>
            </a:r>
            <a:r>
              <a:rPr lang="pl-PL" dirty="0"/>
              <a:t> of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record</a:t>
            </a:r>
            <a:r>
              <a:rPr lang="pl-PL" dirty="0"/>
              <a:t> </a:t>
            </a:r>
            <a:r>
              <a:rPr lang="pl-PL" dirty="0" err="1"/>
              <a:t>should</a:t>
            </a:r>
            <a:r>
              <a:rPr lang="pl-PL" dirty="0"/>
              <a:t> be </a:t>
            </a:r>
            <a:r>
              <a:rPr lang="pl-PL" dirty="0" err="1"/>
              <a:t>registered</a:t>
            </a:r>
            <a:r>
              <a:rPr lang="pl-PL" dirty="0"/>
              <a:t> by </a:t>
            </a:r>
            <a:r>
              <a:rPr lang="pl-PL" dirty="0" err="1"/>
              <a:t>insertion</a:t>
            </a:r>
            <a:r>
              <a:rPr lang="pl-PL" dirty="0"/>
              <a:t> of a </a:t>
            </a:r>
            <a:r>
              <a:rPr lang="pl-PL" dirty="0" err="1"/>
              <a:t>record</a:t>
            </a:r>
            <a:r>
              <a:rPr lang="pl-PL" dirty="0"/>
              <a:t> to the </a:t>
            </a:r>
            <a:r>
              <a:rPr lang="pl-PL" dirty="0" err="1"/>
              <a:t>auxiliary</a:t>
            </a:r>
            <a:r>
              <a:rPr lang="pl-PL" dirty="0"/>
              <a:t> </a:t>
            </a:r>
            <a:r>
              <a:rPr lang="pl-PL" dirty="0" err="1"/>
              <a:t>table</a:t>
            </a:r>
            <a:r>
              <a:rPr lang="pl-PL" dirty="0"/>
              <a:t>.</a:t>
            </a:r>
          </a:p>
        </p:txBody>
      </p:sp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586F34E3-F35C-47A7-BEA5-7F451261A1CB}"/>
              </a:ext>
            </a:extLst>
          </p:cNvPr>
          <p:cNvCxnSpPr>
            <a:cxnSpLocks/>
          </p:cNvCxnSpPr>
          <p:nvPr/>
        </p:nvCxnSpPr>
        <p:spPr>
          <a:xfrm>
            <a:off x="5149045" y="3994547"/>
            <a:ext cx="603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4BBB3D7D-6C70-4561-8034-FB65874DB0D9}"/>
              </a:ext>
            </a:extLst>
          </p:cNvPr>
          <p:cNvCxnSpPr>
            <a:cxnSpLocks/>
          </p:cNvCxnSpPr>
          <p:nvPr/>
        </p:nvCxnSpPr>
        <p:spPr>
          <a:xfrm>
            <a:off x="5257800" y="5453539"/>
            <a:ext cx="1139865" cy="1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ze strzałką 17">
            <a:extLst>
              <a:ext uri="{FF2B5EF4-FFF2-40B4-BE49-F238E27FC236}">
                <a16:creationId xmlns:a16="http://schemas.microsoft.com/office/drawing/2014/main" id="{4616C8A6-7095-4451-8A75-469B594E45C6}"/>
              </a:ext>
            </a:extLst>
          </p:cNvPr>
          <p:cNvCxnSpPr>
            <a:cxnSpLocks/>
          </p:cNvCxnSpPr>
          <p:nvPr/>
        </p:nvCxnSpPr>
        <p:spPr>
          <a:xfrm>
            <a:off x="0" y="5453539"/>
            <a:ext cx="488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ela 26">
            <a:extLst>
              <a:ext uri="{FF2B5EF4-FFF2-40B4-BE49-F238E27FC236}">
                <a16:creationId xmlns:a16="http://schemas.microsoft.com/office/drawing/2014/main" id="{004552B1-BABF-4FF7-8931-3064DF996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453276"/>
              </p:ext>
            </p:extLst>
          </p:nvPr>
        </p:nvGraphicFramePr>
        <p:xfrm>
          <a:off x="244455" y="3336506"/>
          <a:ext cx="4795690" cy="8672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85099">
                  <a:extLst>
                    <a:ext uri="{9D8B030D-6E8A-4147-A177-3AD203B41FA5}">
                      <a16:colId xmlns:a16="http://schemas.microsoft.com/office/drawing/2014/main" val="3044345689"/>
                    </a:ext>
                  </a:extLst>
                </a:gridCol>
                <a:gridCol w="644240">
                  <a:extLst>
                    <a:ext uri="{9D8B030D-6E8A-4147-A177-3AD203B41FA5}">
                      <a16:colId xmlns:a16="http://schemas.microsoft.com/office/drawing/2014/main" val="3856983736"/>
                    </a:ext>
                  </a:extLst>
                </a:gridCol>
                <a:gridCol w="252079">
                  <a:extLst>
                    <a:ext uri="{9D8B030D-6E8A-4147-A177-3AD203B41FA5}">
                      <a16:colId xmlns:a16="http://schemas.microsoft.com/office/drawing/2014/main" val="273951921"/>
                    </a:ext>
                  </a:extLst>
                </a:gridCol>
                <a:gridCol w="349152">
                  <a:extLst>
                    <a:ext uri="{9D8B030D-6E8A-4147-A177-3AD203B41FA5}">
                      <a16:colId xmlns:a16="http://schemas.microsoft.com/office/drawing/2014/main" val="1568785979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487993164"/>
                    </a:ext>
                  </a:extLst>
                </a:gridCol>
                <a:gridCol w="1064260">
                  <a:extLst>
                    <a:ext uri="{9D8B030D-6E8A-4147-A177-3AD203B41FA5}">
                      <a16:colId xmlns:a16="http://schemas.microsoft.com/office/drawing/2014/main" val="4270623379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145406038"/>
                    </a:ext>
                  </a:extLst>
                </a:gridCol>
              </a:tblGrid>
              <a:tr h="124739">
                <a:tc gridSpan="7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Local DB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550500"/>
                  </a:ext>
                </a:extLst>
              </a:tr>
              <a:tr h="124739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Table1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Modifications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4214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pl-PL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Table_name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Record_id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Modification_type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67316241"/>
                  </a:ext>
                </a:extLst>
              </a:tr>
            </a:tbl>
          </a:graphicData>
        </a:graphic>
      </p:graphicFrame>
      <p:graphicFrame>
        <p:nvGraphicFramePr>
          <p:cNvPr id="28" name="Tabela 27">
            <a:extLst>
              <a:ext uri="{FF2B5EF4-FFF2-40B4-BE49-F238E27FC236}">
                <a16:creationId xmlns:a16="http://schemas.microsoft.com/office/drawing/2014/main" id="{BD8EE88D-D925-470D-B8F5-5675FB8A9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557209"/>
              </p:ext>
            </p:extLst>
          </p:nvPr>
        </p:nvGraphicFramePr>
        <p:xfrm>
          <a:off x="6257967" y="3235553"/>
          <a:ext cx="4632324" cy="10668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3044345689"/>
                    </a:ext>
                  </a:extLst>
                </a:gridCol>
                <a:gridCol w="567373">
                  <a:extLst>
                    <a:ext uri="{9D8B030D-6E8A-4147-A177-3AD203B41FA5}">
                      <a16:colId xmlns:a16="http://schemas.microsoft.com/office/drawing/2014/main" val="385698373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7395192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568785979"/>
                    </a:ext>
                  </a:extLst>
                </a:gridCol>
                <a:gridCol w="1048639">
                  <a:extLst>
                    <a:ext uri="{9D8B030D-6E8A-4147-A177-3AD203B41FA5}">
                      <a16:colId xmlns:a16="http://schemas.microsoft.com/office/drawing/2014/main" val="487993164"/>
                    </a:ext>
                  </a:extLst>
                </a:gridCol>
                <a:gridCol w="922973">
                  <a:extLst>
                    <a:ext uri="{9D8B030D-6E8A-4147-A177-3AD203B41FA5}">
                      <a16:colId xmlns:a16="http://schemas.microsoft.com/office/drawing/2014/main" val="4270623379"/>
                    </a:ext>
                  </a:extLst>
                </a:gridCol>
                <a:gridCol w="1121339">
                  <a:extLst>
                    <a:ext uri="{9D8B030D-6E8A-4147-A177-3AD203B41FA5}">
                      <a16:colId xmlns:a16="http://schemas.microsoft.com/office/drawing/2014/main" val="145406038"/>
                    </a:ext>
                  </a:extLst>
                </a:gridCol>
              </a:tblGrid>
              <a:tr h="124739">
                <a:tc gridSpan="7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Local DB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550500"/>
                  </a:ext>
                </a:extLst>
              </a:tr>
              <a:tr h="124739">
                <a:tc grid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Table1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Modifications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4214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pl-PL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Table_name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Record_id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Modification_type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673162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Val1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‘Table1’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‘Insert’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5692506"/>
                  </a:ext>
                </a:extLst>
              </a:tr>
            </a:tbl>
          </a:graphicData>
        </a:graphic>
      </p:graphicFrame>
      <p:graphicFrame>
        <p:nvGraphicFramePr>
          <p:cNvPr id="32" name="Tabela 31">
            <a:extLst>
              <a:ext uri="{FF2B5EF4-FFF2-40B4-BE49-F238E27FC236}">
                <a16:creationId xmlns:a16="http://schemas.microsoft.com/office/drawing/2014/main" id="{B1B530EA-2BE4-4FAF-B61C-A9EBC8D0D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168839"/>
              </p:ext>
            </p:extLst>
          </p:nvPr>
        </p:nvGraphicFramePr>
        <p:xfrm>
          <a:off x="511070" y="4853178"/>
          <a:ext cx="4632324" cy="12801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3044345689"/>
                    </a:ext>
                  </a:extLst>
                </a:gridCol>
                <a:gridCol w="567373">
                  <a:extLst>
                    <a:ext uri="{9D8B030D-6E8A-4147-A177-3AD203B41FA5}">
                      <a16:colId xmlns:a16="http://schemas.microsoft.com/office/drawing/2014/main" val="385698373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7395192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568785979"/>
                    </a:ext>
                  </a:extLst>
                </a:gridCol>
                <a:gridCol w="1048639">
                  <a:extLst>
                    <a:ext uri="{9D8B030D-6E8A-4147-A177-3AD203B41FA5}">
                      <a16:colId xmlns:a16="http://schemas.microsoft.com/office/drawing/2014/main" val="487993164"/>
                    </a:ext>
                  </a:extLst>
                </a:gridCol>
                <a:gridCol w="922973">
                  <a:extLst>
                    <a:ext uri="{9D8B030D-6E8A-4147-A177-3AD203B41FA5}">
                      <a16:colId xmlns:a16="http://schemas.microsoft.com/office/drawing/2014/main" val="4270623379"/>
                    </a:ext>
                  </a:extLst>
                </a:gridCol>
                <a:gridCol w="1121339">
                  <a:extLst>
                    <a:ext uri="{9D8B030D-6E8A-4147-A177-3AD203B41FA5}">
                      <a16:colId xmlns:a16="http://schemas.microsoft.com/office/drawing/2014/main" val="145406038"/>
                    </a:ext>
                  </a:extLst>
                </a:gridCol>
              </a:tblGrid>
              <a:tr h="124739">
                <a:tc gridSpan="7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Local DB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550500"/>
                  </a:ext>
                </a:extLst>
              </a:tr>
              <a:tr h="124739">
                <a:tc grid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Table1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Modifications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4214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pl-PL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Table_name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Record_id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Modification_type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673162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Val1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‘Table1’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‘Insert’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56925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Val2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‘Table1’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‘Insert’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324974"/>
                  </a:ext>
                </a:extLst>
              </a:tr>
            </a:tbl>
          </a:graphicData>
        </a:graphic>
      </p:graphicFrame>
      <p:graphicFrame>
        <p:nvGraphicFramePr>
          <p:cNvPr id="34" name="Tabela 33">
            <a:extLst>
              <a:ext uri="{FF2B5EF4-FFF2-40B4-BE49-F238E27FC236}">
                <a16:creationId xmlns:a16="http://schemas.microsoft.com/office/drawing/2014/main" id="{7E14E513-A9A8-40D7-A487-927FC09DD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807709"/>
              </p:ext>
            </p:extLst>
          </p:nvPr>
        </p:nvGraphicFramePr>
        <p:xfrm>
          <a:off x="6512071" y="4853178"/>
          <a:ext cx="4750751" cy="14935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304434568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85698373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7395192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568785979"/>
                    </a:ext>
                  </a:extLst>
                </a:gridCol>
                <a:gridCol w="1048639">
                  <a:extLst>
                    <a:ext uri="{9D8B030D-6E8A-4147-A177-3AD203B41FA5}">
                      <a16:colId xmlns:a16="http://schemas.microsoft.com/office/drawing/2014/main" val="487993164"/>
                    </a:ext>
                  </a:extLst>
                </a:gridCol>
                <a:gridCol w="922973">
                  <a:extLst>
                    <a:ext uri="{9D8B030D-6E8A-4147-A177-3AD203B41FA5}">
                      <a16:colId xmlns:a16="http://schemas.microsoft.com/office/drawing/2014/main" val="4270623379"/>
                    </a:ext>
                  </a:extLst>
                </a:gridCol>
                <a:gridCol w="1121339">
                  <a:extLst>
                    <a:ext uri="{9D8B030D-6E8A-4147-A177-3AD203B41FA5}">
                      <a16:colId xmlns:a16="http://schemas.microsoft.com/office/drawing/2014/main" val="145406038"/>
                    </a:ext>
                  </a:extLst>
                </a:gridCol>
              </a:tblGrid>
              <a:tr h="124739">
                <a:tc gridSpan="7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Local DB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550500"/>
                  </a:ext>
                </a:extLst>
              </a:tr>
              <a:tr h="124739">
                <a:tc grid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Table1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Modifications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4214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pl-PL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Table_name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Record_id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Modification_type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673162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Val1_1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‘Table1’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‘Insert’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56925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Val2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‘Table1’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‘Insert’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3249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‘Table1’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‘Update’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8376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0003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ytuł 1">
                <a:extLst>
                  <a:ext uri="{FF2B5EF4-FFF2-40B4-BE49-F238E27FC236}">
                    <a16:creationId xmlns:a16="http://schemas.microsoft.com/office/drawing/2014/main" id="{7F7DA866-2993-415B-98A7-E780B1032F8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l-PL" dirty="0"/>
                  <a:t>Synchronization Client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pl-PL" dirty="0"/>
                  <a:t> Server</a:t>
                </a:r>
                <a:r>
                  <a:rPr lang="en-US" dirty="0"/>
                  <a:t>. </a:t>
                </a:r>
                <a:endParaRPr lang="pl-PL" dirty="0"/>
              </a:p>
            </p:txBody>
          </p:sp>
        </mc:Choice>
        <mc:Fallback xmlns="">
          <p:sp>
            <p:nvSpPr>
              <p:cNvPr id="2" name="Tytuł 1">
                <a:extLst>
                  <a:ext uri="{FF2B5EF4-FFF2-40B4-BE49-F238E27FC236}">
                    <a16:creationId xmlns:a16="http://schemas.microsoft.com/office/drawing/2014/main" id="{7F7DA866-2993-415B-98A7-E780B1032F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0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2F89F62-3A19-4C00-818B-60B2416F1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823699"/>
            <a:ext cx="9720073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mobile database has to contain special table containing the table names and the version of the corresponding table at the local database. Table 2 is not shown for the local </a:t>
            </a:r>
            <a:r>
              <a:rPr lang="en-US" dirty="0" err="1"/>
              <a:t>db</a:t>
            </a:r>
            <a:r>
              <a:rPr lang="en-US" dirty="0"/>
              <a:t> for simplicity.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5F5D886-9595-45FC-8EC5-00A1A6CB7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84" y="3819324"/>
            <a:ext cx="4962525" cy="1400175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E87C034B-130E-4268-8295-25D60B8EB468}"/>
              </a:ext>
            </a:extLst>
          </p:cNvPr>
          <p:cNvSpPr txBox="1"/>
          <p:nvPr/>
        </p:nvSpPr>
        <p:spPr>
          <a:xfrm>
            <a:off x="4325982" y="2975967"/>
            <a:ext cx="33185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1) Inconsistent state</a:t>
            </a:r>
          </a:p>
        </p:txBody>
      </p:sp>
      <p:graphicFrame>
        <p:nvGraphicFramePr>
          <p:cNvPr id="18" name="Tabela 17">
            <a:extLst>
              <a:ext uri="{FF2B5EF4-FFF2-40B4-BE49-F238E27FC236}">
                <a16:creationId xmlns:a16="http://schemas.microsoft.com/office/drawing/2014/main" id="{7A94CF3E-87F7-4E37-A113-A7C42ED6A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343284"/>
              </p:ext>
            </p:extLst>
          </p:nvPr>
        </p:nvGraphicFramePr>
        <p:xfrm>
          <a:off x="6417122" y="3886557"/>
          <a:ext cx="4750751" cy="14935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304434568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85698373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7395192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568785979"/>
                    </a:ext>
                  </a:extLst>
                </a:gridCol>
                <a:gridCol w="1048639">
                  <a:extLst>
                    <a:ext uri="{9D8B030D-6E8A-4147-A177-3AD203B41FA5}">
                      <a16:colId xmlns:a16="http://schemas.microsoft.com/office/drawing/2014/main" val="487993164"/>
                    </a:ext>
                  </a:extLst>
                </a:gridCol>
                <a:gridCol w="922973">
                  <a:extLst>
                    <a:ext uri="{9D8B030D-6E8A-4147-A177-3AD203B41FA5}">
                      <a16:colId xmlns:a16="http://schemas.microsoft.com/office/drawing/2014/main" val="4270623379"/>
                    </a:ext>
                  </a:extLst>
                </a:gridCol>
                <a:gridCol w="1121339">
                  <a:extLst>
                    <a:ext uri="{9D8B030D-6E8A-4147-A177-3AD203B41FA5}">
                      <a16:colId xmlns:a16="http://schemas.microsoft.com/office/drawing/2014/main" val="145406038"/>
                    </a:ext>
                  </a:extLst>
                </a:gridCol>
              </a:tblGrid>
              <a:tr h="124739">
                <a:tc gridSpan="7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Local DB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550500"/>
                  </a:ext>
                </a:extLst>
              </a:tr>
              <a:tr h="124739">
                <a:tc grid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Table1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Modifications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4214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pl-PL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Table_name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Record_id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Modification_type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673162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pl-PL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Val1_1</a:t>
                      </a:r>
                      <a:endParaRPr lang="pl-PL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‘Table1’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‘Insert’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56925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l-PL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Val2</a:t>
                      </a:r>
                      <a:endParaRPr lang="pl-PL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‘Table1’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‘Insert’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3249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‘Table1’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‘Update’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8376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5897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ytuł 1">
                <a:extLst>
                  <a:ext uri="{FF2B5EF4-FFF2-40B4-BE49-F238E27FC236}">
                    <a16:creationId xmlns:a16="http://schemas.microsoft.com/office/drawing/2014/main" id="{46D295E6-2C8F-40A4-B2AA-5943D3E5F73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l-PL" dirty="0"/>
                  <a:t>Synchronization Client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pl-PL" dirty="0"/>
                  <a:t> Server</a:t>
                </a:r>
                <a:br>
                  <a:rPr lang="en-US" dirty="0"/>
                </a:br>
                <a:r>
                  <a:rPr lang="en-US" dirty="0"/>
                  <a:t>Request - response</a:t>
                </a:r>
                <a:endParaRPr lang="pl-PL" dirty="0"/>
              </a:p>
            </p:txBody>
          </p:sp>
        </mc:Choice>
        <mc:Fallback xmlns="">
          <p:sp>
            <p:nvSpPr>
              <p:cNvPr id="2" name="Tytuł 1">
                <a:extLst>
                  <a:ext uri="{FF2B5EF4-FFF2-40B4-BE49-F238E27FC236}">
                    <a16:creationId xmlns:a16="http://schemas.microsoft.com/office/drawing/2014/main" id="{46D295E6-2C8F-40A4-B2AA-5943D3E5F7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3009" t="-13008" b="-1666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az 3">
            <a:extLst>
              <a:ext uri="{FF2B5EF4-FFF2-40B4-BE49-F238E27FC236}">
                <a16:creationId xmlns:a16="http://schemas.microsoft.com/office/drawing/2014/main" id="{1787526A-A760-43E2-92FF-957541E3A1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29" y="2622679"/>
            <a:ext cx="4228592" cy="1184980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D4A31A56-0048-4722-A880-57981EC35BA6}"/>
              </a:ext>
            </a:extLst>
          </p:cNvPr>
          <p:cNvSpPr txBox="1"/>
          <p:nvPr/>
        </p:nvSpPr>
        <p:spPr>
          <a:xfrm>
            <a:off x="2402597" y="2005795"/>
            <a:ext cx="8506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2) Sending request with </a:t>
            </a:r>
            <a:r>
              <a:rPr lang="en-US" sz="3200" dirty="0" err="1"/>
              <a:t>last_update</a:t>
            </a:r>
            <a:r>
              <a:rPr lang="en-US" sz="3200" dirty="0"/>
              <a:t> of the Table1</a:t>
            </a:r>
          </a:p>
        </p:txBody>
      </p:sp>
      <p:sp>
        <p:nvSpPr>
          <p:cNvPr id="6" name="Strzałka: zakrzywiona w górę 5">
            <a:extLst>
              <a:ext uri="{FF2B5EF4-FFF2-40B4-BE49-F238E27FC236}">
                <a16:creationId xmlns:a16="http://schemas.microsoft.com/office/drawing/2014/main" id="{26D12D3C-7510-4856-A38F-308D7DB8379F}"/>
              </a:ext>
            </a:extLst>
          </p:cNvPr>
          <p:cNvSpPr/>
          <p:nvPr/>
        </p:nvSpPr>
        <p:spPr>
          <a:xfrm>
            <a:off x="4930815" y="4066187"/>
            <a:ext cx="3032567" cy="435986"/>
          </a:xfrm>
          <a:prstGeom prst="curvedUpArrow">
            <a:avLst>
              <a:gd name="adj1" fmla="val 39631"/>
              <a:gd name="adj2" fmla="val 130563"/>
              <a:gd name="adj3" fmla="val 568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9B23006E-6E7A-4C7D-88DF-1E9EB3C9FBF5}"/>
              </a:ext>
            </a:extLst>
          </p:cNvPr>
          <p:cNvSpPr txBox="1"/>
          <p:nvPr/>
        </p:nvSpPr>
        <p:spPr>
          <a:xfrm>
            <a:off x="5394805" y="2855169"/>
            <a:ext cx="17440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synch_metadata</a:t>
            </a:r>
            <a:r>
              <a:rPr lang="en-US" dirty="0"/>
              <a:t>:</a:t>
            </a:r>
          </a:p>
          <a:p>
            <a:r>
              <a:rPr lang="en-US" dirty="0"/>
              <a:t>{name:Table1,</a:t>
            </a:r>
          </a:p>
          <a:p>
            <a:r>
              <a:rPr lang="en-US" dirty="0" err="1"/>
              <a:t>last_update</a:t>
            </a:r>
            <a:r>
              <a:rPr lang="en-US" dirty="0"/>
              <a:t>: 1}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9DFFA3E2-2332-428F-B1A6-A760E8F0123D}"/>
              </a:ext>
            </a:extLst>
          </p:cNvPr>
          <p:cNvSpPr txBox="1"/>
          <p:nvPr/>
        </p:nvSpPr>
        <p:spPr>
          <a:xfrm>
            <a:off x="1425249" y="4553501"/>
            <a:ext cx="9589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3) Receiving response with updated data from the Table1</a:t>
            </a:r>
          </a:p>
        </p:txBody>
      </p:sp>
      <p:sp>
        <p:nvSpPr>
          <p:cNvPr id="10" name="Strzałka: zakrzywiona w górę 9">
            <a:extLst>
              <a:ext uri="{FF2B5EF4-FFF2-40B4-BE49-F238E27FC236}">
                <a16:creationId xmlns:a16="http://schemas.microsoft.com/office/drawing/2014/main" id="{071027C8-6763-4653-8F78-2AC1B6FAA3CE}"/>
              </a:ext>
            </a:extLst>
          </p:cNvPr>
          <p:cNvSpPr/>
          <p:nvPr/>
        </p:nvSpPr>
        <p:spPr>
          <a:xfrm flipH="1">
            <a:off x="3462538" y="6180539"/>
            <a:ext cx="3864534" cy="584775"/>
          </a:xfrm>
          <a:prstGeom prst="curvedUpArrow">
            <a:avLst>
              <a:gd name="adj1" fmla="val 36149"/>
              <a:gd name="adj2" fmla="val 124189"/>
              <a:gd name="adj3" fmla="val 687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B5290A06-2DDA-4DAF-A88F-947FDFDDA4F7}"/>
              </a:ext>
            </a:extLst>
          </p:cNvPr>
          <p:cNvSpPr txBox="1"/>
          <p:nvPr/>
        </p:nvSpPr>
        <p:spPr>
          <a:xfrm>
            <a:off x="4352082" y="5149178"/>
            <a:ext cx="3611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  <a:r>
              <a:rPr lang="pl-PL" dirty="0"/>
              <a:t>update</a:t>
            </a:r>
            <a:r>
              <a:rPr lang="en-US" dirty="0"/>
              <a:t>: {id: 1, name: Val1_1},</a:t>
            </a:r>
          </a:p>
          <a:p>
            <a:r>
              <a:rPr lang="pl-PL" dirty="0"/>
              <a:t> insert: </a:t>
            </a:r>
            <a:r>
              <a:rPr lang="en-US" dirty="0"/>
              <a:t>{id:2, name: Val2},</a:t>
            </a:r>
          </a:p>
          <a:p>
            <a:r>
              <a:rPr lang="pl-PL" dirty="0" err="1"/>
              <a:t>synch_metadata</a:t>
            </a:r>
            <a:r>
              <a:rPr lang="pl-PL" dirty="0"/>
              <a:t> </a:t>
            </a:r>
            <a:r>
              <a:rPr lang="en-US" dirty="0"/>
              <a:t>: {name:Table1,                             		last_update:3}}</a:t>
            </a:r>
            <a:endParaRPr lang="pl-PL" dirty="0"/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3DC0F154-CEAB-4F53-9918-6A802C485C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193" y="5096558"/>
            <a:ext cx="3864534" cy="1073079"/>
          </a:xfrm>
          <a:prstGeom prst="rect">
            <a:avLst/>
          </a:prstGeom>
        </p:spPr>
      </p:pic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824FA110-CF91-4CE9-AAB2-5CB58BEEE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370057"/>
              </p:ext>
            </p:extLst>
          </p:nvPr>
        </p:nvGraphicFramePr>
        <p:xfrm>
          <a:off x="7198254" y="2601449"/>
          <a:ext cx="4750751" cy="14935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12866379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388612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3243968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4083781128"/>
                    </a:ext>
                  </a:extLst>
                </a:gridCol>
                <a:gridCol w="1048639">
                  <a:extLst>
                    <a:ext uri="{9D8B030D-6E8A-4147-A177-3AD203B41FA5}">
                      <a16:colId xmlns:a16="http://schemas.microsoft.com/office/drawing/2014/main" val="2448192553"/>
                    </a:ext>
                  </a:extLst>
                </a:gridCol>
                <a:gridCol w="922973">
                  <a:extLst>
                    <a:ext uri="{9D8B030D-6E8A-4147-A177-3AD203B41FA5}">
                      <a16:colId xmlns:a16="http://schemas.microsoft.com/office/drawing/2014/main" val="3311574786"/>
                    </a:ext>
                  </a:extLst>
                </a:gridCol>
                <a:gridCol w="1121339">
                  <a:extLst>
                    <a:ext uri="{9D8B030D-6E8A-4147-A177-3AD203B41FA5}">
                      <a16:colId xmlns:a16="http://schemas.microsoft.com/office/drawing/2014/main" val="2129141298"/>
                    </a:ext>
                  </a:extLst>
                </a:gridCol>
              </a:tblGrid>
              <a:tr h="124739">
                <a:tc gridSpan="7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Local DB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590286"/>
                  </a:ext>
                </a:extLst>
              </a:tr>
              <a:tr h="124739">
                <a:tc grid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Table1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Modifications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680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pl-PL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Table_name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Record_id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Modification_type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880200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pl-PL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Val1_1</a:t>
                      </a:r>
                      <a:endParaRPr lang="pl-PL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‘Table1’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‘Insert’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1449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l-PL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Val2</a:t>
                      </a:r>
                      <a:endParaRPr lang="pl-PL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‘Table1’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‘Insert’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8045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‘Table1’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‘Update’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1238518"/>
                  </a:ext>
                </a:extLst>
              </a:tr>
            </a:tbl>
          </a:graphicData>
        </a:graphic>
      </p:graphicFrame>
      <p:graphicFrame>
        <p:nvGraphicFramePr>
          <p:cNvPr id="17" name="Tabela 16">
            <a:extLst>
              <a:ext uri="{FF2B5EF4-FFF2-40B4-BE49-F238E27FC236}">
                <a16:creationId xmlns:a16="http://schemas.microsoft.com/office/drawing/2014/main" id="{30A7D405-D559-48A4-BD8A-D994A0D50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15986"/>
              </p:ext>
            </p:extLst>
          </p:nvPr>
        </p:nvGraphicFramePr>
        <p:xfrm>
          <a:off x="7441249" y="5092104"/>
          <a:ext cx="4750751" cy="14935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12866379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388612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3243968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4083781128"/>
                    </a:ext>
                  </a:extLst>
                </a:gridCol>
                <a:gridCol w="1048639">
                  <a:extLst>
                    <a:ext uri="{9D8B030D-6E8A-4147-A177-3AD203B41FA5}">
                      <a16:colId xmlns:a16="http://schemas.microsoft.com/office/drawing/2014/main" val="2448192553"/>
                    </a:ext>
                  </a:extLst>
                </a:gridCol>
                <a:gridCol w="922973">
                  <a:extLst>
                    <a:ext uri="{9D8B030D-6E8A-4147-A177-3AD203B41FA5}">
                      <a16:colId xmlns:a16="http://schemas.microsoft.com/office/drawing/2014/main" val="3311574786"/>
                    </a:ext>
                  </a:extLst>
                </a:gridCol>
                <a:gridCol w="1121339">
                  <a:extLst>
                    <a:ext uri="{9D8B030D-6E8A-4147-A177-3AD203B41FA5}">
                      <a16:colId xmlns:a16="http://schemas.microsoft.com/office/drawing/2014/main" val="2129141298"/>
                    </a:ext>
                  </a:extLst>
                </a:gridCol>
              </a:tblGrid>
              <a:tr h="26669">
                <a:tc gridSpan="7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Local DB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590286"/>
                  </a:ext>
                </a:extLst>
              </a:tr>
              <a:tr h="124739">
                <a:tc grid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Table1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Modifications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680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pl-PL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Table_name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Record_id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Modification_type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880200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Val1_1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‘Table1’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‘Insert’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1449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Val2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‘Table1’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‘Insert’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8045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‘Table1’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‘Update’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1238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582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C9498CA-53C7-41C1-90DC-A20060D5A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246427"/>
            <a:ext cx="9720072" cy="1499616"/>
          </a:xfrm>
        </p:spPr>
        <p:txBody>
          <a:bodyPr/>
          <a:lstStyle/>
          <a:p>
            <a:r>
              <a:rPr lang="en-US" dirty="0"/>
              <a:t>Synchronization. special case: delete</a:t>
            </a: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7B1676D-3BC7-42C7-AC0F-BF839CB0E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099" y="2286000"/>
            <a:ext cx="3864534" cy="1073079"/>
          </a:xfrm>
          <a:prstGeom prst="rect">
            <a:avLst/>
          </a:prstGeom>
        </p:spPr>
      </p:pic>
      <p:sp>
        <p:nvSpPr>
          <p:cNvPr id="6" name="Strzałka: zakrzywiona w górę 5">
            <a:extLst>
              <a:ext uri="{FF2B5EF4-FFF2-40B4-BE49-F238E27FC236}">
                <a16:creationId xmlns:a16="http://schemas.microsoft.com/office/drawing/2014/main" id="{8FD1C83E-EDC9-4C92-B315-EBD735981421}"/>
              </a:ext>
            </a:extLst>
          </p:cNvPr>
          <p:cNvSpPr/>
          <p:nvPr/>
        </p:nvSpPr>
        <p:spPr>
          <a:xfrm>
            <a:off x="4063304" y="3861694"/>
            <a:ext cx="3032567" cy="435986"/>
          </a:xfrm>
          <a:prstGeom prst="curvedUpArrow">
            <a:avLst>
              <a:gd name="adj1" fmla="val 39631"/>
              <a:gd name="adj2" fmla="val 130563"/>
              <a:gd name="adj3" fmla="val 568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5CAC7D9E-1CEE-4BE3-BDB3-D1DCB8D1C22F}"/>
              </a:ext>
            </a:extLst>
          </p:cNvPr>
          <p:cNvSpPr txBox="1"/>
          <p:nvPr/>
        </p:nvSpPr>
        <p:spPr>
          <a:xfrm>
            <a:off x="4415522" y="3356741"/>
            <a:ext cx="26803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Synchronization_metadata</a:t>
            </a:r>
            <a:r>
              <a:rPr lang="en-US" dirty="0"/>
              <a:t>:</a:t>
            </a:r>
          </a:p>
          <a:p>
            <a:r>
              <a:rPr lang="en-US" dirty="0"/>
              <a:t>{name:Table1,</a:t>
            </a:r>
          </a:p>
          <a:p>
            <a:r>
              <a:rPr lang="en-US" dirty="0" err="1"/>
              <a:t>last_update</a:t>
            </a:r>
            <a:r>
              <a:rPr lang="en-US" dirty="0"/>
              <a:t>: 3}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BB474431-40D6-4C7D-9C27-1663338F9BF6}"/>
              </a:ext>
            </a:extLst>
          </p:cNvPr>
          <p:cNvSpPr txBox="1"/>
          <p:nvPr/>
        </p:nvSpPr>
        <p:spPr>
          <a:xfrm>
            <a:off x="2776366" y="4370011"/>
            <a:ext cx="6093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2) Receiving response with id of the records to be deleted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E36B81C6-E6F2-42A2-8287-AF8BE7569E04}"/>
              </a:ext>
            </a:extLst>
          </p:cNvPr>
          <p:cNvSpPr txBox="1"/>
          <p:nvPr/>
        </p:nvSpPr>
        <p:spPr>
          <a:xfrm>
            <a:off x="2154216" y="1339919"/>
            <a:ext cx="70663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AutoNum type="arabicParenR"/>
            </a:pPr>
            <a:r>
              <a:rPr lang="en-US" dirty="0"/>
              <a:t>Some client deleted the row 1 in the Table1. </a:t>
            </a:r>
          </a:p>
          <a:p>
            <a:pPr algn="ctr"/>
            <a:r>
              <a:rPr lang="en-US" dirty="0"/>
              <a:t>Note: record is not deleted, only “Delete” in “</a:t>
            </a:r>
            <a:r>
              <a:rPr lang="en-US" dirty="0" err="1"/>
              <a:t>Modification_type</a:t>
            </a:r>
            <a:r>
              <a:rPr lang="en-US" dirty="0"/>
              <a:t>” is written.</a:t>
            </a:r>
          </a:p>
          <a:p>
            <a:pPr algn="ctr"/>
            <a:r>
              <a:rPr lang="en-US" dirty="0"/>
              <a:t>The synchronization request is sent.</a:t>
            </a:r>
            <a:endParaRPr lang="pl-PL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A54E5FFF-2FD9-43A2-84B7-92097AB54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96" y="4875241"/>
            <a:ext cx="3803226" cy="1073079"/>
          </a:xfrm>
          <a:prstGeom prst="rect">
            <a:avLst/>
          </a:prstGeom>
        </p:spPr>
      </p:pic>
      <p:sp>
        <p:nvSpPr>
          <p:cNvPr id="11" name="Strzałka: zakrzywiona w górę 10">
            <a:extLst>
              <a:ext uri="{FF2B5EF4-FFF2-40B4-BE49-F238E27FC236}">
                <a16:creationId xmlns:a16="http://schemas.microsoft.com/office/drawing/2014/main" id="{56C57622-132F-4B44-BE1A-A6D551B8976C}"/>
              </a:ext>
            </a:extLst>
          </p:cNvPr>
          <p:cNvSpPr/>
          <p:nvPr/>
        </p:nvSpPr>
        <p:spPr>
          <a:xfrm flipH="1">
            <a:off x="4098848" y="6235345"/>
            <a:ext cx="3864534" cy="584775"/>
          </a:xfrm>
          <a:prstGeom prst="curvedUpArrow">
            <a:avLst>
              <a:gd name="adj1" fmla="val 36149"/>
              <a:gd name="adj2" fmla="val 124189"/>
              <a:gd name="adj3" fmla="val 687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CBA88402-3022-45E1-A827-B87857D3DBC9}"/>
              </a:ext>
            </a:extLst>
          </p:cNvPr>
          <p:cNvSpPr txBox="1"/>
          <p:nvPr/>
        </p:nvSpPr>
        <p:spPr>
          <a:xfrm>
            <a:off x="4352082" y="5149178"/>
            <a:ext cx="3611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{update:{}, insert: {},</a:t>
            </a:r>
            <a:endParaRPr lang="ru-RU" dirty="0"/>
          </a:p>
          <a:p>
            <a:r>
              <a:rPr lang="en-US" dirty="0"/>
              <a:t>delete: {id: 1},</a:t>
            </a:r>
          </a:p>
          <a:p>
            <a:r>
              <a:rPr lang="en-US" dirty="0" err="1"/>
              <a:t>Synchronization_metadata</a:t>
            </a:r>
            <a:r>
              <a:rPr lang="en-US" dirty="0"/>
              <a:t> : {name:Table1, last_update:4}}</a:t>
            </a:r>
            <a:endParaRPr lang="pl-PL" dirty="0"/>
          </a:p>
        </p:txBody>
      </p:sp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D488226A-9382-46B0-A2B3-083C23F34D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534676"/>
              </p:ext>
            </p:extLst>
          </p:nvPr>
        </p:nvGraphicFramePr>
        <p:xfrm>
          <a:off x="7105202" y="2221708"/>
          <a:ext cx="4750751" cy="17068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417300536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85008876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53224153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530175219"/>
                    </a:ext>
                  </a:extLst>
                </a:gridCol>
                <a:gridCol w="1048639">
                  <a:extLst>
                    <a:ext uri="{9D8B030D-6E8A-4147-A177-3AD203B41FA5}">
                      <a16:colId xmlns:a16="http://schemas.microsoft.com/office/drawing/2014/main" val="3193774569"/>
                    </a:ext>
                  </a:extLst>
                </a:gridCol>
                <a:gridCol w="922973">
                  <a:extLst>
                    <a:ext uri="{9D8B030D-6E8A-4147-A177-3AD203B41FA5}">
                      <a16:colId xmlns:a16="http://schemas.microsoft.com/office/drawing/2014/main" val="3630701074"/>
                    </a:ext>
                  </a:extLst>
                </a:gridCol>
                <a:gridCol w="1121339">
                  <a:extLst>
                    <a:ext uri="{9D8B030D-6E8A-4147-A177-3AD203B41FA5}">
                      <a16:colId xmlns:a16="http://schemas.microsoft.com/office/drawing/2014/main" val="1033704605"/>
                    </a:ext>
                  </a:extLst>
                </a:gridCol>
              </a:tblGrid>
              <a:tr h="26669">
                <a:tc gridSpan="7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Local DB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504594"/>
                  </a:ext>
                </a:extLst>
              </a:tr>
              <a:tr h="124739">
                <a:tc grid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Table1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Modifications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46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pl-PL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Table_name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Record_id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Modification_type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476979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Val1_1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‘Table1’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‘Insert’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38655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Val2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‘Table1’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‘Insert’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86483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‘Table1’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‘Update’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505840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‘Table1’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‘Delete’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59516626"/>
                  </a:ext>
                </a:extLst>
              </a:tr>
            </a:tbl>
          </a:graphicData>
        </a:graphic>
      </p:graphicFrame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E609E3CF-41CA-4541-A879-EEBA3FD3D7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899071"/>
              </p:ext>
            </p:extLst>
          </p:nvPr>
        </p:nvGraphicFramePr>
        <p:xfrm>
          <a:off x="7095871" y="4799268"/>
          <a:ext cx="4750751" cy="17068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148809787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5000955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85874939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845557092"/>
                    </a:ext>
                  </a:extLst>
                </a:gridCol>
                <a:gridCol w="1048639">
                  <a:extLst>
                    <a:ext uri="{9D8B030D-6E8A-4147-A177-3AD203B41FA5}">
                      <a16:colId xmlns:a16="http://schemas.microsoft.com/office/drawing/2014/main" val="3839021367"/>
                    </a:ext>
                  </a:extLst>
                </a:gridCol>
                <a:gridCol w="922973">
                  <a:extLst>
                    <a:ext uri="{9D8B030D-6E8A-4147-A177-3AD203B41FA5}">
                      <a16:colId xmlns:a16="http://schemas.microsoft.com/office/drawing/2014/main" val="3109462027"/>
                    </a:ext>
                  </a:extLst>
                </a:gridCol>
                <a:gridCol w="1121339">
                  <a:extLst>
                    <a:ext uri="{9D8B030D-6E8A-4147-A177-3AD203B41FA5}">
                      <a16:colId xmlns:a16="http://schemas.microsoft.com/office/drawing/2014/main" val="355769953"/>
                    </a:ext>
                  </a:extLst>
                </a:gridCol>
              </a:tblGrid>
              <a:tr h="26669">
                <a:tc gridSpan="7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Local DB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669839"/>
                  </a:ext>
                </a:extLst>
              </a:tr>
              <a:tr h="124739">
                <a:tc grid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Table1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Modifications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292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pl-PL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Table_name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Record_id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Modification_type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190650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Val1_1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‘Table1’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‘Insert’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4005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Val2</a:t>
                      </a:r>
                      <a:endParaRPr lang="pl-PL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‘Table1’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‘Insert’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34234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‘Table1’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‘Update’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692415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‘Table1’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‘Delete’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70043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6909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ytuł 1">
                <a:extLst>
                  <a:ext uri="{FF2B5EF4-FFF2-40B4-BE49-F238E27FC236}">
                    <a16:creationId xmlns:a16="http://schemas.microsoft.com/office/drawing/2014/main" id="{00658A31-B0B0-4B37-8A8B-35E904384F2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Client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Server synchronization</a:t>
                </a:r>
              </a:p>
            </p:txBody>
          </p:sp>
        </mc:Choice>
        <mc:Fallback xmlns="">
          <p:sp>
            <p:nvSpPr>
              <p:cNvPr id="2" name="Tytuł 1">
                <a:extLst>
                  <a:ext uri="{FF2B5EF4-FFF2-40B4-BE49-F238E27FC236}">
                    <a16:creationId xmlns:a16="http://schemas.microsoft.com/office/drawing/2014/main" id="{00658A31-B0B0-4B37-8A8B-35E904384F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0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FB673D1-7FC4-47E7-8EE4-AABC61CBA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record added to a mobile database table has to be later sent to the local database. The fact, that the record was/was not sent to the local database is stored as logic value in the field </a:t>
            </a:r>
            <a:r>
              <a:rPr lang="en-US" b="1" dirty="0" err="1"/>
              <a:t>synch_status</a:t>
            </a:r>
            <a:r>
              <a:rPr lang="en-US" dirty="0"/>
              <a:t>.</a:t>
            </a:r>
          </a:p>
          <a:p>
            <a:r>
              <a:rPr lang="en-US" dirty="0"/>
              <a:t>Upon adding/updating a record, the value of the field has to be set to false.</a:t>
            </a:r>
          </a:p>
          <a:p>
            <a:r>
              <a:rPr lang="en-US" dirty="0"/>
              <a:t>A special Synchronization singleton class has to be defined: its instance periodically selects all the rows with </a:t>
            </a:r>
            <a:r>
              <a:rPr lang="en-US" dirty="0" err="1"/>
              <a:t>synch_status</a:t>
            </a:r>
            <a:r>
              <a:rPr lang="en-US" dirty="0"/>
              <a:t>==false and performs synchronization. After obtaining response from the server, the Synchronization singleton marks the records as synchronized. </a:t>
            </a:r>
          </a:p>
        </p:txBody>
      </p:sp>
    </p:spTree>
    <p:extLst>
      <p:ext uri="{BB962C8B-B14F-4D97-AF65-F5344CB8AC3E}">
        <p14:creationId xmlns:p14="http://schemas.microsoft.com/office/powerpoint/2010/main" val="801640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ny">
  <a:themeElements>
    <a:clrScheme name="Integralny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ny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ny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6477</TotalTime>
  <Words>3176</Words>
  <Application>Microsoft Office PowerPoint</Application>
  <PresentationFormat>Panoramiczny</PresentationFormat>
  <Paragraphs>885</Paragraphs>
  <Slides>29</Slides>
  <Notes>5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29</vt:i4>
      </vt:variant>
    </vt:vector>
  </HeadingPairs>
  <TitlesOfParts>
    <vt:vector size="36" baseType="lpstr">
      <vt:lpstr>Calibri</vt:lpstr>
      <vt:lpstr>Cambria Math</vt:lpstr>
      <vt:lpstr>Times New Roman</vt:lpstr>
      <vt:lpstr>Tw Cen MT</vt:lpstr>
      <vt:lpstr>Tw Cen MT Condensed</vt:lpstr>
      <vt:lpstr>Wingdings 3</vt:lpstr>
      <vt:lpstr>Integralny</vt:lpstr>
      <vt:lpstr>Important aspects Of Database Synchronization</vt:lpstr>
      <vt:lpstr>Types of Tables from the point of Synchronization</vt:lpstr>
      <vt:lpstr>Mobile databases Synchronization</vt:lpstr>
      <vt:lpstr>Synchronization directions:</vt:lpstr>
      <vt:lpstr>Client ←Server synchronization</vt:lpstr>
      <vt:lpstr>Synchronization Client ← Server. </vt:lpstr>
      <vt:lpstr>Synchronization Client ← Server Request - response</vt:lpstr>
      <vt:lpstr>Synchronization. special case: delete</vt:lpstr>
      <vt:lpstr>Client →Server synchronization</vt:lpstr>
      <vt:lpstr>Data synchronization timeline: Insert</vt:lpstr>
      <vt:lpstr>Insert implementation</vt:lpstr>
      <vt:lpstr>Disadvantages of autoincrementing PK</vt:lpstr>
      <vt:lpstr>UUID</vt:lpstr>
      <vt:lpstr>Using UUID in Sqlite and MySQL</vt:lpstr>
      <vt:lpstr>Data synchronization timeline: UPDATE</vt:lpstr>
      <vt:lpstr>Synch_status in case of update</vt:lpstr>
      <vt:lpstr>Data synchronization timeline: Delete</vt:lpstr>
      <vt:lpstr>Registering table modifications</vt:lpstr>
      <vt:lpstr>General Synchronization timeline</vt:lpstr>
      <vt:lpstr>General Synchronization timeline</vt:lpstr>
      <vt:lpstr>General Synchronization timeline</vt:lpstr>
      <vt:lpstr>General Synchronization timeline</vt:lpstr>
      <vt:lpstr>General Synchronization timeline</vt:lpstr>
      <vt:lpstr>General Synchronization timeline</vt:lpstr>
      <vt:lpstr>General Synchronization timeline</vt:lpstr>
      <vt:lpstr>Conflicts</vt:lpstr>
      <vt:lpstr>Update-update conflict</vt:lpstr>
      <vt:lpstr>Update-Update, Delete-update, update-delete conflict: possible resolutions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API</dc:title>
  <dc:creator>user</dc:creator>
  <cp:lastModifiedBy>user</cp:lastModifiedBy>
  <cp:revision>87</cp:revision>
  <dcterms:created xsi:type="dcterms:W3CDTF">2020-04-23T12:43:00Z</dcterms:created>
  <dcterms:modified xsi:type="dcterms:W3CDTF">2020-04-28T00:46:14Z</dcterms:modified>
</cp:coreProperties>
</file>