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85" r:id="rId4"/>
    <p:sldId id="284" r:id="rId5"/>
    <p:sldId id="286" r:id="rId6"/>
    <p:sldId id="288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6" r:id="rId17"/>
    <p:sldId id="298" r:id="rId18"/>
    <p:sldId id="299" r:id="rId19"/>
    <p:sldId id="300" r:id="rId20"/>
    <p:sldId id="283" r:id="rId21"/>
  </p:sldIdLst>
  <p:sldSz cx="12192000" cy="6858000"/>
  <p:notesSz cx="6858000" cy="9144000"/>
  <p:embeddedFontLst>
    <p:embeddedFont>
      <p:font typeface="黑体" pitchFamily="49" charset="-122"/>
      <p:regular r:id="rId23"/>
    </p:embeddedFont>
    <p:embeddedFont>
      <p:font typeface="Cambria" pitchFamily="18" charset="0"/>
      <p:regular r:id="rId24"/>
      <p:bold r:id="rId25"/>
      <p:italic r:id="rId26"/>
      <p:boldItalic r:id="rId27"/>
    </p:embeddedFont>
    <p:embeddedFont>
      <p:font typeface="Enter Sansman"/>
      <p:regular r:id="rId28"/>
    </p:embeddedFont>
    <p:embeddedFont>
      <p:font typeface="微软雅黑" pitchFamily="34" charset="-122"/>
      <p:regular r:id="rId29"/>
      <p:bold r:id="rId30"/>
    </p:embeddedFont>
    <p:embeddedFont>
      <p:font typeface="HY헤드라인M" charset="-122"/>
      <p:regular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336600"/>
    <a:srgbClr val="339933"/>
    <a:srgbClr val="009900"/>
    <a:srgbClr val="00FF00"/>
    <a:srgbClr val="33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-216" y="-90"/>
      </p:cViewPr>
      <p:guideLst>
        <p:guide orient="horz" pos="2128"/>
        <p:guide pos="38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26691A8-E3BF-4C29-ADA0-D1E866D780B8}" type="datetime1">
              <a:rPr lang="zh-CN" altLang="en-US"/>
              <a:pPr/>
              <a:t>2017/11/16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4BF3F91-A000-4957-8FDE-8E24430E2E2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9B26E-10FB-475F-8E01-256D9EF7684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BBAA4-32F4-46EB-A8CB-9328E9B53CD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7E94F-2C36-46A4-8854-C484E3282AF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DA6F1-A9FF-4F49-B3D7-E38C1937B41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F956C-B513-469A-AC8A-4584373C4B3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D79D3-8F6C-4193-B9A5-3B677C79256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AB6EC-BC5E-415D-A757-82079D342DF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9E2BA-450F-4A4B-889A-7D81D104470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ED77C-6512-4F78-B626-42977F03CB6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83E35-AF5D-4A5B-8C8B-C95578B3DA8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1BC5F-1855-4E04-AC57-990E3C47FC35}" type="datetime1">
              <a:rPr lang="zh-CN" altLang="en-US"/>
              <a:pPr/>
              <a:t>2017/11/16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87988-9A4D-4A9E-8CFB-79E97733D01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 shadeToTitle="1">
        <a:gradFill rotWithShape="1">
          <a:gsLst>
            <a:gs pos="0">
              <a:srgbClr val="F7F7F7"/>
            </a:gs>
            <a:gs pos="14999">
              <a:srgbClr val="F7F7F7"/>
            </a:gs>
            <a:gs pos="70000">
              <a:srgbClr val="BEBEBE"/>
            </a:gs>
            <a:gs pos="100000">
              <a:srgbClr val="BEBEBE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mbria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mbria" pitchFamily="18" charset="0"/>
              </a:rPr>
              <a:t>第二级</a:t>
            </a:r>
          </a:p>
          <a:p>
            <a:pPr lvl="2"/>
            <a:r>
              <a:rPr lang="zh-CN" smtClean="0">
                <a:sym typeface="Cambria" pitchFamily="18" charset="0"/>
              </a:rPr>
              <a:t>第三级</a:t>
            </a:r>
          </a:p>
          <a:p>
            <a:pPr lvl="3"/>
            <a:r>
              <a:rPr lang="zh-CN" smtClean="0">
                <a:sym typeface="Cambria" pitchFamily="18" charset="0"/>
              </a:rPr>
              <a:t>第四级</a:t>
            </a:r>
          </a:p>
          <a:p>
            <a:pPr lvl="4"/>
            <a:r>
              <a:rPr lang="zh-CN" smtClean="0">
                <a:sym typeface="Cambria" pitchFamily="18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981BC5F-1855-4E04-AC57-990E3C47FC35}" type="datetime1">
              <a:rPr lang="zh-CN" altLang="en-US"/>
              <a:pPr/>
              <a:t>2017/11/16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6EBFBD9-E178-45E7-AD5A-F9EBB472B12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mbria" pitchFamily="18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mbria" pitchFamily="18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mbria" pitchFamily="18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mbria" pitchFamily="18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mbria" pitchFamily="18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mbria" pitchFamily="18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mbria" pitchFamily="18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mbria" pitchFamily="18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mbri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099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00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01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02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4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5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6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7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08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09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1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2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3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4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5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6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7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8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19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4120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4121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4122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4123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4124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5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4126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4127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28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4129" name="直接连接符 56"/>
            <p:cNvCxnSpPr>
              <a:cxnSpLocks noChangeShapeType="1"/>
              <a:stCxn id="4127" idx="0"/>
              <a:endCxn id="4127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4130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31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32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4133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34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3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4136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37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38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4139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40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41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4142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43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44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4145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146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47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48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49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0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1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2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3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4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5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56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160" name="直接连接符 6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question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828800" y="2251055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296633" y="2329382"/>
            <a:ext cx="863363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是没有真正实现，在初始化的时候就强行塞到订阅器里，然后执行视图更新，然而根据实际渲染视图需要往订阅器推入一个订阅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者，怎么解决？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1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3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4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0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1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4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5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6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7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8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9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0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1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92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3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94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95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96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8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99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0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01" name="直接连接符 56"/>
            <p:cNvCxnSpPr>
              <a:cxnSpLocks noChangeShapeType="1"/>
              <a:stCxn id="99" idx="0"/>
              <a:endCxn id="99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02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3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05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6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08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9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11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2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14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5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17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8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0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1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2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3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4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5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6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7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8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2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30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 it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2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3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1615440" y="1290935"/>
            <a:ext cx="9509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Watcher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（订阅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者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-v3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194560" y="2906375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setter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push Watcher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，完成对订阅者的收集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getter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中循环执行更新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1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3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4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0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1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4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5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6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7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8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9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0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1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92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94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95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96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99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0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01" name="直接连接符 56"/>
            <p:cNvCxnSpPr>
              <a:cxnSpLocks noChangeShapeType="1"/>
              <a:stCxn id="99" idx="0"/>
              <a:endCxn id="99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02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3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05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6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08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9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11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2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14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5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17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8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0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1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2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3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4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5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6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7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8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30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question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1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2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3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2194560" y="2906375"/>
            <a:ext cx="95097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从视图出发的数据，怎么收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集或者分离来？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91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9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93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94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0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1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4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5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6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7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8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9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10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11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212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13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214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215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216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18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219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20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221" name="直接连接符 56"/>
            <p:cNvCxnSpPr>
              <a:cxnSpLocks noChangeShapeType="1"/>
              <a:stCxn id="219" idx="0"/>
              <a:endCxn id="219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222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23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225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26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7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228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29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0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231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32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3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234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35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237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238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0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1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2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3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4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5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6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7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48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4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250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 it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1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52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253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1615440" y="1290935"/>
            <a:ext cx="9509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Compile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（编译器）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-v4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2194560" y="2906375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节点转化成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DocumentFragments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、提取出文本节点跟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属性绑定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9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0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1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2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8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9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2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3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4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5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6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7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8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9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90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1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92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93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94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6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97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98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99" name="直接连接符 56"/>
            <p:cNvCxnSpPr>
              <a:cxnSpLocks noChangeShapeType="1"/>
              <a:stCxn id="97" idx="0"/>
              <a:endCxn id="97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00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1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03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4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06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7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09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0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1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12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3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15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6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18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19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0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1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2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3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4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5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6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27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28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Chart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9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30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1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1828800" y="2251055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8" name="Picture 2" descr="D:\WampServer\wamp\www\myvue\vue课件\vue运行简单流程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6793" y="337502"/>
            <a:ext cx="7319327" cy="5568653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6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8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5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6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9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0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1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2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4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5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6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147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48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149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150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151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5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154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5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56" name="直接连接符 56"/>
            <p:cNvCxnSpPr>
              <a:cxnSpLocks noChangeShapeType="1"/>
              <a:stCxn id="154" idx="0"/>
              <a:endCxn id="154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57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8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60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1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63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4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66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7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8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69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70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1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72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73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5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6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7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8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9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0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1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2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3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84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85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question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6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7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88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2194560" y="2906375"/>
            <a:ext cx="95097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说好的，我们的双向数据绑定呢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6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8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5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6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9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0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1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2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4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5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6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147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48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149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150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151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5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154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5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56" name="直接连接符 56"/>
            <p:cNvCxnSpPr>
              <a:cxnSpLocks noChangeShapeType="1"/>
              <a:stCxn id="154" idx="0"/>
              <a:endCxn id="154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57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8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60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1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63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4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66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7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8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69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70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1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72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73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5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6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7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8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9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0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1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2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3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84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85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 it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6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7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88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1615440" y="1290935"/>
            <a:ext cx="950976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v-xxx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的实现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-v5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2194560" y="2906375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、双向数据绑定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v-model:xxx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的实现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、常用的指令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v-bind:xxx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:xxx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v-on:xxx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）的实现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9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0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1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2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8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79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2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3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4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5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6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7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8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89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90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93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94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95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8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99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0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01" name="直接连接符 56"/>
            <p:cNvCxnSpPr>
              <a:cxnSpLocks noChangeShapeType="1"/>
              <a:stCxn id="99" idx="0"/>
              <a:endCxn id="99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03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4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0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09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12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3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16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17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19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20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1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22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23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5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6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8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9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0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1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2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8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53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5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62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question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65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8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71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2179320" y="2144375"/>
            <a:ext cx="9509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、每次调用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vm.data.attribute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用获取数据，不免有些麻烦，如何实现直接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vm.attribute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、目前修改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，只能获取到一层，如何实现修改任意层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、我们上面讨论的都是属性的修改，对于属性的增加，又该怎样呢？</a:t>
            </a:r>
          </a:p>
          <a:p>
            <a:pPr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1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6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8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11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14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1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3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4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5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6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7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8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139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40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141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142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143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45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146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7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49" name="直接连接符 56"/>
            <p:cNvCxnSpPr>
              <a:cxnSpLocks noChangeShapeType="1"/>
              <a:stCxn id="146" idx="0"/>
              <a:endCxn id="146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50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1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54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5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6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57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8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60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1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64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6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7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3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4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5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6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7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8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9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0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1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82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 it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6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87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1615440" y="1290935"/>
            <a:ext cx="9509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关于三点补充问题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-v6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2194560" y="2906375"/>
            <a:ext cx="950976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Object.defineProperty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对象上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、循环读取属性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、监听属性时，对于数组对象添加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_ob_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属性，记录当前对象属性变化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1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2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6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98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11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14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1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2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3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4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5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6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7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38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139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141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142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143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146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7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49" name="直接连接符 56"/>
            <p:cNvCxnSpPr>
              <a:cxnSpLocks noChangeShapeType="1"/>
              <a:stCxn id="146" idx="0"/>
              <a:endCxn id="146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50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1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54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5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57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58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60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1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64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66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3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4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5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6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7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8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79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0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81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lookback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6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87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22" name="Picture 2" descr="D:\WampServer\wamp\www\myvue\vue课件\dat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9889" y="337141"/>
            <a:ext cx="8406809" cy="5254256"/>
          </a:xfrm>
          <a:prstGeom prst="rect">
            <a:avLst/>
          </a:prstGeom>
          <a:noFill/>
        </p:spPr>
      </p:pic>
      <p:sp>
        <p:nvSpPr>
          <p:cNvPr id="69" name="矩形 68"/>
          <p:cNvSpPr/>
          <p:nvPr/>
        </p:nvSpPr>
        <p:spPr>
          <a:xfrm>
            <a:off x="569716" y="1956391"/>
            <a:ext cx="2258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再回首，回顾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官方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走读源码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5145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5150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56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59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62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65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6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1" name="矩形 66"/>
          <p:cNvSpPr>
            <a:spLocks noChangeArrowheads="1"/>
          </p:cNvSpPr>
          <p:nvPr/>
        </p:nvSpPr>
        <p:spPr bwMode="auto">
          <a:xfrm>
            <a:off x="2627948" y="1229995"/>
            <a:ext cx="7896225" cy="14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Cambria" pitchFamily="18" charset="0"/>
                <a:ea typeface="黑体" pitchFamily="49" charset="-122"/>
                <a:sym typeface="黑体" pitchFamily="49" charset="-122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Vue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是基于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MVVM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（非严格）模式构建用户界面的渐进式框架，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Vue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的核心库关心视图层，用户只需关注自己数据的变化，剩下的工作就交给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Vue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去完成了。其中很重要的一部分工作就是数据驱动！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</p:txBody>
      </p:sp>
      <p:grpSp>
        <p:nvGrpSpPr>
          <p:cNvPr id="5182" name="组合 96"/>
          <p:cNvGrpSpPr>
            <a:grpSpLocks/>
          </p:cNvGrpSpPr>
          <p:nvPr/>
        </p:nvGrpSpPr>
        <p:grpSpPr bwMode="auto">
          <a:xfrm rot="18900000">
            <a:off x="-615950" y="387350"/>
            <a:ext cx="2647950" cy="612775"/>
            <a:chOff x="0" y="0"/>
            <a:chExt cx="2649404" cy="612000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04807" y="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简单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介绍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1266" name="Picture 2" descr="MVVM结构图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9975" y="2815272"/>
            <a:ext cx="5715000" cy="2733676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39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40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41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42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3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4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5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48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49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0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1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2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3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4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5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6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7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8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59" name="矩形 6"/>
          <p:cNvSpPr>
            <a:spLocks noChangeArrowheads="1"/>
          </p:cNvSpPr>
          <p:nvPr/>
        </p:nvSpPr>
        <p:spPr bwMode="auto">
          <a:xfrm>
            <a:off x="1322388" y="2814638"/>
            <a:ext cx="60102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60" name="Rectangle 98"/>
          <p:cNvSpPr>
            <a:spLocks noChangeArrowheads="1"/>
          </p:cNvSpPr>
          <p:nvPr/>
        </p:nvSpPr>
        <p:spPr bwMode="auto">
          <a:xfrm>
            <a:off x="1809750" y="2624138"/>
            <a:ext cx="7820025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latinLnBrk="1"/>
            <a:r>
              <a:rPr lang="en-US" sz="6000">
                <a:solidFill>
                  <a:srgbClr val="404040"/>
                </a:solidFill>
                <a:latin typeface="Enter Sansman" pitchFamily="2" charset="0"/>
                <a:sym typeface="Enter Sansman" pitchFamily="2" charset="0"/>
              </a:rPr>
              <a:t>Thank You</a:t>
            </a:r>
            <a:endParaRPr lang="zh-CN" altLang="en-US" sz="6000">
              <a:solidFill>
                <a:srgbClr val="404040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14361" name="Rectangle 100"/>
          <p:cNvSpPr>
            <a:spLocks noChangeArrowheads="1"/>
          </p:cNvSpPr>
          <p:nvPr/>
        </p:nvSpPr>
        <p:spPr bwMode="auto">
          <a:xfrm>
            <a:off x="1866900" y="2624138"/>
            <a:ext cx="78200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latinLnBrk="1"/>
            <a:r>
              <a:rPr lang="en-US" sz="6000">
                <a:solidFill>
                  <a:srgbClr val="80B323"/>
                </a:solidFill>
                <a:latin typeface="Enter Sansman" pitchFamily="2" charset="0"/>
                <a:ea typeface="HY헤드라인M" charset="-122"/>
                <a:sym typeface="HY헤드라인M" charset="-122"/>
              </a:rPr>
              <a:t>Thank You</a:t>
            </a:r>
            <a:endParaRPr lang="zh-CN" altLang="en-US"/>
          </a:p>
        </p:txBody>
      </p:sp>
      <p:sp>
        <p:nvSpPr>
          <p:cNvPr id="14362" name="矩形 164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63" name="矩形 16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64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14365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4366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14367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14368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14369" name="直接连接符 176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0" name="任意多边形 177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14371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14372" name="圆角矩形 179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73" name="圆角矩形 180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14374" name="直接连接符 181"/>
            <p:cNvCxnSpPr>
              <a:cxnSpLocks noChangeShapeType="1"/>
              <a:stCxn id="14372" idx="0"/>
              <a:endCxn id="14372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14375" name="圆角矩形 182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76" name="直接连接符 183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7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14378" name="椭圆 18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79" name="直接连接符 186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0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14381" name="椭圆 188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82" name="直接连接符 189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3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14384" name="椭圆 19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85" name="直接连接符 192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6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14387" name="椭圆 19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88" name="直接连接符 195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9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14390" name="椭圆 197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14391" name="直接连接符 198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92" name="矩形 199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93" name="矩形 200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94" name="矩形 201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95" name="矩形 202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96" name="矩形 203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97" name="直接连接符 204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8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399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400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401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4402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fmla" valueType="clr">
                                      <p:cBhvr override="childStyle">
                                        <p:cTn id="14" dur="100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fmla" valueType="clr">
                                      <p:cBhvr>
                                        <p:cTn id="15" dur="100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00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 bldLvl="0" autoUpdateAnimBg="0"/>
      <p:bldP spid="14361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1" name="矩形 66"/>
          <p:cNvSpPr>
            <a:spLocks noChangeArrowheads="1"/>
          </p:cNvSpPr>
          <p:nvPr/>
        </p:nvSpPr>
        <p:spPr bwMode="auto">
          <a:xfrm>
            <a:off x="2627948" y="1229995"/>
            <a:ext cx="7896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Cambria" pitchFamily="18" charset="0"/>
                <a:ea typeface="黑体" pitchFamily="49" charset="-122"/>
                <a:sym typeface="黑体" pitchFamily="49" charset="-122"/>
              </a:rPr>
              <a:t>	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MVVM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分为三个部分：分别是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，模型层 ），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，视图层），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ViewModel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连接的桥梁，也可以看作为控制器）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5950" y="387350"/>
            <a:ext cx="2647950" cy="612775"/>
            <a:chOff x="0" y="0"/>
            <a:chExt cx="2649404" cy="612000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04807" y="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MVVM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56000" y="2686405"/>
            <a:ext cx="6136640" cy="328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原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理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矩形 66"/>
          <p:cNvSpPr>
            <a:spLocks noChangeArrowheads="1"/>
          </p:cNvSpPr>
          <p:nvPr/>
        </p:nvSpPr>
        <p:spPr bwMode="auto">
          <a:xfrm>
            <a:off x="2627948" y="1372235"/>
            <a:ext cx="7896225" cy="18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Cambria" pitchFamily="18" charset="0"/>
                <a:ea typeface="黑体" pitchFamily="49" charset="-122"/>
                <a:sym typeface="黑体" pitchFamily="49" charset="-122"/>
              </a:rPr>
              <a:t>	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把一个普通的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JavaScript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对象传给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Vue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实例的 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data 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选项，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Vue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将遍历此对象所有的属性，并使用 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Object.defineProperty 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把这些属性全部转为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getter/setter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用户看不到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getter/setter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，但是在内部它们让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Vue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追踪依赖，在属性被访问和修改时通知变化。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13138" y="3243580"/>
            <a:ext cx="5805488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首发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7650" name="Picture 2" descr="D:\WampServer\wamp\www\myvue\vue课件\938664-20170522230647382-164349969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8466" y="649913"/>
            <a:ext cx="7378700" cy="5067300"/>
          </a:xfrm>
          <a:prstGeom prst="rect">
            <a:avLst/>
          </a:prstGeom>
          <a:noFill/>
        </p:spPr>
      </p:pic>
      <p:sp>
        <p:nvSpPr>
          <p:cNvPr id="73" name="TextBox 72"/>
          <p:cNvSpPr txBox="1"/>
          <p:nvPr/>
        </p:nvSpPr>
        <p:spPr>
          <a:xfrm>
            <a:off x="1280160" y="2575560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Observer</a:t>
            </a:r>
            <a:endParaRPr lang="zh-CN" altLang="en-US" sz="2800" b="1" dirty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 it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053840" y="2087880"/>
            <a:ext cx="4827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Observer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（监听器）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-v1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73880" y="3108960"/>
            <a:ext cx="3605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Object.defineProperty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question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600200" y="2494895"/>
            <a:ext cx="95097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缺什么呢？怎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样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去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好的管理我们的初始数据，而不是一上来就强制把所有初始数据更新到视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图？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 it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615440" y="1290935"/>
            <a:ext cx="9509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Dep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（订阅器）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-v2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194560" y="2906375"/>
            <a:ext cx="950976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setter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自身实例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getter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中循环执行更新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椭圆 45"/>
          <p:cNvSpPr>
            <a:spLocks noChangeArrowheads="1"/>
          </p:cNvSpPr>
          <p:nvPr/>
        </p:nvSpPr>
        <p:spPr bwMode="auto">
          <a:xfrm>
            <a:off x="234950" y="5167313"/>
            <a:ext cx="3368675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3" name="椭圆 44"/>
          <p:cNvSpPr>
            <a:spLocks noChangeArrowheads="1"/>
          </p:cNvSpPr>
          <p:nvPr/>
        </p:nvSpPr>
        <p:spPr bwMode="auto">
          <a:xfrm>
            <a:off x="-747713" y="5167313"/>
            <a:ext cx="3367088" cy="1960562"/>
          </a:xfrm>
          <a:prstGeom prst="ellipse">
            <a:avLst/>
          </a:prstGeom>
          <a:gradFill rotWithShape="1">
            <a:gsLst>
              <a:gs pos="0">
                <a:srgbClr val="F2F2F2"/>
              </a:gs>
              <a:gs pos="3000">
                <a:srgbClr val="F2F2F2"/>
              </a:gs>
              <a:gs pos="53999">
                <a:srgbClr val="F2F2F2"/>
              </a:gs>
              <a:gs pos="100000">
                <a:srgbClr val="F2F2F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4" name="矩形 38"/>
          <p:cNvSpPr>
            <a:spLocks noChangeArrowheads="1"/>
          </p:cNvSpPr>
          <p:nvPr/>
        </p:nvSpPr>
        <p:spPr bwMode="auto">
          <a:xfrm>
            <a:off x="10664825" y="-22225"/>
            <a:ext cx="1438275" cy="153988"/>
          </a:xfrm>
          <a:prstGeom prst="rect">
            <a:avLst/>
          </a:prstGeom>
          <a:solidFill>
            <a:srgbClr val="0C0C0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-128588" y="6710363"/>
            <a:ext cx="12450763" cy="147637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114300" y="6745288"/>
            <a:ext cx="0" cy="9207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8"/>
          <p:cNvSpPr>
            <a:spLocks noChangeShapeType="1"/>
          </p:cNvSpPr>
          <p:nvPr/>
        </p:nvSpPr>
        <p:spPr bwMode="auto">
          <a:xfrm>
            <a:off x="141288" y="6777038"/>
            <a:ext cx="1587" cy="60325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9"/>
          <p:cNvSpPr>
            <a:spLocks noChangeShapeType="1"/>
          </p:cNvSpPr>
          <p:nvPr/>
        </p:nvSpPr>
        <p:spPr bwMode="auto">
          <a:xfrm>
            <a:off x="163513" y="6718300"/>
            <a:ext cx="1587" cy="119063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9" name="直接连接符 10"/>
          <p:cNvSpPr>
            <a:spLocks noChangeShapeType="1"/>
          </p:cNvSpPr>
          <p:nvPr/>
        </p:nvSpPr>
        <p:spPr bwMode="auto">
          <a:xfrm>
            <a:off x="188913" y="6815138"/>
            <a:ext cx="0" cy="23812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0" name="直接连接符 11"/>
          <p:cNvSpPr>
            <a:spLocks noChangeShapeType="1"/>
          </p:cNvSpPr>
          <p:nvPr/>
        </p:nvSpPr>
        <p:spPr bwMode="auto">
          <a:xfrm>
            <a:off x="212725" y="6791325"/>
            <a:ext cx="1588" cy="46038"/>
          </a:xfrm>
          <a:prstGeom prst="line">
            <a:avLst/>
          </a:prstGeom>
          <a:noFill/>
          <a:ln w="1587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1" name="文本框 16"/>
          <p:cNvSpPr>
            <a:spLocks noChangeArrowheads="1"/>
          </p:cNvSpPr>
          <p:nvPr/>
        </p:nvSpPr>
        <p:spPr bwMode="auto">
          <a:xfrm>
            <a:off x="185738" y="6683375"/>
            <a:ext cx="3317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ON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2" name="文本框 17"/>
          <p:cNvSpPr>
            <a:spLocks noChangeArrowheads="1"/>
          </p:cNvSpPr>
          <p:nvPr/>
        </p:nvSpPr>
        <p:spPr bwMode="auto">
          <a:xfrm>
            <a:off x="561975" y="6683375"/>
            <a:ext cx="1462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7F7F7F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Music       </a:t>
            </a:r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00:15—00:22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3" name="直接连接符 19"/>
          <p:cNvSpPr>
            <a:spLocks noChangeShapeType="1"/>
          </p:cNvSpPr>
          <p:nvPr/>
        </p:nvSpPr>
        <p:spPr bwMode="auto">
          <a:xfrm>
            <a:off x="1724025" y="6777038"/>
            <a:ext cx="0" cy="36512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直接连接符 21"/>
          <p:cNvSpPr>
            <a:spLocks noChangeShapeType="1"/>
          </p:cNvSpPr>
          <p:nvPr/>
        </p:nvSpPr>
        <p:spPr bwMode="auto">
          <a:xfrm>
            <a:off x="1724025" y="6796088"/>
            <a:ext cx="785813" cy="0"/>
          </a:xfrm>
          <a:prstGeom prst="line">
            <a:avLst/>
          </a:prstGeom>
          <a:noFill/>
          <a:ln w="9525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矩形 22"/>
          <p:cNvSpPr>
            <a:spLocks noChangeArrowheads="1"/>
          </p:cNvSpPr>
          <p:nvPr/>
        </p:nvSpPr>
        <p:spPr bwMode="auto">
          <a:xfrm>
            <a:off x="2252663" y="6775450"/>
            <a:ext cx="192087" cy="46038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6" name="矩形 23"/>
          <p:cNvSpPr>
            <a:spLocks noChangeArrowheads="1"/>
          </p:cNvSpPr>
          <p:nvPr/>
        </p:nvSpPr>
        <p:spPr bwMode="auto">
          <a:xfrm>
            <a:off x="2587625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5E851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7" name="矩形 24"/>
          <p:cNvSpPr>
            <a:spLocks noChangeArrowheads="1"/>
          </p:cNvSpPr>
          <p:nvPr/>
        </p:nvSpPr>
        <p:spPr bwMode="auto">
          <a:xfrm>
            <a:off x="2860675" y="6753225"/>
            <a:ext cx="128588" cy="74613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8" name="矩形 25"/>
          <p:cNvSpPr>
            <a:spLocks noChangeArrowheads="1"/>
          </p:cNvSpPr>
          <p:nvPr/>
        </p:nvSpPr>
        <p:spPr bwMode="auto">
          <a:xfrm>
            <a:off x="3130550" y="6751638"/>
            <a:ext cx="130175" cy="762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39" name="圆角矩形 32"/>
          <p:cNvSpPr>
            <a:spLocks noChangeArrowheads="1"/>
          </p:cNvSpPr>
          <p:nvPr/>
        </p:nvSpPr>
        <p:spPr bwMode="auto">
          <a:xfrm>
            <a:off x="9931400" y="-22225"/>
            <a:ext cx="606425" cy="139700"/>
          </a:xfrm>
          <a:prstGeom prst="roundRect">
            <a:avLst>
              <a:gd name="adj" fmla="val 16667"/>
            </a:avLst>
          </a:pr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0" name="文本框 33"/>
          <p:cNvSpPr>
            <a:spLocks noChangeArrowheads="1"/>
          </p:cNvSpPr>
          <p:nvPr/>
        </p:nvSpPr>
        <p:spPr bwMode="auto">
          <a:xfrm>
            <a:off x="9906000" y="-60325"/>
            <a:ext cx="6715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CUSTOMER</a:t>
            </a:r>
            <a:endParaRPr lang="zh-CN" altLang="en-US" sz="8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1" name="燕尾形 34"/>
          <p:cNvSpPr>
            <a:spLocks noChangeArrowheads="1"/>
          </p:cNvSpPr>
          <p:nvPr/>
        </p:nvSpPr>
        <p:spPr bwMode="auto">
          <a:xfrm rot="5400000">
            <a:off x="10218738" y="107950"/>
            <a:ext cx="46038" cy="71437"/>
          </a:xfrm>
          <a:prstGeom prst="chevron">
            <a:avLst>
              <a:gd name="adj" fmla="val 66157"/>
            </a:avLst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2" name="矩形 35"/>
          <p:cNvSpPr>
            <a:spLocks noChangeArrowheads="1"/>
          </p:cNvSpPr>
          <p:nvPr/>
        </p:nvSpPr>
        <p:spPr bwMode="auto">
          <a:xfrm>
            <a:off x="10677525" y="-22225"/>
            <a:ext cx="1412875" cy="139700"/>
          </a:xfrm>
          <a:prstGeom prst="rect">
            <a:avLst/>
          </a:prstGeom>
          <a:solidFill>
            <a:srgbClr val="35353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43" name="文本框 36"/>
          <p:cNvSpPr>
            <a:spLocks noChangeArrowheads="1"/>
          </p:cNvSpPr>
          <p:nvPr/>
        </p:nvSpPr>
        <p:spPr bwMode="auto">
          <a:xfrm>
            <a:off x="10677525" y="-47625"/>
            <a:ext cx="6318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5E851A"/>
                </a:solidFill>
                <a:latin typeface="Enter Sansman" pitchFamily="2" charset="0"/>
                <a:sym typeface="Enter Sansman" pitchFamily="2" charset="0"/>
              </a:rPr>
              <a:t>WEB</a:t>
            </a:r>
            <a:endParaRPr lang="zh-CN" altLang="en-US" sz="800">
              <a:solidFill>
                <a:srgbClr val="5E851A"/>
              </a:solidFill>
              <a:latin typeface="Enter Sansman" pitchFamily="2" charset="0"/>
              <a:sym typeface="Enter Sansman" pitchFamily="2" charset="0"/>
            </a:endParaRPr>
          </a:p>
        </p:txBody>
      </p:sp>
      <p:sp>
        <p:nvSpPr>
          <p:cNvPr id="5144" name="文本框 37"/>
          <p:cNvSpPr>
            <a:spLocks noChangeArrowheads="1"/>
          </p:cNvSpPr>
          <p:nvPr/>
        </p:nvSpPr>
        <p:spPr bwMode="auto">
          <a:xfrm>
            <a:off x="10953750" y="-52388"/>
            <a:ext cx="1112838" cy="21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BEBEBE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Wenhua’s zone</a:t>
            </a:r>
            <a:endParaRPr lang="zh-CN" altLang="en-US" sz="800">
              <a:solidFill>
                <a:srgbClr val="BEBEBE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98463" y="5807075"/>
            <a:ext cx="3763962" cy="631825"/>
            <a:chOff x="0" y="0"/>
            <a:chExt cx="3764061" cy="632551"/>
          </a:xfrm>
        </p:grpSpPr>
        <p:sp>
          <p:nvSpPr>
            <p:cNvPr id="5146" name="文本框 40"/>
            <p:cNvSpPr>
              <a:spLocks noChangeArrowheads="1"/>
            </p:cNvSpPr>
            <p:nvPr/>
          </p:nvSpPr>
          <p:spPr bwMode="auto">
            <a:xfrm>
              <a:off x="0" y="0"/>
              <a:ext cx="376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200" dirty="0">
                <a:solidFill>
                  <a:srgbClr val="5E851A"/>
                </a:solidFill>
                <a:latin typeface="Eras Light ITC" pitchFamily="2" charset="0"/>
                <a:sym typeface="Eras Light ITC" pitchFamily="2" charset="0"/>
              </a:endParaRPr>
            </a:p>
          </p:txBody>
        </p:sp>
        <p:sp>
          <p:nvSpPr>
            <p:cNvPr id="5147" name="文本框 41"/>
            <p:cNvSpPr>
              <a:spLocks noChangeArrowheads="1"/>
            </p:cNvSpPr>
            <p:nvPr/>
          </p:nvSpPr>
          <p:spPr bwMode="auto">
            <a:xfrm>
              <a:off x="0" y="386330"/>
              <a:ext cx="28087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>
                  <a:solidFill>
                    <a:srgbClr val="7F7F7F"/>
                  </a:solidFill>
                  <a:latin typeface="Cambria" pitchFamily="18" charset="0"/>
                  <a:ea typeface="Cambria" pitchFamily="18" charset="0"/>
                  <a:cs typeface="Cambria" pitchFamily="18" charset="0"/>
                  <a:sym typeface="Cambria" pitchFamily="18" charset="0"/>
                </a:rPr>
                <a:t>Welcome to wuwenhua powerpoint</a:t>
              </a:r>
              <a:endParaRPr lang="zh-CN" altLang="en-US" sz="1000">
                <a:solidFill>
                  <a:srgbClr val="7F7F7F"/>
                </a:solidFill>
                <a:latin typeface="Cambria" pitchFamily="18" charset="0"/>
                <a:ea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5148" name="直接连接符 48"/>
          <p:cNvSpPr>
            <a:spLocks noChangeShapeType="1"/>
          </p:cNvSpPr>
          <p:nvPr/>
        </p:nvSpPr>
        <p:spPr bwMode="auto">
          <a:xfrm>
            <a:off x="1430338" y="6080125"/>
            <a:ext cx="5567362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任意多边形 52"/>
          <p:cNvSpPr>
            <a:spLocks noChangeArrowheads="1"/>
          </p:cNvSpPr>
          <p:nvPr/>
        </p:nvSpPr>
        <p:spPr bwMode="auto">
          <a:xfrm>
            <a:off x="7008813" y="6080125"/>
            <a:ext cx="900112" cy="206375"/>
          </a:xfrm>
          <a:custGeom>
            <a:avLst/>
            <a:gdLst>
              <a:gd name="T0" fmla="*/ 0 w 900112"/>
              <a:gd name="T1" fmla="*/ 0 h 207537"/>
              <a:gd name="T2" fmla="*/ 104775 w 900112"/>
              <a:gd name="T3" fmla="*/ 23813 h 207537"/>
              <a:gd name="T4" fmla="*/ 209550 w 900112"/>
              <a:gd name="T5" fmla="*/ 76200 h 207537"/>
              <a:gd name="T6" fmla="*/ 323850 w 900112"/>
              <a:gd name="T7" fmla="*/ 157163 h 207537"/>
              <a:gd name="T8" fmla="*/ 400050 w 900112"/>
              <a:gd name="T9" fmla="*/ 190500 h 207537"/>
              <a:gd name="T10" fmla="*/ 471487 w 900112"/>
              <a:gd name="T11" fmla="*/ 204788 h 207537"/>
              <a:gd name="T12" fmla="*/ 566737 w 900112"/>
              <a:gd name="T13" fmla="*/ 204788 h 207537"/>
              <a:gd name="T14" fmla="*/ 647700 w 900112"/>
              <a:gd name="T15" fmla="*/ 176213 h 207537"/>
              <a:gd name="T16" fmla="*/ 742950 w 900112"/>
              <a:gd name="T17" fmla="*/ 90488 h 207537"/>
              <a:gd name="T18" fmla="*/ 804862 w 900112"/>
              <a:gd name="T19" fmla="*/ 61913 h 207537"/>
              <a:gd name="T20" fmla="*/ 900112 w 900112"/>
              <a:gd name="T21" fmla="*/ 52388 h 20753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00112"/>
              <a:gd name="T34" fmla="*/ 0 h 207537"/>
              <a:gd name="T35" fmla="*/ 900112 w 900112"/>
              <a:gd name="T36" fmla="*/ 207537 h 20753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00112" h="207537">
                <a:moveTo>
                  <a:pt x="0" y="0"/>
                </a:moveTo>
                <a:cubicBezTo>
                  <a:pt x="34925" y="5556"/>
                  <a:pt x="69850" y="11113"/>
                  <a:pt x="104775" y="23813"/>
                </a:cubicBezTo>
                <a:cubicBezTo>
                  <a:pt x="139700" y="36513"/>
                  <a:pt x="173038" y="53975"/>
                  <a:pt x="209550" y="76200"/>
                </a:cubicBezTo>
                <a:cubicBezTo>
                  <a:pt x="246062" y="98425"/>
                  <a:pt x="292100" y="138113"/>
                  <a:pt x="323850" y="157163"/>
                </a:cubicBezTo>
                <a:cubicBezTo>
                  <a:pt x="355600" y="176213"/>
                  <a:pt x="375444" y="182563"/>
                  <a:pt x="400050" y="190500"/>
                </a:cubicBezTo>
                <a:cubicBezTo>
                  <a:pt x="424656" y="198437"/>
                  <a:pt x="443706" y="202407"/>
                  <a:pt x="471487" y="204788"/>
                </a:cubicBezTo>
                <a:cubicBezTo>
                  <a:pt x="499268" y="207169"/>
                  <a:pt x="537368" y="209550"/>
                  <a:pt x="566737" y="204788"/>
                </a:cubicBezTo>
                <a:cubicBezTo>
                  <a:pt x="596106" y="200026"/>
                  <a:pt x="618331" y="195263"/>
                  <a:pt x="647700" y="176213"/>
                </a:cubicBezTo>
                <a:cubicBezTo>
                  <a:pt x="677069" y="157163"/>
                  <a:pt x="716756" y="109538"/>
                  <a:pt x="742950" y="90488"/>
                </a:cubicBezTo>
                <a:cubicBezTo>
                  <a:pt x="769144" y="71438"/>
                  <a:pt x="778668" y="68263"/>
                  <a:pt x="804862" y="61913"/>
                </a:cubicBezTo>
                <a:cubicBezTo>
                  <a:pt x="831056" y="55563"/>
                  <a:pt x="865584" y="53975"/>
                  <a:pt x="900112" y="52388"/>
                </a:cubicBezTo>
              </a:path>
            </a:pathLst>
          </a:custGeom>
          <a:noFill/>
          <a:ln w="6350" cap="flat" cmpd="sng">
            <a:solidFill>
              <a:srgbClr val="7F7F7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7921625" y="5964238"/>
            <a:ext cx="508000" cy="292100"/>
            <a:chOff x="0" y="0"/>
            <a:chExt cx="633412" cy="364505"/>
          </a:xfrm>
        </p:grpSpPr>
        <p:sp>
          <p:nvSpPr>
            <p:cNvPr id="5151" name="圆角矩形 53"/>
            <p:cNvSpPr>
              <a:spLocks noChangeArrowheads="1"/>
            </p:cNvSpPr>
            <p:nvPr/>
          </p:nvSpPr>
          <p:spPr bwMode="auto">
            <a:xfrm>
              <a:off x="0" y="0"/>
              <a:ext cx="633412" cy="364505"/>
            </a:xfrm>
            <a:prstGeom prst="roundRect">
              <a:avLst>
                <a:gd name="adj" fmla="val 48606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2" name="圆角矩形 54"/>
            <p:cNvSpPr>
              <a:spLocks noChangeArrowheads="1"/>
            </p:cNvSpPr>
            <p:nvPr/>
          </p:nvSpPr>
          <p:spPr bwMode="auto">
            <a:xfrm>
              <a:off x="0" y="145869"/>
              <a:ext cx="219075" cy="8705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cxnSp>
          <p:nvCxnSpPr>
            <p:cNvPr id="5153" name="直接连接符 56"/>
            <p:cNvCxnSpPr>
              <a:cxnSpLocks noChangeShapeType="1"/>
              <a:stCxn id="5151" idx="0"/>
              <a:endCxn id="5151" idx="2"/>
            </p:cNvCxnSpPr>
            <p:nvPr/>
          </p:nvCxnSpPr>
          <p:spPr bwMode="auto">
            <a:xfrm>
              <a:off x="316706" y="0"/>
              <a:ext cx="1" cy="364505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</p:cxnSp>
        <p:sp>
          <p:nvSpPr>
            <p:cNvPr id="5154" name="圆角矩形 57"/>
            <p:cNvSpPr>
              <a:spLocks noChangeArrowheads="1"/>
            </p:cNvSpPr>
            <p:nvPr/>
          </p:nvSpPr>
          <p:spPr bwMode="auto">
            <a:xfrm>
              <a:off x="55957" y="166435"/>
              <a:ext cx="127397" cy="4571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5" name="直接连接符 59"/>
            <p:cNvSpPr>
              <a:spLocks noChangeShapeType="1"/>
            </p:cNvSpPr>
            <p:nvPr/>
          </p:nvSpPr>
          <p:spPr bwMode="auto">
            <a:xfrm>
              <a:off x="219075" y="189394"/>
              <a:ext cx="94654" cy="1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3157538" y="6010275"/>
            <a:ext cx="46037" cy="296863"/>
            <a:chOff x="0" y="0"/>
            <a:chExt cx="45719" cy="296782"/>
          </a:xfrm>
        </p:grpSpPr>
        <p:sp>
          <p:nvSpPr>
            <p:cNvPr id="5157" name="椭圆 61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58" name="直接连接符 67"/>
            <p:cNvSpPr>
              <a:spLocks noChangeShapeType="1"/>
            </p:cNvSpPr>
            <p:nvPr/>
          </p:nvSpPr>
          <p:spPr bwMode="auto">
            <a:xfrm>
              <a:off x="22859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75"/>
          <p:cNvGrpSpPr>
            <a:grpSpLocks/>
          </p:cNvGrpSpPr>
          <p:nvPr/>
        </p:nvGrpSpPr>
        <p:grpSpPr bwMode="auto">
          <a:xfrm>
            <a:off x="3940175" y="6016625"/>
            <a:ext cx="46038" cy="288925"/>
            <a:chOff x="0" y="0"/>
            <a:chExt cx="45719" cy="290294"/>
          </a:xfrm>
        </p:grpSpPr>
        <p:sp>
          <p:nvSpPr>
            <p:cNvPr id="5160" name="椭圆 62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1" name="直接连接符 68"/>
            <p:cNvSpPr>
              <a:spLocks noChangeShapeType="1"/>
            </p:cNvSpPr>
            <p:nvPr/>
          </p:nvSpPr>
          <p:spPr bwMode="auto">
            <a:xfrm>
              <a:off x="22859" y="42644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5589588" y="6018213"/>
            <a:ext cx="46037" cy="296862"/>
            <a:chOff x="0" y="0"/>
            <a:chExt cx="45719" cy="296782"/>
          </a:xfrm>
        </p:grpSpPr>
        <p:sp>
          <p:nvSpPr>
            <p:cNvPr id="5163" name="椭圆 63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4" name="直接连接符 69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73"/>
          <p:cNvGrpSpPr>
            <a:grpSpLocks/>
          </p:cNvGrpSpPr>
          <p:nvPr/>
        </p:nvGrpSpPr>
        <p:grpSpPr bwMode="auto">
          <a:xfrm>
            <a:off x="4664075" y="6016625"/>
            <a:ext cx="46038" cy="298450"/>
            <a:chOff x="0" y="0"/>
            <a:chExt cx="45719" cy="299083"/>
          </a:xfrm>
        </p:grpSpPr>
        <p:sp>
          <p:nvSpPr>
            <p:cNvPr id="5166" name="椭圆 65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67" name="直接连接符 70"/>
            <p:cNvSpPr>
              <a:spLocks noChangeShapeType="1"/>
            </p:cNvSpPr>
            <p:nvPr/>
          </p:nvSpPr>
          <p:spPr bwMode="auto">
            <a:xfrm>
              <a:off x="27622" y="51433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>
            <a:grpSpLocks/>
          </p:cNvGrpSpPr>
          <p:nvPr/>
        </p:nvGrpSpPr>
        <p:grpSpPr bwMode="auto">
          <a:xfrm>
            <a:off x="6494463" y="6010275"/>
            <a:ext cx="46037" cy="296863"/>
            <a:chOff x="0" y="0"/>
            <a:chExt cx="45719" cy="296782"/>
          </a:xfrm>
        </p:grpSpPr>
        <p:sp>
          <p:nvSpPr>
            <p:cNvPr id="5169" name="椭圆 64"/>
            <p:cNvSpPr>
              <a:spLocks noChangeArrowheads="1"/>
            </p:cNvSpPr>
            <p:nvPr/>
          </p:nvSpPr>
          <p:spPr bwMode="auto">
            <a:xfrm>
              <a:off x="0" y="0"/>
              <a:ext cx="45719" cy="45719"/>
            </a:xfrm>
            <a:prstGeom prst="ellipse">
              <a:avLst/>
            </a:prstGeom>
            <a:noFill/>
            <a:ln w="6350" cap="flat" cmpd="sng">
              <a:solidFill>
                <a:srgbClr val="7F7F7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5170" name="直接连接符 71"/>
            <p:cNvSpPr>
              <a:spLocks noChangeShapeType="1"/>
            </p:cNvSpPr>
            <p:nvPr/>
          </p:nvSpPr>
          <p:spPr bwMode="auto">
            <a:xfrm>
              <a:off x="27622" y="49132"/>
              <a:ext cx="1" cy="247650"/>
            </a:xfrm>
            <a:prstGeom prst="line">
              <a:avLst/>
            </a:prstGeom>
            <a:noFill/>
            <a:ln w="9525" cap="flat" cmpd="sng">
              <a:solidFill>
                <a:srgbClr val="7F7F7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1" name="矩形 77"/>
          <p:cNvSpPr>
            <a:spLocks noChangeArrowheads="1"/>
          </p:cNvSpPr>
          <p:nvPr/>
        </p:nvSpPr>
        <p:spPr bwMode="auto">
          <a:xfrm>
            <a:off x="2990850" y="6308725"/>
            <a:ext cx="363538" cy="120650"/>
          </a:xfrm>
          <a:prstGeom prst="rect">
            <a:avLst/>
          </a:prstGeom>
          <a:solidFill>
            <a:srgbClr val="5E851A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2" name="文本框 83"/>
          <p:cNvSpPr>
            <a:spLocks noChangeArrowheads="1"/>
          </p:cNvSpPr>
          <p:nvPr/>
        </p:nvSpPr>
        <p:spPr bwMode="auto">
          <a:xfrm>
            <a:off x="2921000" y="6254750"/>
            <a:ext cx="4921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HOME</a:t>
            </a:r>
            <a:endParaRPr lang="zh-CN" altLang="en-US" sz="9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3" name="矩形 78"/>
          <p:cNvSpPr>
            <a:spLocks noChangeArrowheads="1"/>
          </p:cNvSpPr>
          <p:nvPr/>
        </p:nvSpPr>
        <p:spPr bwMode="auto">
          <a:xfrm>
            <a:off x="3673475" y="6308725"/>
            <a:ext cx="577850" cy="11430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4" name="文本框 8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613150" y="6238875"/>
            <a:ext cx="788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Study Plan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5" name="矩形 80"/>
          <p:cNvSpPr>
            <a:spLocks noChangeArrowheads="1"/>
          </p:cNvSpPr>
          <p:nvPr/>
        </p:nvSpPr>
        <p:spPr bwMode="auto">
          <a:xfrm>
            <a:off x="4510088" y="6308725"/>
            <a:ext cx="346075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6" name="文本框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454525" y="6245225"/>
            <a:ext cx="5175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Share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7" name="矩形 89"/>
          <p:cNvSpPr>
            <a:spLocks noChangeArrowheads="1"/>
          </p:cNvSpPr>
          <p:nvPr/>
        </p:nvSpPr>
        <p:spPr bwMode="auto">
          <a:xfrm>
            <a:off x="5165725" y="6308725"/>
            <a:ext cx="890588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8" name="文本框 9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118100" y="6245225"/>
            <a:ext cx="10429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Good  Websites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79" name="矩形 91"/>
          <p:cNvSpPr>
            <a:spLocks noChangeArrowheads="1"/>
          </p:cNvSpPr>
          <p:nvPr/>
        </p:nvSpPr>
        <p:spPr bwMode="auto">
          <a:xfrm>
            <a:off x="6353175" y="6308725"/>
            <a:ext cx="330200" cy="120650"/>
          </a:xfrm>
          <a:prstGeom prst="rect">
            <a:avLst/>
          </a:prstGeom>
          <a:solidFill>
            <a:srgbClr val="3F3F3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80" name="文本框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276975" y="6245225"/>
            <a:ext cx="495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F2F2F2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Cambria" pitchFamily="18" charset="0"/>
              </a:rPr>
              <a:t>Video</a:t>
            </a:r>
            <a:endParaRPr lang="zh-CN" altLang="en-US" sz="1000">
              <a:solidFill>
                <a:srgbClr val="F2F2F2"/>
              </a:solidFill>
              <a:latin typeface="Cambria" pitchFamily="18" charset="0"/>
              <a:ea typeface="黑体" pitchFamily="49" charset="-122"/>
              <a:sym typeface="黑体" pitchFamily="49" charset="-122"/>
            </a:endParaRPr>
          </a:p>
        </p:txBody>
      </p:sp>
      <p:grpSp>
        <p:nvGrpSpPr>
          <p:cNvPr id="9" name="组合 96"/>
          <p:cNvGrpSpPr>
            <a:grpSpLocks/>
          </p:cNvGrpSpPr>
          <p:nvPr/>
        </p:nvGrpSpPr>
        <p:grpSpPr bwMode="auto">
          <a:xfrm rot="18900000">
            <a:off x="-610427" y="384370"/>
            <a:ext cx="2647460" cy="627705"/>
            <a:chOff x="806" y="-561"/>
            <a:chExt cx="2648914" cy="626911"/>
          </a:xfrm>
        </p:grpSpPr>
        <p:sp>
          <p:nvSpPr>
            <p:cNvPr id="5183" name="矩形 73"/>
            <p:cNvSpPr>
              <a:spLocks noChangeArrowheads="1"/>
            </p:cNvSpPr>
            <p:nvPr/>
          </p:nvSpPr>
          <p:spPr bwMode="auto">
            <a:xfrm>
              <a:off x="619183" y="14350"/>
              <a:ext cx="1439789" cy="61200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Chart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84" name="直角三角形 74"/>
            <p:cNvSpPr>
              <a:spLocks noChangeArrowheads="1"/>
            </p:cNvSpPr>
            <p:nvPr/>
          </p:nvSpPr>
          <p:spPr bwMode="auto">
            <a:xfrm>
              <a:off x="2036976" y="-560"/>
              <a:ext cx="612744" cy="612000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85" name="直角三角形 75"/>
            <p:cNvSpPr>
              <a:spLocks noChangeArrowheads="1"/>
            </p:cNvSpPr>
            <p:nvPr/>
          </p:nvSpPr>
          <p:spPr bwMode="auto">
            <a:xfrm rot="16200000">
              <a:off x="1178" y="-933"/>
              <a:ext cx="612000" cy="612744"/>
            </a:xfrm>
            <a:prstGeom prst="rtTriangle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000" b="1"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5186" name="直接连接符 76"/>
          <p:cNvSpPr>
            <a:spLocks noChangeShapeType="1"/>
          </p:cNvSpPr>
          <p:nvPr/>
        </p:nvSpPr>
        <p:spPr bwMode="auto">
          <a:xfrm>
            <a:off x="527050" y="6076950"/>
            <a:ext cx="1385888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828800" y="2251055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4" name="Picture 2" descr="D:\WampServer\wamp\www\myvue\vue课件\de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84830" y="476509"/>
            <a:ext cx="9250346" cy="5009891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"/>
        <a:ea typeface="宋体"/>
        <a:cs typeface=""/>
      </a:majorFont>
      <a:minorFont>
        <a:latin typeface="Cambri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Pages>0</Pages>
  <Words>401</Words>
  <Characters>0</Characters>
  <Application>Microsoft Office PowerPoint</Application>
  <DocSecurity>0</DocSecurity>
  <PresentationFormat>自定义</PresentationFormat>
  <Lines>0</Lines>
  <Paragraphs>282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黑体</vt:lpstr>
      <vt:lpstr>Cambria</vt:lpstr>
      <vt:lpstr>Enter Sansman</vt:lpstr>
      <vt:lpstr>Eras Light ITC</vt:lpstr>
      <vt:lpstr>微软雅黑</vt:lpstr>
      <vt:lpstr>HY헤드라인M</vt:lpstr>
      <vt:lpstr>Calibri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Microsoft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</dc:creator>
  <cp:lastModifiedBy>wuwh</cp:lastModifiedBy>
  <cp:revision>273</cp:revision>
  <dcterms:created xsi:type="dcterms:W3CDTF">2013-12-16T11:11:00Z</dcterms:created>
  <dcterms:modified xsi:type="dcterms:W3CDTF">2017-11-16T15:59:21Z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2052-9.1.0.5087</vt:lpwstr>
  </property>
</Properties>
</file>