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4" r:id="rId2"/>
    <p:sldId id="275" r:id="rId3"/>
    <p:sldId id="276" r:id="rId4"/>
    <p:sldId id="256" r:id="rId5"/>
    <p:sldId id="257" r:id="rId6"/>
    <p:sldId id="265" r:id="rId7"/>
    <p:sldId id="258" r:id="rId8"/>
    <p:sldId id="259" r:id="rId9"/>
    <p:sldId id="260" r:id="rId10"/>
    <p:sldId id="261" r:id="rId11"/>
    <p:sldId id="264" r:id="rId12"/>
    <p:sldId id="262" r:id="rId13"/>
    <p:sldId id="263" r:id="rId14"/>
    <p:sldId id="266" r:id="rId15"/>
    <p:sldId id="267" r:id="rId16"/>
    <p:sldId id="268" r:id="rId17"/>
    <p:sldId id="269" r:id="rId18"/>
    <p:sldId id="277" r:id="rId19"/>
    <p:sldId id="270" r:id="rId20"/>
    <p:sldId id="271" r:id="rId21"/>
    <p:sldId id="272" r:id="rId22"/>
    <p:sldId id="273" r:id="rId23"/>
    <p:sldId id="278" r:id="rId24"/>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1" d="100"/>
          <a:sy n="61" d="100"/>
        </p:scale>
        <p:origin x="42"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397369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331885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64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906624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6181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2944768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578403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231613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396606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84A1E77-BC1C-4ED5-97D6-BFA9180F9C06}"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98888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84A1E77-BC1C-4ED5-97D6-BFA9180F9C06}"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425264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84A1E77-BC1C-4ED5-97D6-BFA9180F9C06}"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44467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84A1E77-BC1C-4ED5-97D6-BFA9180F9C06}"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280196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A1E77-BC1C-4ED5-97D6-BFA9180F9C06}"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285776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84A1E77-BC1C-4ED5-97D6-BFA9180F9C06}"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139192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84A1E77-BC1C-4ED5-97D6-BFA9180F9C06}"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F280F7B-D269-4123-92B2-967F0FE659D5}" type="slidenum">
              <a:rPr lang="es-GT" smtClean="0"/>
              <a:t>‹Nº›</a:t>
            </a:fld>
            <a:endParaRPr lang="es-GT"/>
          </a:p>
        </p:txBody>
      </p:sp>
    </p:spTree>
    <p:extLst>
      <p:ext uri="{BB962C8B-B14F-4D97-AF65-F5344CB8AC3E}">
        <p14:creationId xmlns:p14="http://schemas.microsoft.com/office/powerpoint/2010/main" val="261099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4A1E77-BC1C-4ED5-97D6-BFA9180F9C06}" type="datetimeFigureOut">
              <a:rPr lang="es-GT" smtClean="0"/>
              <a:t>20/04/2017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280F7B-D269-4123-92B2-967F0FE659D5}" type="slidenum">
              <a:rPr lang="es-GT" smtClean="0"/>
              <a:t>‹Nº›</a:t>
            </a:fld>
            <a:endParaRPr lang="es-GT"/>
          </a:p>
        </p:txBody>
      </p:sp>
    </p:spTree>
    <p:extLst>
      <p:ext uri="{BB962C8B-B14F-4D97-AF65-F5344CB8AC3E}">
        <p14:creationId xmlns:p14="http://schemas.microsoft.com/office/powerpoint/2010/main" val="25871909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Internet" TargetMode="External"/><Relationship Id="rId3" Type="http://schemas.openxmlformats.org/officeDocument/2006/relationships/hyperlink" Target="https://es.wikipedia.org/wiki/Ciencia" TargetMode="External"/><Relationship Id="rId7" Type="http://schemas.openxmlformats.org/officeDocument/2006/relationships/hyperlink" Target="https://es.wikipedia.org/wiki/Circuito_integrado" TargetMode="External"/><Relationship Id="rId2" Type="http://schemas.openxmlformats.org/officeDocument/2006/relationships/hyperlink" Target="https://es.wikipedia.org/wiki/Inform%C3%A1tica#cite_note-1" TargetMode="External"/><Relationship Id="rId1" Type="http://schemas.openxmlformats.org/officeDocument/2006/relationships/slideLayout" Target="../slideLayouts/slideLayout2.xml"/><Relationship Id="rId6" Type="http://schemas.openxmlformats.org/officeDocument/2006/relationships/hyperlink" Target="https://es.wikipedia.org/wiki/Electr%C3%B3nica_digital" TargetMode="External"/><Relationship Id="rId11" Type="http://schemas.openxmlformats.org/officeDocument/2006/relationships/image" Target="../media/image2.jpg"/><Relationship Id="rId5" Type="http://schemas.openxmlformats.org/officeDocument/2006/relationships/hyperlink" Target="https://es.wikipedia.org/wiki/Dato" TargetMode="External"/><Relationship Id="rId10" Type="http://schemas.openxmlformats.org/officeDocument/2006/relationships/hyperlink" Target="https://es.wikipedia.org/wiki/Inform%C3%A1tica#cite_note-2" TargetMode="External"/><Relationship Id="rId4" Type="http://schemas.openxmlformats.org/officeDocument/2006/relationships/hyperlink" Target="https://es.wikipedia.org/wiki/Informaci%C3%B3n" TargetMode="External"/><Relationship Id="rId9" Type="http://schemas.openxmlformats.org/officeDocument/2006/relationships/hyperlink" Target="https://es.wikipedia.org/wiki/Telefon%C3%ADa_m%C3%B3vi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monografias.com/trabajos15/estadistica/estadistica.shtml" TargetMode="External"/><Relationship Id="rId3" Type="http://schemas.openxmlformats.org/officeDocument/2006/relationships/hyperlink" Target="http://www.monografias.com/trabajos5/estat/estat.shtml" TargetMode="External"/><Relationship Id="rId7" Type="http://schemas.openxmlformats.org/officeDocument/2006/relationships/hyperlink" Target="http://www.monografias.com/trabajos7/sisinf/sisinf.shtml" TargetMode="External"/><Relationship Id="rId12" Type="http://schemas.openxmlformats.org/officeDocument/2006/relationships/image" Target="../media/image3.jpg"/><Relationship Id="rId2" Type="http://schemas.openxmlformats.org/officeDocument/2006/relationships/hyperlink" Target="http://www.monografias.com/trabajos35/newton-fuerza-aceleracion/newton-fuerza-aceleracio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1/basda/basda.shtml" TargetMode="External"/><Relationship Id="rId11" Type="http://schemas.openxmlformats.org/officeDocument/2006/relationships/hyperlink" Target="http://www.monografias.com/trabajos11/teosis/teosis.shtml" TargetMode="External"/><Relationship Id="rId5" Type="http://schemas.openxmlformats.org/officeDocument/2006/relationships/hyperlink" Target="http://www.monografias.com/trabajos10/tarin/tarin.shtml" TargetMode="External"/><Relationship Id="rId10" Type="http://schemas.openxmlformats.org/officeDocument/2006/relationships/hyperlink" Target="http://www.monografias.com/trabajos7/esun/esun.shtml" TargetMode="External"/><Relationship Id="rId4" Type="http://schemas.openxmlformats.org/officeDocument/2006/relationships/hyperlink" Target="http://www.monografias.com/trabajos15/transformacion-madera/transformacion-madera.shtml" TargetMode="External"/><Relationship Id="rId9" Type="http://schemas.openxmlformats.org/officeDocument/2006/relationships/hyperlink" Target="http://www.monografias.com/trabajos/explodemo/explodemo.s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monografias.com/trabajos16/manual-ingles/manual-ingles.shtml" TargetMode="External"/><Relationship Id="rId13" Type="http://schemas.openxmlformats.org/officeDocument/2006/relationships/hyperlink" Target="http://www.monografias.com/trabajos5/resudeimp/resudeimp.shtml" TargetMode="External"/><Relationship Id="rId3" Type="http://schemas.openxmlformats.org/officeDocument/2006/relationships/hyperlink" Target="http://www.monografias.com/trabajos15/computadoras/computadoras.shtml" TargetMode="External"/><Relationship Id="rId7" Type="http://schemas.openxmlformats.org/officeDocument/2006/relationships/hyperlink" Target="http://www.monografias.com/Matematicas/index.shtml" TargetMode="External"/><Relationship Id="rId12" Type="http://schemas.openxmlformats.org/officeDocument/2006/relationships/hyperlink" Target="http://www.monografias.com/trabajos6/diop/diop.shtml" TargetMode="External"/><Relationship Id="rId2" Type="http://schemas.openxmlformats.org/officeDocument/2006/relationships/hyperlink" Target="http://www.monografias.com/trabajos6/etic/etic.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5/historias-de-matematicos/historias-de-matematicos.shtml" TargetMode="External"/><Relationship Id="rId11" Type="http://schemas.openxmlformats.org/officeDocument/2006/relationships/hyperlink" Target="http://www.monografias.com/trabajos5/sisope/sisope.shtml" TargetMode="External"/><Relationship Id="rId5" Type="http://schemas.openxmlformats.org/officeDocument/2006/relationships/hyperlink" Target="http://www.monografias.com/trabajos15/calidad-serv/calidad-serv.shtml#PLANT" TargetMode="External"/><Relationship Id="rId15" Type="http://schemas.openxmlformats.org/officeDocument/2006/relationships/image" Target="../media/image4.jpg"/><Relationship Id="rId10" Type="http://schemas.openxmlformats.org/officeDocument/2006/relationships/hyperlink" Target="http://www.monografias.com/trabajos13/memor/memor.shtml" TargetMode="External"/><Relationship Id="rId4" Type="http://schemas.openxmlformats.org/officeDocument/2006/relationships/hyperlink" Target="http://www.monografias.com/trabajos6/auti/auti.shtml" TargetMode="External"/><Relationship Id="rId9" Type="http://schemas.openxmlformats.org/officeDocument/2006/relationships/hyperlink" Target="http://www.monografias.com/Tecnologia/index.shtml" TargetMode="External"/><Relationship Id="rId14" Type="http://schemas.openxmlformats.org/officeDocument/2006/relationships/hyperlink" Target="http://www.monografias.com/trabajos7/regi/regi.s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monografias.com/trabajos16/manual-ingles/manual-ingles.shtml" TargetMode="External"/><Relationship Id="rId13" Type="http://schemas.openxmlformats.org/officeDocument/2006/relationships/hyperlink" Target="http://www.monografias.com/trabajos5/resudeimp/resudeimp.shtml" TargetMode="External"/><Relationship Id="rId3" Type="http://schemas.openxmlformats.org/officeDocument/2006/relationships/hyperlink" Target="http://www.monografias.com/trabajos15/computadoras/computadoras.shtml" TargetMode="External"/><Relationship Id="rId7" Type="http://schemas.openxmlformats.org/officeDocument/2006/relationships/hyperlink" Target="http://www.monografias.com/Matematicas/index.shtml" TargetMode="External"/><Relationship Id="rId12" Type="http://schemas.openxmlformats.org/officeDocument/2006/relationships/hyperlink" Target="http://www.monografias.com/trabajos6/diop/diop.shtml" TargetMode="External"/><Relationship Id="rId2" Type="http://schemas.openxmlformats.org/officeDocument/2006/relationships/hyperlink" Target="http://www.monografias.com/trabajos6/etic/etic.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5/historias-de-matematicos/historias-de-matematicos.shtml" TargetMode="External"/><Relationship Id="rId11" Type="http://schemas.openxmlformats.org/officeDocument/2006/relationships/hyperlink" Target="http://www.monografias.com/trabajos5/sisope/sisope.shtml" TargetMode="External"/><Relationship Id="rId5" Type="http://schemas.openxmlformats.org/officeDocument/2006/relationships/hyperlink" Target="http://www.monografias.com/trabajos15/calidad-serv/calidad-serv.shtml#PLANT" TargetMode="External"/><Relationship Id="rId15" Type="http://schemas.openxmlformats.org/officeDocument/2006/relationships/image" Target="../media/image5.jpg"/><Relationship Id="rId10" Type="http://schemas.openxmlformats.org/officeDocument/2006/relationships/hyperlink" Target="http://www.monografias.com/trabajos13/memor/memor.shtml" TargetMode="External"/><Relationship Id="rId4" Type="http://schemas.openxmlformats.org/officeDocument/2006/relationships/hyperlink" Target="http://www.monografias.com/trabajos6/auti/auti.shtml" TargetMode="External"/><Relationship Id="rId9" Type="http://schemas.openxmlformats.org/officeDocument/2006/relationships/hyperlink" Target="http://www.monografias.com/Tecnologia/index.shtml" TargetMode="External"/><Relationship Id="rId14" Type="http://schemas.openxmlformats.org/officeDocument/2006/relationships/hyperlink" Target="http://www.monografias.com/trabajos7/regi/regi.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7588" y="216126"/>
            <a:ext cx="11473841" cy="5987441"/>
          </a:xfrm>
        </p:spPr>
        <p:txBody>
          <a:bodyPr numCol="1">
            <a:normAutofit fontScale="92500" lnSpcReduction="10000"/>
          </a:bodyPr>
          <a:lstStyle/>
          <a:p>
            <a:pPr marL="0" indent="0">
              <a:buNone/>
            </a:pPr>
            <a:r>
              <a:rPr lang="es-GT" dirty="0"/>
              <a:t> </a:t>
            </a:r>
            <a:r>
              <a:rPr lang="es-GT" dirty="0" smtClean="0"/>
              <a:t>                  </a:t>
            </a:r>
          </a:p>
          <a:p>
            <a:pPr marL="0" indent="0">
              <a:buNone/>
            </a:pPr>
            <a:r>
              <a:rPr lang="es-GT" sz="3600" dirty="0" smtClean="0">
                <a:latin typeface="Algerian" panose="04020705040A02060702" pitchFamily="82" charset="0"/>
              </a:rPr>
              <a:t>COLEGIO LICEO COMPU-MARKET</a:t>
            </a:r>
          </a:p>
          <a:p>
            <a:endParaRPr lang="es-GT" dirty="0" smtClean="0"/>
          </a:p>
          <a:p>
            <a:endParaRPr lang="es-GT" dirty="0"/>
          </a:p>
          <a:p>
            <a:endParaRPr lang="es-GT" dirty="0" smtClean="0"/>
          </a:p>
          <a:p>
            <a:pPr marL="0" indent="0">
              <a:buNone/>
            </a:pPr>
            <a:r>
              <a:rPr lang="es-GT" dirty="0" smtClean="0"/>
              <a:t>Trabajo:</a:t>
            </a:r>
            <a:r>
              <a:rPr lang="en-US" dirty="0" smtClean="0"/>
              <a:t> </a:t>
            </a:r>
            <a:r>
              <a:rPr lang="en-US" dirty="0" err="1" smtClean="0"/>
              <a:t>lavoratorio</a:t>
            </a:r>
            <a:endParaRPr lang="en-US" dirty="0" smtClean="0"/>
          </a:p>
          <a:p>
            <a:pPr marL="0" indent="0">
              <a:buNone/>
            </a:pPr>
            <a:r>
              <a:rPr lang="en-US" dirty="0" err="1" smtClean="0"/>
              <a:t>Tema</a:t>
            </a:r>
            <a:r>
              <a:rPr lang="en-US" dirty="0" smtClean="0"/>
              <a:t>: </a:t>
            </a:r>
            <a:r>
              <a:rPr lang="en-US" dirty="0" err="1" smtClean="0"/>
              <a:t>historia</a:t>
            </a:r>
            <a:r>
              <a:rPr lang="en-US" dirty="0" smtClean="0"/>
              <a:t> de la </a:t>
            </a:r>
            <a:r>
              <a:rPr lang="en-US" dirty="0" err="1" smtClean="0"/>
              <a:t>computadora</a:t>
            </a:r>
            <a:endParaRPr lang="en-US" dirty="0"/>
          </a:p>
          <a:p>
            <a:pPr marL="0" indent="0">
              <a:buNone/>
            </a:pPr>
            <a:r>
              <a:rPr lang="en-US" dirty="0" smtClean="0"/>
              <a:t>            </a:t>
            </a:r>
            <a:r>
              <a:rPr lang="en-US" dirty="0" err="1" smtClean="0"/>
              <a:t>historia</a:t>
            </a:r>
            <a:r>
              <a:rPr lang="en-US" dirty="0" smtClean="0"/>
              <a:t> de la </a:t>
            </a:r>
            <a:r>
              <a:rPr lang="en-US" dirty="0" err="1" smtClean="0"/>
              <a:t>programacion</a:t>
            </a:r>
            <a:endParaRPr lang="en-US" dirty="0" smtClean="0"/>
          </a:p>
          <a:p>
            <a:pPr marL="0" indent="0">
              <a:buNone/>
            </a:pPr>
            <a:r>
              <a:rPr lang="en-US" dirty="0"/>
              <a:t> </a:t>
            </a:r>
            <a:r>
              <a:rPr lang="en-US" dirty="0" smtClean="0"/>
              <a:t>           </a:t>
            </a:r>
            <a:r>
              <a:rPr lang="en-US" dirty="0" err="1" smtClean="0"/>
              <a:t>mantenimiento</a:t>
            </a:r>
            <a:r>
              <a:rPr lang="en-US" dirty="0" smtClean="0"/>
              <a:t> preventive</a:t>
            </a:r>
          </a:p>
          <a:p>
            <a:pPr marL="0" indent="0">
              <a:buNone/>
            </a:pPr>
            <a:r>
              <a:rPr lang="en-US" dirty="0" smtClean="0"/>
              <a:t>                                                                                 </a:t>
            </a:r>
          </a:p>
          <a:p>
            <a:pPr marL="0" indent="0">
              <a:buNone/>
            </a:pPr>
            <a:r>
              <a:rPr lang="en-US" dirty="0" err="1" smtClean="0"/>
              <a:t>Nombre</a:t>
            </a:r>
            <a:r>
              <a:rPr lang="en-US" dirty="0" smtClean="0"/>
              <a:t>: </a:t>
            </a:r>
            <a:r>
              <a:rPr lang="en-US" dirty="0" err="1"/>
              <a:t>H</a:t>
            </a:r>
            <a:r>
              <a:rPr lang="en-US" dirty="0" err="1" smtClean="0"/>
              <a:t>ember</a:t>
            </a:r>
            <a:r>
              <a:rPr lang="en-US" dirty="0" smtClean="0"/>
              <a:t> Daniel                                                                              </a:t>
            </a:r>
          </a:p>
          <a:p>
            <a:pPr marL="0" indent="0">
              <a:buNone/>
            </a:pPr>
            <a:r>
              <a:rPr lang="en-US" dirty="0" err="1" smtClean="0"/>
              <a:t>Apellido</a:t>
            </a:r>
            <a:r>
              <a:rPr lang="en-US" dirty="0" smtClean="0"/>
              <a:t>: </a:t>
            </a:r>
            <a:r>
              <a:rPr lang="en-US" dirty="0"/>
              <a:t>R</a:t>
            </a:r>
            <a:r>
              <a:rPr lang="en-US" dirty="0" smtClean="0"/>
              <a:t>odriguez </a:t>
            </a:r>
            <a:r>
              <a:rPr lang="en-US" dirty="0" err="1" smtClean="0"/>
              <a:t>Berganza</a:t>
            </a:r>
            <a:r>
              <a:rPr lang="en-US" dirty="0" smtClean="0"/>
              <a:t>                                                                               </a:t>
            </a:r>
          </a:p>
          <a:p>
            <a:pPr marL="0" indent="0">
              <a:buNone/>
            </a:pPr>
            <a:r>
              <a:rPr lang="en-US" dirty="0" smtClean="0"/>
              <a:t>Carrera:                                             </a:t>
            </a:r>
          </a:p>
          <a:p>
            <a:pPr marL="0" indent="0">
              <a:buNone/>
            </a:pPr>
            <a:r>
              <a:rPr lang="en-US" dirty="0" err="1" smtClean="0"/>
              <a:t>Bachiller</a:t>
            </a:r>
            <a:r>
              <a:rPr lang="en-US" dirty="0" smtClean="0"/>
              <a:t> en </a:t>
            </a:r>
            <a:r>
              <a:rPr lang="en-US" dirty="0" err="1"/>
              <a:t>C</a:t>
            </a:r>
            <a:r>
              <a:rPr lang="en-US" dirty="0" err="1" smtClean="0"/>
              <a:t>omputacion</a:t>
            </a:r>
            <a:r>
              <a:rPr lang="en-US" dirty="0" smtClean="0"/>
              <a:t> con   </a:t>
            </a:r>
            <a:r>
              <a:rPr lang="en-US" dirty="0" err="1" smtClean="0"/>
              <a:t>Orientacion</a:t>
            </a:r>
            <a:r>
              <a:rPr lang="en-US" dirty="0" smtClean="0"/>
              <a:t> </a:t>
            </a:r>
            <a:r>
              <a:rPr lang="en-US" dirty="0" err="1" smtClean="0"/>
              <a:t>Cientifica</a:t>
            </a:r>
            <a:endParaRPr lang="en-US" dirty="0" smtClean="0"/>
          </a:p>
          <a:p>
            <a:pPr marL="0" indent="0" algn="ctr">
              <a:buNone/>
            </a:pPr>
            <a:r>
              <a:rPr lang="en-US" dirty="0" smtClean="0"/>
              <a:t> </a:t>
            </a:r>
          </a:p>
          <a:p>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309" y="921401"/>
            <a:ext cx="2417524" cy="1477227"/>
          </a:xfrm>
          <a:prstGeom prst="rect">
            <a:avLst/>
          </a:prstGeom>
        </p:spPr>
      </p:pic>
    </p:spTree>
    <p:extLst>
      <p:ext uri="{BB962C8B-B14F-4D97-AF65-F5344CB8AC3E}">
        <p14:creationId xmlns:p14="http://schemas.microsoft.com/office/powerpoint/2010/main" val="368135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 calcmode="lin" valueType="num">
                                      <p:cBhvr additive="base">
                                        <p:cTn id="3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 calcmode="lin" valueType="num">
                                      <p:cBhvr additive="base">
                                        <p:cTn id="4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4893" y="145809"/>
            <a:ext cx="9055602" cy="6146503"/>
          </a:xfrm>
        </p:spPr>
        <p:txBody>
          <a:bodyPr>
            <a:normAutofit/>
          </a:bodyPr>
          <a:lstStyle/>
          <a:p>
            <a:r>
              <a:rPr lang="es-GT" dirty="0" smtClean="0"/>
              <a:t>Ordenadores electrónicos</a:t>
            </a:r>
          </a:p>
          <a:p>
            <a:endParaRPr lang="es-GT" dirty="0" smtClean="0"/>
          </a:p>
          <a:p>
            <a:r>
              <a:rPr lang="es-GT" dirty="0" smtClean="0"/>
              <a:t>Durante la II Guerra Mundial (1939-1945), un equipo de científicos y matemáticos que trabajaban en </a:t>
            </a:r>
            <a:r>
              <a:rPr lang="es-GT" dirty="0" err="1" smtClean="0"/>
              <a:t>Bletchley</a:t>
            </a:r>
            <a:r>
              <a:rPr lang="es-GT" dirty="0" smtClean="0"/>
              <a:t> Park, al norte de Londres, crearon lo que se consideró el primer ordenador digital totalmente electrónico: el </a:t>
            </a:r>
            <a:r>
              <a:rPr lang="es-GT" dirty="0" err="1" smtClean="0"/>
              <a:t>Colossus</a:t>
            </a:r>
            <a:r>
              <a:rPr lang="es-GT" dirty="0" smtClean="0"/>
              <a:t>. Hacia diciembre de 1943 el </a:t>
            </a:r>
            <a:r>
              <a:rPr lang="es-GT" dirty="0" err="1" smtClean="0"/>
              <a:t>Colossus</a:t>
            </a:r>
            <a:r>
              <a:rPr lang="es-GT" dirty="0" smtClean="0"/>
              <a:t>, que incorporaba 1.500 válvulas o tubos de vacío, era ya operativo. Fue utilizado por el equipo dirigido por Alan </a:t>
            </a:r>
            <a:r>
              <a:rPr lang="es-GT" dirty="0" err="1" smtClean="0"/>
              <a:t>Turing</a:t>
            </a:r>
            <a:r>
              <a:rPr lang="es-GT" dirty="0" smtClean="0"/>
              <a:t> para descodificar los mensajes de radio cifrados de los alemanes. En 1939 y con independencia de este proyecto, John </a:t>
            </a:r>
            <a:r>
              <a:rPr lang="es-GT" dirty="0" err="1" smtClean="0"/>
              <a:t>Atanasoff</a:t>
            </a:r>
            <a:r>
              <a:rPr lang="es-GT" dirty="0" smtClean="0"/>
              <a:t> y </a:t>
            </a:r>
            <a:r>
              <a:rPr lang="es-GT" dirty="0" err="1" smtClean="0"/>
              <a:t>Clifford</a:t>
            </a:r>
            <a:r>
              <a:rPr lang="es-GT" dirty="0" smtClean="0"/>
              <a:t> Berry ya habían construido un prototipo de máquina electrónica en el Iowa </a:t>
            </a:r>
            <a:r>
              <a:rPr lang="es-GT" dirty="0" err="1" smtClean="0"/>
              <a:t>State</a:t>
            </a:r>
            <a:r>
              <a:rPr lang="es-GT" dirty="0" smtClean="0"/>
              <a:t> </a:t>
            </a:r>
            <a:r>
              <a:rPr lang="es-GT" dirty="0" err="1" smtClean="0"/>
              <a:t>College</a:t>
            </a:r>
            <a:r>
              <a:rPr lang="es-GT" dirty="0" smtClean="0"/>
              <a:t> (EEUU). Este prototipo y las investigaciones posteriores se realizaron en el anonimato, y más tarde quedaron eclipsadas por el desarrollo del Calculador e integrador numérico digital electrónico (ENIAC) en 1945. El ENIAC, que según mostró la evidencia se basaba en gran medida en el ‘ordenador’ </a:t>
            </a:r>
            <a:r>
              <a:rPr lang="es-GT" dirty="0" err="1" smtClean="0"/>
              <a:t>Atanasoff</a:t>
            </a:r>
            <a:r>
              <a:rPr lang="es-GT" dirty="0" smtClean="0"/>
              <a:t>-Berry (ABC, acrónimo de </a:t>
            </a:r>
            <a:r>
              <a:rPr lang="es-GT" dirty="0" err="1" smtClean="0"/>
              <a:t>Electronic</a:t>
            </a:r>
            <a:r>
              <a:rPr lang="es-GT" dirty="0" smtClean="0"/>
              <a:t> </a:t>
            </a:r>
            <a:r>
              <a:rPr lang="es-GT" dirty="0" err="1" smtClean="0"/>
              <a:t>Numerical</a:t>
            </a:r>
            <a:r>
              <a:rPr lang="es-GT" dirty="0" smtClean="0"/>
              <a:t> </a:t>
            </a:r>
            <a:r>
              <a:rPr lang="es-GT" dirty="0" err="1" smtClean="0"/>
              <a:t>Integrator</a:t>
            </a:r>
            <a:r>
              <a:rPr lang="es-GT" dirty="0" smtClean="0"/>
              <a:t> and </a:t>
            </a:r>
            <a:r>
              <a:rPr lang="es-GT" dirty="0" err="1" smtClean="0"/>
              <a:t>Computer</a:t>
            </a:r>
            <a:r>
              <a:rPr lang="es-GT" dirty="0" smtClean="0"/>
              <a:t>), obtuvo una patente que caducó en 1973, varias décadas más tarde.</a:t>
            </a:r>
          </a:p>
          <a:p>
            <a:endParaRPr lang="es-GT" dirty="0" smtClean="0"/>
          </a:p>
          <a:p>
            <a:pPr marL="0" indent="0">
              <a:buNone/>
            </a:pPr>
            <a:endParaRPr lang="es-GT"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435" y="4824978"/>
            <a:ext cx="2628900" cy="1733550"/>
          </a:xfrm>
          <a:prstGeom prst="rect">
            <a:avLst/>
          </a:prstGeom>
        </p:spPr>
      </p:pic>
    </p:spTree>
    <p:extLst>
      <p:ext uri="{BB962C8B-B14F-4D97-AF65-F5344CB8AC3E}">
        <p14:creationId xmlns:p14="http://schemas.microsoft.com/office/powerpoint/2010/main" val="377429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204369"/>
            <a:ext cx="9645041" cy="4945911"/>
          </a:xfrm>
        </p:spPr>
        <p:txBody>
          <a:bodyPr>
            <a:noAutofit/>
          </a:bodyPr>
          <a:lstStyle/>
          <a:p>
            <a:pPr algn="ctr"/>
            <a:r>
              <a:rPr lang="es-GT" sz="9600" dirty="0" smtClean="0">
                <a:latin typeface="Algerian" panose="04020705040A02060702" pitchFamily="82" charset="0"/>
              </a:rPr>
              <a:t>Historia de la </a:t>
            </a:r>
            <a:r>
              <a:rPr lang="es-GT" sz="9600" dirty="0" err="1" smtClean="0">
                <a:latin typeface="Algerian" panose="04020705040A02060702" pitchFamily="82" charset="0"/>
              </a:rPr>
              <a:t>programacion</a:t>
            </a:r>
            <a:endParaRPr lang="es-GT" sz="9600" dirty="0">
              <a:latin typeface="Algerian" panose="04020705040A02060702" pitchFamily="82" charset="0"/>
            </a:endParaRPr>
          </a:p>
        </p:txBody>
      </p:sp>
    </p:spTree>
    <p:extLst>
      <p:ext uri="{BB962C8B-B14F-4D97-AF65-F5344CB8AC3E}">
        <p14:creationId xmlns:p14="http://schemas.microsoft.com/office/powerpoint/2010/main" val="24275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4378" y="347287"/>
            <a:ext cx="8596668" cy="3880773"/>
          </a:xfrm>
        </p:spPr>
        <p:txBody>
          <a:bodyPr>
            <a:normAutofit fontScale="92500" lnSpcReduction="20000"/>
          </a:bodyPr>
          <a:lstStyle/>
          <a:p>
            <a:r>
              <a:rPr lang="es-GT" b="1" dirty="0"/>
              <a:t>Historia de la Programación</a:t>
            </a:r>
          </a:p>
          <a:p>
            <a:r>
              <a:rPr lang="es-GT" b="1" dirty="0"/>
              <a:t>Gottfried </a:t>
            </a:r>
            <a:r>
              <a:rPr lang="es-GT" b="1" dirty="0" err="1"/>
              <a:t>Wilheml</a:t>
            </a:r>
            <a:r>
              <a:rPr lang="es-GT" b="1" dirty="0"/>
              <a:t> von Leibniz</a:t>
            </a:r>
            <a:r>
              <a:rPr lang="es-GT" dirty="0"/>
              <a:t> (1646-1716), quien aprendió matemáticas de forma autodidacta (método no aconsejable en programación) construyó una máquina similar a la de Pascal, aunque algo más compleja, podía dividir, multiplicar y resolver raíces cuadradas.</a:t>
            </a:r>
          </a:p>
          <a:p>
            <a:r>
              <a:rPr lang="es-GT" dirty="0"/>
              <a:t>Pero quien realmente influyó en el diseño de los primeros computadores fue </a:t>
            </a:r>
            <a:r>
              <a:rPr lang="es-GT" b="1" dirty="0"/>
              <a:t>Charles Babbage</a:t>
            </a:r>
            <a:r>
              <a:rPr lang="es-GT" dirty="0"/>
              <a:t> (1793-1871). Con la colaboración de la hija de Lord Byron, </a:t>
            </a:r>
            <a:r>
              <a:rPr lang="es-GT" b="1" dirty="0"/>
              <a:t>Lady Ada </a:t>
            </a:r>
            <a:r>
              <a:rPr lang="es-GT" b="1" dirty="0" err="1"/>
              <a:t>Countess</a:t>
            </a:r>
            <a:r>
              <a:rPr lang="es-GT" b="1" dirty="0"/>
              <a:t> of </a:t>
            </a:r>
            <a:r>
              <a:rPr lang="es-GT" b="1" dirty="0" err="1"/>
              <a:t>Lovelace</a:t>
            </a:r>
            <a:r>
              <a:rPr lang="es-GT" dirty="0"/>
              <a:t> (1815-1852), a la que debe su nombre el lenguaje ADA creado por el </a:t>
            </a:r>
            <a:r>
              <a:rPr lang="es-GT" dirty="0" err="1"/>
              <a:t>DoD</a:t>
            </a:r>
            <a:r>
              <a:rPr lang="es-GT" dirty="0"/>
              <a:t> (Departamento de defensa de Estados Unidos) en los años 70. Babbage diseñó y construyó la "máquina diferencial" para el cálculo de polinomios. Más tarde diseñó la "máquina </a:t>
            </a:r>
            <a:r>
              <a:rPr lang="es-GT" dirty="0" err="1"/>
              <a:t>analitica</a:t>
            </a:r>
            <a:r>
              <a:rPr lang="es-GT" dirty="0"/>
              <a:t>"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p>
          <a:p>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856" y="4042081"/>
            <a:ext cx="3058070" cy="2629940"/>
          </a:xfrm>
          <a:prstGeom prst="rect">
            <a:avLst/>
          </a:prstGeom>
        </p:spPr>
      </p:pic>
    </p:spTree>
    <p:extLst>
      <p:ext uri="{BB962C8B-B14F-4D97-AF65-F5344CB8AC3E}">
        <p14:creationId xmlns:p14="http://schemas.microsoft.com/office/powerpoint/2010/main" val="3805344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20872" y="285294"/>
            <a:ext cx="8931615" cy="6053513"/>
          </a:xfrm>
        </p:spPr>
        <p:txBody>
          <a:bodyPr>
            <a:normAutofit/>
          </a:bodyPr>
          <a:lstStyle/>
          <a:p>
            <a:r>
              <a:rPr lang="es-GT" dirty="0" smtClean="0"/>
              <a:t>Máquina diferencial de Babbage</a:t>
            </a:r>
          </a:p>
          <a:p>
            <a:r>
              <a:rPr lang="es-GT" dirty="0" smtClean="0"/>
              <a:t>Un hito importante en la historia de la informática fueron las tarjetas perforadas como medio para "alimentar" los computadores. Lady Ada </a:t>
            </a:r>
            <a:r>
              <a:rPr lang="es-GT" dirty="0" err="1" smtClean="0"/>
              <a:t>Lovelace</a:t>
            </a:r>
            <a:r>
              <a:rPr lang="es-GT" dirty="0" smtClean="0"/>
              <a:t>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Herman </a:t>
            </a:r>
            <a:r>
              <a:rPr lang="es-GT" dirty="0" err="1" smtClean="0"/>
              <a:t>Hollerit</a:t>
            </a:r>
            <a:r>
              <a:rPr lang="es-GT" dirty="0" smtClean="0"/>
              <a:t> (1860-1929) desarrolló un sistema para automatizar la pesada tarea del censo. Mediante tarjetas perforadas y un sistema de circuitos eléctricos, capaz de leer unas 60 tarjetas por minuto realizó el censo de 1890 en 3 años ahorrando tiempo y dinero. Más tarde fundó la </a:t>
            </a:r>
            <a:r>
              <a:rPr lang="es-GT" dirty="0" err="1" smtClean="0"/>
              <a:t>Tabulating</a:t>
            </a:r>
            <a:r>
              <a:rPr lang="es-GT" dirty="0" smtClean="0"/>
              <a:t> Machine </a:t>
            </a:r>
            <a:r>
              <a:rPr lang="es-GT" dirty="0" err="1" smtClean="0"/>
              <a:t>Company</a:t>
            </a:r>
            <a:r>
              <a:rPr lang="es-GT" dirty="0" smtClean="0"/>
              <a:t> y en 1924 tras alguna que otra fusión nació la Internacional </a:t>
            </a:r>
            <a:r>
              <a:rPr lang="es-GT" dirty="0" err="1" smtClean="0"/>
              <a:t>Bussines</a:t>
            </a:r>
            <a:r>
              <a:rPr lang="es-GT" dirty="0" smtClean="0"/>
              <a:t> Machines, IBM. ¿ Os suena ?</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423" y="3941083"/>
            <a:ext cx="3280043" cy="2536116"/>
          </a:xfrm>
          <a:prstGeom prst="rect">
            <a:avLst/>
          </a:prstGeom>
        </p:spPr>
      </p:pic>
    </p:spTree>
    <p:extLst>
      <p:ext uri="{BB962C8B-B14F-4D97-AF65-F5344CB8AC3E}">
        <p14:creationId xmlns:p14="http://schemas.microsoft.com/office/powerpoint/2010/main" val="353164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1387" y="207803"/>
            <a:ext cx="8916117" cy="6301485"/>
          </a:xfrm>
        </p:spPr>
        <p:txBody>
          <a:bodyPr>
            <a:normAutofit/>
          </a:bodyPr>
          <a:lstStyle/>
          <a:p>
            <a:r>
              <a:rPr lang="es-GT" dirty="0" err="1" smtClean="0"/>
              <a:t>Atanasoff</a:t>
            </a:r>
            <a:r>
              <a:rPr lang="es-GT" dirty="0" smtClean="0"/>
              <a:t> Berry </a:t>
            </a:r>
            <a:r>
              <a:rPr lang="es-GT" dirty="0" err="1" smtClean="0"/>
              <a:t>Computer</a:t>
            </a:r>
            <a:r>
              <a:rPr lang="es-GT" dirty="0" smtClean="0"/>
              <a:t> (ABC)</a:t>
            </a:r>
          </a:p>
          <a:p>
            <a:r>
              <a:rPr lang="es-GT" dirty="0" smtClean="0"/>
              <a:t>Las computadoras de hoy en día se sustentan en la lógica matemática basada en un sistema binario.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Alan </a:t>
            </a:r>
            <a:r>
              <a:rPr lang="es-GT" dirty="0" err="1" smtClean="0"/>
              <a:t>Mathison</a:t>
            </a:r>
            <a:r>
              <a:rPr lang="es-GT" dirty="0" smtClean="0"/>
              <a:t> </a:t>
            </a:r>
            <a:r>
              <a:rPr lang="es-GT" dirty="0" err="1" smtClean="0"/>
              <a:t>Turing</a:t>
            </a:r>
            <a:r>
              <a:rPr lang="es-GT" dirty="0" smtClean="0"/>
              <a:t> (1912-1954) diseñó una calculadora universal para resolver cualquier problema, la "máquina de </a:t>
            </a:r>
            <a:r>
              <a:rPr lang="es-GT" dirty="0" err="1" smtClean="0"/>
              <a:t>Turing</a:t>
            </a:r>
            <a:r>
              <a:rPr lang="es-GT" dirty="0" smtClean="0"/>
              <a:t>". Tuvo mucha influencia en el desarrollo de la lógica matemática. En 1937 hizo una de sus primeras contribuciones a la lógica matemática y en 1943 plasmó sus ideas en una computadora que utilizaba tubos de vacío. George Boole (1815-1864) también contribuyó al algebra binaria y a los sistemas de circuitos de computadora, de hecho, en su honor fue bautizada el álgebra booleana.</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975" y="4139876"/>
            <a:ext cx="3176866" cy="2369412"/>
          </a:xfrm>
          <a:prstGeom prst="rect">
            <a:avLst/>
          </a:prstGeom>
        </p:spPr>
      </p:pic>
    </p:spTree>
    <p:extLst>
      <p:ext uri="{BB962C8B-B14F-4D97-AF65-F5344CB8AC3E}">
        <p14:creationId xmlns:p14="http://schemas.microsoft.com/office/powerpoint/2010/main" val="337241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3381" y="269796"/>
            <a:ext cx="8596668" cy="6588204"/>
          </a:xfrm>
        </p:spPr>
        <p:txBody>
          <a:bodyPr>
            <a:normAutofit/>
          </a:bodyPr>
          <a:lstStyle/>
          <a:p>
            <a:r>
              <a:rPr lang="es-GT" dirty="0" smtClean="0"/>
              <a:t>La primera computadora digital electrónica patentada fue obra de John </a:t>
            </a:r>
            <a:r>
              <a:rPr lang="es-GT" dirty="0" err="1" smtClean="0"/>
              <a:t>Vincent</a:t>
            </a:r>
            <a:r>
              <a:rPr lang="es-GT" dirty="0" smtClean="0"/>
              <a:t> </a:t>
            </a:r>
            <a:r>
              <a:rPr lang="es-GT" dirty="0" err="1" smtClean="0"/>
              <a:t>Atanasoff</a:t>
            </a:r>
            <a:r>
              <a:rPr lang="es-GT" dirty="0" smtClean="0"/>
              <a:t> (1903-1995). Conocedor de las inventos de Pascal y Babbage, y ayudado por </a:t>
            </a:r>
            <a:r>
              <a:rPr lang="es-GT" dirty="0" err="1" smtClean="0"/>
              <a:t>Clifford</a:t>
            </a:r>
            <a:r>
              <a:rPr lang="es-GT" dirty="0" smtClean="0"/>
              <a:t> Berry (1918-1963), construyó el </a:t>
            </a:r>
            <a:r>
              <a:rPr lang="es-GT" dirty="0" err="1" smtClean="0"/>
              <a:t>Atanasoff</a:t>
            </a:r>
            <a:r>
              <a:rPr lang="es-GT" dirty="0" smtClean="0"/>
              <a:t> Berry </a:t>
            </a:r>
            <a:r>
              <a:rPr lang="es-GT" dirty="0" err="1" smtClean="0"/>
              <a:t>Computer</a:t>
            </a:r>
            <a:r>
              <a:rPr lang="es-GT" dirty="0" smtClean="0"/>
              <a:t> (ABC). El ABC se desarrolló entre 1937 y 1942. Consistía en una calculadora electrónica que utilizaba tubos de vacío y estaba basada en el sistema binario (sistema numérico en el que se combinan los valores verdadero y falso, o 0 y 1).</a:t>
            </a:r>
          </a:p>
          <a:p>
            <a:endParaRPr lang="es-GT" dirty="0" smtClean="0"/>
          </a:p>
          <a:p>
            <a:r>
              <a:rPr lang="es-GT" dirty="0" smtClean="0"/>
              <a:t>Entre 1939 y 1944, Howard </a:t>
            </a:r>
            <a:r>
              <a:rPr lang="es-GT" dirty="0" err="1" smtClean="0"/>
              <a:t>Aiken</a:t>
            </a:r>
            <a:r>
              <a:rPr lang="es-GT" dirty="0" smtClean="0"/>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168" y="4132882"/>
            <a:ext cx="4533900" cy="2590800"/>
          </a:xfrm>
          <a:prstGeom prst="rect">
            <a:avLst/>
          </a:prstGeom>
        </p:spPr>
      </p:pic>
    </p:spTree>
    <p:extLst>
      <p:ext uri="{BB962C8B-B14F-4D97-AF65-F5344CB8AC3E}">
        <p14:creationId xmlns:p14="http://schemas.microsoft.com/office/powerpoint/2010/main" val="100045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3">
                                            <p:txEl>
                                              <p:pRg st="0" end="0"/>
                                            </p:txEl>
                                          </p:spTgt>
                                        </p:tgtEl>
                                      </p:cBhvr>
                                    </p:animEffect>
                                    <p:anim calcmode="lin" valueType="num">
                                      <p:cBhvr>
                                        <p:cTn id="7" dur="1822" tmFilter="0,0; 0.14,0.31; 0.43,0.73; 0.71,0.91; 1.0,1.0">
                                          <p:stCondLst>
                                            <p:cond delay="0"/>
                                          </p:stCondLst>
                                        </p:cTn>
                                        <p:tgtEl>
                                          <p:spTgt spid="3">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3">
                                            <p:txEl>
                                              <p:pRg st="0" end="0"/>
                                            </p:txEl>
                                          </p:spTgt>
                                        </p:tgtEl>
                                      </p:cBhvr>
                                      <p:to x="100000" y="60000"/>
                                    </p:animScale>
                                    <p:animScale>
                                      <p:cBhvr>
                                        <p:cTn id="15" dur="166" decel="50000">
                                          <p:stCondLst>
                                            <p:cond delay="646"/>
                                          </p:stCondLst>
                                        </p:cTn>
                                        <p:tgtEl>
                                          <p:spTgt spid="3">
                                            <p:txEl>
                                              <p:pRg st="0" end="0"/>
                                            </p:txEl>
                                          </p:spTgt>
                                        </p:tgtEl>
                                      </p:cBhvr>
                                      <p:to x="100000" y="100000"/>
                                    </p:animScale>
                                    <p:animScale>
                                      <p:cBhvr>
                                        <p:cTn id="16" dur="26">
                                          <p:stCondLst>
                                            <p:cond delay="1312"/>
                                          </p:stCondLst>
                                        </p:cTn>
                                        <p:tgtEl>
                                          <p:spTgt spid="3">
                                            <p:txEl>
                                              <p:pRg st="0" end="0"/>
                                            </p:txEl>
                                          </p:spTgt>
                                        </p:tgtEl>
                                      </p:cBhvr>
                                      <p:to x="100000" y="80000"/>
                                    </p:animScale>
                                    <p:animScale>
                                      <p:cBhvr>
                                        <p:cTn id="17" dur="166" decel="50000">
                                          <p:stCondLst>
                                            <p:cond delay="1338"/>
                                          </p:stCondLst>
                                        </p:cTn>
                                        <p:tgtEl>
                                          <p:spTgt spid="3">
                                            <p:txEl>
                                              <p:pRg st="0" end="0"/>
                                            </p:txEl>
                                          </p:spTgt>
                                        </p:tgtEl>
                                      </p:cBhvr>
                                      <p:to x="100000" y="100000"/>
                                    </p:animScale>
                                    <p:animScale>
                                      <p:cBhvr>
                                        <p:cTn id="18" dur="26">
                                          <p:stCondLst>
                                            <p:cond delay="1642"/>
                                          </p:stCondLst>
                                        </p:cTn>
                                        <p:tgtEl>
                                          <p:spTgt spid="3">
                                            <p:txEl>
                                              <p:pRg st="0" end="0"/>
                                            </p:txEl>
                                          </p:spTgt>
                                        </p:tgtEl>
                                      </p:cBhvr>
                                      <p:to x="100000" y="90000"/>
                                    </p:animScale>
                                    <p:animScale>
                                      <p:cBhvr>
                                        <p:cTn id="19" dur="166" decel="50000">
                                          <p:stCondLst>
                                            <p:cond delay="1668"/>
                                          </p:stCondLst>
                                        </p:cTn>
                                        <p:tgtEl>
                                          <p:spTgt spid="3">
                                            <p:txEl>
                                              <p:pRg st="0" end="0"/>
                                            </p:txEl>
                                          </p:spTgt>
                                        </p:tgtEl>
                                      </p:cBhvr>
                                      <p:to x="100000" y="100000"/>
                                    </p:animScale>
                                    <p:animScale>
                                      <p:cBhvr>
                                        <p:cTn id="20" dur="26">
                                          <p:stCondLst>
                                            <p:cond delay="1808"/>
                                          </p:stCondLst>
                                        </p:cTn>
                                        <p:tgtEl>
                                          <p:spTgt spid="3">
                                            <p:txEl>
                                              <p:pRg st="0" end="0"/>
                                            </p:txEl>
                                          </p:spTgt>
                                        </p:tgtEl>
                                      </p:cBhvr>
                                      <p:to x="100000" y="95000"/>
                                    </p:animScale>
                                    <p:animScale>
                                      <p:cBhvr>
                                        <p:cTn id="21" dur="166" decel="50000">
                                          <p:stCondLst>
                                            <p:cond delay="1834"/>
                                          </p:stCondLst>
                                        </p:cTn>
                                        <p:tgtEl>
                                          <p:spTgt spid="3">
                                            <p:txEl>
                                              <p:pRg st="0" end="0"/>
                                            </p:txEl>
                                          </p:spTgt>
                                        </p:tgtEl>
                                      </p:cBhvr>
                                      <p:to x="100000" y="100000"/>
                                    </p:animScale>
                                    <p:set>
                                      <p:cBhvr>
                                        <p:cTn id="2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6" presetClass="exit" presetSubtype="0" fill="hold" grpId="0" nodeType="clickEffect">
                                  <p:stCondLst>
                                    <p:cond delay="0"/>
                                  </p:stCondLst>
                                  <p:childTnLst>
                                    <p:animEffect transition="out" filter="wipe(down)">
                                      <p:cBhvr>
                                        <p:cTn id="26" dur="180" accel="50000">
                                          <p:stCondLst>
                                            <p:cond delay="1820"/>
                                          </p:stCondLst>
                                        </p:cTn>
                                        <p:tgtEl>
                                          <p:spTgt spid="3">
                                            <p:txEl>
                                              <p:pRg st="2" end="2"/>
                                            </p:txEl>
                                          </p:spTgt>
                                        </p:tgtEl>
                                      </p:cBhvr>
                                    </p:animEffect>
                                    <p:anim calcmode="lin" valueType="num">
                                      <p:cBhvr>
                                        <p:cTn id="27" dur="1822" tmFilter="0,0; 0.14,0.31; 0.43,0.73; 0.71,0.91; 1.0,1.0">
                                          <p:stCondLst>
                                            <p:cond delay="0"/>
                                          </p:stCondLst>
                                        </p:cTn>
                                        <p:tgtEl>
                                          <p:spTgt spid="3">
                                            <p:txEl>
                                              <p:pRg st="2" end="2"/>
                                            </p:txEl>
                                          </p:spTgt>
                                        </p:tgtEl>
                                        <p:attrNameLst>
                                          <p:attrName>ppt_x</p:attrName>
                                        </p:attrNameLst>
                                      </p:cBhvr>
                                      <p:tavLst>
                                        <p:tav tm="0">
                                          <p:val>
                                            <p:strVal val="ppt_x"/>
                                          </p:val>
                                        </p:tav>
                                        <p:tav tm="100000">
                                          <p:val>
                                            <p:strVal val="#ppt_x+0.25"/>
                                          </p:val>
                                        </p:tav>
                                      </p:tavLst>
                                    </p:anim>
                                    <p:anim calcmode="lin" valueType="num">
                                      <p:cBhvr>
                                        <p:cTn id="28" dur="178">
                                          <p:stCondLst>
                                            <p:cond delay="1822"/>
                                          </p:stCondLst>
                                        </p:cTn>
                                        <p:tgtEl>
                                          <p:spTgt spid="3">
                                            <p:txEl>
                                              <p:pRg st="2" end="2"/>
                                            </p:txEl>
                                          </p:spTgt>
                                        </p:tgtEl>
                                        <p:attrNameLst>
                                          <p:attrName>ppt_x</p:attrName>
                                        </p:attrNameLst>
                                      </p:cBhvr>
                                      <p:tavLst>
                                        <p:tav tm="0">
                                          <p:val>
                                            <p:strVal val="ppt_x"/>
                                          </p:val>
                                        </p:tav>
                                        <p:tav tm="100000">
                                          <p:val>
                                            <p:strVal val="ppt_x"/>
                                          </p:val>
                                        </p:tav>
                                      </p:tavLst>
                                    </p:anim>
                                    <p:anim calcmode="lin" valueType="num">
                                      <p:cBhvr>
                                        <p:cTn id="29" dur="664" tmFilter="0.0,0.0;0.25,0.07;0.50,0.2;0.75,0.467;1.0,1.0">
                                          <p:stCondLst>
                                            <p:cond delay="0"/>
                                          </p:stCondLst>
                                        </p:cTn>
                                        <p:tgtEl>
                                          <p:spTgt spid="3">
                                            <p:txEl>
                                              <p:pRg st="2" end="2"/>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0" dur="664" tmFilter="0, 0; 0.125,0.2665; 0.25,0.4; 0.375,0.465; 0.5,0.5;  0.625,0.535; 0.75,0.6; 0.875,0.7335; 1,1">
                                          <p:stCondLst>
                                            <p:cond delay="664"/>
                                          </p:stCondLst>
                                        </p:cTn>
                                        <p:tgtEl>
                                          <p:spTgt spid="3">
                                            <p:txEl>
                                              <p:pRg st="2" end="2"/>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1" dur="332" tmFilter="0, 0; 0.125,0.2665; 0.25,0.4; 0.375,0.465; 0.5,0.5;  0.625,0.535; 0.75,0.6; 0.875,0.7335; 1,1">
                                          <p:stCondLst>
                                            <p:cond delay="1324"/>
                                          </p:stCondLst>
                                        </p:cTn>
                                        <p:tgtEl>
                                          <p:spTgt spid="3">
                                            <p:txEl>
                                              <p:pRg st="2" end="2"/>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2" dur="164" tmFilter="0, 0; 0.125,0.2665; 0.25,0.4; 0.375,0.465; 0.5,0.5;  0.625,0.535; 0.75,0.6; 0.875,0.7335; 1,1">
                                          <p:stCondLst>
                                            <p:cond delay="1656"/>
                                          </p:stCondLst>
                                        </p:cTn>
                                        <p:tgtEl>
                                          <p:spTgt spid="3">
                                            <p:txEl>
                                              <p:pRg st="2" end="2"/>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3" dur="180" accel="50000">
                                          <p:stCondLst>
                                            <p:cond delay="1820"/>
                                          </p:stCondLst>
                                        </p:cTn>
                                        <p:tgtEl>
                                          <p:spTgt spid="3">
                                            <p:txEl>
                                              <p:pRg st="2" end="2"/>
                                            </p:txEl>
                                          </p:spTgt>
                                        </p:tgtEl>
                                        <p:attrNameLst>
                                          <p:attrName>ppt_y</p:attrName>
                                        </p:attrNameLst>
                                      </p:cBhvr>
                                      <p:tavLst>
                                        <p:tav tm="0">
                                          <p:val>
                                            <p:strVal val="ppt_y"/>
                                          </p:val>
                                        </p:tav>
                                        <p:tav tm="100000">
                                          <p:val>
                                            <p:strVal val="ppt_y+ppt_h"/>
                                          </p:val>
                                        </p:tav>
                                      </p:tavLst>
                                    </p:anim>
                                    <p:animScale>
                                      <p:cBhvr>
                                        <p:cTn id="34" dur="26">
                                          <p:stCondLst>
                                            <p:cond delay="620"/>
                                          </p:stCondLst>
                                        </p:cTn>
                                        <p:tgtEl>
                                          <p:spTgt spid="3">
                                            <p:txEl>
                                              <p:pRg st="2" end="2"/>
                                            </p:txEl>
                                          </p:spTgt>
                                        </p:tgtEl>
                                      </p:cBhvr>
                                      <p:to x="100000" y="60000"/>
                                    </p:animScale>
                                    <p:animScale>
                                      <p:cBhvr>
                                        <p:cTn id="35" dur="166" decel="50000">
                                          <p:stCondLst>
                                            <p:cond delay="646"/>
                                          </p:stCondLst>
                                        </p:cTn>
                                        <p:tgtEl>
                                          <p:spTgt spid="3">
                                            <p:txEl>
                                              <p:pRg st="2" end="2"/>
                                            </p:txEl>
                                          </p:spTgt>
                                        </p:tgtEl>
                                      </p:cBhvr>
                                      <p:to x="100000" y="100000"/>
                                    </p:animScale>
                                    <p:animScale>
                                      <p:cBhvr>
                                        <p:cTn id="36" dur="26">
                                          <p:stCondLst>
                                            <p:cond delay="1312"/>
                                          </p:stCondLst>
                                        </p:cTn>
                                        <p:tgtEl>
                                          <p:spTgt spid="3">
                                            <p:txEl>
                                              <p:pRg st="2" end="2"/>
                                            </p:txEl>
                                          </p:spTgt>
                                        </p:tgtEl>
                                      </p:cBhvr>
                                      <p:to x="100000" y="80000"/>
                                    </p:animScale>
                                    <p:animScale>
                                      <p:cBhvr>
                                        <p:cTn id="37" dur="166" decel="50000">
                                          <p:stCondLst>
                                            <p:cond delay="1338"/>
                                          </p:stCondLst>
                                        </p:cTn>
                                        <p:tgtEl>
                                          <p:spTgt spid="3">
                                            <p:txEl>
                                              <p:pRg st="2" end="2"/>
                                            </p:txEl>
                                          </p:spTgt>
                                        </p:tgtEl>
                                      </p:cBhvr>
                                      <p:to x="100000" y="100000"/>
                                    </p:animScale>
                                    <p:animScale>
                                      <p:cBhvr>
                                        <p:cTn id="38" dur="26">
                                          <p:stCondLst>
                                            <p:cond delay="1642"/>
                                          </p:stCondLst>
                                        </p:cTn>
                                        <p:tgtEl>
                                          <p:spTgt spid="3">
                                            <p:txEl>
                                              <p:pRg st="2" end="2"/>
                                            </p:txEl>
                                          </p:spTgt>
                                        </p:tgtEl>
                                      </p:cBhvr>
                                      <p:to x="100000" y="90000"/>
                                    </p:animScale>
                                    <p:animScale>
                                      <p:cBhvr>
                                        <p:cTn id="39" dur="166" decel="50000">
                                          <p:stCondLst>
                                            <p:cond delay="1668"/>
                                          </p:stCondLst>
                                        </p:cTn>
                                        <p:tgtEl>
                                          <p:spTgt spid="3">
                                            <p:txEl>
                                              <p:pRg st="2" end="2"/>
                                            </p:txEl>
                                          </p:spTgt>
                                        </p:tgtEl>
                                      </p:cBhvr>
                                      <p:to x="100000" y="100000"/>
                                    </p:animScale>
                                    <p:animScale>
                                      <p:cBhvr>
                                        <p:cTn id="40" dur="26">
                                          <p:stCondLst>
                                            <p:cond delay="1808"/>
                                          </p:stCondLst>
                                        </p:cTn>
                                        <p:tgtEl>
                                          <p:spTgt spid="3">
                                            <p:txEl>
                                              <p:pRg st="2" end="2"/>
                                            </p:txEl>
                                          </p:spTgt>
                                        </p:tgtEl>
                                      </p:cBhvr>
                                      <p:to x="100000" y="95000"/>
                                    </p:animScale>
                                    <p:animScale>
                                      <p:cBhvr>
                                        <p:cTn id="41" dur="166" decel="50000">
                                          <p:stCondLst>
                                            <p:cond delay="1834"/>
                                          </p:stCondLst>
                                        </p:cTn>
                                        <p:tgtEl>
                                          <p:spTgt spid="3">
                                            <p:txEl>
                                              <p:pRg st="2" end="2"/>
                                            </p:txEl>
                                          </p:spTgt>
                                        </p:tgtEl>
                                      </p:cBhvr>
                                      <p:to x="100000" y="100000"/>
                                    </p:animScale>
                                    <p:set>
                                      <p:cBhvr>
                                        <p:cTn id="4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63252" y="1161746"/>
            <a:ext cx="10515600" cy="4351338"/>
          </a:xfrm>
        </p:spPr>
        <p:txBody>
          <a:bodyPr/>
          <a:lstStyle/>
          <a:p>
            <a:r>
              <a:rPr lang="es-GT" dirty="0" smtClean="0"/>
              <a:t>Por desgracia, los avances tecnológicos suelen producirse gracias a los militares que se aprovechan de la ciencia para perfeccionar sus armas. En la Moore </a:t>
            </a:r>
            <a:r>
              <a:rPr lang="es-GT" dirty="0" err="1" smtClean="0"/>
              <a:t>School</a:t>
            </a:r>
            <a:r>
              <a:rPr lang="es-GT" dirty="0" smtClean="0"/>
              <a:t> de la Universidad de Pensilvania se estaba trabajando en un proyecto militar para realizar unas tablas de tiro para armas balísticas. Los cálculos eran enormes y se tardaban semanas en realizarlos. Parece ser que John W. </a:t>
            </a:r>
            <a:r>
              <a:rPr lang="es-GT" dirty="0" err="1" smtClean="0"/>
              <a:t>Mauchly</a:t>
            </a:r>
            <a:r>
              <a:rPr lang="es-GT" dirty="0" smtClean="0"/>
              <a:t> (1907-1980), quien dirigía el departamento de física del </a:t>
            </a:r>
            <a:r>
              <a:rPr lang="es-GT" dirty="0" err="1" smtClean="0"/>
              <a:t>Ursine</a:t>
            </a:r>
            <a:r>
              <a:rPr lang="es-GT" dirty="0" smtClean="0"/>
              <a:t> </a:t>
            </a:r>
            <a:r>
              <a:rPr lang="es-GT" dirty="0" err="1" smtClean="0"/>
              <a:t>College</a:t>
            </a:r>
            <a:r>
              <a:rPr lang="es-GT" dirty="0" smtClean="0"/>
              <a:t> de Filadelfia vivió en casa de </a:t>
            </a:r>
            <a:r>
              <a:rPr lang="es-GT" dirty="0" err="1" smtClean="0"/>
              <a:t>Atanasoff</a:t>
            </a:r>
            <a:r>
              <a:rPr lang="es-GT" dirty="0" smtClean="0"/>
              <a:t> durante cuatro días a partir del 13 de Junio de 1941, lo que seguramente aprovechó para conocer las ideas de </a:t>
            </a:r>
            <a:r>
              <a:rPr lang="es-GT" dirty="0" err="1" smtClean="0"/>
              <a:t>Atanasoff</a:t>
            </a:r>
            <a:r>
              <a:rPr lang="es-GT" dirty="0" smtClean="0"/>
              <a:t>.</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306" y="3733154"/>
            <a:ext cx="3879419" cy="2886288"/>
          </a:xfrm>
          <a:prstGeom prst="rect">
            <a:avLst/>
          </a:prstGeom>
        </p:spPr>
      </p:pic>
    </p:spTree>
    <p:extLst>
      <p:ext uri="{BB962C8B-B14F-4D97-AF65-F5344CB8AC3E}">
        <p14:creationId xmlns:p14="http://schemas.microsoft.com/office/powerpoint/2010/main" val="32000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1665" y="1440494"/>
            <a:ext cx="10552134" cy="3632222"/>
          </a:xfrm>
        </p:spPr>
        <p:txBody>
          <a:bodyPr>
            <a:noAutofit/>
          </a:bodyPr>
          <a:lstStyle/>
          <a:p>
            <a:pPr algn="ctr"/>
            <a:r>
              <a:rPr lang="es-GT" sz="9600" dirty="0" err="1" smtClean="0">
                <a:latin typeface="Algerian" panose="04020705040A02060702" pitchFamily="82" charset="0"/>
              </a:rPr>
              <a:t>Mantenimineto</a:t>
            </a:r>
            <a:r>
              <a:rPr lang="es-GT" sz="9600" dirty="0" smtClean="0">
                <a:latin typeface="Algerian" panose="04020705040A02060702" pitchFamily="82" charset="0"/>
              </a:rPr>
              <a:t> preventivo</a:t>
            </a:r>
            <a:endParaRPr lang="es-GT" sz="9600" dirty="0">
              <a:latin typeface="Algerian" panose="04020705040A02060702" pitchFamily="82" charset="0"/>
            </a:endParaRPr>
          </a:p>
        </p:txBody>
      </p:sp>
    </p:spTree>
    <p:extLst>
      <p:ext uri="{BB962C8B-B14F-4D97-AF65-F5344CB8AC3E}">
        <p14:creationId xmlns:p14="http://schemas.microsoft.com/office/powerpoint/2010/main" val="221583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TABLA DE MANTENIMIENTO</a:t>
            </a:r>
            <a:br>
              <a:rPr lang="en-US" dirty="0" smtClean="0"/>
            </a:br>
            <a:r>
              <a:rPr lang="en-US" dirty="0" smtClean="0"/>
              <a:t> </a:t>
            </a: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82" y="1379349"/>
            <a:ext cx="11006223" cy="4881966"/>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4044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4704" y="832513"/>
            <a:ext cx="8742238" cy="4854303"/>
          </a:xfrm>
        </p:spPr>
        <p:txBody>
          <a:bodyPr/>
          <a:lstStyle/>
          <a:p>
            <a:r>
              <a:rPr lang="es-GT" dirty="0" smtClean="0"/>
              <a:t>El mantenimiento preventivo activo de computadoras</a:t>
            </a:r>
          </a:p>
          <a:p>
            <a:r>
              <a:rPr lang="es-GT" dirty="0" smtClean="0"/>
              <a:t>      El mantenimiento preventivo activo se basa en actividades que permiten al sistema aumentar su vida útil y evitar al máximo las fallas, cabe destacar que este procedimiento es posterior a las consideraciones generales:</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242" y="2683437"/>
            <a:ext cx="3393162" cy="2105005"/>
          </a:xfrm>
          <a:prstGeom prst="rect">
            <a:avLst/>
          </a:prstGeom>
        </p:spPr>
      </p:pic>
    </p:spTree>
    <p:extLst>
      <p:ext uri="{BB962C8B-B14F-4D97-AF65-F5344CB8AC3E}">
        <p14:creationId xmlns:p14="http://schemas.microsoft.com/office/powerpoint/2010/main" val="103082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
                                            <p:txEl>
                                              <p:pRg st="0" end="0"/>
                                            </p:txEl>
                                          </p:spTgt>
                                        </p:tgtEl>
                                        <p:attrNameLst>
                                          <p:attrName>ppt_w</p:attrName>
                                        </p:attrNameLst>
                                      </p:cBhvr>
                                      <p:tavLst>
                                        <p:tav tm="0">
                                          <p:val>
                                            <p:strVal val="ppt_w"/>
                                          </p:val>
                                        </p:tav>
                                        <p:tav tm="100000">
                                          <p:val>
                                            <p:fltVal val="0"/>
                                          </p:val>
                                        </p:tav>
                                      </p:tavLst>
                                    </p:anim>
                                    <p:anim calcmode="lin" valueType="num">
                                      <p:cBhvr>
                                        <p:cTn id="7"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3">
                                            <p:txEl>
                                              <p:pRg st="0" end="0"/>
                                            </p:txEl>
                                          </p:spTgt>
                                        </p:tgtEl>
                                      </p:cBhvr>
                                    </p:animEffect>
                                    <p:set>
                                      <p:cBhvr>
                                        <p:cTn id="9"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3">
                                            <p:txEl>
                                              <p:pRg st="1" end="1"/>
                                            </p:txEl>
                                          </p:spTgt>
                                        </p:tgtEl>
                                        <p:attrNameLst>
                                          <p:attrName>ppt_w</p:attrName>
                                        </p:attrNameLst>
                                      </p:cBhvr>
                                      <p:tavLst>
                                        <p:tav tm="0">
                                          <p:val>
                                            <p:strVal val="ppt_w"/>
                                          </p:val>
                                        </p:tav>
                                        <p:tav tm="100000">
                                          <p:val>
                                            <p:fltVal val="0"/>
                                          </p:val>
                                        </p:tav>
                                      </p:tavLst>
                                    </p:anim>
                                    <p:anim calcmode="lin" valueType="num">
                                      <p:cBhvr>
                                        <p:cTn id="14"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15" dur="500"/>
                                        <p:tgtEl>
                                          <p:spTgt spid="3">
                                            <p:txEl>
                                              <p:pRg st="1" end="1"/>
                                            </p:txEl>
                                          </p:spTgt>
                                        </p:tgtEl>
                                      </p:cBhvr>
                                    </p:animEffect>
                                    <p:set>
                                      <p:cBhvr>
                                        <p:cTn id="16"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4"/>
                                        </p:tgtEl>
                                      </p:cBhvr>
                                    </p:animEffect>
                                    <p:anim calcmode="lin" valueType="num">
                                      <p:cBhvr>
                                        <p:cTn id="21" dur="1000"/>
                                        <p:tgtEl>
                                          <p:spTgt spid="4"/>
                                        </p:tgtEl>
                                        <p:attrNameLst>
                                          <p:attrName>ppt_x</p:attrName>
                                        </p:attrNameLst>
                                      </p:cBhvr>
                                      <p:tavLst>
                                        <p:tav tm="0">
                                          <p:val>
                                            <p:strVal val="ppt_x"/>
                                          </p:val>
                                        </p:tav>
                                        <p:tav tm="100000">
                                          <p:val>
                                            <p:strVal val="ppt_x"/>
                                          </p:val>
                                        </p:tav>
                                      </p:tavLst>
                                    </p:anim>
                                    <p:anim calcmode="lin" valueType="num">
                                      <p:cBhvr>
                                        <p:cTn id="22" dur="1000"/>
                                        <p:tgtEl>
                                          <p:spTgt spid="4"/>
                                        </p:tgtEl>
                                        <p:attrNameLst>
                                          <p:attrName>ppt_y</p:attrName>
                                        </p:attrNameLst>
                                      </p:cBhvr>
                                      <p:tavLst>
                                        <p:tav tm="0">
                                          <p:val>
                                            <p:strVal val="ppt_y"/>
                                          </p:val>
                                        </p:tav>
                                        <p:tav tm="100000">
                                          <p:val>
                                            <p:strVal val="ppt_y+.1"/>
                                          </p:val>
                                        </p:tav>
                                      </p:tavLst>
                                    </p:anim>
                                    <p:set>
                                      <p:cBhvr>
                                        <p:cTn id="23"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INFORMACION ESTUDIANTIL</a:t>
            </a:r>
            <a:endParaRPr lang="es-GT" dirty="0"/>
          </a:p>
        </p:txBody>
      </p:sp>
      <p:sp>
        <p:nvSpPr>
          <p:cNvPr id="3" name="Marcador de contenido 2"/>
          <p:cNvSpPr>
            <a:spLocks noGrp="1"/>
          </p:cNvSpPr>
          <p:nvPr>
            <p:ph idx="1"/>
          </p:nvPr>
        </p:nvSpPr>
        <p:spPr/>
        <p:txBody>
          <a:bodyPr/>
          <a:lstStyle/>
          <a:p>
            <a:pPr marL="0" indent="0">
              <a:buNone/>
            </a:pPr>
            <a:r>
              <a:rPr lang="en-US" dirty="0" smtClean="0"/>
              <a:t>NOMBRE: HEMBERT DANIEL RODRIGUEZ BERGANZA</a:t>
            </a:r>
          </a:p>
          <a:p>
            <a:pPr marL="0" indent="0">
              <a:buNone/>
            </a:pPr>
            <a:r>
              <a:rPr lang="en-US" dirty="0" smtClean="0"/>
              <a:t>GRADO: 5TO BACHILLERATO EN COMPUTACION CON ORIENTACION CIENTIFICA</a:t>
            </a:r>
          </a:p>
          <a:p>
            <a:pPr marL="0" indent="0">
              <a:buNone/>
            </a:pPr>
            <a:r>
              <a:rPr lang="en-US" dirty="0" smtClean="0"/>
              <a:t>SECCION: ^B^</a:t>
            </a:r>
          </a:p>
          <a:p>
            <a:pPr marL="0" indent="0">
              <a:buNone/>
            </a:pPr>
            <a:r>
              <a:rPr lang="en-US" dirty="0" smtClean="0"/>
              <a:t>JORNADA: MATUTINA</a:t>
            </a:r>
          </a:p>
          <a:p>
            <a:pPr marL="0" indent="0">
              <a:buNone/>
            </a:pPr>
            <a:r>
              <a:rPr lang="en-US" dirty="0" smtClean="0"/>
              <a:t>CLAVE DE ESTUDIANTE: 26 </a:t>
            </a:r>
          </a:p>
          <a:p>
            <a:pPr marL="0" indent="0">
              <a:buNone/>
            </a:pPr>
            <a:r>
              <a:rPr lang="en-US" dirty="0" smtClean="0"/>
              <a:t>EDAD: 18 </a:t>
            </a:r>
          </a:p>
          <a:p>
            <a:pPr marL="0" indent="0">
              <a:buNone/>
            </a:pPr>
            <a:endParaRPr lang="en-US" dirty="0" smtClean="0"/>
          </a:p>
          <a:p>
            <a:pPr marL="0" indent="0">
              <a:buNone/>
            </a:pPr>
            <a:endParaRPr lang="es-GT" dirty="0"/>
          </a:p>
        </p:txBody>
      </p:sp>
    </p:spTree>
    <p:extLst>
      <p:ext uri="{BB962C8B-B14F-4D97-AF65-F5344CB8AC3E}">
        <p14:creationId xmlns:p14="http://schemas.microsoft.com/office/powerpoint/2010/main" val="26409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3671" y="663879"/>
            <a:ext cx="8710331" cy="5799551"/>
          </a:xfrm>
        </p:spPr>
        <p:txBody>
          <a:bodyPr>
            <a:normAutofit/>
          </a:bodyPr>
          <a:lstStyle/>
          <a:p>
            <a:r>
              <a:rPr lang="es-GT" dirty="0" smtClean="0"/>
              <a:t> + Mantenimiento preventivo Nivel 1:</a:t>
            </a:r>
          </a:p>
          <a:p>
            <a:endParaRPr lang="es-GT" dirty="0" smtClean="0"/>
          </a:p>
          <a:p>
            <a:r>
              <a:rPr lang="es-GT" dirty="0" smtClean="0"/>
              <a:t>- Se utilizan latas de aire comprimido, aspiradora </a:t>
            </a:r>
            <a:r>
              <a:rPr lang="es-GT" dirty="0" err="1" smtClean="0"/>
              <a:t>ó</a:t>
            </a:r>
            <a:r>
              <a:rPr lang="es-GT" dirty="0" smtClean="0"/>
              <a:t> una brocha en el interior de la computadora y por las ranuras externas de los demás dispositivos.</a:t>
            </a:r>
          </a:p>
          <a:p>
            <a:endParaRPr lang="es-GT" dirty="0" smtClean="0"/>
          </a:p>
          <a:p>
            <a:r>
              <a:rPr lang="es-GT" dirty="0" smtClean="0"/>
              <a:t>- Se revisa la </a:t>
            </a:r>
            <a:r>
              <a:rPr lang="es-GT" dirty="0" err="1" smtClean="0"/>
              <a:t>la</a:t>
            </a:r>
            <a:r>
              <a:rPr lang="es-GT" dirty="0" smtClean="0"/>
              <a:t> falta de componentes secundarios (tornillos, conectores flojos, etc.).</a:t>
            </a:r>
          </a:p>
          <a:p>
            <a:endParaRPr lang="es-GT" dirty="0" smtClean="0"/>
          </a:p>
          <a:p>
            <a:r>
              <a:rPr lang="es-GT" dirty="0" smtClean="0"/>
              <a:t>- Limpieza externa con solución jabonosa.</a:t>
            </a:r>
          </a:p>
          <a:p>
            <a:endParaRPr lang="es-GT" dirty="0" smtClean="0"/>
          </a:p>
          <a:p>
            <a:r>
              <a:rPr lang="es-GT" dirty="0" smtClean="0"/>
              <a:t>- En el caso del ratón mecánico, se limpian los rodillos y la esfera con alcohol </a:t>
            </a:r>
            <a:r>
              <a:rPr lang="es-GT" dirty="0" err="1" smtClean="0"/>
              <a:t>ispropílico</a:t>
            </a:r>
            <a:r>
              <a:rPr lang="es-GT" dirty="0" smtClean="0"/>
              <a:t>.</a:t>
            </a:r>
            <a:endParaRPr lang="es-GT"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206" y="5003560"/>
            <a:ext cx="2342390" cy="1459870"/>
          </a:xfrm>
          <a:prstGeom prst="rect">
            <a:avLst/>
          </a:prstGeom>
          <a:ln>
            <a:noFill/>
          </a:ln>
          <a:effectLst>
            <a:softEdge rad="112500"/>
          </a:effectLst>
        </p:spPr>
      </p:pic>
    </p:spTree>
    <p:extLst>
      <p:ext uri="{BB962C8B-B14F-4D97-AF65-F5344CB8AC3E}">
        <p14:creationId xmlns:p14="http://schemas.microsoft.com/office/powerpoint/2010/main" val="2643450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261" y="99907"/>
            <a:ext cx="9256734" cy="6554856"/>
          </a:xfrm>
        </p:spPr>
        <p:txBody>
          <a:bodyPr>
            <a:normAutofit/>
          </a:bodyPr>
          <a:lstStyle/>
          <a:p>
            <a:r>
              <a:rPr lang="es-GT" dirty="0" smtClean="0"/>
              <a:t> + Mantenimiento preventivo Nivel 2 (Aplica para todos los componentes que se encuentran conectados a la computadora) :</a:t>
            </a:r>
          </a:p>
          <a:p>
            <a:endParaRPr lang="es-GT" dirty="0" smtClean="0"/>
          </a:p>
          <a:p>
            <a:r>
              <a:rPr lang="es-GT" dirty="0" smtClean="0"/>
              <a:t>- Limpieza de tarjetas con latas de limpiador de circuitos.</a:t>
            </a:r>
          </a:p>
          <a:p>
            <a:endParaRPr lang="es-GT" dirty="0" smtClean="0"/>
          </a:p>
          <a:p>
            <a:r>
              <a:rPr lang="es-GT" dirty="0" smtClean="0"/>
              <a:t>- Limpieza de disquetera, unidades ópticas y unidades digitales.</a:t>
            </a:r>
          </a:p>
          <a:p>
            <a:endParaRPr lang="es-GT" dirty="0" smtClean="0"/>
          </a:p>
          <a:p>
            <a:r>
              <a:rPr lang="es-GT" dirty="0" smtClean="0"/>
              <a:t>- Limpieza de conectores, puertos, ranuras de expansión, pines de procesador, etc. con alcohol </a:t>
            </a:r>
            <a:r>
              <a:rPr lang="es-GT" dirty="0" err="1" smtClean="0"/>
              <a:t>isopropílico</a:t>
            </a:r>
            <a:r>
              <a:rPr lang="es-GT" dirty="0" smtClean="0"/>
              <a:t>.</a:t>
            </a:r>
          </a:p>
          <a:p>
            <a:endParaRPr lang="es-GT" dirty="0" smtClean="0"/>
          </a:p>
          <a:p>
            <a:r>
              <a:rPr lang="es-GT" dirty="0" smtClean="0"/>
              <a:t>- Se utilizan latas de aire comprimido, aspiradora </a:t>
            </a:r>
            <a:r>
              <a:rPr lang="es-GT" dirty="0" err="1" smtClean="0"/>
              <a:t>ó</a:t>
            </a:r>
            <a:r>
              <a:rPr lang="es-GT" dirty="0" smtClean="0"/>
              <a:t> una brocha en el interior de la computadora y también de demás dispositivos conectados a ella.</a:t>
            </a:r>
          </a:p>
          <a:p>
            <a:endParaRPr lang="es-GT" dirty="0" smtClean="0"/>
          </a:p>
          <a:p>
            <a:r>
              <a:rPr lang="es-GT" dirty="0" smtClean="0"/>
              <a:t>- En el caso del teclado, este se desmontan todas las teclas y se limpia su interior del mismo.</a:t>
            </a:r>
          </a:p>
          <a:p>
            <a:endParaRPr lang="es-GT" dirty="0" smtClean="0"/>
          </a:p>
          <a:p>
            <a:r>
              <a:rPr lang="es-GT" dirty="0" smtClean="0"/>
              <a:t>- Limpieza exterior con solución jabonosa y aplicación de Teflón®.</a:t>
            </a:r>
            <a:endParaRPr lang="es-GT"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5954" y="5469829"/>
            <a:ext cx="1516041" cy="1184934"/>
          </a:xfrm>
          <a:prstGeom prst="rect">
            <a:avLst/>
          </a:prstGeom>
        </p:spPr>
      </p:pic>
    </p:spTree>
    <p:extLst>
      <p:ext uri="{BB962C8B-B14F-4D97-AF65-F5344CB8AC3E}">
        <p14:creationId xmlns:p14="http://schemas.microsoft.com/office/powerpoint/2010/main" val="2763132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626772" cy="6726264"/>
          </a:xfrm>
          <a:prstGeom prst="rect">
            <a:avLst/>
          </a:prstGeom>
          <a:effectLst>
            <a:outerShdw blurRad="76200" dist="12700" dir="2700000" sy="-23000" kx="-800400" algn="bl" rotWithShape="0">
              <a:prstClr val="black">
                <a:alpha val="20000"/>
              </a:prstClr>
            </a:outerShdw>
          </a:effectLst>
        </p:spPr>
      </p:pic>
      <p:sp>
        <p:nvSpPr>
          <p:cNvPr id="3" name="Marcador de contenido 2"/>
          <p:cNvSpPr>
            <a:spLocks noGrp="1"/>
          </p:cNvSpPr>
          <p:nvPr>
            <p:ph idx="1"/>
          </p:nvPr>
        </p:nvSpPr>
        <p:spPr>
          <a:xfrm>
            <a:off x="0" y="0"/>
            <a:ext cx="9626773" cy="6617776"/>
          </a:xfrm>
        </p:spPr>
        <p:txBody>
          <a:bodyPr>
            <a:normAutofit fontScale="92500" lnSpcReduction="10000"/>
          </a:bodyPr>
          <a:lstStyle/>
          <a:p>
            <a:endParaRPr lang="es-GT" dirty="0" smtClean="0"/>
          </a:p>
          <a:p>
            <a:r>
              <a:rPr lang="es-GT" dirty="0" smtClean="0">
                <a:solidFill>
                  <a:srgbClr val="FFFF00"/>
                </a:solidFill>
              </a:rPr>
              <a:t>-  El mantenimiento preventivo pasivo de computadoras</a:t>
            </a:r>
          </a:p>
          <a:p>
            <a:r>
              <a:rPr lang="es-GT" dirty="0" smtClean="0">
                <a:solidFill>
                  <a:srgbClr val="FFFF00"/>
                </a:solidFill>
              </a:rPr>
              <a:t>       Se trata de actividades encaminadas a proteger el equipo de cómputo, accesorios y al sistema en su conjunto de los factores del medio:</a:t>
            </a:r>
          </a:p>
          <a:p>
            <a:endParaRPr lang="es-GT" dirty="0" smtClean="0">
              <a:solidFill>
                <a:srgbClr val="FFFF00"/>
              </a:solidFill>
            </a:endParaRPr>
          </a:p>
          <a:p>
            <a:r>
              <a:rPr lang="es-GT" dirty="0" smtClean="0">
                <a:solidFill>
                  <a:srgbClr val="FFFF00"/>
                </a:solidFill>
              </a:rPr>
              <a:t>- El uso de dispositivos capaces de evitar la interrupción total de los equipos tales como UPS </a:t>
            </a:r>
            <a:r>
              <a:rPr lang="es-GT" dirty="0" err="1" smtClean="0">
                <a:solidFill>
                  <a:srgbClr val="FFFF00"/>
                </a:solidFill>
              </a:rPr>
              <a:t>ó</a:t>
            </a:r>
            <a:r>
              <a:rPr lang="es-GT" dirty="0" smtClean="0">
                <a:solidFill>
                  <a:srgbClr val="FFFF00"/>
                </a:solidFill>
              </a:rPr>
              <a:t> también en evitar que disminuya el nivel de errores con el uso de reguladores de voltaje.</a:t>
            </a:r>
          </a:p>
          <a:p>
            <a:endParaRPr lang="es-GT" dirty="0" smtClean="0">
              <a:solidFill>
                <a:srgbClr val="FFFF00"/>
              </a:solidFill>
            </a:endParaRPr>
          </a:p>
          <a:p>
            <a:r>
              <a:rPr lang="es-GT" dirty="0" smtClean="0">
                <a:solidFill>
                  <a:srgbClr val="FFFF00"/>
                </a:solidFill>
              </a:rPr>
              <a:t>- El uso de aire acondicionado en buen estado, imprescindible en lugares cerrados con gran cantidad de equipos, con la temperatura adecuada y el flujo correcto de aire por medio de salidas de aire y extractores.</a:t>
            </a:r>
          </a:p>
          <a:p>
            <a:endParaRPr lang="es-GT" dirty="0" smtClean="0">
              <a:solidFill>
                <a:srgbClr val="FFFF00"/>
              </a:solidFill>
            </a:endParaRPr>
          </a:p>
          <a:p>
            <a:r>
              <a:rPr lang="es-GT" dirty="0" smtClean="0">
                <a:solidFill>
                  <a:srgbClr val="FFFF00"/>
                </a:solidFill>
              </a:rPr>
              <a:t>- El uso de suelo firme para evitar las vibraciones en exceso, ya que pueden ser causantes de pérdida de datos en discos duros de alta capacidad.</a:t>
            </a:r>
          </a:p>
          <a:p>
            <a:endParaRPr lang="es-GT" dirty="0" smtClean="0">
              <a:solidFill>
                <a:srgbClr val="FFFF00"/>
              </a:solidFill>
            </a:endParaRPr>
          </a:p>
          <a:p>
            <a:r>
              <a:rPr lang="es-GT" dirty="0" smtClean="0">
                <a:solidFill>
                  <a:srgbClr val="FFFF00"/>
                </a:solidFill>
              </a:rPr>
              <a:t>- La correcta instalación del cableado eléctrico y de datos para la red cableada, así como el uso de muros que permitan el paso de señales de radio en el caso de redes inalámbricas y evitar interferencias.</a:t>
            </a:r>
          </a:p>
          <a:p>
            <a:endParaRPr lang="es-GT" dirty="0" smtClean="0">
              <a:solidFill>
                <a:srgbClr val="FFFF00"/>
              </a:solidFill>
            </a:endParaRPr>
          </a:p>
          <a:p>
            <a:r>
              <a:rPr lang="es-GT" dirty="0" smtClean="0">
                <a:solidFill>
                  <a:srgbClr val="FFFF00"/>
                </a:solidFill>
              </a:rPr>
              <a:t>- La correcta polarización de los contactos eléctricos (tierra, fase y neutro), ya que de lo contrario, puede haber errores en el envió de bits en las redes cableadas.</a:t>
            </a:r>
            <a:endParaRPr lang="es-GT" dirty="0">
              <a:solidFill>
                <a:srgbClr val="FFFF00"/>
              </a:solidFill>
            </a:endParaRPr>
          </a:p>
        </p:txBody>
      </p:sp>
    </p:spTree>
    <p:extLst>
      <p:ext uri="{BB962C8B-B14F-4D97-AF65-F5344CB8AC3E}">
        <p14:creationId xmlns:p14="http://schemas.microsoft.com/office/powerpoint/2010/main" val="196183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1" end="1"/>
                                            </p:txEl>
                                          </p:spTgt>
                                        </p:tgtEl>
                                        <p:attrNameLst>
                                          <p:attrName>ppt_x</p:attrName>
                                          <p:attrName>ppt_y</p:attrName>
                                        </p:attrNameLst>
                                      </p:cBhvr>
                                    </p:animMotion>
                                    <p:animRot by="1500000">
                                      <p:cBhvr>
                                        <p:cTn id="7" dur="125" fill="hold">
                                          <p:stCondLst>
                                            <p:cond delay="0"/>
                                          </p:stCondLst>
                                        </p:cTn>
                                        <p:tgtEl>
                                          <p:spTgt spid="3">
                                            <p:txEl>
                                              <p:pRg st="1" end="1"/>
                                            </p:txEl>
                                          </p:spTgt>
                                        </p:tgtEl>
                                        <p:attrNameLst>
                                          <p:attrName>r</p:attrName>
                                        </p:attrNameLst>
                                      </p:cBhvr>
                                    </p:animRot>
                                    <p:animRot by="-1500000">
                                      <p:cBhvr>
                                        <p:cTn id="8" dur="125" fill="hold">
                                          <p:stCondLst>
                                            <p:cond delay="125"/>
                                          </p:stCondLst>
                                        </p:cTn>
                                        <p:tgtEl>
                                          <p:spTgt spid="3">
                                            <p:txEl>
                                              <p:pRg st="1" end="1"/>
                                            </p:txEl>
                                          </p:spTgt>
                                        </p:tgtEl>
                                        <p:attrNameLst>
                                          <p:attrName>r</p:attrName>
                                        </p:attrNameLst>
                                      </p:cBhvr>
                                    </p:animRot>
                                    <p:animRot by="-1500000">
                                      <p:cBhvr>
                                        <p:cTn id="9" dur="125" fill="hold">
                                          <p:stCondLst>
                                            <p:cond delay="250"/>
                                          </p:stCondLst>
                                        </p:cTn>
                                        <p:tgtEl>
                                          <p:spTgt spid="3">
                                            <p:txEl>
                                              <p:pRg st="1" end="1"/>
                                            </p:txEl>
                                          </p:spTgt>
                                        </p:tgtEl>
                                        <p:attrNameLst>
                                          <p:attrName>r</p:attrName>
                                        </p:attrNameLst>
                                      </p:cBhvr>
                                    </p:animRot>
                                    <p:animRot by="1500000">
                                      <p:cBhvr>
                                        <p:cTn id="10" dur="125" fill="hold">
                                          <p:stCondLst>
                                            <p:cond delay="375"/>
                                          </p:stCondLst>
                                        </p:cTn>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3">
                                            <p:txEl>
                                              <p:pRg st="2" end="2"/>
                                            </p:txEl>
                                          </p:spTgt>
                                        </p:tgtEl>
                                        <p:attrNameLst>
                                          <p:attrName>ppt_x</p:attrName>
                                          <p:attrName>ppt_y</p:attrName>
                                        </p:attrNameLst>
                                      </p:cBhvr>
                                    </p:animMotion>
                                    <p:animRot by="1500000">
                                      <p:cBhvr>
                                        <p:cTn id="15" dur="125" fill="hold">
                                          <p:stCondLst>
                                            <p:cond delay="0"/>
                                          </p:stCondLst>
                                        </p:cTn>
                                        <p:tgtEl>
                                          <p:spTgt spid="3">
                                            <p:txEl>
                                              <p:pRg st="2" end="2"/>
                                            </p:txEl>
                                          </p:spTgt>
                                        </p:tgtEl>
                                        <p:attrNameLst>
                                          <p:attrName>r</p:attrName>
                                        </p:attrNameLst>
                                      </p:cBhvr>
                                    </p:animRot>
                                    <p:animRot by="-1500000">
                                      <p:cBhvr>
                                        <p:cTn id="16" dur="125" fill="hold">
                                          <p:stCondLst>
                                            <p:cond delay="125"/>
                                          </p:stCondLst>
                                        </p:cTn>
                                        <p:tgtEl>
                                          <p:spTgt spid="3">
                                            <p:txEl>
                                              <p:pRg st="2" end="2"/>
                                            </p:txEl>
                                          </p:spTgt>
                                        </p:tgtEl>
                                        <p:attrNameLst>
                                          <p:attrName>r</p:attrName>
                                        </p:attrNameLst>
                                      </p:cBhvr>
                                    </p:animRot>
                                    <p:animRot by="-1500000">
                                      <p:cBhvr>
                                        <p:cTn id="17" dur="125" fill="hold">
                                          <p:stCondLst>
                                            <p:cond delay="250"/>
                                          </p:stCondLst>
                                        </p:cTn>
                                        <p:tgtEl>
                                          <p:spTgt spid="3">
                                            <p:txEl>
                                              <p:pRg st="2" end="2"/>
                                            </p:txEl>
                                          </p:spTgt>
                                        </p:tgtEl>
                                        <p:attrNameLst>
                                          <p:attrName>r</p:attrName>
                                        </p:attrNameLst>
                                      </p:cBhvr>
                                    </p:animRot>
                                    <p:animRot by="1500000">
                                      <p:cBhvr>
                                        <p:cTn id="18" dur="125" fill="hold">
                                          <p:stCondLst>
                                            <p:cond delay="375"/>
                                          </p:stCondLst>
                                        </p:cTn>
                                        <p:tgtEl>
                                          <p:spTgt spid="3">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grpId="0"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3">
                                            <p:txEl>
                                              <p:pRg st="4" end="4"/>
                                            </p:txEl>
                                          </p:spTgt>
                                        </p:tgtEl>
                                        <p:attrNameLst>
                                          <p:attrName>ppt_x</p:attrName>
                                          <p:attrName>ppt_y</p:attrName>
                                        </p:attrNameLst>
                                      </p:cBhvr>
                                    </p:animMotion>
                                    <p:animRot by="1500000">
                                      <p:cBhvr>
                                        <p:cTn id="23" dur="125" fill="hold">
                                          <p:stCondLst>
                                            <p:cond delay="0"/>
                                          </p:stCondLst>
                                        </p:cTn>
                                        <p:tgtEl>
                                          <p:spTgt spid="3">
                                            <p:txEl>
                                              <p:pRg st="4" end="4"/>
                                            </p:txEl>
                                          </p:spTgt>
                                        </p:tgtEl>
                                        <p:attrNameLst>
                                          <p:attrName>r</p:attrName>
                                        </p:attrNameLst>
                                      </p:cBhvr>
                                    </p:animRot>
                                    <p:animRot by="-1500000">
                                      <p:cBhvr>
                                        <p:cTn id="24" dur="125" fill="hold">
                                          <p:stCondLst>
                                            <p:cond delay="125"/>
                                          </p:stCondLst>
                                        </p:cTn>
                                        <p:tgtEl>
                                          <p:spTgt spid="3">
                                            <p:txEl>
                                              <p:pRg st="4" end="4"/>
                                            </p:txEl>
                                          </p:spTgt>
                                        </p:tgtEl>
                                        <p:attrNameLst>
                                          <p:attrName>r</p:attrName>
                                        </p:attrNameLst>
                                      </p:cBhvr>
                                    </p:animRot>
                                    <p:animRot by="-1500000">
                                      <p:cBhvr>
                                        <p:cTn id="25" dur="125" fill="hold">
                                          <p:stCondLst>
                                            <p:cond delay="250"/>
                                          </p:stCondLst>
                                        </p:cTn>
                                        <p:tgtEl>
                                          <p:spTgt spid="3">
                                            <p:txEl>
                                              <p:pRg st="4" end="4"/>
                                            </p:txEl>
                                          </p:spTgt>
                                        </p:tgtEl>
                                        <p:attrNameLst>
                                          <p:attrName>r</p:attrName>
                                        </p:attrNameLst>
                                      </p:cBhvr>
                                    </p:animRot>
                                    <p:animRot by="1500000">
                                      <p:cBhvr>
                                        <p:cTn id="26" dur="125" fill="hold">
                                          <p:stCondLst>
                                            <p:cond delay="375"/>
                                          </p:stCondLst>
                                        </p:cTn>
                                        <p:tgtEl>
                                          <p:spTgt spid="3">
                                            <p:txEl>
                                              <p:pRg st="4" end="4"/>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grpId="0"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3">
                                            <p:txEl>
                                              <p:pRg st="6" end="6"/>
                                            </p:txEl>
                                          </p:spTgt>
                                        </p:tgtEl>
                                        <p:attrNameLst>
                                          <p:attrName>ppt_x</p:attrName>
                                          <p:attrName>ppt_y</p:attrName>
                                        </p:attrNameLst>
                                      </p:cBhvr>
                                    </p:animMotion>
                                    <p:animRot by="1500000">
                                      <p:cBhvr>
                                        <p:cTn id="31" dur="125" fill="hold">
                                          <p:stCondLst>
                                            <p:cond delay="0"/>
                                          </p:stCondLst>
                                        </p:cTn>
                                        <p:tgtEl>
                                          <p:spTgt spid="3">
                                            <p:txEl>
                                              <p:pRg st="6" end="6"/>
                                            </p:txEl>
                                          </p:spTgt>
                                        </p:tgtEl>
                                        <p:attrNameLst>
                                          <p:attrName>r</p:attrName>
                                        </p:attrNameLst>
                                      </p:cBhvr>
                                    </p:animRot>
                                    <p:animRot by="-1500000">
                                      <p:cBhvr>
                                        <p:cTn id="32" dur="125" fill="hold">
                                          <p:stCondLst>
                                            <p:cond delay="125"/>
                                          </p:stCondLst>
                                        </p:cTn>
                                        <p:tgtEl>
                                          <p:spTgt spid="3">
                                            <p:txEl>
                                              <p:pRg st="6" end="6"/>
                                            </p:txEl>
                                          </p:spTgt>
                                        </p:tgtEl>
                                        <p:attrNameLst>
                                          <p:attrName>r</p:attrName>
                                        </p:attrNameLst>
                                      </p:cBhvr>
                                    </p:animRot>
                                    <p:animRot by="-1500000">
                                      <p:cBhvr>
                                        <p:cTn id="33" dur="125" fill="hold">
                                          <p:stCondLst>
                                            <p:cond delay="250"/>
                                          </p:stCondLst>
                                        </p:cTn>
                                        <p:tgtEl>
                                          <p:spTgt spid="3">
                                            <p:txEl>
                                              <p:pRg st="6" end="6"/>
                                            </p:txEl>
                                          </p:spTgt>
                                        </p:tgtEl>
                                        <p:attrNameLst>
                                          <p:attrName>r</p:attrName>
                                        </p:attrNameLst>
                                      </p:cBhvr>
                                    </p:animRot>
                                    <p:animRot by="1500000">
                                      <p:cBhvr>
                                        <p:cTn id="34" dur="125" fill="hold">
                                          <p:stCondLst>
                                            <p:cond delay="375"/>
                                          </p:stCondLst>
                                        </p:cTn>
                                        <p:tgtEl>
                                          <p:spTgt spid="3">
                                            <p:txEl>
                                              <p:pRg st="6" end="6"/>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grpId="0" nodeType="click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3">
                                            <p:txEl>
                                              <p:pRg st="8" end="8"/>
                                            </p:txEl>
                                          </p:spTgt>
                                        </p:tgtEl>
                                        <p:attrNameLst>
                                          <p:attrName>ppt_x</p:attrName>
                                          <p:attrName>ppt_y</p:attrName>
                                        </p:attrNameLst>
                                      </p:cBhvr>
                                    </p:animMotion>
                                    <p:animRot by="1500000">
                                      <p:cBhvr>
                                        <p:cTn id="39" dur="125" fill="hold">
                                          <p:stCondLst>
                                            <p:cond delay="0"/>
                                          </p:stCondLst>
                                        </p:cTn>
                                        <p:tgtEl>
                                          <p:spTgt spid="3">
                                            <p:txEl>
                                              <p:pRg st="8" end="8"/>
                                            </p:txEl>
                                          </p:spTgt>
                                        </p:tgtEl>
                                        <p:attrNameLst>
                                          <p:attrName>r</p:attrName>
                                        </p:attrNameLst>
                                      </p:cBhvr>
                                    </p:animRot>
                                    <p:animRot by="-1500000">
                                      <p:cBhvr>
                                        <p:cTn id="40" dur="125" fill="hold">
                                          <p:stCondLst>
                                            <p:cond delay="125"/>
                                          </p:stCondLst>
                                        </p:cTn>
                                        <p:tgtEl>
                                          <p:spTgt spid="3">
                                            <p:txEl>
                                              <p:pRg st="8" end="8"/>
                                            </p:txEl>
                                          </p:spTgt>
                                        </p:tgtEl>
                                        <p:attrNameLst>
                                          <p:attrName>r</p:attrName>
                                        </p:attrNameLst>
                                      </p:cBhvr>
                                    </p:animRot>
                                    <p:animRot by="-1500000">
                                      <p:cBhvr>
                                        <p:cTn id="41" dur="125" fill="hold">
                                          <p:stCondLst>
                                            <p:cond delay="250"/>
                                          </p:stCondLst>
                                        </p:cTn>
                                        <p:tgtEl>
                                          <p:spTgt spid="3">
                                            <p:txEl>
                                              <p:pRg st="8" end="8"/>
                                            </p:txEl>
                                          </p:spTgt>
                                        </p:tgtEl>
                                        <p:attrNameLst>
                                          <p:attrName>r</p:attrName>
                                        </p:attrNameLst>
                                      </p:cBhvr>
                                    </p:animRot>
                                    <p:animRot by="1500000">
                                      <p:cBhvr>
                                        <p:cTn id="42" dur="125" fill="hold">
                                          <p:stCondLst>
                                            <p:cond delay="375"/>
                                          </p:stCondLst>
                                        </p:cTn>
                                        <p:tgtEl>
                                          <p:spTgt spid="3">
                                            <p:txEl>
                                              <p:pRg st="8" end="8"/>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4" presetClass="emph" presetSubtype="0" fill="hold" grpId="0" nodeType="click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3">
                                            <p:txEl>
                                              <p:pRg st="10" end="10"/>
                                            </p:txEl>
                                          </p:spTgt>
                                        </p:tgtEl>
                                        <p:attrNameLst>
                                          <p:attrName>ppt_x</p:attrName>
                                          <p:attrName>ppt_y</p:attrName>
                                        </p:attrNameLst>
                                      </p:cBhvr>
                                    </p:animMotion>
                                    <p:animRot by="1500000">
                                      <p:cBhvr>
                                        <p:cTn id="47" dur="125" fill="hold">
                                          <p:stCondLst>
                                            <p:cond delay="0"/>
                                          </p:stCondLst>
                                        </p:cTn>
                                        <p:tgtEl>
                                          <p:spTgt spid="3">
                                            <p:txEl>
                                              <p:pRg st="10" end="10"/>
                                            </p:txEl>
                                          </p:spTgt>
                                        </p:tgtEl>
                                        <p:attrNameLst>
                                          <p:attrName>r</p:attrName>
                                        </p:attrNameLst>
                                      </p:cBhvr>
                                    </p:animRot>
                                    <p:animRot by="-1500000">
                                      <p:cBhvr>
                                        <p:cTn id="48" dur="125" fill="hold">
                                          <p:stCondLst>
                                            <p:cond delay="125"/>
                                          </p:stCondLst>
                                        </p:cTn>
                                        <p:tgtEl>
                                          <p:spTgt spid="3">
                                            <p:txEl>
                                              <p:pRg st="10" end="10"/>
                                            </p:txEl>
                                          </p:spTgt>
                                        </p:tgtEl>
                                        <p:attrNameLst>
                                          <p:attrName>r</p:attrName>
                                        </p:attrNameLst>
                                      </p:cBhvr>
                                    </p:animRot>
                                    <p:animRot by="-1500000">
                                      <p:cBhvr>
                                        <p:cTn id="49" dur="125" fill="hold">
                                          <p:stCondLst>
                                            <p:cond delay="250"/>
                                          </p:stCondLst>
                                        </p:cTn>
                                        <p:tgtEl>
                                          <p:spTgt spid="3">
                                            <p:txEl>
                                              <p:pRg st="10" end="10"/>
                                            </p:txEl>
                                          </p:spTgt>
                                        </p:tgtEl>
                                        <p:attrNameLst>
                                          <p:attrName>r</p:attrName>
                                        </p:attrNameLst>
                                      </p:cBhvr>
                                    </p:animRot>
                                    <p:animRot by="1500000">
                                      <p:cBhvr>
                                        <p:cTn id="50" dur="125" fill="hold">
                                          <p:stCondLst>
                                            <p:cond delay="375"/>
                                          </p:stCondLst>
                                        </p:cTn>
                                        <p:tgtEl>
                                          <p:spTgt spid="3">
                                            <p:txEl>
                                              <p:pRg st="10" end="10"/>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4" presetClass="emph" presetSubtype="0" fill="hold" grpId="0" nodeType="clickEffect">
                                  <p:stCondLst>
                                    <p:cond delay="0"/>
                                  </p:stCondLst>
                                  <p:iterate type="lt">
                                    <p:tmPct val="10000"/>
                                  </p:iterate>
                                  <p:childTnLst>
                                    <p:animMotion origin="layout" path="M 0.0 0.0 L 0.0 -0.07213" pathEditMode="relative" ptsTypes="">
                                      <p:cBhvr>
                                        <p:cTn id="54" dur="250" accel="50000" decel="50000" autoRev="1" fill="hold">
                                          <p:stCondLst>
                                            <p:cond delay="0"/>
                                          </p:stCondLst>
                                        </p:cTn>
                                        <p:tgtEl>
                                          <p:spTgt spid="3">
                                            <p:txEl>
                                              <p:pRg st="12" end="12"/>
                                            </p:txEl>
                                          </p:spTgt>
                                        </p:tgtEl>
                                        <p:attrNameLst>
                                          <p:attrName>ppt_x</p:attrName>
                                          <p:attrName>ppt_y</p:attrName>
                                        </p:attrNameLst>
                                      </p:cBhvr>
                                    </p:animMotion>
                                    <p:animRot by="1500000">
                                      <p:cBhvr>
                                        <p:cTn id="55" dur="125" fill="hold">
                                          <p:stCondLst>
                                            <p:cond delay="0"/>
                                          </p:stCondLst>
                                        </p:cTn>
                                        <p:tgtEl>
                                          <p:spTgt spid="3">
                                            <p:txEl>
                                              <p:pRg st="12" end="12"/>
                                            </p:txEl>
                                          </p:spTgt>
                                        </p:tgtEl>
                                        <p:attrNameLst>
                                          <p:attrName>r</p:attrName>
                                        </p:attrNameLst>
                                      </p:cBhvr>
                                    </p:animRot>
                                    <p:animRot by="-1500000">
                                      <p:cBhvr>
                                        <p:cTn id="56" dur="125" fill="hold">
                                          <p:stCondLst>
                                            <p:cond delay="125"/>
                                          </p:stCondLst>
                                        </p:cTn>
                                        <p:tgtEl>
                                          <p:spTgt spid="3">
                                            <p:txEl>
                                              <p:pRg st="12" end="12"/>
                                            </p:txEl>
                                          </p:spTgt>
                                        </p:tgtEl>
                                        <p:attrNameLst>
                                          <p:attrName>r</p:attrName>
                                        </p:attrNameLst>
                                      </p:cBhvr>
                                    </p:animRot>
                                    <p:animRot by="-1500000">
                                      <p:cBhvr>
                                        <p:cTn id="57" dur="125" fill="hold">
                                          <p:stCondLst>
                                            <p:cond delay="250"/>
                                          </p:stCondLst>
                                        </p:cTn>
                                        <p:tgtEl>
                                          <p:spTgt spid="3">
                                            <p:txEl>
                                              <p:pRg st="12" end="12"/>
                                            </p:txEl>
                                          </p:spTgt>
                                        </p:tgtEl>
                                        <p:attrNameLst>
                                          <p:attrName>r</p:attrName>
                                        </p:attrNameLst>
                                      </p:cBhvr>
                                    </p:animRot>
                                    <p:animRot by="1500000">
                                      <p:cBhvr>
                                        <p:cTn id="58" dur="125" fill="hold">
                                          <p:stCondLst>
                                            <p:cond delay="375"/>
                                          </p:stCondLst>
                                        </p:cTn>
                                        <p:tgtEl>
                                          <p:spTgt spid="3">
                                            <p:txEl>
                                              <p:pRg st="12" end="1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08122"/>
            <a:ext cx="8596668" cy="1320800"/>
          </a:xfrm>
        </p:spPr>
        <p:txBody>
          <a:bodyPr/>
          <a:lstStyle/>
          <a:p>
            <a:r>
              <a:rPr lang="en-US" dirty="0" err="1" smtClean="0"/>
              <a:t>Conclucion</a:t>
            </a:r>
            <a:r>
              <a:rPr lang="en-US" dirty="0" smtClean="0"/>
              <a:t> personal</a:t>
            </a:r>
            <a:endParaRPr lang="es-GT" dirty="0"/>
          </a:p>
        </p:txBody>
      </p:sp>
      <p:sp>
        <p:nvSpPr>
          <p:cNvPr id="3" name="Marcador de contenido 2"/>
          <p:cNvSpPr>
            <a:spLocks noGrp="1"/>
          </p:cNvSpPr>
          <p:nvPr>
            <p:ph idx="1"/>
          </p:nvPr>
        </p:nvSpPr>
        <p:spPr/>
        <p:txBody>
          <a:bodyPr>
            <a:normAutofit/>
          </a:bodyPr>
          <a:lstStyle/>
          <a:p>
            <a:pPr algn="ctr"/>
            <a:r>
              <a:rPr lang="en-US" sz="2400" dirty="0" err="1" smtClean="0"/>
              <a:t>Mi</a:t>
            </a:r>
            <a:r>
              <a:rPr lang="en-US" sz="2400" dirty="0" smtClean="0"/>
              <a:t> conclusion </a:t>
            </a:r>
            <a:r>
              <a:rPr lang="en-US" sz="2400" dirty="0" err="1" smtClean="0"/>
              <a:t>es</a:t>
            </a:r>
            <a:r>
              <a:rPr lang="en-US" sz="2400" dirty="0" smtClean="0"/>
              <a:t> </a:t>
            </a:r>
            <a:r>
              <a:rPr lang="en-US" sz="2400" dirty="0" err="1" smtClean="0"/>
              <a:t>que</a:t>
            </a:r>
            <a:r>
              <a:rPr lang="en-US" sz="2400" dirty="0" smtClean="0"/>
              <a:t> </a:t>
            </a:r>
            <a:r>
              <a:rPr lang="en-US" sz="2400" dirty="0" err="1" smtClean="0"/>
              <a:t>grasias</a:t>
            </a:r>
            <a:r>
              <a:rPr lang="en-US" sz="2400" dirty="0" smtClean="0"/>
              <a:t> a los </a:t>
            </a:r>
            <a:r>
              <a:rPr lang="en-US" sz="2400" dirty="0" err="1" smtClean="0"/>
              <a:t>Ingenieros</a:t>
            </a:r>
            <a:r>
              <a:rPr lang="en-US" sz="2400" dirty="0" smtClean="0"/>
              <a:t> </a:t>
            </a:r>
            <a:r>
              <a:rPr lang="en-US" sz="2400" dirty="0" err="1" smtClean="0"/>
              <a:t>que</a:t>
            </a:r>
            <a:r>
              <a:rPr lang="en-US" sz="2400" dirty="0" smtClean="0"/>
              <a:t> </a:t>
            </a:r>
            <a:r>
              <a:rPr lang="en-US" sz="2400" dirty="0" err="1" smtClean="0"/>
              <a:t>crearon</a:t>
            </a:r>
            <a:r>
              <a:rPr lang="en-US" sz="2400" dirty="0" smtClean="0"/>
              <a:t> la </a:t>
            </a:r>
            <a:r>
              <a:rPr lang="en-US" sz="2400" dirty="0" err="1" smtClean="0"/>
              <a:t>computadora</a:t>
            </a:r>
            <a:r>
              <a:rPr lang="en-US" sz="2400" dirty="0" smtClean="0"/>
              <a:t> </a:t>
            </a:r>
            <a:r>
              <a:rPr lang="en-US" sz="2400" dirty="0" err="1" smtClean="0"/>
              <a:t>es</a:t>
            </a:r>
            <a:r>
              <a:rPr lang="en-US" sz="2400" dirty="0" smtClean="0"/>
              <a:t> </a:t>
            </a:r>
            <a:r>
              <a:rPr lang="en-US" sz="2400" dirty="0" err="1" smtClean="0"/>
              <a:t>que</a:t>
            </a:r>
            <a:r>
              <a:rPr lang="en-US" sz="2400" dirty="0" smtClean="0"/>
              <a:t> </a:t>
            </a:r>
            <a:r>
              <a:rPr lang="en-US" sz="2400" dirty="0" err="1" smtClean="0"/>
              <a:t>ahora</a:t>
            </a:r>
            <a:r>
              <a:rPr lang="en-US" sz="2400" dirty="0" smtClean="0"/>
              <a:t> </a:t>
            </a:r>
            <a:r>
              <a:rPr lang="en-US" sz="2400" dirty="0" err="1" smtClean="0"/>
              <a:t>podemos</a:t>
            </a:r>
            <a:r>
              <a:rPr lang="en-US" sz="2400" dirty="0" smtClean="0"/>
              <a:t> </a:t>
            </a:r>
            <a:r>
              <a:rPr lang="en-US" sz="2400" dirty="0" err="1" smtClean="0"/>
              <a:t>nosotros</a:t>
            </a:r>
            <a:r>
              <a:rPr lang="en-US" sz="2400" dirty="0" smtClean="0"/>
              <a:t> </a:t>
            </a:r>
            <a:r>
              <a:rPr lang="en-US" sz="2400" dirty="0" err="1" smtClean="0"/>
              <a:t>efectuar</a:t>
            </a:r>
            <a:r>
              <a:rPr lang="en-US" sz="2400" dirty="0" smtClean="0"/>
              <a:t> </a:t>
            </a:r>
            <a:r>
              <a:rPr lang="en-US" sz="2400" dirty="0" err="1" smtClean="0"/>
              <a:t>distintas</a:t>
            </a:r>
            <a:r>
              <a:rPr lang="en-US" sz="2400" dirty="0" smtClean="0"/>
              <a:t> </a:t>
            </a:r>
            <a:r>
              <a:rPr lang="en-US" sz="2400" dirty="0" err="1" smtClean="0"/>
              <a:t>cosas</a:t>
            </a:r>
            <a:r>
              <a:rPr lang="en-US" sz="2400" dirty="0" smtClean="0"/>
              <a:t> </a:t>
            </a:r>
            <a:r>
              <a:rPr lang="en-US" sz="2400" dirty="0" err="1" smtClean="0"/>
              <a:t>como</a:t>
            </a:r>
            <a:r>
              <a:rPr lang="en-US" sz="2400" dirty="0" smtClean="0"/>
              <a:t> la </a:t>
            </a:r>
            <a:r>
              <a:rPr lang="en-US" sz="2400" dirty="0" err="1" smtClean="0"/>
              <a:t>programacion</a:t>
            </a:r>
            <a:r>
              <a:rPr lang="en-US" sz="2400" dirty="0" smtClean="0"/>
              <a:t> </a:t>
            </a:r>
            <a:r>
              <a:rPr lang="en-US" sz="2400" dirty="0" err="1" smtClean="0"/>
              <a:t>que</a:t>
            </a:r>
            <a:r>
              <a:rPr lang="en-US" sz="2400" dirty="0" smtClean="0"/>
              <a:t> </a:t>
            </a:r>
            <a:r>
              <a:rPr lang="en-US" sz="2400" dirty="0" err="1"/>
              <a:t>c</a:t>
            </a:r>
            <a:r>
              <a:rPr lang="en-US" sz="2400" dirty="0" err="1" smtClean="0"/>
              <a:t>irbe</a:t>
            </a:r>
            <a:r>
              <a:rPr lang="en-US" sz="2400" dirty="0" smtClean="0"/>
              <a:t> </a:t>
            </a:r>
            <a:r>
              <a:rPr lang="en-US" sz="2400" dirty="0" err="1" smtClean="0"/>
              <a:t>nucho</a:t>
            </a:r>
            <a:r>
              <a:rPr lang="en-US" sz="2400" dirty="0" smtClean="0"/>
              <a:t> para lo </a:t>
            </a:r>
            <a:r>
              <a:rPr lang="en-US" sz="2400" dirty="0" err="1" smtClean="0"/>
              <a:t>que</a:t>
            </a:r>
            <a:r>
              <a:rPr lang="en-US" sz="2400" dirty="0" smtClean="0"/>
              <a:t> son </a:t>
            </a:r>
            <a:r>
              <a:rPr lang="en-US" sz="2400" dirty="0" err="1" smtClean="0"/>
              <a:t>pogramas</a:t>
            </a:r>
            <a:r>
              <a:rPr lang="en-US" sz="2400" dirty="0" smtClean="0"/>
              <a:t> </a:t>
            </a:r>
            <a:r>
              <a:rPr lang="en-US" sz="2400" dirty="0" err="1" smtClean="0"/>
              <a:t>aplicasiones</a:t>
            </a:r>
            <a:r>
              <a:rPr lang="en-US" sz="2400" dirty="0" smtClean="0"/>
              <a:t> </a:t>
            </a:r>
            <a:r>
              <a:rPr lang="en-US" sz="2400" dirty="0" err="1" smtClean="0"/>
              <a:t>exetc</a:t>
            </a:r>
            <a:r>
              <a:rPr lang="en-US" sz="2400" dirty="0" smtClean="0"/>
              <a:t> en fin </a:t>
            </a:r>
            <a:r>
              <a:rPr lang="en-US" sz="2400" dirty="0" err="1" smtClean="0"/>
              <a:t>es</a:t>
            </a:r>
            <a:r>
              <a:rPr lang="en-US" sz="2400" dirty="0" smtClean="0"/>
              <a:t> </a:t>
            </a:r>
            <a:r>
              <a:rPr lang="en-US" sz="2400" dirty="0" err="1" smtClean="0"/>
              <a:t>una</a:t>
            </a:r>
            <a:r>
              <a:rPr lang="en-US" sz="2400" dirty="0" smtClean="0"/>
              <a:t> gran </a:t>
            </a:r>
            <a:r>
              <a:rPr lang="en-US" sz="2400" dirty="0" err="1" smtClean="0"/>
              <a:t>virtud</a:t>
            </a:r>
            <a:r>
              <a:rPr lang="en-US" sz="2400" dirty="0" smtClean="0"/>
              <a:t> </a:t>
            </a:r>
            <a:r>
              <a:rPr lang="en-US" sz="2400" dirty="0" err="1" smtClean="0"/>
              <a:t>tener</a:t>
            </a:r>
            <a:r>
              <a:rPr lang="en-US" sz="2400" dirty="0" smtClean="0"/>
              <a:t> la </a:t>
            </a:r>
            <a:r>
              <a:rPr lang="en-US" sz="2400" dirty="0" err="1" smtClean="0"/>
              <a:t>tecnologia</a:t>
            </a:r>
            <a:r>
              <a:rPr lang="en-US" sz="2400" dirty="0" smtClean="0"/>
              <a:t> en </a:t>
            </a:r>
            <a:r>
              <a:rPr lang="en-US" sz="2400" dirty="0" err="1" smtClean="0"/>
              <a:t>nuestras</a:t>
            </a:r>
            <a:r>
              <a:rPr lang="en-US" sz="2400" dirty="0" smtClean="0"/>
              <a:t> </a:t>
            </a:r>
            <a:r>
              <a:rPr lang="en-US" sz="2400" dirty="0" err="1" smtClean="0"/>
              <a:t>manos</a:t>
            </a:r>
            <a:r>
              <a:rPr lang="en-US" sz="2400" dirty="0" smtClean="0"/>
              <a:t> </a:t>
            </a:r>
            <a:endParaRPr lang="es-GT" sz="2400" dirty="0"/>
          </a:p>
        </p:txBody>
      </p:sp>
    </p:spTree>
    <p:extLst>
      <p:ext uri="{BB962C8B-B14F-4D97-AF65-F5344CB8AC3E}">
        <p14:creationId xmlns:p14="http://schemas.microsoft.com/office/powerpoint/2010/main" val="127849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3">
                                            <p:txEl>
                                              <p:pRg st="0" end="0"/>
                                            </p:txEl>
                                          </p:spTgt>
                                        </p:tgtEl>
                                      </p:cBhvr>
                                    </p:animEffect>
                                    <p:anim calcmode="lin" valueType="num">
                                      <p:cBhvr>
                                        <p:cTn id="7" dur="2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xEl>
                                              <p:pRg st="0" end="0"/>
                                            </p:txEl>
                                          </p:spTgt>
                                        </p:tgtEl>
                                        <p:attrNameLst>
                                          <p:attrName>ppt_h</p:attrName>
                                        </p:attrNameLst>
                                      </p:cBhvr>
                                      <p:tavLst>
                                        <p:tav tm="0">
                                          <p:val>
                                            <p:strVal val="ppt_h"/>
                                          </p:val>
                                        </p:tav>
                                        <p:tav tm="100000">
                                          <p:val>
                                            <p:strVal val="ppt_h"/>
                                          </p:val>
                                        </p:tav>
                                      </p:tavLst>
                                    </p:anim>
                                    <p:set>
                                      <p:cBhvr>
                                        <p:cTn id="9"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1" presetClass="exit" presetSubtype="0" fill="hold" grpId="0" nodeType="clickEffect">
                                  <p:stCondLst>
                                    <p:cond delay="0"/>
                                  </p:stCondLst>
                                  <p:childTnLst>
                                    <p:anim calcmode="lin" valueType="num">
                                      <p:cBhvr>
                                        <p:cTn id="13" dur="1000"/>
                                        <p:tgtEl>
                                          <p:spTgt spid="2"/>
                                        </p:tgtEl>
                                        <p:attrNameLst>
                                          <p:attrName>ppt_w</p:attrName>
                                        </p:attrNameLst>
                                      </p:cBhvr>
                                      <p:tavLst>
                                        <p:tav tm="0">
                                          <p:val>
                                            <p:strVal val="ppt_w"/>
                                          </p:val>
                                        </p:tav>
                                        <p:tav tm="100000">
                                          <p:val>
                                            <p:fltVal val="0"/>
                                          </p:val>
                                        </p:tav>
                                      </p:tavLst>
                                    </p:anim>
                                    <p:anim calcmode="lin" valueType="num">
                                      <p:cBhvr>
                                        <p:cTn id="14" dur="1000"/>
                                        <p:tgtEl>
                                          <p:spTgt spid="2"/>
                                        </p:tgtEl>
                                        <p:attrNameLst>
                                          <p:attrName>ppt_h</p:attrName>
                                        </p:attrNameLst>
                                      </p:cBhvr>
                                      <p:tavLst>
                                        <p:tav tm="0">
                                          <p:val>
                                            <p:strVal val="ppt_h"/>
                                          </p:val>
                                        </p:tav>
                                        <p:tav tm="100000">
                                          <p:val>
                                            <p:fltVal val="0"/>
                                          </p:val>
                                        </p:tav>
                                      </p:tavLst>
                                    </p:anim>
                                    <p:anim calcmode="lin" valueType="num">
                                      <p:cBhvr>
                                        <p:cTn id="15" dur="1000"/>
                                        <p:tgtEl>
                                          <p:spTgt spid="2"/>
                                        </p:tgtEl>
                                        <p:attrNameLst>
                                          <p:attrName>style.rotation</p:attrName>
                                        </p:attrNameLst>
                                      </p:cBhvr>
                                      <p:tavLst>
                                        <p:tav tm="0">
                                          <p:val>
                                            <p:fltVal val="0"/>
                                          </p:val>
                                        </p:tav>
                                        <p:tav tm="100000">
                                          <p:val>
                                            <p:fltVal val="90"/>
                                          </p:val>
                                        </p:tav>
                                      </p:tavLst>
                                    </p:anim>
                                    <p:animEffect transition="out" filter="fade">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INTRODUCCION</a:t>
            </a:r>
            <a:endParaRPr lang="es-GT" dirty="0"/>
          </a:p>
        </p:txBody>
      </p:sp>
      <p:sp>
        <p:nvSpPr>
          <p:cNvPr id="3" name="Marcador de contenido 2"/>
          <p:cNvSpPr>
            <a:spLocks noGrp="1"/>
          </p:cNvSpPr>
          <p:nvPr>
            <p:ph idx="1"/>
          </p:nvPr>
        </p:nvSpPr>
        <p:spPr>
          <a:xfrm>
            <a:off x="677334" y="2160590"/>
            <a:ext cx="8596668" cy="1698488"/>
          </a:xfrm>
        </p:spPr>
        <p:txBody>
          <a:bodyPr>
            <a:noAutofit/>
          </a:bodyPr>
          <a:lstStyle/>
          <a:p>
            <a:r>
              <a:rPr lang="en-US" sz="2400" dirty="0" smtClean="0"/>
              <a:t>TENEMOS EL CONTENIDO CON AMPLIO CONOCIMIENTO DE DIVERSOS TEMAS CON LOS CUALES SE PUEDE OBSRBAR Y ENTENDER LA  TECNOLOGIA  Y OBTENER MAS CONOCIMIENTO</a:t>
            </a:r>
            <a:endParaRPr lang="es-GT" sz="2400" dirty="0"/>
          </a:p>
        </p:txBody>
      </p:sp>
    </p:spTree>
    <p:extLst>
      <p:ext uri="{BB962C8B-B14F-4D97-AF65-F5344CB8AC3E}">
        <p14:creationId xmlns:p14="http://schemas.microsoft.com/office/powerpoint/2010/main" val="136692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Sistema de apoyo para recién integrantes</a:t>
            </a:r>
            <a:endParaRPr lang="es-GT" dirty="0"/>
          </a:p>
        </p:txBody>
      </p:sp>
    </p:spTree>
    <p:extLst>
      <p:ext uri="{BB962C8B-B14F-4D97-AF65-F5344CB8AC3E}">
        <p14:creationId xmlns:p14="http://schemas.microsoft.com/office/powerpoint/2010/main" val="14406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8596668" cy="2598549"/>
          </a:xfrm>
        </p:spPr>
        <p:txBody>
          <a:bodyPr/>
          <a:lstStyle/>
          <a:p>
            <a:r>
              <a:rPr lang="es-GT" dirty="0" err="1" smtClean="0"/>
              <a:t>informatica</a:t>
            </a:r>
            <a:endParaRPr lang="es-GT" dirty="0"/>
          </a:p>
        </p:txBody>
      </p:sp>
      <p:sp>
        <p:nvSpPr>
          <p:cNvPr id="3" name="Marcador de contenido 2"/>
          <p:cNvSpPr>
            <a:spLocks noGrp="1"/>
          </p:cNvSpPr>
          <p:nvPr>
            <p:ph idx="1"/>
          </p:nvPr>
        </p:nvSpPr>
        <p:spPr>
          <a:xfrm>
            <a:off x="677334" y="1270000"/>
            <a:ext cx="8596668" cy="3880773"/>
          </a:xfrm>
        </p:spPr>
        <p:txBody>
          <a:bodyPr/>
          <a:lstStyle/>
          <a:p>
            <a:r>
              <a:rPr lang="es-GT" dirty="0"/>
              <a:t>La </a:t>
            </a:r>
            <a:r>
              <a:rPr lang="es-GT" b="1" dirty="0"/>
              <a:t>informática</a:t>
            </a:r>
            <a:r>
              <a:rPr lang="es-GT" dirty="0"/>
              <a:t>, también llamada </a:t>
            </a:r>
            <a:r>
              <a:rPr lang="es-GT" b="1" dirty="0"/>
              <a:t>computación</a:t>
            </a:r>
            <a:r>
              <a:rPr lang="es-GT" dirty="0"/>
              <a:t> en América latina,</a:t>
            </a:r>
            <a:r>
              <a:rPr lang="es-GT" baseline="30000" dirty="0">
                <a:hlinkClick r:id="rId2"/>
              </a:rPr>
              <a:t>1</a:t>
            </a:r>
            <a:r>
              <a:rPr lang="es-GT" dirty="0"/>
              <a:t> es una </a:t>
            </a:r>
            <a:r>
              <a:rPr lang="es-GT" dirty="0">
                <a:hlinkClick r:id="rId3" tooltip="Ciencia"/>
              </a:rPr>
              <a:t>ciencia</a:t>
            </a:r>
            <a:r>
              <a:rPr lang="es-GT" dirty="0"/>
              <a:t> que estudia métodos, técnicas, procesos, con el fin de almacenar, procesar y transmitir </a:t>
            </a:r>
            <a:r>
              <a:rPr lang="es-GT" dirty="0">
                <a:hlinkClick r:id="rId4" tooltip="Información"/>
              </a:rPr>
              <a:t>información</a:t>
            </a:r>
            <a:r>
              <a:rPr lang="es-GT" dirty="0"/>
              <a:t> y </a:t>
            </a:r>
            <a:r>
              <a:rPr lang="es-GT" dirty="0">
                <a:hlinkClick r:id="rId5" tooltip="Dato"/>
              </a:rPr>
              <a:t>datos</a:t>
            </a:r>
            <a:r>
              <a:rPr lang="es-GT" dirty="0"/>
              <a:t> en formato </a:t>
            </a:r>
            <a:r>
              <a:rPr lang="es-GT" dirty="0">
                <a:hlinkClick r:id="rId6" tooltip="Electrónica digital"/>
              </a:rPr>
              <a:t>digital</a:t>
            </a:r>
            <a:r>
              <a:rPr lang="es-GT" dirty="0"/>
              <a:t>. La informática se ha desarrollado rápidamente a partir de la segunda mitad del siglo XX, con la aparición de tecnologías tales como el </a:t>
            </a:r>
            <a:r>
              <a:rPr lang="es-GT" dirty="0">
                <a:hlinkClick r:id="rId7" tooltip="Circuito integrado"/>
              </a:rPr>
              <a:t>circuito integrado</a:t>
            </a:r>
            <a:r>
              <a:rPr lang="es-GT" dirty="0"/>
              <a:t>, el </a:t>
            </a:r>
            <a:r>
              <a:rPr lang="es-GT" dirty="0">
                <a:hlinkClick r:id="rId8" tooltip="Internet"/>
              </a:rPr>
              <a:t>Internet</a:t>
            </a:r>
            <a:r>
              <a:rPr lang="es-GT" dirty="0"/>
              <a:t>, y el </a:t>
            </a:r>
            <a:r>
              <a:rPr lang="es-GT" dirty="0">
                <a:hlinkClick r:id="rId9" tooltip="Telefonía móvil"/>
              </a:rPr>
              <a:t>teléfono móvil</a:t>
            </a:r>
            <a:r>
              <a:rPr lang="es-GT" dirty="0"/>
              <a:t>.</a:t>
            </a:r>
            <a:r>
              <a:rPr lang="es-GT" baseline="30000" dirty="0">
                <a:hlinkClick r:id="rId10"/>
              </a:rPr>
              <a:t>2</a:t>
            </a:r>
            <a:r>
              <a:rPr lang="es-GT" dirty="0"/>
              <a:t> Se define como la rama de la tecnología que estudia el tratamiento automático de la información</a:t>
            </a:r>
            <a:r>
              <a:rPr lang="es-GT" dirty="0" smtClean="0"/>
              <a:t>.</a:t>
            </a:r>
            <a:endParaRPr lang="es-GT" dirty="0"/>
          </a:p>
        </p:txBody>
      </p:sp>
      <p:pic>
        <p:nvPicPr>
          <p:cNvPr id="4" name="Imagen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4610" y="3560019"/>
            <a:ext cx="4936260" cy="2468130"/>
          </a:xfrm>
          <a:prstGeom prst="rect">
            <a:avLst/>
          </a:prstGeom>
        </p:spPr>
      </p:pic>
    </p:spTree>
    <p:extLst>
      <p:ext uri="{BB962C8B-B14F-4D97-AF65-F5344CB8AC3E}">
        <p14:creationId xmlns:p14="http://schemas.microsoft.com/office/powerpoint/2010/main" val="91965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nodeType="clickEffect">
                                  <p:stCondLst>
                                    <p:cond delay="0"/>
                                  </p:stCondLst>
                                  <p:childTnLst>
                                    <p:anim calcmode="lin" valueType="num">
                                      <p:cBhvr>
                                        <p:cTn id="16" dur="500"/>
                                        <p:tgtEl>
                                          <p:spTgt spid="4"/>
                                        </p:tgtEl>
                                        <p:attrNameLst>
                                          <p:attrName>ppt_w</p:attrName>
                                        </p:attrNameLst>
                                      </p:cBhvr>
                                      <p:tavLst>
                                        <p:tav tm="0">
                                          <p:val>
                                            <p:strVal val="ppt_w"/>
                                          </p:val>
                                        </p:tav>
                                        <p:tav tm="100000">
                                          <p:val>
                                            <p:fltVal val="0"/>
                                          </p:val>
                                        </p:tav>
                                      </p:tavLst>
                                    </p:anim>
                                    <p:anim calcmode="lin" valueType="num">
                                      <p:cBhvr>
                                        <p:cTn id="17" dur="500"/>
                                        <p:tgtEl>
                                          <p:spTgt spid="4"/>
                                        </p:tgtEl>
                                        <p:attrNameLst>
                                          <p:attrName>ppt_h</p:attrName>
                                        </p:attrNameLst>
                                      </p:cBhvr>
                                      <p:tavLst>
                                        <p:tav tm="0">
                                          <p:val>
                                            <p:strVal val="ppt_h"/>
                                          </p:val>
                                        </p:tav>
                                        <p:tav tm="100000">
                                          <p:val>
                                            <p:fltVal val="0"/>
                                          </p:val>
                                        </p:tav>
                                      </p:tavLst>
                                    </p:anim>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9036" y="1454890"/>
            <a:ext cx="10639816" cy="3530470"/>
          </a:xfrm>
        </p:spPr>
        <p:txBody>
          <a:bodyPr>
            <a:noAutofit/>
          </a:bodyPr>
          <a:lstStyle/>
          <a:p>
            <a:pPr algn="ctr"/>
            <a:r>
              <a:rPr lang="es-GT" sz="9600" dirty="0" err="1" smtClean="0">
                <a:latin typeface="Algerian" panose="04020705040A02060702" pitchFamily="82" charset="0"/>
              </a:rPr>
              <a:t>Historisa</a:t>
            </a:r>
            <a:r>
              <a:rPr lang="es-GT" sz="9600" dirty="0" smtClean="0">
                <a:latin typeface="Algerian" panose="04020705040A02060702" pitchFamily="82" charset="0"/>
              </a:rPr>
              <a:t> de la computadora</a:t>
            </a:r>
            <a:endParaRPr lang="es-GT" sz="9600" dirty="0">
              <a:latin typeface="Algerian" panose="04020705040A02060702" pitchFamily="82" charset="0"/>
            </a:endParaRPr>
          </a:p>
        </p:txBody>
      </p:sp>
    </p:spTree>
    <p:extLst>
      <p:ext uri="{BB962C8B-B14F-4D97-AF65-F5344CB8AC3E}">
        <p14:creationId xmlns:p14="http://schemas.microsoft.com/office/powerpoint/2010/main" val="300657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269795"/>
            <a:ext cx="8725546" cy="5759046"/>
          </a:xfrm>
        </p:spPr>
        <p:txBody>
          <a:bodyPr>
            <a:normAutofit/>
          </a:bodyPr>
          <a:lstStyle/>
          <a:p>
            <a:r>
              <a:rPr lang="es-GT" dirty="0"/>
              <a:t>La primera máquina de calcular </a:t>
            </a:r>
            <a:r>
              <a:rPr lang="es-GT" dirty="0">
                <a:hlinkClick r:id="rId2"/>
              </a:rPr>
              <a:t>mecánica</a:t>
            </a:r>
            <a:r>
              <a:rPr lang="es-GT" dirty="0"/>
              <a:t>, un precursor del ordenador digital, fue inventada en 1642 por el matemático francés Blaise </a:t>
            </a:r>
            <a:r>
              <a:rPr lang="es-GT" dirty="0">
                <a:hlinkClick r:id="rId3"/>
              </a:rPr>
              <a:t>Pascal</a:t>
            </a:r>
            <a:r>
              <a:rPr lang="es-GT" dirty="0"/>
              <a:t>.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GT" dirty="0"/>
              <a:t>El inventor francés Joseph Marie Jacquard, al diseñar un telar automático, utilizó delgadas placas de </a:t>
            </a:r>
            <a:r>
              <a:rPr lang="es-GT" dirty="0">
                <a:hlinkClick r:id="rId4"/>
              </a:rPr>
              <a:t>madera</a:t>
            </a:r>
            <a:r>
              <a:rPr lang="es-GT" dirty="0"/>
              <a:t> perforadas para controlar el tejido utilizado en los diseños complejos. Durante la década de 1880 el estadístico estadounidense Herman Hollerith concibió la idea de utilizar </a:t>
            </a:r>
            <a:r>
              <a:rPr lang="es-GT" dirty="0">
                <a:hlinkClick r:id="rId5"/>
              </a:rPr>
              <a:t>tarjetas</a:t>
            </a:r>
            <a:r>
              <a:rPr lang="es-GT" dirty="0"/>
              <a:t> perforadas, similares a las placas de Jacquard, para procesar </a:t>
            </a:r>
            <a:r>
              <a:rPr lang="es-GT" dirty="0">
                <a:hlinkClick r:id="rId6"/>
              </a:rPr>
              <a:t>datos</a:t>
            </a:r>
            <a:r>
              <a:rPr lang="es-GT" dirty="0"/>
              <a:t>. Hollerith consiguió compilar la </a:t>
            </a:r>
            <a:r>
              <a:rPr lang="es-GT" dirty="0">
                <a:hlinkClick r:id="rId7"/>
              </a:rPr>
              <a:t>información</a:t>
            </a:r>
            <a:r>
              <a:rPr lang="es-GT" dirty="0"/>
              <a:t> </a:t>
            </a:r>
            <a:r>
              <a:rPr lang="es-GT" dirty="0">
                <a:hlinkClick r:id="rId8"/>
              </a:rPr>
              <a:t>estadística</a:t>
            </a:r>
            <a:r>
              <a:rPr lang="es-GT" dirty="0"/>
              <a:t> destinada al censo de </a:t>
            </a:r>
            <a:r>
              <a:rPr lang="es-GT" dirty="0">
                <a:hlinkClick r:id="rId9"/>
              </a:rPr>
              <a:t>población</a:t>
            </a:r>
            <a:r>
              <a:rPr lang="es-GT" dirty="0"/>
              <a:t> de 1890 de </a:t>
            </a:r>
            <a:r>
              <a:rPr lang="es-GT" dirty="0">
                <a:hlinkClick r:id="rId10"/>
              </a:rPr>
              <a:t>Estados Unidos</a:t>
            </a:r>
            <a:r>
              <a:rPr lang="es-GT" dirty="0"/>
              <a:t> mediante la utilización de un </a:t>
            </a:r>
            <a:r>
              <a:rPr lang="es-GT" dirty="0">
                <a:hlinkClick r:id="rId11"/>
              </a:rPr>
              <a:t>sistema</a:t>
            </a:r>
            <a:r>
              <a:rPr lang="es-GT" dirty="0"/>
              <a:t> que hacía pasar tarjetas perforadas sobre contactos eléctricos.</a:t>
            </a:r>
          </a:p>
          <a:p>
            <a:r>
              <a:rPr lang="es-GT" dirty="0"/>
              <a:t/>
            </a:r>
            <a:br>
              <a:rPr lang="es-GT" dirty="0"/>
            </a:br>
            <a:endParaRPr lang="es-GT" dirty="0"/>
          </a:p>
        </p:txBody>
      </p:sp>
      <p:pic>
        <p:nvPicPr>
          <p:cNvPr id="5" name="Imagen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25667" y="4616799"/>
            <a:ext cx="3812421" cy="1807003"/>
          </a:xfrm>
          <a:prstGeom prst="rect">
            <a:avLst/>
          </a:prstGeom>
        </p:spPr>
      </p:pic>
    </p:spTree>
    <p:extLst>
      <p:ext uri="{BB962C8B-B14F-4D97-AF65-F5344CB8AC3E}">
        <p14:creationId xmlns:p14="http://schemas.microsoft.com/office/powerpoint/2010/main" val="97335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0" nodeType="clickEffect">
                                  <p:stCondLst>
                                    <p:cond delay="0"/>
                                  </p:stCondLst>
                                  <p:iterate type="lt">
                                    <p:tmPct val="4000"/>
                                  </p:iterate>
                                  <p:childTnLst>
                                    <p:set>
                                      <p:cBhvr override="childStyle">
                                        <p:cTn id="12" dur="500" fill="hold"/>
                                        <p:tgtEl>
                                          <p:spTgt spid="3">
                                            <p:txEl>
                                              <p:pRg st="1" end="1"/>
                                            </p:txEl>
                                          </p:spTgt>
                                        </p:tgtEl>
                                        <p:attrNameLst>
                                          <p:attrName>style.color</p:attrName>
                                        </p:attrNameLst>
                                      </p:cBhvr>
                                      <p:to>
                                        <p:clrVal>
                                          <a:schemeClr val="accent2"/>
                                        </p:clrVal>
                                      </p:to>
                                    </p:set>
                                    <p:set>
                                      <p:cBhvr>
                                        <p:cTn id="13" dur="500" fill="hold"/>
                                        <p:tgtEl>
                                          <p:spTgt spid="3">
                                            <p:txEl>
                                              <p:pRg st="1" end="1"/>
                                            </p:txEl>
                                          </p:spTgt>
                                        </p:tgtEl>
                                        <p:attrNameLst>
                                          <p:attrName>fillcolor</p:attrName>
                                        </p:attrNameLst>
                                      </p:cBhvr>
                                      <p:to>
                                        <p:clrVal>
                                          <a:schemeClr val="accent2"/>
                                        </p:clrVal>
                                      </p:to>
                                    </p:set>
                                    <p:set>
                                      <p:cBhvr>
                                        <p:cTn id="14" dur="500" fill="hold"/>
                                        <p:tgtEl>
                                          <p:spTgt spid="3">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3">
                                            <p:txEl>
                                              <p:pRg st="2" end="2"/>
                                            </p:txEl>
                                          </p:spTgt>
                                        </p:tgtEl>
                                        <p:attrNameLst>
                                          <p:attrName>style.color</p:attrName>
                                        </p:attrNameLst>
                                      </p:cBhvr>
                                      <p:to>
                                        <p:clrVal>
                                          <a:schemeClr val="accent2"/>
                                        </p:clrVal>
                                      </p:to>
                                    </p:set>
                                    <p:set>
                                      <p:cBhvr>
                                        <p:cTn id="19" dur="500" fill="hold"/>
                                        <p:tgtEl>
                                          <p:spTgt spid="3">
                                            <p:txEl>
                                              <p:pRg st="2" end="2"/>
                                            </p:txEl>
                                          </p:spTgt>
                                        </p:tgtEl>
                                        <p:attrNameLst>
                                          <p:attrName>fillcolor</p:attrName>
                                        </p:attrNameLst>
                                      </p:cBhvr>
                                      <p:to>
                                        <p:clrVal>
                                          <a:schemeClr val="accent2"/>
                                        </p:clrVal>
                                      </p:to>
                                    </p:set>
                                    <p:set>
                                      <p:cBhvr>
                                        <p:cTn id="20" dur="500" fill="hold"/>
                                        <p:tgtEl>
                                          <p:spTgt spid="3">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4" presetClass="emph" presetSubtype="0" fill="hold" nodeType="clickEffect">
                                  <p:stCondLst>
                                    <p:cond delay="0"/>
                                  </p:stCondLst>
                                  <p:childTnLst>
                                    <p:animClr clrSpc="hsl" dir="cw">
                                      <p:cBhvr override="childStyle">
                                        <p:cTn id="24" dur="500" fill="hold"/>
                                        <p:tgtEl>
                                          <p:spTgt spid="5"/>
                                        </p:tgtEl>
                                        <p:attrNameLst>
                                          <p:attrName>style.color</p:attrName>
                                        </p:attrNameLst>
                                      </p:cBhvr>
                                      <p:by>
                                        <p:hsl h="0" s="-12549" l="-25098"/>
                                      </p:by>
                                    </p:animClr>
                                    <p:animClr clrSpc="hsl" dir="cw">
                                      <p:cBhvr>
                                        <p:cTn id="25" dur="500" fill="hold"/>
                                        <p:tgtEl>
                                          <p:spTgt spid="5"/>
                                        </p:tgtEl>
                                        <p:attrNameLst>
                                          <p:attrName>fillcolor</p:attrName>
                                        </p:attrNameLst>
                                      </p:cBhvr>
                                      <p:by>
                                        <p:hsl h="0" s="-12549" l="-25098"/>
                                      </p:by>
                                    </p:animClr>
                                    <p:animClr clrSpc="hsl" dir="cw">
                                      <p:cBhvr>
                                        <p:cTn id="26" dur="500" fill="hold"/>
                                        <p:tgtEl>
                                          <p:spTgt spid="5"/>
                                        </p:tgtEl>
                                        <p:attrNameLst>
                                          <p:attrName>stroke.color</p:attrName>
                                        </p:attrNameLst>
                                      </p:cBhvr>
                                      <p:by>
                                        <p:hsl h="0" s="-12549" l="-25098"/>
                                      </p:by>
                                    </p:animClr>
                                    <p:set>
                                      <p:cBhvr>
                                        <p:cTn id="27"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3382" y="254297"/>
            <a:ext cx="8513160" cy="6038015"/>
          </a:xfrm>
        </p:spPr>
        <p:txBody>
          <a:bodyPr>
            <a:normAutofit/>
          </a:bodyPr>
          <a:lstStyle/>
          <a:p>
            <a:r>
              <a:rPr lang="es-GT" b="1" dirty="0"/>
              <a:t>La máquina analítica</a:t>
            </a:r>
            <a:endParaRPr lang="es-GT" dirty="0"/>
          </a:p>
          <a:p>
            <a:r>
              <a:rPr lang="es-GT" dirty="0"/>
              <a:t>También en el siglo XIX el matemático e inventor británico Charles Babbage elaboró los </a:t>
            </a:r>
            <a:r>
              <a:rPr lang="es-GT" dirty="0">
                <a:hlinkClick r:id="rId2"/>
              </a:rPr>
              <a:t>principios</a:t>
            </a:r>
            <a:r>
              <a:rPr lang="es-GT" dirty="0"/>
              <a:t> de </a:t>
            </a:r>
            <a:r>
              <a:rPr lang="es-GT" dirty="0">
                <a:hlinkClick r:id="rId3"/>
              </a:rPr>
              <a:t>la computadora</a:t>
            </a:r>
            <a:r>
              <a:rPr lang="es-GT" dirty="0"/>
              <a:t> digital moderna. Inventó una serie de </a:t>
            </a:r>
            <a:r>
              <a:rPr lang="es-GT" dirty="0">
                <a:hlinkClick r:id="rId4"/>
              </a:rPr>
              <a:t>máquinas</a:t>
            </a:r>
            <a:r>
              <a:rPr lang="es-GT" dirty="0"/>
              <a:t>, como la máquina diferencial, diseñadas para solucionar </a:t>
            </a:r>
            <a:r>
              <a:rPr lang="es-GT" dirty="0">
                <a:hlinkClick r:id="rId5"/>
              </a:rPr>
              <a:t>problemas</a:t>
            </a:r>
            <a:r>
              <a:rPr lang="es-GT" dirty="0"/>
              <a:t> </a:t>
            </a:r>
            <a:r>
              <a:rPr lang="es-GT" dirty="0">
                <a:hlinkClick r:id="rId6"/>
              </a:rPr>
              <a:t>matemáticos</a:t>
            </a:r>
            <a:r>
              <a:rPr lang="es-GT" dirty="0"/>
              <a:t> complejos. Muchos historiadores consideran a Babbage y a su socia, la </a:t>
            </a:r>
            <a:r>
              <a:rPr lang="es-GT" dirty="0">
                <a:hlinkClick r:id="rId7"/>
              </a:rPr>
              <a:t>matemática</a:t>
            </a:r>
            <a:r>
              <a:rPr lang="es-GT" dirty="0"/>
              <a:t> británica Augusta Ada Byron (1815-1852), hija del poeta </a:t>
            </a:r>
            <a:r>
              <a:rPr lang="es-GT" dirty="0">
                <a:hlinkClick r:id="rId8"/>
              </a:rPr>
              <a:t>inglés</a:t>
            </a:r>
            <a:r>
              <a:rPr lang="es-GT" dirty="0"/>
              <a:t> Lord Byron, como a los verdaderos inventores de la </a:t>
            </a:r>
            <a:r>
              <a:rPr lang="es-GT" dirty="0">
                <a:hlinkClick r:id="rId3"/>
              </a:rPr>
              <a:t>computadora</a:t>
            </a:r>
            <a:r>
              <a:rPr lang="es-GT" dirty="0"/>
              <a:t> digital moderna. La </a:t>
            </a:r>
            <a:r>
              <a:rPr lang="es-GT" dirty="0">
                <a:hlinkClick r:id="rId9"/>
              </a:rPr>
              <a:t>tecnología</a:t>
            </a:r>
            <a:r>
              <a:rPr lang="es-GT" dirty="0"/>
              <a:t>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a:t>
            </a:r>
            <a:r>
              <a:rPr lang="es-GT" dirty="0">
                <a:hlinkClick r:id="rId10"/>
              </a:rPr>
              <a:t>memoria</a:t>
            </a:r>
            <a:r>
              <a:rPr lang="es-GT" dirty="0"/>
              <a:t> para guardar los datos, un </a:t>
            </a:r>
            <a:r>
              <a:rPr lang="es-GT" dirty="0" err="1">
                <a:hlinkClick r:id="rId11"/>
              </a:rPr>
              <a:t>procesador</a:t>
            </a:r>
            <a:r>
              <a:rPr lang="es-GT" dirty="0" err="1"/>
              <a:t>para</a:t>
            </a:r>
            <a:r>
              <a:rPr lang="es-GT" dirty="0"/>
              <a:t> las </a:t>
            </a:r>
            <a:r>
              <a:rPr lang="es-GT" dirty="0">
                <a:hlinkClick r:id="rId12"/>
              </a:rPr>
              <a:t>operaciones</a:t>
            </a:r>
            <a:r>
              <a:rPr lang="es-GT" dirty="0"/>
              <a:t> </a:t>
            </a:r>
            <a:r>
              <a:rPr lang="es-GT" dirty="0">
                <a:hlinkClick r:id="rId7"/>
              </a:rPr>
              <a:t>matemáticas</a:t>
            </a:r>
            <a:r>
              <a:rPr lang="es-GT" dirty="0"/>
              <a:t> y una </a:t>
            </a:r>
            <a:r>
              <a:rPr lang="es-GT" dirty="0">
                <a:hlinkClick r:id="rId13"/>
              </a:rPr>
              <a:t>impresora</a:t>
            </a:r>
            <a:r>
              <a:rPr lang="es-GT" dirty="0"/>
              <a:t> para hacer permanente el </a:t>
            </a:r>
            <a:r>
              <a:rPr lang="es-GT" dirty="0">
                <a:hlinkClick r:id="rId14"/>
              </a:rPr>
              <a:t>registro</a:t>
            </a:r>
            <a:r>
              <a:rPr lang="es-GT" dirty="0"/>
              <a:t>.</a:t>
            </a:r>
          </a:p>
          <a:p>
            <a:r>
              <a:rPr lang="es-GT" dirty="0"/>
              <a:t/>
            </a:r>
            <a:br>
              <a:rPr lang="es-GT" dirty="0"/>
            </a:br>
            <a:endParaRPr lang="es-GT" dirty="0"/>
          </a:p>
        </p:txBody>
      </p:sp>
      <p:pic>
        <p:nvPicPr>
          <p:cNvPr id="5" name="Imagen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76938" y="4287461"/>
            <a:ext cx="3211812" cy="2004851"/>
          </a:xfrm>
          <a:prstGeom prst="rect">
            <a:avLst/>
          </a:prstGeom>
        </p:spPr>
      </p:pic>
    </p:spTree>
    <p:extLst>
      <p:ext uri="{BB962C8B-B14F-4D97-AF65-F5344CB8AC3E}">
        <p14:creationId xmlns:p14="http://schemas.microsoft.com/office/powerpoint/2010/main" val="3712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4378" y="285294"/>
            <a:ext cx="8993608" cy="5852035"/>
          </a:xfrm>
        </p:spPr>
        <p:txBody>
          <a:bodyPr>
            <a:normAutofit/>
          </a:bodyPr>
          <a:lstStyle/>
          <a:p>
            <a:r>
              <a:rPr lang="es-GT" b="1" dirty="0"/>
              <a:t>La máquina analítica</a:t>
            </a:r>
            <a:endParaRPr lang="es-GT" dirty="0"/>
          </a:p>
          <a:p>
            <a:r>
              <a:rPr lang="es-GT" dirty="0"/>
              <a:t>También en el siglo XIX el matemático e inventor británico Charles Babbage elaboró los </a:t>
            </a:r>
            <a:r>
              <a:rPr lang="es-GT" dirty="0">
                <a:hlinkClick r:id="rId2"/>
              </a:rPr>
              <a:t>principios</a:t>
            </a:r>
            <a:r>
              <a:rPr lang="es-GT" dirty="0"/>
              <a:t> de </a:t>
            </a:r>
            <a:r>
              <a:rPr lang="es-GT" dirty="0">
                <a:hlinkClick r:id="rId3"/>
              </a:rPr>
              <a:t>la computadora</a:t>
            </a:r>
            <a:r>
              <a:rPr lang="es-GT" dirty="0"/>
              <a:t> digital moderna. Inventó una serie de </a:t>
            </a:r>
            <a:r>
              <a:rPr lang="es-GT" dirty="0">
                <a:hlinkClick r:id="rId4"/>
              </a:rPr>
              <a:t>máquinas</a:t>
            </a:r>
            <a:r>
              <a:rPr lang="es-GT" dirty="0"/>
              <a:t>, como la máquina diferencial, diseñadas para solucionar </a:t>
            </a:r>
            <a:r>
              <a:rPr lang="es-GT" dirty="0">
                <a:hlinkClick r:id="rId5"/>
              </a:rPr>
              <a:t>problemas</a:t>
            </a:r>
            <a:r>
              <a:rPr lang="es-GT" dirty="0"/>
              <a:t> </a:t>
            </a:r>
            <a:r>
              <a:rPr lang="es-GT" dirty="0">
                <a:hlinkClick r:id="rId6"/>
              </a:rPr>
              <a:t>matemáticos</a:t>
            </a:r>
            <a:r>
              <a:rPr lang="es-GT" dirty="0"/>
              <a:t> complejos. Muchos historiadores consideran a Babbage y a su socia, la </a:t>
            </a:r>
            <a:r>
              <a:rPr lang="es-GT" dirty="0">
                <a:hlinkClick r:id="rId7"/>
              </a:rPr>
              <a:t>matemática</a:t>
            </a:r>
            <a:r>
              <a:rPr lang="es-GT" dirty="0"/>
              <a:t> británica Augusta Ada Byron (1815-1852), hija del poeta </a:t>
            </a:r>
            <a:r>
              <a:rPr lang="es-GT" dirty="0">
                <a:hlinkClick r:id="rId8"/>
              </a:rPr>
              <a:t>inglés</a:t>
            </a:r>
            <a:r>
              <a:rPr lang="es-GT" dirty="0"/>
              <a:t> Lord Byron, como a los verdaderos inventores de la </a:t>
            </a:r>
            <a:r>
              <a:rPr lang="es-GT" dirty="0">
                <a:hlinkClick r:id="rId3"/>
              </a:rPr>
              <a:t>computadora</a:t>
            </a:r>
            <a:r>
              <a:rPr lang="es-GT" dirty="0"/>
              <a:t> digital moderna. La </a:t>
            </a:r>
            <a:r>
              <a:rPr lang="es-GT" dirty="0">
                <a:hlinkClick r:id="rId9"/>
              </a:rPr>
              <a:t>tecnología</a:t>
            </a:r>
            <a:r>
              <a:rPr lang="es-GT" dirty="0"/>
              <a:t>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a:t>
            </a:r>
            <a:r>
              <a:rPr lang="es-GT" dirty="0">
                <a:hlinkClick r:id="rId10"/>
              </a:rPr>
              <a:t>memoria</a:t>
            </a:r>
            <a:r>
              <a:rPr lang="es-GT" dirty="0"/>
              <a:t> para guardar los datos, un </a:t>
            </a:r>
            <a:r>
              <a:rPr lang="es-GT" dirty="0" err="1">
                <a:hlinkClick r:id="rId11"/>
              </a:rPr>
              <a:t>procesador</a:t>
            </a:r>
            <a:r>
              <a:rPr lang="es-GT" dirty="0" err="1"/>
              <a:t>para</a:t>
            </a:r>
            <a:r>
              <a:rPr lang="es-GT" dirty="0"/>
              <a:t> las </a:t>
            </a:r>
            <a:r>
              <a:rPr lang="es-GT" dirty="0">
                <a:hlinkClick r:id="rId12"/>
              </a:rPr>
              <a:t>operaciones</a:t>
            </a:r>
            <a:r>
              <a:rPr lang="es-GT" dirty="0"/>
              <a:t> </a:t>
            </a:r>
            <a:r>
              <a:rPr lang="es-GT" dirty="0">
                <a:hlinkClick r:id="rId7"/>
              </a:rPr>
              <a:t>matemáticas</a:t>
            </a:r>
            <a:r>
              <a:rPr lang="es-GT" dirty="0"/>
              <a:t> y una </a:t>
            </a:r>
            <a:r>
              <a:rPr lang="es-GT" dirty="0">
                <a:hlinkClick r:id="rId13"/>
              </a:rPr>
              <a:t>impresora</a:t>
            </a:r>
            <a:r>
              <a:rPr lang="es-GT" dirty="0"/>
              <a:t> para hacer permanente el </a:t>
            </a:r>
            <a:r>
              <a:rPr lang="es-GT" dirty="0">
                <a:hlinkClick r:id="rId14"/>
              </a:rPr>
              <a:t>registro</a:t>
            </a:r>
            <a:r>
              <a:rPr lang="es-GT" dirty="0"/>
              <a:t>.</a:t>
            </a:r>
          </a:p>
          <a:p>
            <a:r>
              <a:rPr lang="es-GT" dirty="0"/>
              <a:t/>
            </a:r>
            <a:br>
              <a:rPr lang="es-GT" dirty="0"/>
            </a:br>
            <a:endParaRPr lang="es-GT" dirty="0"/>
          </a:p>
        </p:txBody>
      </p:sp>
      <p:pic>
        <p:nvPicPr>
          <p:cNvPr id="4" name="Imagen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25095" y="4279469"/>
            <a:ext cx="3600450" cy="2160270"/>
          </a:xfrm>
          <a:prstGeom prst="rect">
            <a:avLst/>
          </a:prstGeom>
        </p:spPr>
      </p:pic>
    </p:spTree>
    <p:extLst>
      <p:ext uri="{BB962C8B-B14F-4D97-AF65-F5344CB8AC3E}">
        <p14:creationId xmlns:p14="http://schemas.microsoft.com/office/powerpoint/2010/main" val="18732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grpId="0" nodeType="clickEffect">
                                  <p:stCondLst>
                                    <p:cond delay="0"/>
                                  </p:stCondLst>
                                  <p:childTnLst>
                                    <p:animEffect transition="out" filter="circle(out)">
                                      <p:cBhvr>
                                        <p:cTn id="11" dur="2000"/>
                                        <p:tgtEl>
                                          <p:spTgt spid="3">
                                            <p:txEl>
                                              <p:pRg st="1" end="1"/>
                                            </p:txEl>
                                          </p:spTgt>
                                        </p:tgtEl>
                                      </p:cBhvr>
                                    </p:animEffect>
                                    <p:set>
                                      <p:cBhvr>
                                        <p:cTn id="12"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xit" presetSubtype="32" fill="hold" grpId="0" nodeType="clickEffect">
                                  <p:stCondLst>
                                    <p:cond delay="0"/>
                                  </p:stCondLst>
                                  <p:childTnLst>
                                    <p:animEffect transition="out" filter="circle(out)">
                                      <p:cBhvr>
                                        <p:cTn id="16" dur="2000"/>
                                        <p:tgtEl>
                                          <p:spTgt spid="3">
                                            <p:txEl>
                                              <p:pRg st="2" end="2"/>
                                            </p:txEl>
                                          </p:spTgt>
                                        </p:tgtEl>
                                      </p:cBhvr>
                                    </p:animEffect>
                                    <p:set>
                                      <p:cBhvr>
                                        <p:cTn id="17"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nodeType="clickEffect">
                                  <p:stCondLst>
                                    <p:cond delay="0"/>
                                  </p:stCondLst>
                                  <p:childTnLst>
                                    <p:animEffect transition="out" filter="fade">
                                      <p:cBhvr>
                                        <p:cTn id="21" dur="1000"/>
                                        <p:tgtEl>
                                          <p:spTgt spid="4"/>
                                        </p:tgtEl>
                                      </p:cBhvr>
                                    </p:animEffect>
                                    <p:anim calcmode="lin" valueType="num">
                                      <p:cBhvr>
                                        <p:cTn id="22" dur="1000"/>
                                        <p:tgtEl>
                                          <p:spTgt spid="4"/>
                                        </p:tgtEl>
                                        <p:attrNameLst>
                                          <p:attrName>ppt_x</p:attrName>
                                        </p:attrNameLst>
                                      </p:cBhvr>
                                      <p:tavLst>
                                        <p:tav tm="0">
                                          <p:val>
                                            <p:strVal val="ppt_x"/>
                                          </p:val>
                                        </p:tav>
                                        <p:tav tm="100000">
                                          <p:val>
                                            <p:strVal val="ppt_x"/>
                                          </p:val>
                                        </p:tav>
                                      </p:tavLst>
                                    </p:anim>
                                    <p:anim calcmode="lin" valueType="num">
                                      <p:cBhvr>
                                        <p:cTn id="23" dur="1000"/>
                                        <p:tgtEl>
                                          <p:spTgt spid="4"/>
                                        </p:tgtEl>
                                        <p:attrNameLst>
                                          <p:attrName>ppt_y</p:attrName>
                                        </p:attrNameLst>
                                      </p:cBhvr>
                                      <p:tavLst>
                                        <p:tav tm="0">
                                          <p:val>
                                            <p:strVal val="ppt_y"/>
                                          </p:val>
                                        </p:tav>
                                        <p:tav tm="100000">
                                          <p:val>
                                            <p:strVal val="ppt_y+.1"/>
                                          </p:val>
                                        </p:tav>
                                      </p:tavLst>
                                    </p:anim>
                                    <p:set>
                                      <p:cBhvr>
                                        <p:cTn id="24"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76</TotalTime>
  <Words>1458</Words>
  <Application>Microsoft Office PowerPoint</Application>
  <PresentationFormat>Panorámica</PresentationFormat>
  <Paragraphs>93</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Algerian</vt:lpstr>
      <vt:lpstr>Arial</vt:lpstr>
      <vt:lpstr>Trebuchet MS</vt:lpstr>
      <vt:lpstr>Wingdings 3</vt:lpstr>
      <vt:lpstr>Faceta</vt:lpstr>
      <vt:lpstr>Presentación de PowerPoint</vt:lpstr>
      <vt:lpstr>INFORMACION ESTUDIANTIL</vt:lpstr>
      <vt:lpstr>INTRODUCCION</vt:lpstr>
      <vt:lpstr>Sistema de apoyo para recién integrantes</vt:lpstr>
      <vt:lpstr>informatica</vt:lpstr>
      <vt:lpstr>Historisa de la computadora</vt:lpstr>
      <vt:lpstr>Presentación de PowerPoint</vt:lpstr>
      <vt:lpstr>Presentación de PowerPoint</vt:lpstr>
      <vt:lpstr>Presentación de PowerPoint</vt:lpstr>
      <vt:lpstr>Presentación de PowerPoint</vt:lpstr>
      <vt:lpstr>Historia de la programacion</vt:lpstr>
      <vt:lpstr>Presentación de PowerPoint</vt:lpstr>
      <vt:lpstr>Presentación de PowerPoint</vt:lpstr>
      <vt:lpstr>Presentación de PowerPoint</vt:lpstr>
      <vt:lpstr>Presentación de PowerPoint</vt:lpstr>
      <vt:lpstr>Presentación de PowerPoint</vt:lpstr>
      <vt:lpstr>Mantenimineto preventivo</vt:lpstr>
      <vt:lpstr>TABLA DE MANTENIMIENTO  </vt:lpstr>
      <vt:lpstr>Presentación de PowerPoint</vt:lpstr>
      <vt:lpstr>Presentación de PowerPoint</vt:lpstr>
      <vt:lpstr>Presentación de PowerPoint</vt:lpstr>
      <vt:lpstr>Presentación de PowerPoint</vt:lpstr>
      <vt:lpstr>Conclucion personal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apoyo para recién integrantes</dc:title>
  <dc:creator>estudiante de Liceo Compu-market</dc:creator>
  <cp:lastModifiedBy>estudiante de Liceo Compu-market</cp:lastModifiedBy>
  <cp:revision>9</cp:revision>
  <dcterms:created xsi:type="dcterms:W3CDTF">2017-04-20T14:19:48Z</dcterms:created>
  <dcterms:modified xsi:type="dcterms:W3CDTF">2017-04-20T15:36:12Z</dcterms:modified>
</cp:coreProperties>
</file>