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9BC9291-B84A-4CD2-BC3F-7CCE1D490B7B}" type="datetimeFigureOut">
              <a:rPr lang="en-US" smtClean="0"/>
              <a:t>01-Aug-20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8CA4371-0D8B-4AC9-B827-C3524619597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BC9291-B84A-4CD2-BC3F-7CCE1D490B7B}" type="datetimeFigureOut">
              <a:rPr lang="en-US" smtClean="0"/>
              <a:t>01-Aug-20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8CA4371-0D8B-4AC9-B827-C352461959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BC9291-B84A-4CD2-BC3F-7CCE1D490B7B}" type="datetimeFigureOut">
              <a:rPr lang="en-US" smtClean="0"/>
              <a:t>01-Aug-20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8CA4371-0D8B-4AC9-B827-C352461959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BC9291-B84A-4CD2-BC3F-7CCE1D490B7B}" type="datetimeFigureOut">
              <a:rPr lang="en-US" smtClean="0"/>
              <a:t>01-Aug-20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8CA4371-0D8B-4AC9-B827-C3524619597B}"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9BC9291-B84A-4CD2-BC3F-7CCE1D490B7B}" type="datetimeFigureOut">
              <a:rPr lang="en-US" smtClean="0"/>
              <a:t>01-Aug-20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8CA4371-0D8B-4AC9-B827-C3524619597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9BC9291-B84A-4CD2-BC3F-7CCE1D490B7B}" type="datetimeFigureOut">
              <a:rPr lang="en-US" smtClean="0"/>
              <a:t>01-Aug-20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8CA4371-0D8B-4AC9-B827-C3524619597B}"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9BC9291-B84A-4CD2-BC3F-7CCE1D490B7B}" type="datetimeFigureOut">
              <a:rPr lang="en-US" smtClean="0"/>
              <a:t>01-Aug-20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8CA4371-0D8B-4AC9-B827-C3524619597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9BC9291-B84A-4CD2-BC3F-7CCE1D490B7B}" type="datetimeFigureOut">
              <a:rPr lang="en-US" smtClean="0"/>
              <a:t>01-Aug-20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8CA4371-0D8B-4AC9-B827-C3524619597B}"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9BC9291-B84A-4CD2-BC3F-7CCE1D490B7B}" type="datetimeFigureOut">
              <a:rPr lang="en-US" smtClean="0"/>
              <a:t>01-Aug-20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8CA4371-0D8B-4AC9-B827-C352461959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9BC9291-B84A-4CD2-BC3F-7CCE1D490B7B}" type="datetimeFigureOut">
              <a:rPr lang="en-US" smtClean="0"/>
              <a:t>01-Aug-20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8CA4371-0D8B-4AC9-B827-C3524619597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9BC9291-B84A-4CD2-BC3F-7CCE1D490B7B}" type="datetimeFigureOut">
              <a:rPr lang="en-US" smtClean="0"/>
              <a:t>01-Aug-20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8CA4371-0D8B-4AC9-B827-C3524619597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9BC9291-B84A-4CD2-BC3F-7CCE1D490B7B}" type="datetimeFigureOut">
              <a:rPr lang="en-US" smtClean="0"/>
              <a:t>01-Aug-20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8CA4371-0D8B-4AC9-B827-C3524619597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533400"/>
            <a:ext cx="8229600" cy="5029200"/>
          </a:xfrm>
        </p:spPr>
        <p:txBody>
          <a:bodyPr>
            <a:normAutofit/>
          </a:bodyPr>
          <a:lstStyle/>
          <a:p>
            <a:pPr algn="ctr"/>
            <a:r>
              <a:rPr lang="en-US" b="1" u="sng" dirty="0" smtClean="0"/>
              <a:t>CAPSTONE PROJECT</a:t>
            </a:r>
            <a:br>
              <a:rPr lang="en-US" b="1" u="sng" dirty="0" smtClean="0"/>
            </a:br>
            <a:r>
              <a:rPr lang="en-US" b="1" dirty="0" smtClean="0"/>
              <a:t/>
            </a:r>
            <a:br>
              <a:rPr lang="en-US" b="1" dirty="0" smtClean="0"/>
            </a:br>
            <a:r>
              <a:rPr lang="en-US" b="1" dirty="0" smtClean="0"/>
              <a:t>The </a:t>
            </a:r>
            <a:r>
              <a:rPr lang="en-US" b="1" dirty="0"/>
              <a:t>Battle of </a:t>
            </a:r>
            <a:r>
              <a:rPr lang="en-US" b="1" dirty="0" smtClean="0"/>
              <a:t>Neighborhoods, Finding </a:t>
            </a:r>
            <a:r>
              <a:rPr lang="en-US" b="1" dirty="0"/>
              <a:t>a Better Place in Scarborough, Toronto</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AVERAGE HOUSING PRICE BY CLUSTER IN SCARBOROUGH</a:t>
            </a:r>
            <a:endParaRPr lang="en-US" dirty="0"/>
          </a:p>
        </p:txBody>
      </p:sp>
      <p:pic>
        <p:nvPicPr>
          <p:cNvPr id="5" name="Picture 4" descr="Average Housing Price.png"/>
          <p:cNvPicPr/>
          <p:nvPr/>
        </p:nvPicPr>
        <p:blipFill>
          <a:blip r:embed="rId2"/>
          <a:stretch>
            <a:fillRect/>
          </a:stretch>
        </p:blipFill>
        <p:spPr>
          <a:xfrm>
            <a:off x="1600200" y="1371600"/>
            <a:ext cx="5943600" cy="477393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SCHOOL RATINGS BY CLUSTERS IN SCARBOROUGH</a:t>
            </a:r>
            <a:endParaRPr lang="en-US" dirty="0"/>
          </a:p>
        </p:txBody>
      </p:sp>
      <p:pic>
        <p:nvPicPr>
          <p:cNvPr id="4" name="Picture 3" descr="School Ratings by Clusters.png"/>
          <p:cNvPicPr/>
          <p:nvPr/>
        </p:nvPicPr>
        <p:blipFill>
          <a:blip r:embed="rId2"/>
          <a:stretch>
            <a:fillRect/>
          </a:stretch>
        </p:blipFill>
        <p:spPr>
          <a:xfrm>
            <a:off x="1600200" y="1371600"/>
            <a:ext cx="5943600" cy="475805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r>
              <a:rPr lang="en-US" dirty="0" smtClean="0"/>
              <a:t>LOCATION</a:t>
            </a:r>
            <a:endParaRPr lang="en-US" dirty="0"/>
          </a:p>
        </p:txBody>
      </p:sp>
      <p:sp>
        <p:nvSpPr>
          <p:cNvPr id="3" name="Title 1"/>
          <p:cNvSpPr txBox="1">
            <a:spLocks/>
          </p:cNvSpPr>
          <p:nvPr/>
        </p:nvSpPr>
        <p:spPr>
          <a:xfrm>
            <a:off x="533400" y="1371600"/>
            <a:ext cx="8229600" cy="4114800"/>
          </a:xfrm>
          <a:prstGeom prst="rect">
            <a:avLst/>
          </a:prstGeom>
        </p:spPr>
        <p:txBody>
          <a:bodyPr vert="horz" rtlCol="0" anchor="ctr">
            <a:normAutofit fontScale="62500" lnSpcReduction="20000"/>
            <a:scene3d>
              <a:camera prst="orthographicFront"/>
              <a:lightRig rig="soft" dir="t"/>
            </a:scene3d>
            <a:sp3d prstMaterial="softEdge">
              <a:bevelT w="25400" h="25400"/>
            </a:sp3d>
          </a:bodyPr>
          <a:lstStyle/>
          <a:p>
            <a:pPr>
              <a:spcBef>
                <a:spcPct val="0"/>
              </a:spcBef>
            </a:pPr>
            <a:r>
              <a:rPr lang="en-US" sz="4400" dirty="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FOURSQUARE API</a:t>
            </a:r>
            <a:endParaRPr lang="en-US" dirty="0"/>
          </a:p>
        </p:txBody>
      </p:sp>
      <p:sp>
        <p:nvSpPr>
          <p:cNvPr id="3" name="Title 1"/>
          <p:cNvSpPr txBox="1">
            <a:spLocks/>
          </p:cNvSpPr>
          <p:nvPr/>
        </p:nvSpPr>
        <p:spPr>
          <a:xfrm>
            <a:off x="685800" y="1295400"/>
            <a:ext cx="8229600" cy="4419600"/>
          </a:xfrm>
          <a:prstGeom prst="rect">
            <a:avLst/>
          </a:prstGeom>
        </p:spPr>
        <p:txBody>
          <a:bodyPr vert="horz" rtlCol="0" anchor="ctr">
            <a:normAutofit fontScale="85000" lnSpcReduction="10000"/>
            <a:scene3d>
              <a:camera prst="orthographicFront"/>
              <a:lightRig rig="soft" dir="t"/>
            </a:scene3d>
            <a:sp3d prstMaterial="softEdge">
              <a:bevelT w="25400" h="25400"/>
            </a:sp3d>
          </a:bodyPr>
          <a:lstStyle/>
          <a:p>
            <a:r>
              <a:rPr lang="en-US" sz="4400" dirty="0"/>
              <a:t>This project have used Four-square API as its prime data gathering source as it has a database of millions of places, especially their places API which provides the ability to perform location search, location sharing and details about a business.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WHICH TRIED TO SOLVE</a:t>
            </a:r>
            <a:endParaRPr lang="en-US" dirty="0"/>
          </a:p>
        </p:txBody>
      </p:sp>
      <p:sp>
        <p:nvSpPr>
          <p:cNvPr id="3" name="Title 1"/>
          <p:cNvSpPr txBox="1">
            <a:spLocks/>
          </p:cNvSpPr>
          <p:nvPr/>
        </p:nvSpPr>
        <p:spPr>
          <a:xfrm>
            <a:off x="533400" y="1143000"/>
            <a:ext cx="8229600" cy="4648200"/>
          </a:xfrm>
          <a:prstGeom prst="rect">
            <a:avLst/>
          </a:prstGeom>
        </p:spPr>
        <p:txBody>
          <a:bodyPr vert="horz" rtlCol="0" anchor="ctr">
            <a:normAutofit fontScale="67500" lnSpcReduction="20000"/>
            <a:scene3d>
              <a:camera prst="orthographicFront"/>
              <a:lightRig rig="soft" dir="t"/>
            </a:scene3d>
            <a:sp3d prstMaterial="softEdge">
              <a:bevelT w="25400" h="25400"/>
            </a:sp3d>
          </a:bodyPr>
          <a:lstStyle/>
          <a:p>
            <a:r>
              <a:rPr lang="en-US" sz="4000" dirty="0"/>
              <a:t>The major purpose of this project is to suggest a better neighborhood in a new city for the person who is shifting there. Social presence in society in terms of likeminded people. Connectivity to the airport, bus stand, city center, markets and other daily needs things nearby</a:t>
            </a:r>
            <a:r>
              <a:rPr lang="en-US" sz="4000" dirty="0" smtClean="0"/>
              <a:t>.</a:t>
            </a:r>
          </a:p>
          <a:p>
            <a:endParaRPr lang="en-US" sz="4000" dirty="0"/>
          </a:p>
          <a:p>
            <a:r>
              <a:rPr lang="en-US" sz="4000" dirty="0"/>
              <a:t>Sorted list of house in terms of housing prices in a ascending or descending </a:t>
            </a:r>
            <a:r>
              <a:rPr lang="en-US" sz="4000" dirty="0" smtClean="0"/>
              <a:t>order</a:t>
            </a:r>
          </a:p>
          <a:p>
            <a:endParaRPr lang="en-US" sz="4000" dirty="0"/>
          </a:p>
          <a:p>
            <a:r>
              <a:rPr lang="en-US" sz="4000" dirty="0"/>
              <a:t>Sorted list of schools in terms of location, fees, rating and reviews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 USED</a:t>
            </a:r>
            <a:endParaRPr lang="en-US" dirty="0"/>
          </a:p>
        </p:txBody>
      </p:sp>
      <p:sp>
        <p:nvSpPr>
          <p:cNvPr id="3" name="Title 1"/>
          <p:cNvSpPr txBox="1">
            <a:spLocks/>
          </p:cNvSpPr>
          <p:nvPr/>
        </p:nvSpPr>
        <p:spPr>
          <a:xfrm>
            <a:off x="609600" y="1066800"/>
            <a:ext cx="8229600" cy="4876800"/>
          </a:xfrm>
          <a:prstGeom prst="rect">
            <a:avLst/>
          </a:prstGeom>
        </p:spPr>
        <p:txBody>
          <a:bodyPr vert="horz" rtlCol="0" anchor="ctr">
            <a:normAutofit fontScale="40000" lnSpcReduction="20000"/>
            <a:scene3d>
              <a:camera prst="orthographicFront"/>
              <a:lightRig rig="soft" dir="t"/>
            </a:scene3d>
            <a:sp3d prstMaterial="softEdge">
              <a:bevelT w="25400" h="25400"/>
            </a:sp3d>
          </a:bodyPr>
          <a:lstStyle/>
          <a:p>
            <a:r>
              <a:rPr lang="en-US" sz="4400" dirty="0"/>
              <a:t>Pandas: For creating and manipulating data frames.</a:t>
            </a:r>
          </a:p>
          <a:p>
            <a:endParaRPr lang="en-US" sz="4400" dirty="0" smtClean="0"/>
          </a:p>
          <a:p>
            <a:r>
              <a:rPr lang="en-US" sz="4400" dirty="0" smtClean="0"/>
              <a:t>Folium</a:t>
            </a:r>
            <a:r>
              <a:rPr lang="en-US" sz="4400" dirty="0"/>
              <a:t>: Python visualization library would be used to visualize the neighborhoods cluster distribution of using interactive leaflet map.</a:t>
            </a:r>
          </a:p>
          <a:p>
            <a:endParaRPr lang="en-US" sz="4400" dirty="0" smtClean="0"/>
          </a:p>
          <a:p>
            <a:r>
              <a:rPr lang="en-US" sz="4400" dirty="0" err="1" smtClean="0"/>
              <a:t>Scikit</a:t>
            </a:r>
            <a:r>
              <a:rPr lang="en-US" sz="4400" dirty="0" smtClean="0"/>
              <a:t> </a:t>
            </a:r>
            <a:r>
              <a:rPr lang="en-US" sz="4400" dirty="0"/>
              <a:t>Learn: For importing k-means clustering.</a:t>
            </a:r>
          </a:p>
          <a:p>
            <a:endParaRPr lang="en-US" sz="4400" dirty="0" smtClean="0"/>
          </a:p>
          <a:p>
            <a:r>
              <a:rPr lang="en-US" sz="4400" dirty="0" smtClean="0"/>
              <a:t>JSON</a:t>
            </a:r>
            <a:r>
              <a:rPr lang="en-US" sz="4400" dirty="0"/>
              <a:t>: Library to handle JSON files.</a:t>
            </a:r>
          </a:p>
          <a:p>
            <a:endParaRPr lang="en-US" sz="4400" dirty="0" smtClean="0"/>
          </a:p>
          <a:p>
            <a:r>
              <a:rPr lang="en-US" sz="4400" dirty="0" smtClean="0"/>
              <a:t>XML</a:t>
            </a:r>
            <a:r>
              <a:rPr lang="en-US" sz="4400" dirty="0"/>
              <a:t>: To separate data from presentation and XML stores data in plain text format.</a:t>
            </a:r>
          </a:p>
          <a:p>
            <a:endParaRPr lang="en-US" sz="4400" dirty="0" smtClean="0"/>
          </a:p>
          <a:p>
            <a:r>
              <a:rPr lang="en-US" sz="4400" dirty="0" err="1" smtClean="0"/>
              <a:t>Geocoder</a:t>
            </a:r>
            <a:r>
              <a:rPr lang="en-US" sz="4400" dirty="0"/>
              <a:t>: To retrieve Location Data.</a:t>
            </a:r>
          </a:p>
          <a:p>
            <a:endParaRPr lang="en-US" sz="4400" dirty="0" smtClean="0"/>
          </a:p>
          <a:p>
            <a:r>
              <a:rPr lang="en-US" sz="4400" dirty="0" smtClean="0"/>
              <a:t>Beautiful </a:t>
            </a:r>
            <a:r>
              <a:rPr lang="en-US" sz="4400" dirty="0"/>
              <a:t>Soup and Requests: To scrap and library to handle http requests.</a:t>
            </a:r>
          </a:p>
          <a:p>
            <a:endParaRPr lang="en-US" sz="4400" dirty="0" smtClean="0"/>
          </a:p>
          <a:p>
            <a:r>
              <a:rPr lang="en-US" sz="4400" dirty="0" err="1" smtClean="0"/>
              <a:t>Matplotlib</a:t>
            </a:r>
            <a:r>
              <a:rPr lang="en-US" sz="4400" dirty="0"/>
              <a:t>: Python Plotting Module.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itle 1"/>
          <p:cNvSpPr txBox="1">
            <a:spLocks/>
          </p:cNvSpPr>
          <p:nvPr/>
        </p:nvSpPr>
        <p:spPr>
          <a:xfrm>
            <a:off x="609600" y="1295400"/>
            <a:ext cx="8229600" cy="4495800"/>
          </a:xfrm>
          <a:prstGeom prst="rect">
            <a:avLst/>
          </a:prstGeom>
        </p:spPr>
        <p:txBody>
          <a:bodyPr vert="horz" rtlCol="0" anchor="ctr">
            <a:normAutofit fontScale="47500" lnSpcReduction="20000"/>
            <a:scene3d>
              <a:camera prst="orthographicFront"/>
              <a:lightRig rig="soft" dir="t"/>
            </a:scene3d>
            <a:sp3d prstMaterial="softEdge">
              <a:bevelT w="25400" h="25400"/>
            </a:sp3d>
          </a:bodyPr>
          <a:lstStyle/>
          <a:p>
            <a:r>
              <a:rPr lang="en-US" sz="4400" dirty="0"/>
              <a:t>In this project, using k-means cluster algorithm I separated the neighborhood into 10(Ten) different clusters and for 103 different latitude and longitude from dataset, which have very-similar neighborhoods around them. Using the charts above results presented to a particular neighborhood based on average house prices and school ratings have been made</a:t>
            </a:r>
            <a:r>
              <a:rPr lang="en-US" sz="4400" dirty="0" smtClean="0"/>
              <a:t>.</a:t>
            </a:r>
          </a:p>
          <a:p>
            <a:endParaRPr lang="en-US" sz="4400" dirty="0"/>
          </a:p>
          <a:p>
            <a:r>
              <a:rPr lang="en-US" sz="4400" dirty="0"/>
              <a:t>I feel rewarded with the efforts and believe this course with all the topics covered is well worth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itle 1"/>
          <p:cNvSpPr txBox="1">
            <a:spLocks/>
          </p:cNvSpPr>
          <p:nvPr/>
        </p:nvSpPr>
        <p:spPr>
          <a:xfrm>
            <a:off x="533400" y="1600200"/>
            <a:ext cx="8229600" cy="3581400"/>
          </a:xfrm>
          <a:prstGeom prst="rect">
            <a:avLst/>
          </a:prstGeom>
        </p:spPr>
        <p:txBody>
          <a:bodyPr vert="horz" rtlCol="0" anchor="ctr">
            <a:normAutofit fontScale="77500" lnSpcReduction="20000"/>
            <a:scene3d>
              <a:camera prst="orthographicFront"/>
              <a:lightRig rig="soft" dir="t"/>
            </a:scene3d>
            <a:sp3d prstMaterial="softEdge">
              <a:bevelT w="25400" h="25400"/>
            </a:sp3d>
          </a:bodyPr>
          <a:lstStyle/>
          <a:p>
            <a:pPr>
              <a:spcBef>
                <a:spcPct val="0"/>
              </a:spcBef>
            </a:pPr>
            <a:r>
              <a:rPr lang="en-US" sz="4400" dirty="0"/>
              <a:t>The purpose of this Project is to help people in exploring better facilities around their neighborhood. It will help people making smart and efficient decision on selecting great neighborhood out of numbers of other neighborhoods in Scarborough, Toronto.</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SECTION</a:t>
            </a:r>
            <a:endParaRPr lang="en-US" dirty="0"/>
          </a:p>
        </p:txBody>
      </p:sp>
      <p:sp>
        <p:nvSpPr>
          <p:cNvPr id="3" name="Title 1"/>
          <p:cNvSpPr txBox="1">
            <a:spLocks/>
          </p:cNvSpPr>
          <p:nvPr/>
        </p:nvSpPr>
        <p:spPr>
          <a:xfrm>
            <a:off x="533400" y="1524000"/>
            <a:ext cx="8229600" cy="3962400"/>
          </a:xfrm>
          <a:prstGeom prst="rect">
            <a:avLst/>
          </a:prstGeom>
        </p:spPr>
        <p:txBody>
          <a:bodyPr vert="horz" rtlCol="0" anchor="ctr">
            <a:normAutofit/>
            <a:scene3d>
              <a:camera prst="orthographicFront"/>
              <a:lightRig rig="soft" dir="t"/>
            </a:scene3d>
            <a:sp3d prstMaterial="softEdge">
              <a:bevelT w="25400" h="25400"/>
            </a:sp3d>
          </a:bodyPr>
          <a:lstStyle/>
          <a:p>
            <a:pPr lvl="0">
              <a:spcBef>
                <a:spcPct val="0"/>
              </a:spcBef>
            </a:pPr>
            <a:r>
              <a:rPr lang="en-US" sz="2800" u="sng" dirty="0">
                <a:hlinkClick r:id="rId2"/>
              </a:rPr>
              <a:t>https://en.wikipedia.org/wiki/List_of_postal_codes_of_Canada:_</a:t>
            </a:r>
            <a:r>
              <a:rPr lang="en-US" sz="2800" u="sng" dirty="0" smtClean="0">
                <a:hlinkClick r:id="rId2"/>
              </a:rPr>
              <a:t>M</a:t>
            </a:r>
            <a:endParaRPr lang="en-US" sz="2800" u="sng" dirty="0" smtClean="0"/>
          </a:p>
          <a:p>
            <a:pPr lvl="0">
              <a:spcBef>
                <a:spcPct val="0"/>
              </a:spcBef>
            </a:pPr>
            <a:endParaRPr kumimoji="0" lang="en-US" sz="2800" b="1" i="0" u="sng"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a:p>
            <a:pPr lvl="0">
              <a:spcBef>
                <a:spcPct val="0"/>
              </a:spcBef>
            </a:pPr>
            <a:r>
              <a:rPr lang="en-US" sz="2800" dirty="0"/>
              <a:t>Scarborough dataset </a:t>
            </a:r>
            <a:r>
              <a:rPr lang="en-US" sz="2800" dirty="0" smtClean="0"/>
              <a:t>which </a:t>
            </a:r>
            <a:r>
              <a:rPr lang="en-US" sz="2800" dirty="0"/>
              <a:t>scrapped from </a:t>
            </a:r>
            <a:r>
              <a:rPr lang="en-US" sz="2800" dirty="0" smtClean="0"/>
              <a:t>Wikipedia</a:t>
            </a:r>
          </a:p>
          <a:p>
            <a:pPr lvl="0">
              <a:spcBef>
                <a:spcPct val="0"/>
              </a:spcBef>
            </a:pPr>
            <a:endParaRPr kumimoji="0" lang="en-US" sz="2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a:p>
            <a:pPr lvl="0">
              <a:spcBef>
                <a:spcPct val="0"/>
              </a:spcBef>
            </a:pPr>
            <a:r>
              <a:rPr lang="en-US" sz="2800" dirty="0"/>
              <a:t>Dataset consisting of latitude and longitude, zip codes</a:t>
            </a:r>
            <a:endParaRPr kumimoji="0" lang="en-US" sz="2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FOURSQUARE API DATA</a:t>
            </a:r>
            <a:endParaRPr lang="en-US" dirty="0"/>
          </a:p>
        </p:txBody>
      </p:sp>
      <p:sp>
        <p:nvSpPr>
          <p:cNvPr id="3" name="Title 1"/>
          <p:cNvSpPr txBox="1">
            <a:spLocks/>
          </p:cNvSpPr>
          <p:nvPr/>
        </p:nvSpPr>
        <p:spPr>
          <a:xfrm>
            <a:off x="609600" y="1295400"/>
            <a:ext cx="8229600" cy="4495800"/>
          </a:xfrm>
          <a:prstGeom prst="rect">
            <a:avLst/>
          </a:prstGeom>
        </p:spPr>
        <p:txBody>
          <a:bodyPr vert="horz" rtlCol="0" anchor="ctr">
            <a:normAutofit fontScale="55000" lnSpcReduction="20000"/>
            <a:scene3d>
              <a:camera prst="orthographicFront"/>
              <a:lightRig rig="soft" dir="t"/>
            </a:scene3d>
            <a:sp3d prstMaterial="softEdge">
              <a:bevelT w="25400" h="25400"/>
            </a:sp3d>
          </a:bodyPr>
          <a:lstStyle/>
          <a:p>
            <a:r>
              <a:rPr lang="en-US" sz="4400" dirty="0"/>
              <a:t>The data retrieved from Foursquare contained information of venues within a specified distance of the longitude and latitude of the postcodes. The information obtained per venue as follows:</a:t>
            </a:r>
          </a:p>
          <a:p>
            <a:r>
              <a:rPr lang="en-US" sz="4400" dirty="0"/>
              <a:t>1. Neighborhood</a:t>
            </a:r>
          </a:p>
          <a:p>
            <a:r>
              <a:rPr lang="en-US" sz="4400" dirty="0"/>
              <a:t>2. Neighborhood Latitude</a:t>
            </a:r>
          </a:p>
          <a:p>
            <a:r>
              <a:rPr lang="en-US" sz="4400" dirty="0"/>
              <a:t>3. Neighborhood Longitude</a:t>
            </a:r>
          </a:p>
          <a:p>
            <a:r>
              <a:rPr lang="en-US" sz="4400" dirty="0"/>
              <a:t>4. Venue</a:t>
            </a:r>
          </a:p>
          <a:p>
            <a:r>
              <a:rPr lang="en-US" sz="4400" dirty="0"/>
              <a:t>5. Name of the venue e.g. the name of a store or restaurant</a:t>
            </a:r>
          </a:p>
          <a:p>
            <a:r>
              <a:rPr lang="en-US" sz="4400" dirty="0"/>
              <a:t>6. Venue Latitude</a:t>
            </a:r>
          </a:p>
          <a:p>
            <a:r>
              <a:rPr lang="en-US" sz="4400" dirty="0"/>
              <a:t>7. Venue Longitude</a:t>
            </a:r>
          </a:p>
          <a:p>
            <a:r>
              <a:rPr lang="en-US" sz="4400" dirty="0"/>
              <a:t>8. Venue Category</a:t>
            </a: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OF SCARBOROUGH</a:t>
            </a:r>
            <a:endParaRPr lang="en-US" dirty="0"/>
          </a:p>
        </p:txBody>
      </p:sp>
      <p:pic>
        <p:nvPicPr>
          <p:cNvPr id="3" name="Picture 2"/>
          <p:cNvPicPr/>
          <p:nvPr/>
        </p:nvPicPr>
        <p:blipFill>
          <a:blip r:embed="rId2"/>
          <a:srcRect/>
          <a:stretch>
            <a:fillRect/>
          </a:stretch>
        </p:blipFill>
        <p:spPr bwMode="auto">
          <a:xfrm>
            <a:off x="1066800" y="1371600"/>
            <a:ext cx="71628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Title 1"/>
          <p:cNvSpPr txBox="1">
            <a:spLocks/>
          </p:cNvSpPr>
          <p:nvPr/>
        </p:nvSpPr>
        <p:spPr>
          <a:xfrm>
            <a:off x="533400" y="914400"/>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lvl="0">
              <a:spcBef>
                <a:spcPct val="0"/>
              </a:spcBef>
            </a:pPr>
            <a:r>
              <a:rPr lang="en-US" sz="2500" b="1" dirty="0"/>
              <a:t>K-Means Clustering Approach</a:t>
            </a:r>
            <a:endParaRPr kumimoji="0" lang="en-US" sz="25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4" name="Picture 3"/>
          <p:cNvPicPr/>
          <p:nvPr/>
        </p:nvPicPr>
        <p:blipFill>
          <a:blip r:embed="rId2"/>
          <a:srcRect/>
          <a:stretch>
            <a:fillRect/>
          </a:stretch>
        </p:blipFill>
        <p:spPr bwMode="auto">
          <a:xfrm>
            <a:off x="838200" y="1828800"/>
            <a:ext cx="7162800" cy="40851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MOST COMMON VENUES NEAR NEIGHBOURHOOD</a:t>
            </a:r>
            <a:endParaRPr lang="en-US" dirty="0"/>
          </a:p>
        </p:txBody>
      </p:sp>
      <p:pic>
        <p:nvPicPr>
          <p:cNvPr id="5" name="Picture 4"/>
          <p:cNvPicPr/>
          <p:nvPr/>
        </p:nvPicPr>
        <p:blipFill>
          <a:blip r:embed="rId2"/>
          <a:srcRect/>
          <a:stretch>
            <a:fillRect/>
          </a:stretch>
        </p:blipFill>
        <p:spPr bwMode="auto">
          <a:xfrm>
            <a:off x="990600" y="1447800"/>
            <a:ext cx="71628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a:t>
            </a:r>
            <a:endParaRPr lang="en-US" dirty="0"/>
          </a:p>
        </p:txBody>
      </p:sp>
      <p:sp>
        <p:nvSpPr>
          <p:cNvPr id="3" name="Title 1"/>
          <p:cNvSpPr txBox="1">
            <a:spLocks/>
          </p:cNvSpPr>
          <p:nvPr/>
        </p:nvSpPr>
        <p:spPr>
          <a:xfrm>
            <a:off x="609600" y="1447800"/>
            <a:ext cx="8229600" cy="4038600"/>
          </a:xfrm>
          <a:prstGeom prst="rect">
            <a:avLst/>
          </a:prstGeom>
        </p:spPr>
        <p:txBody>
          <a:bodyPr vert="horz" rtlCol="0" anchor="ctr">
            <a:normAutofit fontScale="77500" lnSpcReduction="20000"/>
            <a:scene3d>
              <a:camera prst="orthographicFront"/>
              <a:lightRig rig="soft" dir="t"/>
            </a:scene3d>
            <a:sp3d prstMaterial="softEdge">
              <a:bevelT w="25400" h="25400"/>
            </a:sp3d>
          </a:bodyPr>
          <a:lstStyle/>
          <a:p>
            <a:pPr>
              <a:spcBef>
                <a:spcPct val="0"/>
              </a:spcBef>
            </a:pPr>
            <a:r>
              <a:rPr lang="en-US" sz="4400" dirty="0"/>
              <a:t>Using credentials of Foursquare API features of near-by places of the neighborhoods would be mined. Due to http request limitations the number of places per neighborhood parameter would reasonably be set to 100 and the radius parameter would be set to 500.</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MAP OF CLUSTERS IN SCARBOROUGH</a:t>
            </a:r>
            <a:endParaRPr lang="en-US" dirty="0"/>
          </a:p>
        </p:txBody>
      </p:sp>
      <p:pic>
        <p:nvPicPr>
          <p:cNvPr id="4" name="Picture 3"/>
          <p:cNvPicPr/>
          <p:nvPr/>
        </p:nvPicPr>
        <p:blipFill>
          <a:blip r:embed="rId2"/>
          <a:srcRect/>
          <a:stretch>
            <a:fillRect/>
          </a:stretch>
        </p:blipFill>
        <p:spPr bwMode="auto">
          <a:xfrm>
            <a:off x="1066800" y="1447800"/>
            <a:ext cx="7086600" cy="45200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TotalTime>
  <Words>646</Words>
  <Application>Microsoft Office PowerPoint</Application>
  <PresentationFormat>On-screen Show (4:3)</PresentationFormat>
  <Paragraphs>58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CAPSTONE PROJECT  The Battle of Neighborhoods, Finding a Better Place in Scarborough, Toronto </vt:lpstr>
      <vt:lpstr>INTRODUCTION</vt:lpstr>
      <vt:lpstr>DATA SECTION</vt:lpstr>
      <vt:lpstr>FOURSQUARE API DATA</vt:lpstr>
      <vt:lpstr>MAP OF SCARBOROUGH</vt:lpstr>
      <vt:lpstr>METHODOLOGY</vt:lpstr>
      <vt:lpstr>MOST COMMON VENUES NEAR NEIGHBOURHOOD</vt:lpstr>
      <vt:lpstr>WORK FLOW</vt:lpstr>
      <vt:lpstr>MAP OF CLUSTERS IN SCARBOROUGH</vt:lpstr>
      <vt:lpstr>AVERAGE HOUSING PRICE BY CLUSTER IN SCARBOROUGH</vt:lpstr>
      <vt:lpstr>SCHOOL RATINGS BY CLUSTERS IN SCARBOROUGH</vt:lpstr>
      <vt:lpstr>LOCATION</vt:lpstr>
      <vt:lpstr>FOURSQUARE API</vt:lpstr>
      <vt:lpstr>PROBLEM WHICH TRIED TO SOLVE</vt:lpstr>
      <vt:lpstr>LIBRARIES USED</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Finding a Better Place in Scarborough, Toronto</dc:title>
  <dc:creator>Windows User</dc:creator>
  <cp:lastModifiedBy>Windows User</cp:lastModifiedBy>
  <cp:revision>3</cp:revision>
  <dcterms:created xsi:type="dcterms:W3CDTF">2020-07-31T22:04:28Z</dcterms:created>
  <dcterms:modified xsi:type="dcterms:W3CDTF">2020-07-31T22:28:50Z</dcterms:modified>
</cp:coreProperties>
</file>