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091f2478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091f2478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091f247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091f247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091f2478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091f2478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091f2478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091f2478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091f247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091f247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091f247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091f247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091f2478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091f2478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091f24783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091f2478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091f2478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091f2478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091f24783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091f2478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091f2478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091f2478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091f247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091f247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091f2478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091f247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091f2478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8091f2478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091f2478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091f2478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091f2478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8091f2478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8091f2478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8091f2478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091f2478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091f2478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091f24783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091f2478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091f24783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091f24783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8091f24783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8091f24783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091f24783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091f24783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091f24783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091f24783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091f24783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091f2478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091f24783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091f2478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091f24783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091f24783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091f2478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8091f2478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091f247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091f247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091f247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091f247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091f2478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091f247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091f2478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091f2478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huggingface.co/docs/transformers/tokenizer_summary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7.png"/><Relationship Id="rId6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huggingface.co/sentence-transformers/all-mpnet-base-v2" TargetMode="External"/><Relationship Id="rId4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ithub.com/UKPLab/sentence-transformers" TargetMode="External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arxiv.org/abs/1301.3781" TargetMode="External"/><Relationship Id="rId4" Type="http://schemas.openxmlformats.org/officeDocument/2006/relationships/hyperlink" Target="https://jalammar.github.io/illustrated-word2vec/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2 - Tokens and Embeddings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152400" y="25750"/>
            <a:ext cx="87684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Tokenizers Prepare the Inputs to the Language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37" name="Google Shape;137;p22"/>
          <p:cNvSpPr txBox="1"/>
          <p:nvPr>
            <p:ph idx="4294967295" type="title"/>
          </p:nvPr>
        </p:nvSpPr>
        <p:spPr>
          <a:xfrm>
            <a:off x="246300" y="3307450"/>
            <a:ext cx="8956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LLM output starts from `3323`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1928465"/>
            <a:ext cx="8956201" cy="115451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246300" y="1191750"/>
            <a:ext cx="89562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Just like the input tokens, we can also inspect the output tokens using `generate_output`: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3175" y="3742500"/>
            <a:ext cx="4089875" cy="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>
            <p:ph idx="4294967295" type="title"/>
          </p:nvPr>
        </p:nvSpPr>
        <p:spPr>
          <a:xfrm>
            <a:off x="246300" y="4182000"/>
            <a:ext cx="8956200" cy="7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Running that would give you: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0006" y="4612350"/>
            <a:ext cx="882000" cy="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idx="4294967295" type="title"/>
          </p:nvPr>
        </p:nvSpPr>
        <p:spPr>
          <a:xfrm>
            <a:off x="152400" y="25750"/>
            <a:ext cx="87684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Does the Tokenizer Break Down Text?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48" name="Google Shape;148;p23"/>
          <p:cNvSpPr txBox="1"/>
          <p:nvPr>
            <p:ph idx="4294967295" type="title"/>
          </p:nvPr>
        </p:nvSpPr>
        <p:spPr>
          <a:xfrm>
            <a:off x="0" y="633475"/>
            <a:ext cx="8505600" cy="4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There are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three major factors: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</a:t>
            </a:r>
            <a:r>
              <a:rPr i="1" lang="en" sz="2200">
                <a:latin typeface="Lato"/>
                <a:ea typeface="Lato"/>
                <a:cs typeface="Lato"/>
                <a:sym typeface="Lato"/>
              </a:rPr>
              <a:t>tokenization method: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Popular methods are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byte pair encoding (BPE),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and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WordPiece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Design Choices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like vocabulary size, and special tokens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Training Data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The tokenizer needs to be trained on a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specific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dataset to create the vocabulary.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152400" y="25750"/>
            <a:ext cx="87684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Versus Subword Versus Character Versus Byte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0" y="1039450"/>
            <a:ext cx="85056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rabicPeriod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Word tokens: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Common in earlier methods like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word2vec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Unable to deal with new words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 special token would be use for unknown words (e.g., [UNK]) which means nothing to the model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Unknown tokens would also mean new words have little or no difference, making the model generate incorrect or incomplete responses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		Example: ‘The cat sat’ -&gt; ‘the’, ’cat’, ’sat’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idx="4294967295" type="title"/>
          </p:nvPr>
        </p:nvSpPr>
        <p:spPr>
          <a:xfrm>
            <a:off x="152400" y="25750"/>
            <a:ext cx="87684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Versus Subword Versus Character Versus Byte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0" name="Google Shape;160;p25"/>
          <p:cNvSpPr txBox="1"/>
          <p:nvPr>
            <p:ph idx="4294967295" type="title"/>
          </p:nvPr>
        </p:nvSpPr>
        <p:spPr>
          <a:xfrm>
            <a:off x="0" y="1039450"/>
            <a:ext cx="85056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2.  Subword </a:t>
            </a:r>
            <a:r>
              <a:rPr i="1" lang="en" sz="2200">
                <a:latin typeface="Lato"/>
                <a:ea typeface="Lato"/>
                <a:cs typeface="Lato"/>
                <a:sym typeface="Lato"/>
              </a:rPr>
              <a:t>tokens: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As seen in GPT-4 tokenizer, it tokenizes full or partial words.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Able to tokenize most new words by breaking them to subwords (e.g., apolog, critic, ize, etic, 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		Example: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		‘Unsung Hero’ -&gt; ‘Un’, ‘sung’, ‘hero’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4294967295" type="title"/>
          </p:nvPr>
        </p:nvSpPr>
        <p:spPr>
          <a:xfrm>
            <a:off x="152400" y="25750"/>
            <a:ext cx="87684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Versus Subword Versus Character Versus Byte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66" name="Google Shape;166;p26"/>
          <p:cNvSpPr txBox="1"/>
          <p:nvPr>
            <p:ph idx="4294967295" type="title"/>
          </p:nvPr>
        </p:nvSpPr>
        <p:spPr>
          <a:xfrm>
            <a:off x="0" y="1039450"/>
            <a:ext cx="85056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3</a:t>
            </a:r>
            <a:r>
              <a:rPr i="1" lang="en" sz="2200">
                <a:latin typeface="Lato"/>
                <a:ea typeface="Lato"/>
                <a:cs typeface="Lato"/>
                <a:sym typeface="Lato"/>
              </a:rPr>
              <a:t>.  Character tokens: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Can deal with new words successfully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Makes tokenization more straightforward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But makes modeling more difficult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Requires higher context length for the same input length, compared to WordPiece, for example.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Example: `play` would be </a:t>
            </a:r>
            <a:r>
              <a:rPr b="0" i="1" lang="en" sz="2200">
                <a:latin typeface="Lato"/>
                <a:ea typeface="Lato"/>
                <a:cs typeface="Lato"/>
                <a:sym typeface="Lato"/>
              </a:rPr>
              <a:t>1 token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in word token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		It would be </a:t>
            </a:r>
            <a:r>
              <a:rPr b="0" i="1" lang="en" sz="2200">
                <a:latin typeface="Lato"/>
                <a:ea typeface="Lato"/>
                <a:cs typeface="Lato"/>
                <a:sym typeface="Lato"/>
              </a:rPr>
              <a:t>4 tokens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(‘p’, ‘l’, ‘a’, ‘y’) as character tokens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idx="4294967295" type="title"/>
          </p:nvPr>
        </p:nvSpPr>
        <p:spPr>
          <a:xfrm>
            <a:off x="152400" y="25750"/>
            <a:ext cx="87684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Versus Subword Versus Character Versus Byte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2" name="Google Shape;172;p27"/>
          <p:cNvSpPr txBox="1"/>
          <p:nvPr>
            <p:ph idx="4294967295" type="title"/>
          </p:nvPr>
        </p:nvSpPr>
        <p:spPr>
          <a:xfrm>
            <a:off x="0" y="1039450"/>
            <a:ext cx="85056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3.  Byte tokens: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Represents text as raw bytes (0-255)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Can handle any text, or language, or symbol, without needing special tokens or vocabulary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Requires higher context length for the same input length,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AutoNum type="alphaLcParenR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Creates really long sequences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idx="4294967295" type="title"/>
          </p:nvPr>
        </p:nvSpPr>
        <p:spPr>
          <a:xfrm>
            <a:off x="152400" y="25750"/>
            <a:ext cx="87684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Versus Subword Versus Character Versus Byte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78" name="Google Shape;178;p28"/>
          <p:cNvSpPr txBox="1"/>
          <p:nvPr>
            <p:ph idx="4294967295" type="title"/>
          </p:nvPr>
        </p:nvSpPr>
        <p:spPr>
          <a:xfrm>
            <a:off x="0" y="1039450"/>
            <a:ext cx="30216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image shows different tokenization types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7625" y="873400"/>
            <a:ext cx="5164291" cy="37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idx="4294967295" type="title"/>
          </p:nvPr>
        </p:nvSpPr>
        <p:spPr>
          <a:xfrm>
            <a:off x="152400" y="25750"/>
            <a:ext cx="8768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Tokenizer Properties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85" name="Google Shape;185;p29"/>
          <p:cNvSpPr txBox="1"/>
          <p:nvPr>
            <p:ph idx="4294967295" type="title"/>
          </p:nvPr>
        </p:nvSpPr>
        <p:spPr>
          <a:xfrm>
            <a:off x="91400" y="675250"/>
            <a:ext cx="90525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Tokenization Methods: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BPE, WordPiece, SentencePiece. More info </a:t>
            </a:r>
            <a:r>
              <a:rPr b="0"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here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Tokenization Parameters:</a:t>
            </a:r>
            <a:endParaRPr i="1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Vocabulary size: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# of tokens in the tokenizer’s vocabulary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Special tokens: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Examples are [CLS], [SEP], &lt;s&gt;. Mostly used to indicate a structural characteristic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○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Capitalization: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Each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tokenizer handles capital/small letters differently. Could affect model’s understanding (Apple vs apple)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4294967295" type="title"/>
          </p:nvPr>
        </p:nvSpPr>
        <p:spPr>
          <a:xfrm>
            <a:off x="152400" y="25750"/>
            <a:ext cx="8768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Tokenizer Properties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1" name="Google Shape;191;p30"/>
          <p:cNvSpPr txBox="1"/>
          <p:nvPr>
            <p:ph idx="4294967295" type="title"/>
          </p:nvPr>
        </p:nvSpPr>
        <p:spPr>
          <a:xfrm>
            <a:off x="91400" y="675250"/>
            <a:ext cx="90525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T</a:t>
            </a:r>
            <a:r>
              <a:rPr i="1" lang="en" sz="2200">
                <a:latin typeface="Lato"/>
                <a:ea typeface="Lato"/>
                <a:cs typeface="Lato"/>
                <a:sym typeface="Lato"/>
              </a:rPr>
              <a:t>he domain of data :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Tokenizers will perform based on the data domain they were trained on.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Example: Code-focused models would tokenize indentation and other words differently: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704" y="2706575"/>
            <a:ext cx="7770501" cy="19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4294967295" type="title"/>
          </p:nvPr>
        </p:nvSpPr>
        <p:spPr>
          <a:xfrm>
            <a:off x="152400" y="25750"/>
            <a:ext cx="8768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Tokenizer Embeddings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98" name="Google Shape;198;p31"/>
          <p:cNvSpPr txBox="1"/>
          <p:nvPr>
            <p:ph idx="4294967295" type="title"/>
          </p:nvPr>
        </p:nvSpPr>
        <p:spPr>
          <a:xfrm>
            <a:off x="91400" y="675250"/>
            <a:ext cx="90525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>
                <a:latin typeface="Lato"/>
                <a:ea typeface="Lato"/>
                <a:cs typeface="Lato"/>
                <a:sym typeface="Lato"/>
              </a:rPr>
              <a:t>Embeddings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are the numeric representation space used to capture meanings and patterns in language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After a tokenizer is initialized and trained, it is used in the training of a language mode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Which is why language models are linked to their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own tokenizer.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4294967295" type="title"/>
          </p:nvPr>
        </p:nvSpPr>
        <p:spPr>
          <a:xfrm>
            <a:off x="392550" y="25750"/>
            <a:ext cx="763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LLMs Central Concepts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101875" y="609600"/>
            <a:ext cx="89292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Understanding tokens and embeddings are foundational and necessary to understand LLMs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150" y="1390625"/>
            <a:ext cx="5084875" cy="355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idx="4294967295" type="title"/>
          </p:nvPr>
        </p:nvSpPr>
        <p:spPr>
          <a:xfrm>
            <a:off x="152400" y="25750"/>
            <a:ext cx="8768400" cy="6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Tokenizer Embeddings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04" name="Google Shape;204;p32"/>
          <p:cNvSpPr txBox="1"/>
          <p:nvPr>
            <p:ph idx="4294967295" type="title"/>
          </p:nvPr>
        </p:nvSpPr>
        <p:spPr>
          <a:xfrm>
            <a:off x="0" y="675250"/>
            <a:ext cx="3806700" cy="42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LLM maps each token to an embedding vector.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 Embedding values are learned/refined during the training process of the LLM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2125" y="1274000"/>
            <a:ext cx="5571875" cy="30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0" y="991750"/>
            <a:ext cx="38067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Instead of representing a single word or token with a static vector, language models create word embeddings of the words based on the entire input.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This takes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context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into account.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6700" y="1144150"/>
            <a:ext cx="5184900" cy="243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8" name="Google Shape;218;p34"/>
          <p:cNvSpPr txBox="1"/>
          <p:nvPr>
            <p:ph idx="4294967295" type="title"/>
          </p:nvPr>
        </p:nvSpPr>
        <p:spPr>
          <a:xfrm>
            <a:off x="0" y="991750"/>
            <a:ext cx="33726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Let's look at an example of how we can generate contextualized word embeddings: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2725" y="1144150"/>
            <a:ext cx="5939550" cy="31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25" name="Google Shape;225;p35"/>
          <p:cNvSpPr txBox="1"/>
          <p:nvPr>
            <p:ph idx="4294967295" type="title"/>
          </p:nvPr>
        </p:nvSpPr>
        <p:spPr>
          <a:xfrm>
            <a:off x="0" y="991750"/>
            <a:ext cx="841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Let’s inspect the variable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925" y="1566737"/>
            <a:ext cx="2096700" cy="7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5"/>
          <p:cNvSpPr txBox="1"/>
          <p:nvPr>
            <p:ph idx="4294967295" type="title"/>
          </p:nvPr>
        </p:nvSpPr>
        <p:spPr>
          <a:xfrm>
            <a:off x="152400" y="2285400"/>
            <a:ext cx="36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This prints out: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200" y="2860400"/>
            <a:ext cx="303531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5"/>
          <p:cNvSpPr txBox="1"/>
          <p:nvPr/>
        </p:nvSpPr>
        <p:spPr>
          <a:xfrm>
            <a:off x="3778500" y="2354675"/>
            <a:ext cx="30354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we can read this as four tokens, each one embedded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a vector of 384 values (or dimensions) on the left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5"/>
          <p:cNvSpPr txBox="1"/>
          <p:nvPr>
            <p:ph idx="4294967295" type="title"/>
          </p:nvPr>
        </p:nvSpPr>
        <p:spPr>
          <a:xfrm>
            <a:off x="152400" y="3643775"/>
            <a:ext cx="36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To see the 4 vectors: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200" y="4151750"/>
            <a:ext cx="4504737" cy="7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74394" y="3643775"/>
            <a:ext cx="850906" cy="136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5"/>
          <p:cNvSpPr txBox="1"/>
          <p:nvPr/>
        </p:nvSpPr>
        <p:spPr>
          <a:xfrm>
            <a:off x="5247925" y="4216475"/>
            <a:ext cx="27843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can see the 4 vectors on the right: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39" name="Google Shape;239;p36"/>
          <p:cNvSpPr txBox="1"/>
          <p:nvPr>
            <p:ph idx="4294967295" type="title"/>
          </p:nvPr>
        </p:nvSpPr>
        <p:spPr>
          <a:xfrm>
            <a:off x="0" y="991750"/>
            <a:ext cx="4421400" cy="4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text is first tokenized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meaning of each token is represented in embedding vector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Lastly, these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embedding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tokens are used as input by a language model to create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contextual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token embeddings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734000"/>
            <a:ext cx="4421376" cy="42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6" name="Google Shape;246;p37"/>
          <p:cNvSpPr txBox="1"/>
          <p:nvPr>
            <p:ph idx="4294967295" type="title"/>
          </p:nvPr>
        </p:nvSpPr>
        <p:spPr>
          <a:xfrm>
            <a:off x="0" y="991750"/>
            <a:ext cx="84657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We will use the </a:t>
            </a:r>
            <a:r>
              <a:rPr b="0"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all-mpnet-base-v2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00" y="1676050"/>
            <a:ext cx="8768399" cy="2557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Text Embeddings (for Sentences and Whole Documents)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53" name="Google Shape;253;p38"/>
          <p:cNvSpPr txBox="1"/>
          <p:nvPr>
            <p:ph idx="4294967295" type="title"/>
          </p:nvPr>
        </p:nvSpPr>
        <p:spPr>
          <a:xfrm>
            <a:off x="0" y="991750"/>
            <a:ext cx="4570200" cy="4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One way to produce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text embedding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is by averaging the values of all the token embeddings.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But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high-quality text embedding models are trained for text this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e can produce text embeddings with </a:t>
            </a:r>
            <a:r>
              <a:rPr b="0"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sentence-transformers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4" name="Google Shape;25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83500"/>
            <a:ext cx="4570200" cy="3194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Creating Contextualized Word Embeddings with Language Models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60" name="Google Shape;260;p39"/>
          <p:cNvSpPr txBox="1"/>
          <p:nvPr>
            <p:ph idx="4294967295" type="title"/>
          </p:nvPr>
        </p:nvSpPr>
        <p:spPr>
          <a:xfrm>
            <a:off x="0" y="991750"/>
            <a:ext cx="84657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To see the values and dimensions of the resulting vector embedding, use: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7400" y="1950763"/>
            <a:ext cx="1819600" cy="6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261825" y="2782800"/>
            <a:ext cx="38970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Which prints out: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0950" y="3283200"/>
            <a:ext cx="1486050" cy="70764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138900" y="4177550"/>
            <a:ext cx="81879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contrast to the previous one with 4 vector embeddings, this one resulted to </a:t>
            </a:r>
            <a:r>
              <a:rPr b="1"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1 vector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(for the entire input) embedding of 768 dimensions.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idx="4294967295" type="title"/>
          </p:nvPr>
        </p:nvSpPr>
        <p:spPr>
          <a:xfrm>
            <a:off x="152400" y="2575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Word Embeddings Beyond LLMs</a:t>
            </a:r>
            <a:endParaRPr sz="3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0" name="Google Shape;270;p40"/>
          <p:cNvSpPr txBox="1"/>
          <p:nvPr>
            <p:ph idx="4294967295" type="title"/>
          </p:nvPr>
        </p:nvSpPr>
        <p:spPr>
          <a:xfrm>
            <a:off x="375600" y="579150"/>
            <a:ext cx="87684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Using pretrained Word Embeddings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271" name="Google Shape;27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0" y="2066400"/>
            <a:ext cx="7933875" cy="20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40"/>
          <p:cNvSpPr txBox="1"/>
          <p:nvPr>
            <p:ph idx="4294967295" type="title"/>
          </p:nvPr>
        </p:nvSpPr>
        <p:spPr>
          <a:xfrm>
            <a:off x="375600" y="1100400"/>
            <a:ext cx="8768400" cy="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Let’s look at how we can download pretrained word embeddings (like word2vec or GloVe) using the Gensim library: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idx="4294967295" type="title"/>
          </p:nvPr>
        </p:nvSpPr>
        <p:spPr>
          <a:xfrm>
            <a:off x="152400" y="25750"/>
            <a:ext cx="87684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Using pretrained Word Embeddings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8" name="Google Shape;278;p41"/>
          <p:cNvSpPr txBox="1"/>
          <p:nvPr>
            <p:ph idx="4294967295" type="title"/>
          </p:nvPr>
        </p:nvSpPr>
        <p:spPr>
          <a:xfrm>
            <a:off x="152400" y="557550"/>
            <a:ext cx="8768400" cy="17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 We’ve downloaded the embeddings of a large number of words trained on Wikipedia.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We can explore the embedding space by seeing the nearest neighbors of the word  “king” for example: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279" name="Google Shape;27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6942" y="1944450"/>
            <a:ext cx="5737958" cy="6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1"/>
          <p:cNvSpPr txBox="1"/>
          <p:nvPr/>
        </p:nvSpPr>
        <p:spPr>
          <a:xfrm>
            <a:off x="579350" y="2417550"/>
            <a:ext cx="3175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outputs: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1" name="Google Shape;28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125" y="2571750"/>
            <a:ext cx="4506206" cy="24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4294967295" type="title"/>
          </p:nvPr>
        </p:nvSpPr>
        <p:spPr>
          <a:xfrm>
            <a:off x="392550" y="25750"/>
            <a:ext cx="76356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</a:rPr>
              <a:t>LLM Tokenization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555475" y="1134850"/>
            <a:ext cx="787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people interact with language models via web chat interfaces.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leads to assumptions about direct input processing.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632700" y="2791350"/>
            <a:ext cx="78786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But..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Before a prompt gets processed, the language model uses a tokenizer to break it into pieces.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87" name="Google Shape;287;p42"/>
          <p:cNvSpPr txBox="1"/>
          <p:nvPr>
            <p:ph idx="4294967295" type="title"/>
          </p:nvPr>
        </p:nvSpPr>
        <p:spPr>
          <a:xfrm>
            <a:off x="0" y="1015725"/>
            <a:ext cx="91440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Word2vec algorithm described in </a:t>
            </a:r>
            <a:r>
              <a:rPr b="0"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“Efficient estimation of word representations in vector space”</a:t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Described in detail by the book’s author in  </a:t>
            </a:r>
            <a:r>
              <a:rPr b="0" lang="en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The Illustrated Word2vec.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algorithm uses a sliding window to generate training examples.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For example, a window size of 2 means we consider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1 word before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and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1 word after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a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central word.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93" name="Google Shape;293;p43"/>
          <p:cNvSpPr txBox="1"/>
          <p:nvPr>
            <p:ph idx="4294967295" type="title"/>
          </p:nvPr>
        </p:nvSpPr>
        <p:spPr>
          <a:xfrm>
            <a:off x="-35400" y="909575"/>
            <a:ext cx="91440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 classification task is used to train a neural network that predicts is words commonly appear in the same context or not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sliding window and window size (4 in this example) is illustrated in the below image: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294" name="Google Shape;29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350" y="2328275"/>
            <a:ext cx="8023474" cy="27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00" name="Google Shape;300;p44"/>
          <p:cNvSpPr txBox="1"/>
          <p:nvPr>
            <p:ph idx="4294967295" type="title"/>
          </p:nvPr>
        </p:nvSpPr>
        <p:spPr>
          <a:xfrm>
            <a:off x="-35400" y="909575"/>
            <a:ext cx="9144000" cy="14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central word is used as one input, and each of its neighbors is a second input in each training example.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301" name="Google Shape;30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425" y="1707300"/>
            <a:ext cx="6827150" cy="32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07" name="Google Shape;307;p45"/>
          <p:cNvSpPr txBox="1"/>
          <p:nvPr>
            <p:ph idx="4294967295" type="title"/>
          </p:nvPr>
        </p:nvSpPr>
        <p:spPr>
          <a:xfrm>
            <a:off x="61400" y="939900"/>
            <a:ext cx="41337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A problem in training word2vec is that if we only show the model positive examples (actual neighboring words), it could achieve perfect accuracy by always predicting "yes".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To address this, the training data have negative examples 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308" name="Google Shape;3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5100" y="1182550"/>
            <a:ext cx="4718951" cy="269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14" name="Google Shape;314;p46"/>
          <p:cNvSpPr txBox="1"/>
          <p:nvPr>
            <p:ph idx="4294967295" type="title"/>
          </p:nvPr>
        </p:nvSpPr>
        <p:spPr>
          <a:xfrm>
            <a:off x="61400" y="939900"/>
            <a:ext cx="41337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Simply pairing words randomly from the vocabulary works well, called negative sampling inspired by noise-contrastive estimation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Combined with skip-gram (selecting actual neighboring words), these are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word2vec's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2200">
                <a:latin typeface="Lato"/>
                <a:ea typeface="Lato"/>
                <a:cs typeface="Lato"/>
                <a:sym typeface="Lato"/>
              </a:rPr>
              <a:t>core training strategy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315" name="Google Shape;31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050" y="591925"/>
            <a:ext cx="3019425" cy="227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6900" y="2929825"/>
            <a:ext cx="2915726" cy="19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idx="4294967295" type="title"/>
          </p:nvPr>
        </p:nvSpPr>
        <p:spPr>
          <a:xfrm>
            <a:off x="152400" y="25750"/>
            <a:ext cx="8768400" cy="11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Word2vec Algorithm and Contrastive Training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22" name="Google Shape;322;p47"/>
          <p:cNvSpPr txBox="1"/>
          <p:nvPr>
            <p:ph idx="4294967295" type="title"/>
          </p:nvPr>
        </p:nvSpPr>
        <p:spPr>
          <a:xfrm>
            <a:off x="61400" y="939900"/>
            <a:ext cx="89697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process generates millions or billions of training examples from text, requiring initial decisions about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tokenization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, capitalization, and vocabulary size.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</p:txBody>
      </p:sp>
      <p:pic>
        <p:nvPicPr>
          <p:cNvPr id="323" name="Google Shape;3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650" y="2280825"/>
            <a:ext cx="7733751" cy="18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/>
          <p:nvPr/>
        </p:nvSpPr>
        <p:spPr>
          <a:xfrm>
            <a:off x="3372675" y="1970450"/>
            <a:ext cx="1199400" cy="9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END</a:t>
            </a:r>
            <a:endParaRPr b="1" sz="3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56200" y="0"/>
            <a:ext cx="8631600" cy="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Tokenizers Prepare the Inputs to the Language Model</a:t>
            </a:r>
            <a:endParaRPr sz="3000">
              <a:solidFill>
                <a:schemeClr val="accent5"/>
              </a:solidFill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438" y="1630575"/>
            <a:ext cx="6175618" cy="325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65575" y="1091425"/>
            <a:ext cx="7878600" cy="9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Let's start by loading our model and its tokenizer: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125750" y="1779450"/>
            <a:ext cx="27297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The model we’re using is Phi-3-4k.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At the bottom, you can see the tokenizer being loaded.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Every LM has a tokenizer of its own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0850" y="139150"/>
            <a:ext cx="86223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5"/>
                </a:solidFill>
              </a:rPr>
              <a:t>How Tokenizers Prepare the Inputs to the Language Model</a:t>
            </a:r>
            <a:endParaRPr sz="30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7948" y="1044875"/>
            <a:ext cx="5335203" cy="3936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40600" y="1349725"/>
            <a:ext cx="3079800" cy="3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See how GPT-4 tokenizer works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are full words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Lato"/>
              <a:buChar char="●"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Some are parts of words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392550" y="25750"/>
            <a:ext cx="8519100" cy="1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Tokenizers Prepare the Inputs to the Language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0" y="1023975"/>
            <a:ext cx="3724500" cy="41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Checking the code, we see: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model receives processed input from tokenizers, not the raw text prompt.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Tokenizers convert the prompt into `input_ids` for the model.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925" y="1023975"/>
            <a:ext cx="4918251" cy="373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152400" y="25750"/>
            <a:ext cx="87684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Tokenizers Prepare the Inputs to the Language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0" y="1421350"/>
            <a:ext cx="8768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If you print `input_ids`, you will see a nectar of token ids of input tokens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975" y="2400250"/>
            <a:ext cx="7410450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4294967295" type="title"/>
          </p:nvPr>
        </p:nvSpPr>
        <p:spPr>
          <a:xfrm>
            <a:off x="187800" y="3579225"/>
            <a:ext cx="8768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This is what goes into the language model for training and generation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4294967295" type="title"/>
          </p:nvPr>
        </p:nvSpPr>
        <p:spPr>
          <a:xfrm>
            <a:off x="152400" y="25750"/>
            <a:ext cx="87684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How Tokenizers Prepare the Inputs to the Language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>
            <p:ph idx="4294967295" type="title"/>
          </p:nvPr>
        </p:nvSpPr>
        <p:spPr>
          <a:xfrm>
            <a:off x="187800" y="4215250"/>
            <a:ext cx="8768400" cy="9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This is what goes into the language model for training and generation. See the illustration above. 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425" y="1081800"/>
            <a:ext cx="5787975" cy="31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4294967295" type="title"/>
          </p:nvPr>
        </p:nvSpPr>
        <p:spPr>
          <a:xfrm>
            <a:off x="152400" y="25750"/>
            <a:ext cx="87684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Tokenizers Prepare the Inputs to the Language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>
            <p:ph idx="4294967295" type="title"/>
          </p:nvPr>
        </p:nvSpPr>
        <p:spPr>
          <a:xfrm>
            <a:off x="187800" y="1134850"/>
            <a:ext cx="7438500" cy="40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To inspect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what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 those tokens in the vector are, we can use the code provided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The long list on the right part of this slide shows every single token.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Notice that it starts with &lt;s&gt;, a special token</a:t>
            </a:r>
            <a:endParaRPr b="0" sz="2200">
              <a:latin typeface="Lato"/>
              <a:ea typeface="Lato"/>
              <a:cs typeface="Lato"/>
              <a:sym typeface="Lat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Lato"/>
              <a:buChar char="●"/>
            </a:pPr>
            <a:r>
              <a:rPr b="0" lang="en" sz="2200">
                <a:latin typeface="Lato"/>
                <a:ea typeface="Lato"/>
                <a:cs typeface="Lato"/>
                <a:sym typeface="Lato"/>
              </a:rPr>
              <a:t>We can also see full and partial </a:t>
            </a:r>
            <a:r>
              <a:rPr b="0" lang="en" sz="2200">
                <a:latin typeface="Lato"/>
                <a:ea typeface="Lato"/>
                <a:cs typeface="Lato"/>
                <a:sym typeface="Lato"/>
              </a:rPr>
              <a:t>words, and punctuations</a:t>
            </a:r>
            <a:endParaRPr b="0"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7775" y="95650"/>
            <a:ext cx="1043017" cy="49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650" y="3570075"/>
            <a:ext cx="4972800" cy="12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