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embeddedFontLst>
    <p:embeddedFont>
      <p:font typeface="Raleway"/>
      <p:regular r:id="rId60"/>
      <p:bold r:id="rId61"/>
      <p:italic r:id="rId62"/>
      <p:boldItalic r:id="rId63"/>
    </p:embeddedFont>
    <p:embeddedFont>
      <p:font typeface="Lato"/>
      <p:regular r:id="rId64"/>
      <p:bold r:id="rId65"/>
      <p:italic r:id="rId66"/>
      <p:boldItalic r:id="rId67"/>
    </p:embeddedFont>
    <p:embeddedFont>
      <p:font typeface="Roboto Mono"/>
      <p:regular r:id="rId68"/>
      <p:bold r:id="rId69"/>
      <p:italic r:id="rId70"/>
      <p:boldItalic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RobotoMono-boldItalic.fntdata"/><Relationship Id="rId70" Type="http://schemas.openxmlformats.org/officeDocument/2006/relationships/font" Target="fonts/RobotoMono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aleway-italic.fntdata"/><Relationship Id="rId61" Type="http://schemas.openxmlformats.org/officeDocument/2006/relationships/font" Target="fonts/Raleway-bold.fntdata"/><Relationship Id="rId20" Type="http://schemas.openxmlformats.org/officeDocument/2006/relationships/slide" Target="slides/slide15.xml"/><Relationship Id="rId64" Type="http://schemas.openxmlformats.org/officeDocument/2006/relationships/font" Target="fonts/Lato-regular.fntdata"/><Relationship Id="rId63" Type="http://schemas.openxmlformats.org/officeDocument/2006/relationships/font" Target="fonts/Raleway-boldItalic.fntdata"/><Relationship Id="rId22" Type="http://schemas.openxmlformats.org/officeDocument/2006/relationships/slide" Target="slides/slide17.xml"/><Relationship Id="rId66" Type="http://schemas.openxmlformats.org/officeDocument/2006/relationships/font" Target="fonts/Lato-italic.fntdata"/><Relationship Id="rId21" Type="http://schemas.openxmlformats.org/officeDocument/2006/relationships/slide" Target="slides/slide16.xml"/><Relationship Id="rId65" Type="http://schemas.openxmlformats.org/officeDocument/2006/relationships/font" Target="fonts/Lato-bold.fntdata"/><Relationship Id="rId24" Type="http://schemas.openxmlformats.org/officeDocument/2006/relationships/slide" Target="slides/slide19.xml"/><Relationship Id="rId68" Type="http://schemas.openxmlformats.org/officeDocument/2006/relationships/font" Target="fonts/RobotoMono-regular.fntdata"/><Relationship Id="rId23" Type="http://schemas.openxmlformats.org/officeDocument/2006/relationships/slide" Target="slides/slide18.xml"/><Relationship Id="rId67" Type="http://schemas.openxmlformats.org/officeDocument/2006/relationships/font" Target="fonts/Lato-boldItalic.fntdata"/><Relationship Id="rId60" Type="http://schemas.openxmlformats.org/officeDocument/2006/relationships/font" Target="fonts/Raleway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RobotoMono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810ce11508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810ce11508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810ce11508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810ce11508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810ce11508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810ce11508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810ce11508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810ce11508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810ce11508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810ce11508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810ce11508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810ce11508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810ce11508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810ce11508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810ce11508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810ce11508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810ce11508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810ce11508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810ce11508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810ce11508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810ce1150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810ce1150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810ce11508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810ce11508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810ce11508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810ce11508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810ce11508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810ce11508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810ce11508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810ce11508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810ce11508_1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810ce11508_1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810ce11508_1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810ce11508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810ce11508_1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810ce11508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810ce11508_1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810ce11508_1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810ce11508_1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810ce11508_1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810ce11508_1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810ce11508_1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810ce1150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810ce1150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810ce11508_1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810ce11508_1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810ce11508_1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810ce11508_1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810ce11508_1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810ce11508_1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810ce11508_1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810ce11508_1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810ce11508_1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810ce11508_1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810ce11508_1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810ce11508_1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810ce11508_1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810ce11508_1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810ce11508_1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810ce11508_1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810ce11508_1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810ce11508_1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810ce11508_1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810ce11508_1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810ce11508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810ce1150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810ce11508_1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810ce11508_1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810ce11508_1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810ce11508_1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810ce11508_1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810ce11508_1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810ce11508_1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810ce11508_1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810ce11508_1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810ce11508_1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81866c050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81866c050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81866c050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81866c050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81866c050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81866c050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81866c050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81866c050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81866c050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81866c050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810ce11508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810ce11508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81866c050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81866c050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81866c050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81866c050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81866c050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81866c050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81866c050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81866c050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81866c050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81866c050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810ce11508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810ce11508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810ce11508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810ce11508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810ce11508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810ce11508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810ce11508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810ce11508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TITLEANDBULLETS_A">
  <p:cSld name="TITLE_AND_BODY_2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/>
          <p:nvPr>
            <p:ph idx="2" type="pic"/>
          </p:nvPr>
        </p:nvSpPr>
        <p:spPr>
          <a:xfrm>
            <a:off x="3996000" y="0"/>
            <a:ext cx="51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3"/>
          <p:cNvSpPr txBox="1"/>
          <p:nvPr>
            <p:ph type="title"/>
          </p:nvPr>
        </p:nvSpPr>
        <p:spPr>
          <a:xfrm>
            <a:off x="327575" y="340500"/>
            <a:ext cx="3548100" cy="109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327575" y="1616646"/>
            <a:ext cx="3548100" cy="328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9.png"/><Relationship Id="rId6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Relationship Id="rId4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2371725" y="630225"/>
            <a:ext cx="6331500" cy="23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Chapter 3 - Looking Inside Large Language Models</a:t>
            </a:r>
            <a:endParaRPr/>
          </a:p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From the book Hands-On Large Language Models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486675" y="100575"/>
            <a:ext cx="7682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>
                <a:highlight>
                  <a:schemeClr val="lt1"/>
                </a:highlight>
              </a:rPr>
              <a:t>An Overview of Transformer Models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-97125" y="735975"/>
            <a:ext cx="9144000" cy="13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The flow of the computation follows the direction of the arrow from top to bottom</a:t>
            </a:r>
            <a:endParaRPr sz="2200"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461" y="1907875"/>
            <a:ext cx="6022825" cy="30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486675" y="100575"/>
            <a:ext cx="7682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>
                <a:highlight>
                  <a:schemeClr val="lt1"/>
                </a:highlight>
              </a:rPr>
              <a:t>An Overview of Transformer Models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-97125" y="735975"/>
            <a:ext cx="9144000" cy="13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200"/>
              <a:t>Each </a:t>
            </a:r>
            <a:r>
              <a:rPr lang="en-GB" sz="2200"/>
              <a:t>token flows once through each of the Transformer blocks in order</a:t>
            </a:r>
            <a:endParaRPr sz="2200"/>
          </a:p>
          <a:p>
            <a:pPr indent="-3578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200"/>
              <a:t>Then to the LM head, which outputs the probability distribution for the next token</a:t>
            </a:r>
            <a:endParaRPr sz="2200"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936" y="1645250"/>
            <a:ext cx="6022825" cy="30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486675" y="100575"/>
            <a:ext cx="7682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>
                <a:highlight>
                  <a:schemeClr val="lt1"/>
                </a:highlight>
              </a:rPr>
              <a:t>An Overview of Transformer Models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-66800" y="599500"/>
            <a:ext cx="914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You can see the order of the layers by printing the `model` variable:</a:t>
            </a:r>
            <a:endParaRPr sz="2200"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025" y="1129500"/>
            <a:ext cx="6462050" cy="368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486675" y="100575"/>
            <a:ext cx="7682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>
                <a:highlight>
                  <a:schemeClr val="lt1"/>
                </a:highlight>
              </a:rPr>
              <a:t>An Overview of Transformer Models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-66800" y="599500"/>
            <a:ext cx="9144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Continuation:</a:t>
            </a:r>
            <a:endParaRPr sz="2200"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88" y="1234900"/>
            <a:ext cx="7556024" cy="34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486675" y="100575"/>
            <a:ext cx="7682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>
                <a:highlight>
                  <a:schemeClr val="lt1"/>
                </a:highlight>
              </a:rPr>
              <a:t>An Overview of Transformer Models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79875" y="599500"/>
            <a:ext cx="8997300" cy="4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Checking the structure, we see:</a:t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The various nested layers of the model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Inside </a:t>
            </a:r>
            <a:r>
              <a:rPr b="1" lang="en-GB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Phi3Model</a:t>
            </a:r>
            <a:r>
              <a:rPr lang="en-GB" sz="2200"/>
              <a:t>, we see `</a:t>
            </a:r>
            <a:r>
              <a:rPr b="1" lang="en-GB" sz="2200"/>
              <a:t>embed_tokens</a:t>
            </a:r>
            <a:r>
              <a:rPr lang="en-GB" sz="2200"/>
              <a:t>` (embedding matrix), and its dimensions - </a:t>
            </a:r>
            <a:r>
              <a:rPr b="1" lang="en-GB" sz="2200"/>
              <a:t>32,064 tokens</a:t>
            </a:r>
            <a:r>
              <a:rPr lang="en-GB" sz="2200"/>
              <a:t> each, with a </a:t>
            </a:r>
            <a:r>
              <a:rPr b="1" lang="en-GB" sz="2200"/>
              <a:t>vector size of 3,072</a:t>
            </a:r>
            <a:endParaRPr b="1"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The next layer (after dropout) is the stack of </a:t>
            </a:r>
            <a:r>
              <a:rPr b="1" lang="en-GB" sz="2200"/>
              <a:t>Transformer decoder layers</a:t>
            </a:r>
            <a:r>
              <a:rPr lang="en-GB" sz="2200"/>
              <a:t> - containing </a:t>
            </a:r>
            <a:r>
              <a:rPr b="1" lang="en-GB" sz="2200"/>
              <a:t>32 blocks of type `</a:t>
            </a:r>
            <a:r>
              <a:rPr b="1" lang="en-GB" sz="2200"/>
              <a:t>Phi3DecoderLayer</a:t>
            </a:r>
            <a:r>
              <a:rPr b="1" lang="en-GB" sz="2200"/>
              <a:t>`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/>
              <a:t>	</a:t>
            </a:r>
            <a:endParaRPr sz="2200"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263" y="2354563"/>
            <a:ext cx="8028976" cy="601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675" y="3961575"/>
            <a:ext cx="7307100" cy="6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238500" y="100575"/>
            <a:ext cx="8609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>
                <a:highlight>
                  <a:schemeClr val="lt1"/>
                </a:highlight>
              </a:rPr>
              <a:t>Choosing a Single Token from the Probability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79875" y="599500"/>
            <a:ext cx="8997300" cy="4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Distribution (Sampling/Decoding)</a:t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The output of each forward pass is a probability score for every token in the library. 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GB" sz="2200"/>
              <a:t>Decoding strategy: </a:t>
            </a:r>
            <a:r>
              <a:rPr lang="en-GB" sz="2200"/>
              <a:t>choosing a single token from the probability distribution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While choosing the one with the highest probability (</a:t>
            </a:r>
            <a:r>
              <a:rPr b="1" lang="en-GB" sz="2200"/>
              <a:t>greedy decoding</a:t>
            </a:r>
            <a:r>
              <a:rPr lang="en-GB" sz="2200"/>
              <a:t>) seems to be the most intuitive step, it doesn't always give the best outputs for many use cases. (e.g., creative writing where greedy decoding produces generic sentence)</a:t>
            </a:r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238500" y="100575"/>
            <a:ext cx="8609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>
                <a:highlight>
                  <a:schemeClr val="lt1"/>
                </a:highlight>
              </a:rPr>
              <a:t>Choosing a Single Token from the Probability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79875" y="599500"/>
            <a:ext cx="8997300" cy="4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Distribution (Sampling/Decoding)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038" y="1333250"/>
            <a:ext cx="7034976" cy="334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238500" y="100575"/>
            <a:ext cx="8609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>
                <a:highlight>
                  <a:schemeClr val="lt1"/>
                </a:highlight>
              </a:rPr>
              <a:t>Choosing a Single Token from the Probability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79875" y="599500"/>
            <a:ext cx="8997300" cy="4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Distribution (Sampling/Decoding)</a:t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Choosing the highest scoring token every time is called</a:t>
            </a:r>
            <a:r>
              <a:rPr b="1" lang="en-GB" sz="2200"/>
              <a:t> greedy decoding. 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This is what happens when temperature is set to 0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200"/>
              <a:t>What is </a:t>
            </a:r>
            <a:r>
              <a:rPr b="1" i="1" lang="en-GB" sz="2200"/>
              <a:t>temperature</a:t>
            </a:r>
            <a:r>
              <a:rPr b="1" lang="en-GB" sz="2200"/>
              <a:t>?</a:t>
            </a:r>
            <a:endParaRPr b="1"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-"/>
            </a:pPr>
            <a:r>
              <a:rPr lang="en-GB" sz="2200"/>
              <a:t>It dictates the </a:t>
            </a:r>
            <a:r>
              <a:rPr b="1" lang="en-GB" sz="2200"/>
              <a:t>randomness </a:t>
            </a:r>
            <a:r>
              <a:rPr lang="en-GB" sz="2200"/>
              <a:t>of picking the token for the next word generation.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GB" sz="2200"/>
              <a:t>A high temperature means there is more randomness and it takes into account lower probability tokens from the distribution, while temperature close to 0 means the highest probability tokens will be picked</a:t>
            </a:r>
            <a:endParaRPr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238500" y="100575"/>
            <a:ext cx="8609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>
                <a:highlight>
                  <a:schemeClr val="lt1"/>
                </a:highlight>
              </a:rPr>
              <a:t>Choosing a Single Token from the Probability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79875" y="599500"/>
            <a:ext cx="8997300" cy="4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In the following code, we pass the input tokens through the model, and then to `lm_head`: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275" y="1375650"/>
            <a:ext cx="6609974" cy="376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238500" y="100575"/>
            <a:ext cx="8609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>
                <a:highlight>
                  <a:schemeClr val="lt1"/>
                </a:highlight>
              </a:rPr>
              <a:t>Choosing a Single Token from the Probability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79875" y="599500"/>
            <a:ext cx="8997300" cy="4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We can see that the model and its tokenizer has a vocabulary size of </a:t>
            </a:r>
            <a:r>
              <a:rPr b="1" lang="en-GB" sz="2200"/>
              <a:t>32,064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Now the `lm_head_otput` is of the shape [1, 6, 32064].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We can decode the highest scoring probability token with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This prints out: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475" y="2300304"/>
            <a:ext cx="4406400" cy="7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2314" y="3775499"/>
            <a:ext cx="1068411" cy="71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86675" y="100575"/>
            <a:ext cx="7682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>
                <a:highlight>
                  <a:schemeClr val="lt1"/>
                </a:highlight>
              </a:rPr>
              <a:t>An Overview of Transformer Models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100750" y="735975"/>
            <a:ext cx="3242100" cy="3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Transformer</a:t>
            </a:r>
            <a:endParaRPr b="1"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The common understanding of a Transformer LLM is that it is a software system that takes in text and generates text in response. </a:t>
            </a:r>
            <a:endParaRPr sz="2200"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2850" y="656800"/>
            <a:ext cx="5496351" cy="4041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238500" y="100575"/>
            <a:ext cx="8609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>
                <a:highlight>
                  <a:schemeClr val="lt1"/>
                </a:highlight>
              </a:rPr>
              <a:t>Parallel Token Processing and Context Size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79875" y="599500"/>
            <a:ext cx="4492200" cy="4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Compared to previous neural networks, transformers handle parallel computing better.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575" y="774810"/>
            <a:ext cx="4275600" cy="4193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238500" y="100575"/>
            <a:ext cx="8609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>
                <a:highlight>
                  <a:schemeClr val="lt1"/>
                </a:highlight>
              </a:rPr>
              <a:t>Parallel Token Processing and Context Size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79875" y="599500"/>
            <a:ext cx="8484300" cy="4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Current Transformer models have a limit for how many tokens they can process at once – </a:t>
            </a:r>
            <a:r>
              <a:rPr b="1" lang="en-GB" sz="2200"/>
              <a:t>context length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A model with 4K context length can only process 4K tokens and would only have 4K of these streams</a:t>
            </a:r>
            <a:endParaRPr sz="2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238500" y="100575"/>
            <a:ext cx="8609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>
                <a:highlight>
                  <a:schemeClr val="lt1"/>
                </a:highlight>
              </a:rPr>
              <a:t>Parallel Token Processing and Context Size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79875" y="599500"/>
            <a:ext cx="8484300" cy="4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Current Transformer models have a limit for how many tokens they can process at once – </a:t>
            </a:r>
            <a:r>
              <a:rPr b="1" lang="en-GB" sz="2200"/>
              <a:t>context length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A model with 4K context length can only process 4K tokens and would only have 4K of these streams</a:t>
            </a:r>
            <a:endParaRPr sz="2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238500" y="100575"/>
            <a:ext cx="8609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>
                <a:highlight>
                  <a:schemeClr val="lt1"/>
                </a:highlight>
              </a:rPr>
              <a:t>Parallel Token Processing and Context Size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79875" y="599500"/>
            <a:ext cx="8934900" cy="4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When processing "Write an email... Explain how it happened."...</a:t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the model tokenizes it into [Write, ...,Explain, how, it, happen, ##ed, .]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The model processes all 8 tokens all at the same time through the transformer blocks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Each token gets its own "stream" of computation, producing 8 output vectors</a:t>
            </a:r>
            <a:endParaRPr sz="2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238500" y="100575"/>
            <a:ext cx="8609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>
                <a:highlight>
                  <a:schemeClr val="lt1"/>
                </a:highlight>
              </a:rPr>
              <a:t>Parallel Token Processing and Context Size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79875" y="599500"/>
            <a:ext cx="8934900" cy="4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For generation:</a:t>
            </a:r>
            <a:endParaRPr b="1"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We only use the last position's output (the "." token at position 8) to predict what comes next (likely "Dear" or "Subject"). 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200"/>
              <a:t>Why compute all 8 positions if we only use the last?</a:t>
            </a:r>
            <a:endParaRPr b="1"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 attention looks back at ALL previous positions' representations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it needs to know this is an email about a gardening mishap to predict next words.</a:t>
            </a:r>
            <a:endParaRPr sz="2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238500" y="100575"/>
            <a:ext cx="8609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>
                <a:highlight>
                  <a:schemeClr val="lt1"/>
                </a:highlight>
              </a:rPr>
              <a:t>Parallel Token Processing and Context Size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79875" y="599500"/>
            <a:ext cx="8934900" cy="4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The output:</a:t>
            </a:r>
            <a:endParaRPr b="1"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LM head produces: [8 × vocab_size] matrix (probabilities for all positions)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For generation: only position 8's probabilities matter → sample "Dear"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Next forward pass: append "Dear", run all 9 tokens through, use position 9 to predict token 10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This single forward pass produces </a:t>
            </a:r>
            <a:r>
              <a:rPr b="1" lang="en-GB" sz="2200"/>
              <a:t>ONE </a:t>
            </a:r>
            <a:r>
              <a:rPr lang="en-GB" sz="2200"/>
              <a:t>next token</a:t>
            </a:r>
            <a:endParaRPr sz="2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238500" y="100575"/>
            <a:ext cx="8609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>
                <a:highlight>
                  <a:schemeClr val="lt1"/>
                </a:highlight>
              </a:rPr>
              <a:t>Parallel Token Processing and Context Size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47" name="Google Shape;247;p39"/>
          <p:cNvSpPr txBox="1"/>
          <p:nvPr>
            <p:ph idx="1" type="body"/>
          </p:nvPr>
        </p:nvSpPr>
        <p:spPr>
          <a:xfrm>
            <a:off x="79875" y="599500"/>
            <a:ext cx="8934900" cy="4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You can access these matrices and view their dimensions by running: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This outputs: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Similarly, we can print the output of the LM head: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This outputs:</a:t>
            </a:r>
            <a:endParaRPr sz="2200"/>
          </a:p>
        </p:txBody>
      </p:sp>
      <p:pic>
        <p:nvPicPr>
          <p:cNvPr id="248" name="Google Shape;2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238" y="1163388"/>
            <a:ext cx="208597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8400" y="2000400"/>
            <a:ext cx="228600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7200" y="3243500"/>
            <a:ext cx="2286000" cy="56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09925" y="4205900"/>
            <a:ext cx="2524125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type="title"/>
          </p:nvPr>
        </p:nvSpPr>
        <p:spPr>
          <a:xfrm>
            <a:off x="238500" y="100575"/>
            <a:ext cx="86091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>
                <a:highlight>
                  <a:schemeClr val="lt1"/>
                </a:highlight>
              </a:rPr>
              <a:t>Parallel Token Processing and Context Size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57" name="Google Shape;257;p40"/>
          <p:cNvSpPr txBox="1"/>
          <p:nvPr>
            <p:ph idx="1" type="body"/>
          </p:nvPr>
        </p:nvSpPr>
        <p:spPr>
          <a:xfrm>
            <a:off x="104550" y="660175"/>
            <a:ext cx="8934900" cy="4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For clarity:</a:t>
            </a:r>
            <a:endParaRPr sz="2200"/>
          </a:p>
        </p:txBody>
      </p:sp>
      <p:pic>
        <p:nvPicPr>
          <p:cNvPr id="258" name="Google Shape;25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0" y="1116338"/>
            <a:ext cx="5905500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9250" y="2214825"/>
            <a:ext cx="59055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238500" y="100575"/>
            <a:ext cx="86091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>
                <a:highlight>
                  <a:schemeClr val="lt1"/>
                </a:highlight>
              </a:rPr>
              <a:t>Speeding Up Generation by Caching Keys and Values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65" name="Google Shape;265;p41"/>
          <p:cNvSpPr txBox="1"/>
          <p:nvPr>
            <p:ph idx="1" type="body"/>
          </p:nvPr>
        </p:nvSpPr>
        <p:spPr>
          <a:xfrm>
            <a:off x="104550" y="1100775"/>
            <a:ext cx="8934900" cy="4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Caching:</a:t>
            </a:r>
            <a:endParaRPr b="1"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This is an optimization called </a:t>
            </a:r>
            <a:r>
              <a:rPr b="1" lang="en-GB" sz="2200"/>
              <a:t>keys and values (kv) cache</a:t>
            </a:r>
            <a:r>
              <a:rPr lang="en-GB" sz="2200"/>
              <a:t> and it significantly speeds up the generation process.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If the model could cache the results of the previous calculation, there would be no longer a need to repeat the calculations of the previous streams.</a:t>
            </a:r>
            <a:endParaRPr sz="2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type="title"/>
          </p:nvPr>
        </p:nvSpPr>
        <p:spPr>
          <a:xfrm>
            <a:off x="238500" y="100575"/>
            <a:ext cx="86091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>
                <a:highlight>
                  <a:schemeClr val="lt1"/>
                </a:highlight>
              </a:rPr>
              <a:t>Speeding Up Generation by Caching Keys and Values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71" name="Google Shape;271;p42"/>
          <p:cNvSpPr txBox="1"/>
          <p:nvPr>
            <p:ph idx="1" type="body"/>
          </p:nvPr>
        </p:nvSpPr>
        <p:spPr>
          <a:xfrm>
            <a:off x="104550" y="1100775"/>
            <a:ext cx="4026300" cy="4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Caching:</a:t>
            </a:r>
            <a:endParaRPr b="1"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In </a:t>
            </a:r>
            <a:r>
              <a:rPr lang="en-GB" sz="2200"/>
              <a:t>Hugging Face</a:t>
            </a:r>
            <a:r>
              <a:rPr lang="en-GB" sz="2200"/>
              <a:t> Transformers, cache is enabled by default, but can be disabled by setting use_cache to False .</a:t>
            </a:r>
            <a:endParaRPr sz="2200"/>
          </a:p>
        </p:txBody>
      </p:sp>
      <p:pic>
        <p:nvPicPr>
          <p:cNvPr id="272" name="Google Shape;27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0975" y="1100763"/>
            <a:ext cx="4716624" cy="373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86675" y="100575"/>
            <a:ext cx="7682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>
                <a:highlight>
                  <a:schemeClr val="lt1"/>
                </a:highlight>
              </a:rPr>
              <a:t>An Overview of Transformer Models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100750" y="735975"/>
            <a:ext cx="3400500" cy="3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Transformer</a:t>
            </a:r>
            <a:endParaRPr b="1"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Once a large enough text-in-text model is trained on a large enough high-quality dataset, it becomes to able to generate impressive and useful outputs</a:t>
            </a:r>
            <a:endParaRPr sz="220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2850" y="656800"/>
            <a:ext cx="5496351" cy="4041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/>
          <p:nvPr>
            <p:ph type="title"/>
          </p:nvPr>
        </p:nvSpPr>
        <p:spPr>
          <a:xfrm>
            <a:off x="238500" y="100575"/>
            <a:ext cx="86091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>
                <a:highlight>
                  <a:schemeClr val="lt1"/>
                </a:highlight>
              </a:rPr>
              <a:t>Speeding Up Generation by Caching Keys and Values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78" name="Google Shape;278;p43"/>
          <p:cNvSpPr txBox="1"/>
          <p:nvPr>
            <p:ph idx="4294967295" type="body"/>
          </p:nvPr>
        </p:nvSpPr>
        <p:spPr>
          <a:xfrm>
            <a:off x="334800" y="1100775"/>
            <a:ext cx="8416500" cy="382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• </a:t>
            </a:r>
            <a:r>
              <a:rPr b="1" lang="en-GB" sz="2200"/>
              <a:t>Autoregressive models</a:t>
            </a:r>
            <a:r>
              <a:rPr lang="en-GB" sz="2200"/>
              <a:t> append each generated token to input for next step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• Without caching, recompute Key/Value matrices for entire sequence every token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• With caching, store K,V vectors from previous tokens, only compute for newest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• </a:t>
            </a:r>
            <a:r>
              <a:rPr b="1" lang="en-GB" sz="2200"/>
              <a:t>Result</a:t>
            </a:r>
            <a:r>
              <a:rPr lang="en-GB" sz="2200"/>
              <a:t>: Dramatic speedup - reuse cached computations instead of recalculating (at every transformer block)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4"/>
          <p:cNvSpPr txBox="1"/>
          <p:nvPr>
            <p:ph type="title"/>
          </p:nvPr>
        </p:nvSpPr>
        <p:spPr>
          <a:xfrm>
            <a:off x="238500" y="100575"/>
            <a:ext cx="86091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>
                <a:highlight>
                  <a:schemeClr val="lt1"/>
                </a:highlight>
              </a:rPr>
              <a:t>Speeding Up Generation by Caching Keys and Values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84" name="Google Shape;284;p44"/>
          <p:cNvSpPr txBox="1"/>
          <p:nvPr>
            <p:ph idx="4294967295" type="body"/>
          </p:nvPr>
        </p:nvSpPr>
        <p:spPr>
          <a:xfrm>
            <a:off x="334800" y="1100775"/>
            <a:ext cx="8416500" cy="382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• </a:t>
            </a:r>
            <a:r>
              <a:rPr b="1" lang="en-GB" sz="2200"/>
              <a:t>Autoregressive models</a:t>
            </a:r>
            <a:r>
              <a:rPr lang="en-GB" sz="2200"/>
              <a:t> append each generated token to input for next step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• Without caching, recompute Key/Value matrices for entire sequence every token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• With caching, store K,V vectors from previous tokens, only compute for newest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• </a:t>
            </a:r>
            <a:r>
              <a:rPr b="1" lang="en-GB" sz="2200"/>
              <a:t>Result</a:t>
            </a:r>
            <a:r>
              <a:rPr lang="en-GB" sz="2200"/>
              <a:t>: Dramatic speedup - reuse cached computations instead of recalculating (at every transformer block)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5"/>
          <p:cNvSpPr txBox="1"/>
          <p:nvPr>
            <p:ph type="title"/>
          </p:nvPr>
        </p:nvSpPr>
        <p:spPr>
          <a:xfrm>
            <a:off x="238500" y="100575"/>
            <a:ext cx="86091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>
                <a:highlight>
                  <a:schemeClr val="lt1"/>
                </a:highlight>
              </a:rPr>
              <a:t>Blocks = Layers: Where Does KV Caching Happen?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90" name="Google Shape;290;p45"/>
          <p:cNvSpPr txBox="1"/>
          <p:nvPr>
            <p:ph idx="4294967295" type="body"/>
          </p:nvPr>
        </p:nvSpPr>
        <p:spPr>
          <a:xfrm>
            <a:off x="142200" y="1100775"/>
            <a:ext cx="8609100" cy="382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2200"/>
              <a:t>• </a:t>
            </a:r>
            <a:r>
              <a:rPr b="1" lang="en-GB" sz="2200"/>
              <a:t>Block = Layer = Transformer Layer</a:t>
            </a:r>
            <a:r>
              <a:rPr lang="en-GB" sz="2200"/>
              <a:t> (same thing, different names)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2200"/>
              <a:t>• </a:t>
            </a:r>
            <a:r>
              <a:rPr b="1" lang="en-GB" sz="2200"/>
              <a:t>Each block has multiple attention heads</a:t>
            </a:r>
            <a:r>
              <a:rPr lang="en-GB" sz="2200"/>
              <a:t> sharing one set of K,V matrices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2200"/>
              <a:t>• </a:t>
            </a:r>
            <a:r>
              <a:rPr b="1" lang="en-GB" sz="2200"/>
              <a:t>One KV cache per block</a:t>
            </a:r>
            <a:r>
              <a:rPr lang="en-GB" sz="2200"/>
              <a:t> - saves K,V vectors as tokens are generated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2200"/>
              <a:t>• </a:t>
            </a:r>
            <a:r>
              <a:rPr b="1" lang="en-GB" sz="2200"/>
              <a:t>Cache grows with generation:</a:t>
            </a:r>
            <a:r>
              <a:rPr lang="en-GB" sz="2200"/>
              <a:t> "The" → "The cat" → "The cat sat" (accumulating)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2200"/>
              <a:t>• </a:t>
            </a:r>
            <a:r>
              <a:rPr b="1" lang="en-GB" sz="2200"/>
              <a:t>Speedup:</a:t>
            </a:r>
            <a:r>
              <a:rPr lang="en-GB" sz="2200"/>
              <a:t> Generating token #20 doesn't recompute K,V for tokens #1-19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/>
          <p:nvPr>
            <p:ph type="title"/>
          </p:nvPr>
        </p:nvSpPr>
        <p:spPr>
          <a:xfrm>
            <a:off x="238500" y="100575"/>
            <a:ext cx="86091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lang="en-GB">
                <a:highlight>
                  <a:schemeClr val="lt1"/>
                </a:highlight>
              </a:rPr>
              <a:t>Inside the Transformer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96" name="Google Shape;296;p46"/>
          <p:cNvSpPr txBox="1"/>
          <p:nvPr>
            <p:ph idx="4294967295" type="body"/>
          </p:nvPr>
        </p:nvSpPr>
        <p:spPr>
          <a:xfrm>
            <a:off x="142200" y="693600"/>
            <a:ext cx="3526200" cy="42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Transformer LLMs are composed of Transformer blocks (6 in the original, &gt; 100 in many large LLMs).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97" name="Google Shape;29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150" y="702788"/>
            <a:ext cx="4397231" cy="373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/>
          <p:nvPr>
            <p:ph type="title"/>
          </p:nvPr>
        </p:nvSpPr>
        <p:spPr>
          <a:xfrm>
            <a:off x="238500" y="100575"/>
            <a:ext cx="86091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lang="en-GB">
                <a:highlight>
                  <a:schemeClr val="lt1"/>
                </a:highlight>
              </a:rPr>
              <a:t>Inside the Transformer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303" name="Google Shape;303;p47"/>
          <p:cNvSpPr txBox="1"/>
          <p:nvPr>
            <p:ph idx="4294967295" type="body"/>
          </p:nvPr>
        </p:nvSpPr>
        <p:spPr>
          <a:xfrm>
            <a:off x="142200" y="693600"/>
            <a:ext cx="3602400" cy="42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2 components of the Transformer block:</a:t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The </a:t>
            </a:r>
            <a:r>
              <a:rPr b="1" lang="en-GB" sz="2200"/>
              <a:t>attention layer</a:t>
            </a:r>
            <a:r>
              <a:rPr lang="en-GB" sz="2200"/>
              <a:t> is concerned with incorporating relevant information from input tokens and positions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The </a:t>
            </a:r>
            <a:r>
              <a:rPr b="1" lang="en-GB" sz="2200"/>
              <a:t>feedforward layer</a:t>
            </a:r>
            <a:r>
              <a:rPr lang="en-GB" sz="2200"/>
              <a:t> has the majority of the model's processing 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304" name="Google Shape;30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4500" y="1253175"/>
            <a:ext cx="5266199" cy="233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"/>
          <p:cNvSpPr txBox="1"/>
          <p:nvPr>
            <p:ph type="title"/>
          </p:nvPr>
        </p:nvSpPr>
        <p:spPr>
          <a:xfrm>
            <a:off x="238500" y="100575"/>
            <a:ext cx="86091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lang="en-GB">
                <a:highlight>
                  <a:schemeClr val="lt1"/>
                </a:highlight>
              </a:rPr>
              <a:t>Inside the Transformer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310" name="Google Shape;310;p48"/>
          <p:cNvSpPr txBox="1"/>
          <p:nvPr>
            <p:ph idx="4294967295" type="body"/>
          </p:nvPr>
        </p:nvSpPr>
        <p:spPr>
          <a:xfrm>
            <a:off x="142200" y="693600"/>
            <a:ext cx="4429800" cy="41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The </a:t>
            </a:r>
            <a:r>
              <a:rPr b="1" lang="en-GB" sz="2200"/>
              <a:t>feedforward layer at a glance:</a:t>
            </a:r>
            <a:endParaRPr b="1"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During training on large text datasets the FFN learned and stored associations.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The FFN handles this </a:t>
            </a:r>
            <a:r>
              <a:rPr b="1" lang="en-GB" sz="2200"/>
              <a:t>memorization </a:t>
            </a:r>
            <a:r>
              <a:rPr lang="en-GB" sz="2200"/>
              <a:t>of specific information and the </a:t>
            </a:r>
            <a:r>
              <a:rPr b="1" lang="en-GB" sz="2200"/>
              <a:t>interpolation </a:t>
            </a:r>
            <a:r>
              <a:rPr lang="en-GB" sz="2200"/>
              <a:t>between data allowing the model to handle new information.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311" name="Google Shape;31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200" y="702788"/>
            <a:ext cx="4783801" cy="373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type="title"/>
          </p:nvPr>
        </p:nvSpPr>
        <p:spPr>
          <a:xfrm>
            <a:off x="238500" y="100575"/>
            <a:ext cx="86091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lang="en-GB">
                <a:highlight>
                  <a:schemeClr val="lt1"/>
                </a:highlight>
              </a:rPr>
              <a:t>Inside the Transformer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317" name="Google Shape;317;p49"/>
          <p:cNvSpPr txBox="1"/>
          <p:nvPr>
            <p:ph idx="4294967295" type="body"/>
          </p:nvPr>
        </p:nvSpPr>
        <p:spPr>
          <a:xfrm>
            <a:off x="142200" y="693600"/>
            <a:ext cx="2915400" cy="41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200"/>
              <a:t>The attention layer at a glance:</a:t>
            </a:r>
            <a:endParaRPr b="1"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Attention helps the model incorporate the context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The model does that based on the patterns from the training data.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318" name="Google Shape;31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0150" y="1100775"/>
            <a:ext cx="6109700" cy="34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/>
          <p:nvPr>
            <p:ph type="title"/>
          </p:nvPr>
        </p:nvSpPr>
        <p:spPr>
          <a:xfrm>
            <a:off x="238500" y="100575"/>
            <a:ext cx="86091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lang="en-GB">
                <a:highlight>
                  <a:schemeClr val="lt1"/>
                </a:highlight>
              </a:rPr>
              <a:t>Inside the Transformer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324" name="Google Shape;324;p50"/>
          <p:cNvSpPr txBox="1"/>
          <p:nvPr>
            <p:ph idx="4294967295" type="body"/>
          </p:nvPr>
        </p:nvSpPr>
        <p:spPr>
          <a:xfrm>
            <a:off x="346800" y="769950"/>
            <a:ext cx="8500800" cy="41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200"/>
              <a:t>Attention is all you need: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325" name="Google Shape;32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863" y="1220100"/>
            <a:ext cx="736282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1"/>
          <p:cNvSpPr txBox="1"/>
          <p:nvPr>
            <p:ph type="title"/>
          </p:nvPr>
        </p:nvSpPr>
        <p:spPr>
          <a:xfrm>
            <a:off x="238500" y="100575"/>
            <a:ext cx="86091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lang="en-GB">
                <a:highlight>
                  <a:schemeClr val="lt1"/>
                </a:highlight>
              </a:rPr>
              <a:t>Inside the Transformer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331" name="Google Shape;331;p51"/>
          <p:cNvSpPr txBox="1"/>
          <p:nvPr>
            <p:ph idx="4294967295" type="body"/>
          </p:nvPr>
        </p:nvSpPr>
        <p:spPr>
          <a:xfrm>
            <a:off x="79550" y="769950"/>
            <a:ext cx="4314300" cy="41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200"/>
              <a:t>2 main steps are involved in the attention mechanism:</a:t>
            </a:r>
            <a:endParaRPr b="1"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A way to score the relevance of each of the previous input tokens are to the current token (in the pink arrow)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GB" sz="2200"/>
              <a:t>Using those scores, we combine the information from the various positions into a single output vector.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332" name="Google Shape;33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37563"/>
            <a:ext cx="4445350" cy="2268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2"/>
          <p:cNvSpPr txBox="1"/>
          <p:nvPr>
            <p:ph type="title"/>
          </p:nvPr>
        </p:nvSpPr>
        <p:spPr>
          <a:xfrm>
            <a:off x="238500" y="100575"/>
            <a:ext cx="86091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lang="en-GB">
                <a:highlight>
                  <a:schemeClr val="lt1"/>
                </a:highlight>
              </a:rPr>
              <a:t>Inside the Transformer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338" name="Google Shape;338;p52"/>
          <p:cNvSpPr txBox="1"/>
          <p:nvPr>
            <p:ph idx="4294967295" type="body"/>
          </p:nvPr>
        </p:nvSpPr>
        <p:spPr>
          <a:xfrm>
            <a:off x="79550" y="769950"/>
            <a:ext cx="4314300" cy="41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To improve the Transformer's attention, the model runs multiple attention mechanisms in parallel, called an </a:t>
            </a:r>
            <a:r>
              <a:rPr b="1" lang="en-GB" sz="2200"/>
              <a:t>attention head</a:t>
            </a:r>
            <a:r>
              <a:rPr lang="en-GB" sz="2200"/>
              <a:t>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Each attention head learns different </a:t>
            </a:r>
            <a:r>
              <a:rPr lang="en-GB" sz="2200"/>
              <a:t>information</a:t>
            </a:r>
            <a:r>
              <a:rPr lang="en-GB" sz="2200"/>
              <a:t> from the input.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339" name="Google Shape;33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850" y="1100775"/>
            <a:ext cx="4445350" cy="2312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86675" y="100575"/>
            <a:ext cx="7682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>
                <a:highlight>
                  <a:schemeClr val="lt1"/>
                </a:highlight>
              </a:rPr>
              <a:t>An Overview of Transformer Models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100750" y="735975"/>
            <a:ext cx="3936900" cy="42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In contrast to what it may look like and how it is illustrated above, an LLM generates one output at a time (not in batches)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925" y="641450"/>
            <a:ext cx="4369551" cy="432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3"/>
          <p:cNvSpPr txBox="1"/>
          <p:nvPr>
            <p:ph type="title"/>
          </p:nvPr>
        </p:nvSpPr>
        <p:spPr>
          <a:xfrm>
            <a:off x="238500" y="100575"/>
            <a:ext cx="86091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lang="en-GB">
                <a:highlight>
                  <a:schemeClr val="lt1"/>
                </a:highlight>
              </a:rPr>
              <a:t>Inside the Transformer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345" name="Google Shape;345;p53"/>
          <p:cNvSpPr txBox="1"/>
          <p:nvPr>
            <p:ph idx="4294967295" type="body"/>
          </p:nvPr>
        </p:nvSpPr>
        <p:spPr>
          <a:xfrm>
            <a:off x="79550" y="769950"/>
            <a:ext cx="8609100" cy="41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To understand how attention is calculated:</a:t>
            </a:r>
            <a:endParaRPr b="1"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The attention layer is processing attention for a single position - the next token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The inputs to the attention layer are: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the vector representation of the current position/token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the vector representations of the previous tokens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The goal is to produce a new representation of the current position (the word to be predicted)</a:t>
            </a:r>
            <a:r>
              <a:rPr lang="en-GB" sz="2200"/>
              <a:t> that incorporates relevant information from the previous tokens</a:t>
            </a:r>
            <a:endParaRPr sz="2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4"/>
          <p:cNvSpPr txBox="1"/>
          <p:nvPr>
            <p:ph type="title"/>
          </p:nvPr>
        </p:nvSpPr>
        <p:spPr>
          <a:xfrm>
            <a:off x="238500" y="100575"/>
            <a:ext cx="86091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lang="en-GB">
                <a:highlight>
                  <a:schemeClr val="lt1"/>
                </a:highlight>
              </a:rPr>
              <a:t>Inside the Transformer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351" name="Google Shape;351;p54"/>
          <p:cNvSpPr txBox="1"/>
          <p:nvPr>
            <p:ph idx="4294967295" type="body"/>
          </p:nvPr>
        </p:nvSpPr>
        <p:spPr>
          <a:xfrm>
            <a:off x="79550" y="769950"/>
            <a:ext cx="8609100" cy="41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To understand how attention is calculated (continuation)</a:t>
            </a:r>
            <a:r>
              <a:rPr b="1" lang="en-GB" sz="2200"/>
              <a:t>:</a:t>
            </a:r>
            <a:endParaRPr b="1" sz="2200"/>
          </a:p>
          <a:p>
            <a:pPr indent="-368300" lvl="0" marL="9144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The training process produces three projection matrices:</a:t>
            </a:r>
            <a:endParaRPr sz="2200"/>
          </a:p>
          <a:p>
            <a:pPr indent="-368300" lvl="1" marL="18288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A query (Q) projection matrix</a:t>
            </a:r>
            <a:endParaRPr sz="2200"/>
          </a:p>
          <a:p>
            <a:pPr indent="-368300" lvl="1" marL="18288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A key (K) projection matrix</a:t>
            </a:r>
            <a:endParaRPr sz="2200"/>
          </a:p>
          <a:p>
            <a:pPr indent="-368300" lvl="1" marL="18288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GB" sz="2200"/>
              <a:t>A value (V) projection matrix</a:t>
            </a:r>
            <a:endParaRPr sz="2200"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5"/>
          <p:cNvSpPr txBox="1"/>
          <p:nvPr>
            <p:ph type="title"/>
          </p:nvPr>
        </p:nvSpPr>
        <p:spPr>
          <a:xfrm>
            <a:off x="238500" y="100575"/>
            <a:ext cx="86091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lang="en-GB">
                <a:highlight>
                  <a:schemeClr val="lt1"/>
                </a:highlight>
              </a:rPr>
              <a:t>Inside the Transformer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357" name="Google Shape;357;p55"/>
          <p:cNvSpPr txBox="1"/>
          <p:nvPr>
            <p:ph idx="4294967295" type="body"/>
          </p:nvPr>
        </p:nvSpPr>
        <p:spPr>
          <a:xfrm>
            <a:off x="79550" y="769950"/>
            <a:ext cx="3493500" cy="41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Attention starts by multiplying the inputs by the projection matrices to create three new matrices.</a:t>
            </a:r>
            <a:endParaRPr sz="2200"/>
          </a:p>
        </p:txBody>
      </p:sp>
      <p:pic>
        <p:nvPicPr>
          <p:cNvPr id="358" name="Google Shape;35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050" y="769950"/>
            <a:ext cx="5293175" cy="395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6"/>
          <p:cNvSpPr txBox="1"/>
          <p:nvPr>
            <p:ph type="title"/>
          </p:nvPr>
        </p:nvSpPr>
        <p:spPr>
          <a:xfrm>
            <a:off x="238500" y="100575"/>
            <a:ext cx="86091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lang="en-GB">
                <a:highlight>
                  <a:schemeClr val="lt1"/>
                </a:highlight>
              </a:rPr>
              <a:t>Inside the Transformer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364" name="Google Shape;364;p56"/>
          <p:cNvSpPr txBox="1"/>
          <p:nvPr>
            <p:ph idx="4294967295" type="body"/>
          </p:nvPr>
        </p:nvSpPr>
        <p:spPr>
          <a:xfrm>
            <a:off x="79550" y="769950"/>
            <a:ext cx="4043400" cy="41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The 3 resulting matrices (</a:t>
            </a:r>
            <a:r>
              <a:rPr b="1" lang="en-GB" sz="2200"/>
              <a:t>K, Q, V</a:t>
            </a:r>
            <a:r>
              <a:rPr lang="en-GB" sz="2200"/>
              <a:t>) help carry out 2 steps of attention: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b="1" lang="en-GB" sz="2200"/>
              <a:t>Relevance Scoring</a:t>
            </a:r>
            <a:endParaRPr b="1"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b="1" lang="en-GB" sz="2200"/>
              <a:t>Combining Information</a:t>
            </a:r>
            <a:endParaRPr b="1" sz="2200"/>
          </a:p>
        </p:txBody>
      </p:sp>
      <p:pic>
        <p:nvPicPr>
          <p:cNvPr id="365" name="Google Shape;36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175" y="702788"/>
            <a:ext cx="4603356" cy="373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7"/>
          <p:cNvSpPr txBox="1"/>
          <p:nvPr>
            <p:ph type="title"/>
          </p:nvPr>
        </p:nvSpPr>
        <p:spPr>
          <a:xfrm>
            <a:off x="238500" y="100575"/>
            <a:ext cx="86091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lang="en-GB">
                <a:highlight>
                  <a:schemeClr val="lt1"/>
                </a:highlight>
              </a:rPr>
              <a:t>Inside the Transformer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371" name="Google Shape;371;p57"/>
          <p:cNvSpPr txBox="1"/>
          <p:nvPr>
            <p:ph idx="4294967295" type="body"/>
          </p:nvPr>
        </p:nvSpPr>
        <p:spPr>
          <a:xfrm>
            <a:off x="79550" y="769950"/>
            <a:ext cx="4043400" cy="41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Relevance Scoring</a:t>
            </a:r>
            <a:endParaRPr b="1"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Conducted by multiplying the query vector of the current position with the </a:t>
            </a:r>
            <a:r>
              <a:rPr b="1" lang="en-GB" sz="2200"/>
              <a:t>keys (K) matrix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</a:t>
            </a:r>
            <a:r>
              <a:rPr lang="en-GB" sz="2200"/>
              <a:t>he </a:t>
            </a:r>
            <a:r>
              <a:rPr b="1" lang="en-GB" sz="2200"/>
              <a:t>query matrix</a:t>
            </a:r>
            <a:r>
              <a:rPr lang="en-GB" sz="2200"/>
              <a:t> is a stack of multiple query vectors from previous positions and the current position</a:t>
            </a:r>
            <a:endParaRPr sz="2200"/>
          </a:p>
        </p:txBody>
      </p:sp>
      <p:pic>
        <p:nvPicPr>
          <p:cNvPr id="372" name="Google Shape;37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9400" y="769950"/>
            <a:ext cx="4934600" cy="35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8"/>
          <p:cNvSpPr txBox="1"/>
          <p:nvPr>
            <p:ph type="title"/>
          </p:nvPr>
        </p:nvSpPr>
        <p:spPr>
          <a:xfrm>
            <a:off x="238500" y="100575"/>
            <a:ext cx="86091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lang="en-GB">
                <a:highlight>
                  <a:schemeClr val="lt1"/>
                </a:highlight>
              </a:rPr>
              <a:t>Inside the Transformer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378" name="Google Shape;378;p58"/>
          <p:cNvSpPr txBox="1"/>
          <p:nvPr>
            <p:ph idx="4294967295" type="body"/>
          </p:nvPr>
        </p:nvSpPr>
        <p:spPr>
          <a:xfrm>
            <a:off x="79550" y="769950"/>
            <a:ext cx="4043400" cy="41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Relevance Scoring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C</a:t>
            </a:r>
            <a:r>
              <a:rPr b="1" lang="en-GB" sz="2200"/>
              <a:t>matrix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/>
              <a:t>The </a:t>
            </a:r>
            <a:r>
              <a:rPr b="1" lang="en-GB" sz="2200"/>
              <a:t>query matrix</a:t>
            </a:r>
            <a:r>
              <a:rPr lang="en-GB" sz="2200"/>
              <a:t> is a stack of multiple query vectors from previous positions and the current position</a:t>
            </a:r>
            <a:endParaRPr sz="2200"/>
          </a:p>
        </p:txBody>
      </p:sp>
      <p:pic>
        <p:nvPicPr>
          <p:cNvPr id="379" name="Google Shape;37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2950" y="562525"/>
            <a:ext cx="4890324" cy="366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9"/>
          <p:cNvSpPr txBox="1"/>
          <p:nvPr>
            <p:ph type="title"/>
          </p:nvPr>
        </p:nvSpPr>
        <p:spPr>
          <a:xfrm>
            <a:off x="238500" y="100575"/>
            <a:ext cx="86091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100"/>
              <a:buNone/>
            </a:pPr>
            <a:r>
              <a:rPr lang="en-GB">
                <a:highlight>
                  <a:schemeClr val="lt1"/>
                </a:highlight>
              </a:rPr>
              <a:t>Inside the Transformer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385" name="Google Shape;385;p59"/>
          <p:cNvSpPr txBox="1"/>
          <p:nvPr>
            <p:ph idx="4294967295" type="body"/>
          </p:nvPr>
        </p:nvSpPr>
        <p:spPr>
          <a:xfrm>
            <a:off x="79550" y="769950"/>
            <a:ext cx="4043400" cy="41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Combining Information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After obtaining the relevance scores from the last step, we multiply the </a:t>
            </a:r>
            <a:r>
              <a:rPr b="1" lang="en-GB" sz="2200"/>
              <a:t>value (V) vector</a:t>
            </a:r>
            <a:r>
              <a:rPr lang="en-GB" sz="2200"/>
              <a:t> associated with each token by that token's score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/>
              <a:t>The resulting vectors are summed, to be the result of this step</a:t>
            </a:r>
            <a:endParaRPr sz="2200"/>
          </a:p>
        </p:txBody>
      </p:sp>
      <p:pic>
        <p:nvPicPr>
          <p:cNvPr id="386" name="Google Shape;38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2950" y="734063"/>
            <a:ext cx="4716249" cy="3675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0"/>
          <p:cNvSpPr txBox="1"/>
          <p:nvPr>
            <p:ph type="title"/>
          </p:nvPr>
        </p:nvSpPr>
        <p:spPr>
          <a:xfrm>
            <a:off x="238500" y="100575"/>
            <a:ext cx="86091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ts val="1100"/>
              <a:buNone/>
            </a:pPr>
            <a:r>
              <a:rPr lang="en-GB">
                <a:highlight>
                  <a:schemeClr val="lt1"/>
                </a:highlight>
              </a:rPr>
              <a:t>Recent Improvements 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392" name="Google Shape;392;p60"/>
          <p:cNvSpPr txBox="1"/>
          <p:nvPr>
            <p:ph idx="4294967295" type="body"/>
          </p:nvPr>
        </p:nvSpPr>
        <p:spPr>
          <a:xfrm>
            <a:off x="79550" y="697675"/>
            <a:ext cx="4043400" cy="42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Local/sparse attention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Limits attention to recent tokens instead of all previous tokens for efficiency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Reduces computational cost but risks losing important context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200"/>
              <a:t>Trade-off: faster processing vs potentially degraded generation quality</a:t>
            </a:r>
            <a:endParaRPr sz="2200"/>
          </a:p>
        </p:txBody>
      </p:sp>
      <p:pic>
        <p:nvPicPr>
          <p:cNvPr id="393" name="Google Shape;39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525" y="1650750"/>
            <a:ext cx="4716250" cy="1841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1"/>
          <p:cNvSpPr txBox="1"/>
          <p:nvPr>
            <p:ph type="title"/>
          </p:nvPr>
        </p:nvSpPr>
        <p:spPr>
          <a:xfrm>
            <a:off x="238500" y="100575"/>
            <a:ext cx="86091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ts val="1100"/>
              <a:buNone/>
            </a:pPr>
            <a:r>
              <a:rPr lang="en-GB">
                <a:highlight>
                  <a:schemeClr val="lt1"/>
                </a:highlight>
              </a:rPr>
              <a:t>Recent Improvements 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399" name="Google Shape;399;p61"/>
          <p:cNvSpPr txBox="1"/>
          <p:nvPr>
            <p:ph idx="4294967295" type="body"/>
          </p:nvPr>
        </p:nvSpPr>
        <p:spPr>
          <a:xfrm>
            <a:off x="79550" y="606100"/>
            <a:ext cx="4278900" cy="43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GPT-3's Hybrid Attention Strategy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Alternates between full-attention blocks (see all tokens) and sparse-attention blocks (limited window)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Block 1 and 3 use full attention for context, Block 2 and 4 use sparse for efficiency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400" name="Google Shape;40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750" y="1650750"/>
            <a:ext cx="4716250" cy="1841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2"/>
          <p:cNvSpPr txBox="1"/>
          <p:nvPr>
            <p:ph type="title"/>
          </p:nvPr>
        </p:nvSpPr>
        <p:spPr>
          <a:xfrm>
            <a:off x="238500" y="100575"/>
            <a:ext cx="86091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ts val="1100"/>
              <a:buNone/>
            </a:pPr>
            <a:r>
              <a:rPr lang="en-GB">
                <a:highlight>
                  <a:schemeClr val="lt1"/>
                </a:highlight>
              </a:rPr>
              <a:t>Recent Improvements 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406" name="Google Shape;406;p62"/>
          <p:cNvSpPr txBox="1"/>
          <p:nvPr>
            <p:ph idx="4294967295" type="body"/>
          </p:nvPr>
        </p:nvSpPr>
        <p:spPr>
          <a:xfrm>
            <a:off x="79550" y="606100"/>
            <a:ext cx="4480800" cy="43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Multi-head Attention (Original)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Each attention head has its own separate Q, K, V projection matrices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16 heads = 16 different sets of matrices = rich diverse patterns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High memory cost but maximum flexibility for heads to specialize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407" name="Google Shape;40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08000"/>
            <a:ext cx="4480750" cy="2366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86675" y="100575"/>
            <a:ext cx="7682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>
                <a:highlight>
                  <a:schemeClr val="lt1"/>
                </a:highlight>
              </a:rPr>
              <a:t>An Overview of Transformer Models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0" y="735975"/>
            <a:ext cx="4878600" cy="42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We know that a decoder-only transformer is </a:t>
            </a:r>
            <a:r>
              <a:rPr b="1" lang="en-GB" sz="2200"/>
              <a:t>autoregressive</a:t>
            </a:r>
            <a:r>
              <a:rPr lang="en-GB" sz="2200"/>
              <a:t>, meaning it takes the input prompt and append the previous output. This is illustrated in the image.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BERT and BERT-like (encoder-only) models, on the other hand, are </a:t>
            </a:r>
            <a:r>
              <a:rPr b="1" lang="en-GB" sz="2200"/>
              <a:t>not autoregressive.</a:t>
            </a:r>
            <a:endParaRPr b="1"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b="0" l="-2230" r="2230" t="0"/>
          <a:stretch/>
        </p:blipFill>
        <p:spPr>
          <a:xfrm>
            <a:off x="4768875" y="688625"/>
            <a:ext cx="4265450" cy="432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3"/>
          <p:cNvSpPr txBox="1"/>
          <p:nvPr>
            <p:ph type="title"/>
          </p:nvPr>
        </p:nvSpPr>
        <p:spPr>
          <a:xfrm>
            <a:off x="238500" y="100575"/>
            <a:ext cx="86091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ts val="1100"/>
              <a:buNone/>
            </a:pPr>
            <a:r>
              <a:rPr lang="en-GB">
                <a:highlight>
                  <a:schemeClr val="lt1"/>
                </a:highlight>
              </a:rPr>
              <a:t>Recent Improvements 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413" name="Google Shape;413;p63"/>
          <p:cNvSpPr txBox="1"/>
          <p:nvPr>
            <p:ph idx="4294967295" type="body"/>
          </p:nvPr>
        </p:nvSpPr>
        <p:spPr>
          <a:xfrm>
            <a:off x="79550" y="606100"/>
            <a:ext cx="4480800" cy="43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Multi-query Attention 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All heads share the same K and V matrices, only Q remains unique per head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Memory reduction: 1 set of K,V instead of 16 sets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Faster inference but potentially lower model quality from less specialization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414" name="Google Shape;41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08000"/>
            <a:ext cx="4480750" cy="2366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4"/>
          <p:cNvSpPr txBox="1"/>
          <p:nvPr>
            <p:ph type="title"/>
          </p:nvPr>
        </p:nvSpPr>
        <p:spPr>
          <a:xfrm>
            <a:off x="238500" y="100575"/>
            <a:ext cx="86091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ts val="1100"/>
              <a:buNone/>
            </a:pPr>
            <a:r>
              <a:rPr lang="en-GB">
                <a:highlight>
                  <a:schemeClr val="lt1"/>
                </a:highlight>
              </a:rPr>
              <a:t>Recent Improvements 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420" name="Google Shape;420;p64"/>
          <p:cNvSpPr txBox="1"/>
          <p:nvPr>
            <p:ph idx="4294967295" type="body"/>
          </p:nvPr>
        </p:nvSpPr>
        <p:spPr>
          <a:xfrm>
            <a:off x="79550" y="606100"/>
            <a:ext cx="4480800" cy="43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Grouped-query Attention (Balance)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Heads divided into groups that share K,V matrices within each group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Example: 16 heads split into 4 groups of 4 heads sharing matrices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200"/>
              <a:t>Sweet spot between efficiency of multi-query and quality of multi-head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421" name="Google Shape;42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08000"/>
            <a:ext cx="4480750" cy="2366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5"/>
          <p:cNvSpPr txBox="1"/>
          <p:nvPr>
            <p:ph type="title"/>
          </p:nvPr>
        </p:nvSpPr>
        <p:spPr>
          <a:xfrm>
            <a:off x="238500" y="100575"/>
            <a:ext cx="86091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ts val="1100"/>
              <a:buNone/>
            </a:pPr>
            <a:r>
              <a:rPr lang="en-GB">
                <a:highlight>
                  <a:schemeClr val="lt1"/>
                </a:highlight>
              </a:rPr>
              <a:t>Recent Improvements 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427" name="Google Shape;427;p65"/>
          <p:cNvSpPr txBox="1"/>
          <p:nvPr>
            <p:ph idx="4294967295" type="body"/>
          </p:nvPr>
        </p:nvSpPr>
        <p:spPr>
          <a:xfrm>
            <a:off x="79550" y="606100"/>
            <a:ext cx="8768100" cy="43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Flash Attention</a:t>
            </a:r>
            <a:endParaRPr b="1"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Optimizes data movement between GPU's fast SRAM and slower HBM memory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Doesn't change attention math, just improves memory access patterns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Significant speedup for both training and inference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6"/>
          <p:cNvSpPr txBox="1"/>
          <p:nvPr>
            <p:ph type="title"/>
          </p:nvPr>
        </p:nvSpPr>
        <p:spPr>
          <a:xfrm>
            <a:off x="238500" y="100575"/>
            <a:ext cx="86091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ts val="1100"/>
              <a:buNone/>
            </a:pPr>
            <a:r>
              <a:rPr lang="en-GB">
                <a:highlight>
                  <a:schemeClr val="lt1"/>
                </a:highlight>
              </a:rPr>
              <a:t>Recent Improvements 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433" name="Google Shape;433;p66"/>
          <p:cNvSpPr txBox="1"/>
          <p:nvPr>
            <p:ph idx="4294967295" type="body"/>
          </p:nvPr>
        </p:nvSpPr>
        <p:spPr>
          <a:xfrm>
            <a:off x="79550" y="606100"/>
            <a:ext cx="4352400" cy="43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/>
              <a:t>Rotary Positional Embeddings (RoPE)</a:t>
            </a:r>
            <a:endParaRPr b="1"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Encodes position during attention computation rather than at input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Rotates vectors in embedding space based on position, applied to Q and K matrices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>
                <a:highlight>
                  <a:schemeClr val="lt1"/>
                </a:highlight>
              </a:rPr>
              <a:t>Captures both absolute and relative position while naturally handling document packing</a:t>
            </a:r>
            <a:endParaRPr sz="22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434" name="Google Shape;43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06688"/>
            <a:ext cx="4407250" cy="3962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7"/>
          <p:cNvSpPr txBox="1"/>
          <p:nvPr>
            <p:ph type="title"/>
          </p:nvPr>
        </p:nvSpPr>
        <p:spPr>
          <a:xfrm>
            <a:off x="3969300" y="2247000"/>
            <a:ext cx="12054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ts val="1100"/>
              <a:buNone/>
            </a:pPr>
            <a:r>
              <a:rPr lang="en-GB">
                <a:highlight>
                  <a:schemeClr val="lt1"/>
                </a:highlight>
              </a:rPr>
              <a:t>END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486675" y="100575"/>
            <a:ext cx="7682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>
                <a:highlight>
                  <a:schemeClr val="lt1"/>
                </a:highlight>
              </a:rPr>
              <a:t>An Overview of Transformer Models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-91000" y="645000"/>
            <a:ext cx="48786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Let's see this work in real time:</a:t>
            </a:r>
            <a:endParaRPr sz="2200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800" y="1131050"/>
            <a:ext cx="6795025" cy="2591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86675" y="100575"/>
            <a:ext cx="7682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>
                <a:highlight>
                  <a:schemeClr val="lt1"/>
                </a:highlight>
              </a:rPr>
              <a:t>An Overview of Transformer Models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-91000" y="645000"/>
            <a:ext cx="48786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Let's see this work in real time:</a:t>
            </a:r>
            <a:endParaRPr sz="2200"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400" y="1244825"/>
            <a:ext cx="6291174" cy="20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325" y="3508675"/>
            <a:ext cx="66907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486675" y="100575"/>
            <a:ext cx="7682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>
                <a:highlight>
                  <a:schemeClr val="lt1"/>
                </a:highlight>
              </a:rPr>
              <a:t>An Overview of Transformer Models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-91000" y="645000"/>
            <a:ext cx="48786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This generates the text:</a:t>
            </a:r>
            <a:endParaRPr sz="2200"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725" y="1153450"/>
            <a:ext cx="6432600" cy="14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109150" y="2571750"/>
            <a:ext cx="8850300" cy="12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You can see that the message is cut in the middle.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GB" sz="2200"/>
              <a:t>max_new_tokens = 50 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486675" y="100575"/>
            <a:ext cx="7682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>
                <a:highlight>
                  <a:schemeClr val="lt1"/>
                </a:highlight>
              </a:rPr>
              <a:t>An Overview of Transformer Models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114" y="1089400"/>
            <a:ext cx="6656775" cy="2964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