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e752a3ce9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e752a3ce9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e752a3ce9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e752a3ce9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752a3ce9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752a3ce9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752a3ce9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e752a3ce9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752a3ce9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752a3ce9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e752a3ce9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e752a3ce9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e752a3ce9_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e752a3ce9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e752a3ce9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e752a3ce9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e752a3ce9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e752a3ce9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e752a3ce9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e752a3ce9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752a3ce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752a3ce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e752a3ce9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e752a3ce9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e752a3ce9_4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e752a3ce9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e752a3ce9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e752a3ce9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e752a3ce9_4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e752a3ce9_4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e752a3ce9_4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e752a3ce9_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e752a3ce9_4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e752a3ce9_4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e752a3ce9_4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e752a3ce9_4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e752a3ce9_4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7e752a3ce9_4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ecd482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ecd482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ecd482f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ecd482f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752a3ce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752a3ce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ecd482f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ecd482f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ecd482f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ecd482f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ecd482f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ecd482f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ecd482f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ecd482f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7ecd482f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7ecd482f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ecd482f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ecd482f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752a3ce9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e752a3ce9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e752a3ce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e752a3ce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e752a3ce9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e752a3ce9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e752a3ce9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e752a3ce9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752a3ce9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752a3ce9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e752a3ce9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e752a3ce9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1 - An Introduction to Large Language Models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book Hands-On Large Language Models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9500" y="1136750"/>
            <a:ext cx="37485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quick reminder: </a:t>
            </a:r>
            <a:r>
              <a:rPr b="1" lang="en-GB" sz="2200"/>
              <a:t>Neural networks</a:t>
            </a:r>
            <a:r>
              <a:rPr lang="en-GB" sz="2200"/>
              <a:t> can have many layers where each connection has a certain weight. These weights are often referred to as the  </a:t>
            </a:r>
            <a:r>
              <a:rPr b="1" lang="en-GB" sz="2200"/>
              <a:t>parameters </a:t>
            </a:r>
            <a:r>
              <a:rPr lang="en-GB" sz="2200"/>
              <a:t>of the model.</a:t>
            </a:r>
            <a:endParaRPr sz="2200"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9500" y="107525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Better Representations with Dense Vector Embeddings</a:t>
            </a:r>
            <a:endParaRPr sz="3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148" y="1317435"/>
            <a:ext cx="4422300" cy="29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9500" y="1136750"/>
            <a:ext cx="8363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 </a:t>
            </a:r>
            <a:r>
              <a:rPr b="1" lang="en-GB" sz="2200"/>
              <a:t>word2vec </a:t>
            </a:r>
            <a:r>
              <a:rPr lang="en-GB" sz="2200"/>
              <a:t>generates word embeddings by looking at which other words they tend to appear next to in a given sentence. </a:t>
            </a:r>
            <a:endParaRPr sz="2200"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9500" y="107525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Better Representations with Dense Vector Embeddings</a:t>
            </a:r>
            <a:endParaRPr sz="3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88" y="2293201"/>
            <a:ext cx="7838824" cy="24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9500" y="1031375"/>
            <a:ext cx="44943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embeddings, the number of </a:t>
            </a:r>
            <a:r>
              <a:rPr b="1" lang="en-GB" sz="2200"/>
              <a:t>dimensions </a:t>
            </a:r>
            <a:r>
              <a:rPr lang="en-GB" sz="2200"/>
              <a:t>indicate the number of semantic properties. This is illustrated below.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While the example shows properties humans can understand, this is seldom the case. Usually, these properties are obscure and would not make sense to humans. </a:t>
            </a:r>
            <a:endParaRPr sz="2200"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9500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Better Representations with Dense Vector Embeddings</a:t>
            </a:r>
            <a:endParaRPr sz="30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800" y="1692400"/>
            <a:ext cx="4180500" cy="210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195900" y="1031375"/>
            <a:ext cx="49437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can measure semantic similarity between 2 words or more.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dimensions in a vector embedding represent </a:t>
            </a:r>
            <a:r>
              <a:rPr b="1" lang="en-GB" sz="2200"/>
              <a:t>coordinates </a:t>
            </a:r>
            <a:r>
              <a:rPr lang="en-GB" sz="2200"/>
              <a:t>in a dimensional space.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So, the closer the values are of two words with one another, the closer they are in the dimensional space, the more properties they share.</a:t>
            </a:r>
            <a:endParaRPr sz="2200"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319500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Better Representations with Dense Vector Embeddings</a:t>
            </a:r>
            <a:endParaRPr sz="3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25" y="903475"/>
            <a:ext cx="4025400" cy="2294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95900" y="1031375"/>
            <a:ext cx="86748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word2vec is effective at creating static representations of words, but it fails to capture their </a:t>
            </a:r>
            <a:r>
              <a:rPr b="1" lang="en-GB" sz="2200"/>
              <a:t>contextual meaning</a:t>
            </a:r>
            <a:r>
              <a:rPr lang="en-GB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"bank" could mean a financial institution or a river bank.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Its </a:t>
            </a:r>
            <a:r>
              <a:rPr b="1" lang="en-GB" sz="2200"/>
              <a:t>meaning</a:t>
            </a:r>
            <a:r>
              <a:rPr lang="en-GB" sz="2200"/>
              <a:t>, and therefore its </a:t>
            </a:r>
            <a:r>
              <a:rPr b="1" lang="en-GB" sz="2200"/>
              <a:t>vector embedding</a:t>
            </a:r>
            <a:r>
              <a:rPr lang="en-GB" sz="2200"/>
              <a:t>, should change depending on the </a:t>
            </a:r>
            <a:r>
              <a:rPr b="1" lang="en-GB" sz="2200"/>
              <a:t>context</a:t>
            </a:r>
            <a:r>
              <a:rPr lang="en-GB" sz="2200"/>
              <a:t>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To achieve this, </a:t>
            </a:r>
            <a:r>
              <a:rPr b="1" lang="en-GB" sz="2200"/>
              <a:t>recurrent neural networks (RNNs)</a:t>
            </a:r>
            <a:r>
              <a:rPr lang="en-GB" sz="2200"/>
              <a:t> was used. Unlike other neural networks, RNNs take sequence (order of words) as an additional input. </a:t>
            </a:r>
            <a:endParaRPr sz="2200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19500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Encoding and Decoding Context with Attention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79025" y="1031375"/>
            <a:ext cx="50604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RNNs for language generation are used for 2 tasks: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Encoding</a:t>
            </a:r>
            <a:r>
              <a:rPr lang="en-GB" sz="2200"/>
              <a:t>: generating vector representations or embeddings of a text.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Decoding</a:t>
            </a:r>
            <a:r>
              <a:rPr lang="en-GB" sz="2200"/>
              <a:t>: generating language.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Each step is </a:t>
            </a:r>
            <a:r>
              <a:rPr b="1" i="1" lang="en-GB" sz="2200"/>
              <a:t>autoregressive </a:t>
            </a:r>
            <a:r>
              <a:rPr lang="en-GB" sz="2200"/>
              <a:t>- the input of the current step comes from the previous step's output.</a:t>
            </a:r>
            <a:endParaRPr sz="2200"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79025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Encoding and Decoding Context with Attention</a:t>
            </a:r>
            <a:endParaRPr sz="30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50" y="1183200"/>
            <a:ext cx="3886749" cy="3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79025" y="1031375"/>
            <a:ext cx="87942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RNN creates embeddings for an entire input.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encoder takes vector representations from word2vec and then creates the context embedding.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issue with this, however, is that it can't handle long texts well.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 A single embedding for a long sentence would not be able to represent information and meaning well.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To solve this, a solution called </a:t>
            </a:r>
            <a:r>
              <a:rPr b="1" i="1" lang="en-GB" sz="2200"/>
              <a:t>attention </a:t>
            </a:r>
            <a:r>
              <a:rPr lang="en-GB" sz="2200"/>
              <a:t>was introduced in 2014.</a:t>
            </a:r>
            <a:endParaRPr sz="2200"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79025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Encoding and Decoding Context with Attention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79025" y="1031375"/>
            <a:ext cx="36258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 </a:t>
            </a:r>
            <a:r>
              <a:rPr b="1" lang="en-GB" sz="2200"/>
              <a:t>Attention</a:t>
            </a:r>
            <a:r>
              <a:rPr lang="en-GB" sz="2200"/>
              <a:t> allows a model to focus on parts of the input sequence that are relevant to one another ("attend" to one another), and amplify their signal.</a:t>
            </a:r>
            <a:endParaRPr sz="2200"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79025" y="0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Encoding and Decoding Context with Attention</a:t>
            </a:r>
            <a:endParaRPr sz="3000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25" y="1335600"/>
            <a:ext cx="5134376" cy="27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79025" y="1031375"/>
            <a:ext cx="51987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2017,  attention was first explored in the </a:t>
            </a:r>
            <a:r>
              <a:rPr b="1" i="1" lang="en-GB" sz="2200"/>
              <a:t>"Attention is all you need"</a:t>
            </a:r>
            <a:r>
              <a:rPr lang="en-GB" sz="2200"/>
              <a:t> paper.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They proposed an NN called the </a:t>
            </a:r>
            <a:r>
              <a:rPr b="1" i="1" lang="en-GB" sz="2200"/>
              <a:t>Transformer</a:t>
            </a:r>
            <a:r>
              <a:rPr lang="en-GB" sz="2200"/>
              <a:t>, solely based on the attention mechanism and removed the RNN.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Compared to the recurrence network, the Transformer could be trained in parallel, which speeds up training.</a:t>
            </a:r>
            <a:endParaRPr sz="2200"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407450" y="25737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400" y="1183775"/>
            <a:ext cx="3952599" cy="33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9025" y="806650"/>
            <a:ext cx="5198700" cy="4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the Transformer, the </a:t>
            </a:r>
            <a:r>
              <a:rPr b="1" lang="en-GB" sz="2200"/>
              <a:t>encoder </a:t>
            </a:r>
            <a:r>
              <a:rPr lang="en-GB" sz="2200"/>
              <a:t>and </a:t>
            </a:r>
            <a:r>
              <a:rPr b="1" lang="en-GB" sz="2200"/>
              <a:t>decoder </a:t>
            </a:r>
            <a:r>
              <a:rPr lang="en-GB" sz="2200"/>
              <a:t>are stacked on top of each other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architecture remains </a:t>
            </a:r>
            <a:r>
              <a:rPr b="1" lang="en-GB" sz="2200"/>
              <a:t>autoregressive</a:t>
            </a:r>
            <a:r>
              <a:rPr lang="en-GB" sz="2200"/>
              <a:t>, needing to consume each generated word before creating a new word.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407450" y="10182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00" y="1183775"/>
            <a:ext cx="3817499" cy="3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32800" y="557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What is Artificial Intelligence?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32800" y="1474025"/>
            <a:ext cx="82989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Used to describe computer systems dedicated to performing tasks </a:t>
            </a:r>
            <a:r>
              <a:rPr b="1" lang="en-GB" sz="2400"/>
              <a:t>close to human intelligence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In this course, we will be mostly focusing on </a:t>
            </a:r>
            <a:r>
              <a:rPr i="1" lang="en-GB" sz="2400"/>
              <a:t>Language AI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n-GB" sz="2400"/>
              <a:t>Language AI </a:t>
            </a:r>
            <a:r>
              <a:rPr lang="en-GB" sz="2400"/>
              <a:t> is a subfield of AI that focuses on developing technologies capable of understanding, processing, and generating human language.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79025" y="806650"/>
            <a:ext cx="5198700" cy="4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the Transformer, the </a:t>
            </a:r>
            <a:r>
              <a:rPr b="1" lang="en-GB" sz="2200"/>
              <a:t>encoder </a:t>
            </a:r>
            <a:r>
              <a:rPr lang="en-GB" sz="2200"/>
              <a:t>and </a:t>
            </a:r>
            <a:r>
              <a:rPr b="1" lang="en-GB" sz="2200"/>
              <a:t>decoder </a:t>
            </a:r>
            <a:r>
              <a:rPr lang="en-GB" sz="2200"/>
              <a:t>are stacked on top of each other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architecture remains </a:t>
            </a:r>
            <a:r>
              <a:rPr b="1" lang="en-GB" sz="2200"/>
              <a:t>autoregressive</a:t>
            </a:r>
            <a:r>
              <a:rPr lang="en-GB" sz="2200"/>
              <a:t>, needing to consume each generated word before creating a new word.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407450" y="10182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00" y="1183775"/>
            <a:ext cx="3817499" cy="3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79025" y="806650"/>
            <a:ext cx="8759700" cy="4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Self-attention</a:t>
            </a:r>
            <a:r>
              <a:rPr lang="en-GB" sz="2200"/>
              <a:t> is the mechanism where </a:t>
            </a:r>
            <a:r>
              <a:rPr i="1" lang="en-GB" sz="2200"/>
              <a:t>each word looks at all other words</a:t>
            </a:r>
            <a:r>
              <a:rPr lang="en-GB" sz="2200"/>
              <a:t> in the input sentence to understand context and relationships.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Feedforward</a:t>
            </a:r>
            <a:r>
              <a:rPr lang="en-GB" sz="2200"/>
              <a:t>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After self-attention, each word's representation passes through a </a:t>
            </a:r>
            <a:r>
              <a:rPr i="1" lang="en-GB" sz="2200"/>
              <a:t>simple neural network </a:t>
            </a:r>
            <a:r>
              <a:rPr lang="en-GB" sz="2200"/>
              <a:t>independently. This is just two linear transformations with a ReLU activation in between.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407450" y="10182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07450" y="10182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75" y="993650"/>
            <a:ext cx="5112038" cy="39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79025" y="806650"/>
            <a:ext cx="50943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Unlike the encoder, the decoder part </a:t>
            </a:r>
            <a:r>
              <a:rPr b="1" lang="en-GB" sz="2200"/>
              <a:t>has an additional layer</a:t>
            </a:r>
            <a:r>
              <a:rPr lang="en-GB" sz="2200"/>
              <a:t> that pays attention to the output of the encoder.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self-attention layer in the decoder </a:t>
            </a:r>
            <a:r>
              <a:rPr b="1" lang="en-GB" sz="2200"/>
              <a:t>masks future positions</a:t>
            </a:r>
            <a:r>
              <a:rPr lang="en-GB" sz="2200"/>
              <a:t> so it only attends to earlier positions to prevent leaking information when generating the output.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407450" y="101825"/>
            <a:ext cx="4956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Attention Is All You Need </a:t>
            </a:r>
            <a:endParaRPr sz="3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22" y="101825"/>
            <a:ext cx="3213603" cy="23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450" y="2796450"/>
            <a:ext cx="3725500" cy="2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9025" y="806650"/>
            <a:ext cx="88677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2018, a new architecture called </a:t>
            </a:r>
            <a:r>
              <a:rPr b="1" i="1" lang="en-GB" sz="2200"/>
              <a:t>Bidirectional Encoder Representations from Transformers (BERT)</a:t>
            </a:r>
            <a:r>
              <a:rPr lang="en-GB" sz="2200"/>
              <a:t> was introduced that could be used for a wide variety of tasks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407450" y="101825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Representation Models: Encoder-Only Models</a:t>
            </a:r>
            <a:endParaRPr sz="3000"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13" y="2150350"/>
            <a:ext cx="4004167" cy="2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9025" y="806650"/>
            <a:ext cx="8867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Just like the encoder blocks in a the original transformer architecture, the encoder blocks here are the same.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Training these encoder stacks can be a difficult task that BERT approaches by adopting a technique called </a:t>
            </a:r>
            <a:r>
              <a:rPr b="1" lang="en-GB" sz="2200"/>
              <a:t>masked language modeling</a:t>
            </a:r>
            <a:r>
              <a:rPr lang="en-GB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While a transformer with a decoder predicts the next word, an encoder-only transformer  takes context from previous and next words, or tokens, hence the use of the word '</a:t>
            </a:r>
            <a:r>
              <a:rPr b="1" i="1" lang="en-GB" sz="2200"/>
              <a:t>bidirectional</a:t>
            </a:r>
            <a:r>
              <a:rPr lang="en-GB" sz="2200"/>
              <a:t>'.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407450" y="101825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Representation Models: Encoder-Only Models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9025" y="806650"/>
            <a:ext cx="36357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: "I </a:t>
            </a: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[MASK]</a:t>
            </a: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 llamas"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Predicts</a:t>
            </a: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: "love" (the MASKED word)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Uses BOTH </a:t>
            </a: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context ("I") AND </a:t>
            </a:r>
            <a:r>
              <a:rPr b="1" lang="en-GB" sz="2200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context ("llamas")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407450" y="101825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Representation Models: Encoder-Only Models</a:t>
            </a:r>
            <a:endParaRPr sz="30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25" y="1262050"/>
            <a:ext cx="5329425" cy="28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9025" y="806650"/>
            <a:ext cx="36687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GPT (Generative Pre-trained Transformer) </a:t>
            </a:r>
            <a:r>
              <a:rPr lang="en-GB" sz="2200"/>
              <a:t>models are, in contrast to BERT, </a:t>
            </a:r>
            <a:r>
              <a:rPr b="1" lang="en-GB" sz="2200"/>
              <a:t>decoder-only models</a:t>
            </a:r>
            <a:r>
              <a:rPr lang="en-GB" sz="2200"/>
              <a:t>, and are aimed for generative tasks.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407450" y="101825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Generative Models: Decoder-Only Models</a:t>
            </a:r>
            <a:endParaRPr sz="3000"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100" y="875813"/>
            <a:ext cx="3995252" cy="39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9025" y="806650"/>
            <a:ext cx="82464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decoder in a GPT architecture, unlike in the original transformer models where the decoder receives context from a separate encoder, </a:t>
            </a:r>
            <a:r>
              <a:rPr b="1" lang="en-GB" sz="2200"/>
              <a:t>processes input tokens directly through its own learned embedding layer</a:t>
            </a:r>
            <a:r>
              <a:rPr lang="en-GB" sz="2200"/>
              <a:t> (not word2vec).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GPT learns these embeddings during training as part of the model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407450" y="101825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Generative Models: Decoder-Only Models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9025" y="667975"/>
            <a:ext cx="47259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GPTs, or decoder-only models,  are commonly referred to as </a:t>
            </a:r>
            <a:r>
              <a:rPr b="1" lang="en-GB" sz="2200"/>
              <a:t>large language models (LLMs)</a:t>
            </a:r>
            <a:r>
              <a:rPr lang="en-GB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Generative LLMs, as sequence-to-sequence machines, </a:t>
            </a:r>
            <a:r>
              <a:rPr b="1" lang="en-GB" sz="2200"/>
              <a:t>take in some text and attempt to autocomplete it.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You will often hear that generative models are </a:t>
            </a:r>
            <a:r>
              <a:rPr b="1" lang="en-GB" sz="2200"/>
              <a:t>completion models.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9" name="Google Shape;259;p41"/>
          <p:cNvSpPr txBox="1"/>
          <p:nvPr>
            <p:ph type="title"/>
          </p:nvPr>
        </p:nvSpPr>
        <p:spPr>
          <a:xfrm>
            <a:off x="356925" y="0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Generative Models: Decoder-Only Models</a:t>
            </a:r>
            <a:endParaRPr sz="300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0" y="1107060"/>
            <a:ext cx="3987225" cy="292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32800" y="594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Recent History of Language AI </a:t>
            </a:r>
            <a:endParaRPr sz="3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25" y="1494925"/>
            <a:ext cx="6791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9025" y="667975"/>
            <a:ext cx="85317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vital part of these completion models is something called the </a:t>
            </a:r>
            <a:r>
              <a:rPr b="1" lang="en-GB" sz="2200"/>
              <a:t>context length</a:t>
            </a:r>
            <a:r>
              <a:rPr lang="en-GB" sz="2200"/>
              <a:t> or </a:t>
            </a:r>
            <a:r>
              <a:rPr b="1" lang="en-GB" sz="2200"/>
              <a:t>context window.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It represents the </a:t>
            </a:r>
            <a:r>
              <a:rPr b="1" lang="en-GB" sz="2200"/>
              <a:t>maximum number of tokens</a:t>
            </a:r>
            <a:r>
              <a:rPr lang="en-GB" sz="2200"/>
              <a:t> the model can process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When </a:t>
            </a:r>
            <a:r>
              <a:rPr lang="en-GB" sz="2200"/>
              <a:t>you’re </a:t>
            </a:r>
            <a:r>
              <a:rPr lang="en-GB" sz="2200"/>
              <a:t>using an LLM and receive a warning to open a new chat, it means the </a:t>
            </a:r>
            <a:r>
              <a:rPr b="1" lang="en-GB" sz="2200"/>
              <a:t>context window has been reached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6" name="Google Shape;266;p42"/>
          <p:cNvSpPr txBox="1"/>
          <p:nvPr>
            <p:ph type="title"/>
          </p:nvPr>
        </p:nvSpPr>
        <p:spPr>
          <a:xfrm>
            <a:off x="356925" y="0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Generative Models: Decoder-Only Models</a:t>
            </a:r>
            <a:endParaRPr sz="30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725" y="3198200"/>
            <a:ext cx="37242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79025" y="667975"/>
            <a:ext cx="32439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2023 </a:t>
            </a:r>
            <a:r>
              <a:rPr lang="en-GB" sz="2200"/>
              <a:t>is referred to as the Year of Generative AI.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below illustration shows how fast and when these </a:t>
            </a:r>
            <a:r>
              <a:rPr b="1" i="1" lang="en-GB" sz="2200"/>
              <a:t>proprietary</a:t>
            </a:r>
            <a:r>
              <a:rPr lang="en-GB" sz="2200"/>
              <a:t> and </a:t>
            </a:r>
            <a:r>
              <a:rPr b="1" i="1" lang="en-GB" sz="2200"/>
              <a:t>open-source</a:t>
            </a:r>
            <a:r>
              <a:rPr lang="en-GB" sz="2200"/>
              <a:t> models have made their way to the public.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3" name="Google Shape;273;p43"/>
          <p:cNvSpPr txBox="1"/>
          <p:nvPr>
            <p:ph type="title"/>
          </p:nvPr>
        </p:nvSpPr>
        <p:spPr>
          <a:xfrm>
            <a:off x="356925" y="0"/>
            <a:ext cx="79179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The Year of Generative AI</a:t>
            </a:r>
            <a:endParaRPr sz="3000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650" y="911075"/>
            <a:ext cx="5270650" cy="3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0" y="421025"/>
            <a:ext cx="90291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Creating LLMs typically consists of </a:t>
            </a:r>
            <a:r>
              <a:rPr b="1" lang="en-GB" sz="2200"/>
              <a:t>2 steps: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i="1" lang="en-GB" sz="2200"/>
              <a:t>Language Modeling: </a:t>
            </a:r>
            <a:r>
              <a:rPr lang="en-GB" sz="2200"/>
              <a:t>called </a:t>
            </a:r>
            <a:r>
              <a:rPr b="1" i="1" lang="en-GB" sz="2200"/>
              <a:t>pretraining</a:t>
            </a:r>
            <a:r>
              <a:rPr lang="en-GB" sz="2200"/>
              <a:t>, this training plase is directed to predicting the next word - without any specific task. The result is called </a:t>
            </a:r>
            <a:r>
              <a:rPr b="1" i="1" lang="en-GB" sz="2200"/>
              <a:t>base </a:t>
            </a:r>
            <a:r>
              <a:rPr lang="en-GB" sz="2200"/>
              <a:t>or </a:t>
            </a:r>
            <a:r>
              <a:rPr b="1" i="1" lang="en-GB" sz="2200"/>
              <a:t>foundation model</a:t>
            </a:r>
            <a:r>
              <a:rPr lang="en-GB" sz="2200"/>
              <a:t>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i="1" lang="en-GB" sz="2200"/>
              <a:t>Fine-tuning: </a:t>
            </a:r>
            <a:r>
              <a:rPr lang="en-GB" sz="2200"/>
              <a:t>sometimes called </a:t>
            </a:r>
            <a:r>
              <a:rPr b="1" i="1" lang="en-GB" sz="2200"/>
              <a:t>post-training</a:t>
            </a:r>
            <a:r>
              <a:rPr lang="en-GB" sz="2200"/>
              <a:t>, using the base model and further training it for a more specific task.</a:t>
            </a:r>
            <a:endParaRPr sz="2200"/>
          </a:p>
        </p:txBody>
      </p:sp>
      <p:sp>
        <p:nvSpPr>
          <p:cNvPr id="280" name="Google Shape;280;p44"/>
          <p:cNvSpPr txBox="1"/>
          <p:nvPr>
            <p:ph type="title"/>
          </p:nvPr>
        </p:nvSpPr>
        <p:spPr>
          <a:xfrm>
            <a:off x="281250" y="-141150"/>
            <a:ext cx="85815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Training Paradigm of Large Language Models</a:t>
            </a:r>
            <a:endParaRPr sz="3000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75" y="2914650"/>
            <a:ext cx="71056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0" y="421025"/>
            <a:ext cx="39921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Also called </a:t>
            </a:r>
            <a:r>
              <a:rPr b="1" lang="en-GB" sz="2200"/>
              <a:t>closed source.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Weights and architecture are not shared with the public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Popular examples: ChatGPT, Claude, Gemini.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Accessed through an interface that communicates with the LLM, called </a:t>
            </a:r>
            <a:r>
              <a:rPr b="1" lang="en-GB" sz="2200"/>
              <a:t>API.</a:t>
            </a:r>
            <a:endParaRPr b="1" sz="2200"/>
          </a:p>
        </p:txBody>
      </p:sp>
      <p:sp>
        <p:nvSpPr>
          <p:cNvPr id="287" name="Google Shape;287;p45"/>
          <p:cNvSpPr txBox="1"/>
          <p:nvPr>
            <p:ph type="title"/>
          </p:nvPr>
        </p:nvSpPr>
        <p:spPr>
          <a:xfrm>
            <a:off x="281250" y="-141150"/>
            <a:ext cx="85815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Proprietary, Private Models</a:t>
            </a:r>
            <a:endParaRPr sz="3000"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725" y="1470650"/>
            <a:ext cx="4847099" cy="180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143350" y="526950"/>
            <a:ext cx="4822500" cy="4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GB" sz="2200"/>
              <a:t>Benefits</a:t>
            </a:r>
            <a:r>
              <a:rPr lang="en-GB" sz="2200"/>
              <a:t>: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Users do not need powerful GPUs to use proprietary models, provider handles hosting and running the model.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Users do not need software skills to access these models.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Proprietary models tend to be more powerful due to resources and fees.</a:t>
            </a:r>
            <a:endParaRPr sz="2200"/>
          </a:p>
        </p:txBody>
      </p:sp>
      <p:sp>
        <p:nvSpPr>
          <p:cNvPr id="294" name="Google Shape;294;p46"/>
          <p:cNvSpPr txBox="1"/>
          <p:nvPr>
            <p:ph type="title"/>
          </p:nvPr>
        </p:nvSpPr>
        <p:spPr>
          <a:xfrm>
            <a:off x="281250" y="-141150"/>
            <a:ext cx="85815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Proprietary, Private Models</a:t>
            </a:r>
            <a:endParaRPr sz="3000"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4419675" y="588050"/>
            <a:ext cx="4822500" cy="4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GB" sz="2200"/>
              <a:t>Disadvantages</a:t>
            </a:r>
            <a:r>
              <a:rPr lang="en-GB" sz="2200"/>
              <a:t>: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Usage costs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Cannot be fine tuned (usually)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2200"/>
              <a:t>Data is shared with the provider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281250" y="-141150"/>
            <a:ext cx="85815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Open Models</a:t>
            </a:r>
            <a:endParaRPr sz="3000"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0" y="421025"/>
            <a:ext cx="89982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Also called </a:t>
            </a:r>
            <a:r>
              <a:rPr b="1" lang="en-GB" sz="2200"/>
              <a:t>open </a:t>
            </a:r>
            <a:r>
              <a:rPr b="1" lang="en-GB" sz="2200"/>
              <a:t>source.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Weights and architecture </a:t>
            </a:r>
            <a:r>
              <a:rPr b="1" lang="en-GB" sz="2200"/>
              <a:t>are shared </a:t>
            </a:r>
            <a:r>
              <a:rPr lang="en-GB" sz="2200"/>
              <a:t>with the public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With powerful enough GPUs, these models can be downloaded locally.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</a:t>
            </a:r>
            <a:r>
              <a:rPr lang="en-GB" sz="2200"/>
              <a:t>sers have autonomy in that they are free to finetune it for specific tasks, run it locally, share sensitive data, and have complete transparency of its processes. </a:t>
            </a:r>
            <a:endParaRPr b="1" sz="2200"/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250" y="3182425"/>
            <a:ext cx="4863550" cy="18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89000" y="575950"/>
            <a:ext cx="793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Representing Language as Bag-of-Words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89000" y="1211350"/>
            <a:ext cx="80430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Text or human language cannot be directly processed by language models.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Because of this, ways to represent language into 0s and 1s have been proposed.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history of Language AI starts with a technique called </a:t>
            </a:r>
            <a:r>
              <a:rPr b="1" lang="en-GB" sz="2400"/>
              <a:t>bag-of-words</a:t>
            </a:r>
            <a:r>
              <a:rPr lang="en-GB" sz="2400"/>
              <a:t>, a method for representing unstructured text.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89000" y="463525"/>
            <a:ext cx="793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Representing Language as Bag-of-Words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6750" y="1211350"/>
            <a:ext cx="43515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6388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-GB" sz="3873"/>
              <a:t>Bag-of-words</a:t>
            </a:r>
            <a:r>
              <a:rPr b="1" lang="en-GB" sz="3873"/>
              <a:t> </a:t>
            </a:r>
            <a:r>
              <a:rPr lang="en-GB" sz="3873"/>
              <a:t>works as follows: suppose we have two sentences for </a:t>
            </a:r>
            <a:r>
              <a:rPr lang="en-GB" sz="3873"/>
              <a:t>which we</a:t>
            </a:r>
            <a:r>
              <a:rPr lang="en-GB" sz="3873"/>
              <a:t> want to create numerical representations. </a:t>
            </a:r>
            <a:endParaRPr sz="3873"/>
          </a:p>
          <a:p>
            <a:pPr indent="-36388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73"/>
              <a:t>The first step is </a:t>
            </a:r>
            <a:r>
              <a:rPr b="1" i="1" lang="en-GB" sz="3873"/>
              <a:t>tokenization</a:t>
            </a:r>
            <a:r>
              <a:rPr i="1" lang="en-GB" sz="3873"/>
              <a:t> </a:t>
            </a:r>
            <a:r>
              <a:rPr lang="en-GB" sz="3873"/>
              <a:t>-  the process of splitting up sentences or text into individual units called </a:t>
            </a:r>
            <a:r>
              <a:rPr i="1" lang="en-GB" sz="3873"/>
              <a:t>tokens</a:t>
            </a:r>
            <a:r>
              <a:rPr lang="en-GB" sz="3873"/>
              <a:t>, as illustrated below</a:t>
            </a:r>
            <a:endParaRPr sz="387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6750" r="-6749" t="0"/>
          <a:stretch/>
        </p:blipFill>
        <p:spPr>
          <a:xfrm>
            <a:off x="4572000" y="1363000"/>
            <a:ext cx="4572001" cy="24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89000" y="463525"/>
            <a:ext cx="82677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Representing Language as Bag-of-Words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6750" y="1211350"/>
            <a:ext cx="38082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GB" sz="2800"/>
              <a:t> </a:t>
            </a:r>
            <a:r>
              <a:rPr lang="en-GB" sz="2400"/>
              <a:t>after tokenization, we combine all </a:t>
            </a:r>
            <a:r>
              <a:rPr i="1" lang="en-GB" sz="2400"/>
              <a:t>unique </a:t>
            </a:r>
            <a:r>
              <a:rPr lang="en-GB" sz="2400"/>
              <a:t>words from each sentence to create a </a:t>
            </a:r>
            <a:r>
              <a:rPr b="1" lang="en-GB" sz="2400"/>
              <a:t>vocabulary</a:t>
            </a:r>
            <a:r>
              <a:rPr lang="en-GB" sz="2400"/>
              <a:t> used to represent the sentences, as illustrated in the figure below. 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13680" l="0" r="0" t="-13680"/>
          <a:stretch/>
        </p:blipFill>
        <p:spPr>
          <a:xfrm>
            <a:off x="4337850" y="1064025"/>
            <a:ext cx="4418850" cy="21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951025" y="3668550"/>
            <a:ext cx="23253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/>
              <a:t>Note: vocabulary is created during the training</a:t>
            </a:r>
            <a:endParaRPr i="1"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9500" y="1136750"/>
            <a:ext cx="40902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After building the vocabulary, </a:t>
            </a:r>
            <a:r>
              <a:rPr lang="en-GB" sz="2300"/>
              <a:t> vectorization happens.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This is when the trained model is used to create </a:t>
            </a:r>
            <a:r>
              <a:rPr b="1" lang="en-GB" sz="2300"/>
              <a:t>representations </a:t>
            </a:r>
            <a:r>
              <a:rPr lang="en-GB" sz="2300"/>
              <a:t> of the input text. </a:t>
            </a:r>
            <a:endParaRPr sz="23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9500" y="107525"/>
            <a:ext cx="8267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Representing Language as Bag-of-Words</a:t>
            </a:r>
            <a:endParaRPr sz="3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50" y="1289275"/>
            <a:ext cx="4815600" cy="24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9500" y="1136750"/>
            <a:ext cx="819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So, if the bag-of-words model has a </a:t>
            </a:r>
            <a:r>
              <a:rPr b="1" lang="en-GB" sz="2300"/>
              <a:t>vocabulary </a:t>
            </a:r>
            <a:r>
              <a:rPr lang="en-GB" sz="2300"/>
              <a:t>size ( # of unique tokens) of 200, a vector representation for any text would be of length 200, no matter the length of the input text.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If the input text has 3 vectors, 197 elements would be </a:t>
            </a:r>
            <a:r>
              <a:rPr i="1" lang="en-GB" sz="2300"/>
              <a:t>0s </a:t>
            </a:r>
            <a:r>
              <a:rPr lang="en-GB" sz="2300"/>
              <a:t>and 3 would be </a:t>
            </a:r>
            <a:r>
              <a:rPr i="1" lang="en-GB" sz="2300"/>
              <a:t>1s</a:t>
            </a:r>
            <a:r>
              <a:rPr lang="en-GB" sz="2300"/>
              <a:t>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It is  </a:t>
            </a:r>
            <a:r>
              <a:rPr lang="en-GB" sz="2300"/>
              <a:t>very </a:t>
            </a:r>
            <a:r>
              <a:rPr b="1" lang="en-GB" sz="2300"/>
              <a:t>sparse vector embedding.</a:t>
            </a:r>
            <a:r>
              <a:rPr lang="en-GB" sz="2300"/>
              <a:t> 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9500" y="107525"/>
            <a:ext cx="8267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Representing Language as Bag-of-Words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9500" y="1136750"/>
            <a:ext cx="819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In 2013, </a:t>
            </a:r>
            <a:r>
              <a:rPr b="1" lang="en-GB" sz="2300"/>
              <a:t>word2vec </a:t>
            </a:r>
            <a:r>
              <a:rPr lang="en-GB" sz="2300"/>
              <a:t>was released.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Unlike bag-f-words, word2vec captures the meaning of each word in </a:t>
            </a:r>
            <a:r>
              <a:rPr b="1" i="1" lang="en-GB" sz="2300"/>
              <a:t>embeddings.</a:t>
            </a:r>
            <a:endParaRPr b="1"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Embeddings</a:t>
            </a:r>
            <a:r>
              <a:rPr lang="en-GB" sz="2300"/>
              <a:t>  are vector representations of data that attempt to capture its meaning.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word2vec</a:t>
            </a:r>
            <a:r>
              <a:rPr lang="en-GB" sz="2300"/>
              <a:t> learns semantic relationships by training on vast amounts of textual data, like the entirety of Wikipedia using neural networks.</a:t>
            </a:r>
            <a:endParaRPr sz="2300"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9500" y="107525"/>
            <a:ext cx="867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Better Representations with Dense Vector Embeddings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