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64" r:id="rId3"/>
    <p:sldId id="265" r:id="rId4"/>
    <p:sldId id="276" r:id="rId5"/>
    <p:sldId id="266" r:id="rId6"/>
    <p:sldId id="257" r:id="rId7"/>
    <p:sldId id="263" r:id="rId8"/>
    <p:sldId id="267" r:id="rId9"/>
    <p:sldId id="268" r:id="rId10"/>
    <p:sldId id="270" r:id="rId11"/>
    <p:sldId id="269" r:id="rId12"/>
    <p:sldId id="271" r:id="rId13"/>
    <p:sldId id="272" r:id="rId14"/>
    <p:sldId id="273" r:id="rId15"/>
    <p:sldId id="277" r:id="rId16"/>
    <p:sldId id="274" r:id="rId17"/>
    <p:sldId id="275" r:id="rId18"/>
    <p:sldId id="278" r:id="rId19"/>
    <p:sldId id="279" r:id="rId20"/>
    <p:sldId id="280" r:id="rId21"/>
    <p:sldId id="281" r:id="rId22"/>
    <p:sldId id="282" r:id="rId23"/>
    <p:sldId id="283"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706D3-0CD6-4353-AA9F-C37B33F2EF85}" v="38" dt="2018-09-22T14:48:40.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p:scale>
          <a:sx n="69" d="100"/>
          <a:sy n="69" d="100"/>
        </p:scale>
        <p:origin x="7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F135-F563-4B93-863D-EE9F81DD7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01CCD-09BE-43F9-A2F0-36B7904E9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1AF843-DD02-4AD7-89C9-CEC0C6D18313}"/>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AD35D09D-5F8D-479C-87BD-6100B0102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00893-9635-4780-A73A-4118B188C915}"/>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333743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1657-4237-49E7-A4A8-1724B0A87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5D9A9-763F-43AD-9223-C150F16D01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AB1A5-0412-44D0-A9C4-B14C274FCBFB}"/>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F35BF085-0220-4B21-99BA-8EBBF29AB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073C5-3108-44B0-8513-F25062F8E4C2}"/>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1297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32D1B-AEC6-4028-AAC1-6A2BB1650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42DF5-8DE4-42A4-BD40-2989967586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2280-39BB-461B-BB0C-F339239DA9C5}"/>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DB26C5AC-6385-45C0-976E-4A60A9D23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88F0B-8978-4C10-9BFD-EF89FCDCC594}"/>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4207984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AF1CE-F34B-422F-B5B0-3A33445CE7D4}"/>
              </a:ext>
            </a:extLst>
          </p:cNvPr>
          <p:cNvSpPr>
            <a:spLocks noGrp="1"/>
          </p:cNvSpPr>
          <p:nvPr>
            <p:ph type="dt" sz="half" idx="10"/>
          </p:nvPr>
        </p:nvSpPr>
        <p:spPr/>
        <p:txBody>
          <a:bodyPr/>
          <a:lstStyle/>
          <a:p>
            <a:fld id="{A8236A91-DF21-42E0-8E9D-0484E1E145CB}" type="datetimeFigureOut">
              <a:rPr lang="en-US" smtClean="0"/>
              <a:t>9/21/2018</a:t>
            </a:fld>
            <a:endParaRPr lang="en-US"/>
          </a:p>
        </p:txBody>
      </p:sp>
      <p:sp>
        <p:nvSpPr>
          <p:cNvPr id="3" name="Footer Placeholder 2">
            <a:extLst>
              <a:ext uri="{FF2B5EF4-FFF2-40B4-BE49-F238E27FC236}">
                <a16:creationId xmlns:a16="http://schemas.microsoft.com/office/drawing/2014/main" id="{E40FF987-2E88-4420-A10B-DE3EB9505F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F9898-EB58-4383-AB6A-433A661EBAC2}"/>
              </a:ext>
            </a:extLst>
          </p:cNvPr>
          <p:cNvSpPr>
            <a:spLocks noGrp="1"/>
          </p:cNvSpPr>
          <p:nvPr>
            <p:ph type="sldNum" sz="quarter" idx="12"/>
          </p:nvPr>
        </p:nvSpPr>
        <p:spPr/>
        <p:txBody>
          <a:bodyPr/>
          <a:lstStyle/>
          <a:p>
            <a:fld id="{9DA66666-6346-4C1C-911E-005BAAA10D77}" type="slidenum">
              <a:rPr lang="en-US" smtClean="0"/>
              <a:t>‹#›</a:t>
            </a:fld>
            <a:endParaRPr lang="en-US"/>
          </a:p>
        </p:txBody>
      </p:sp>
    </p:spTree>
    <p:extLst>
      <p:ext uri="{BB962C8B-B14F-4D97-AF65-F5344CB8AC3E}">
        <p14:creationId xmlns:p14="http://schemas.microsoft.com/office/powerpoint/2010/main" val="121386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1DD5-34EE-4516-B34A-0A0173CA0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BEDA7-787A-4775-B9E0-2347057780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4A022-BAEC-4A50-BDAD-FF4F8794A6A6}"/>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B02C4722-2E2A-45AA-8CE9-2FD10FB1B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FBEBA-1236-4E3C-BFA3-3268594477BF}"/>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151928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32EE-8E3B-45C0-8B98-9DFA1CB5D6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A2D7F8-7942-4AEC-B23F-F2E36C90E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3E0A65-981C-42E1-AA76-BC39EEC3CC24}"/>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880E3B12-89A6-4DF3-9933-3152712EA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B66AE-F4D6-4C50-9D3C-E8223400B5FE}"/>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402708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B95E-0EFD-460E-8D86-6826E8AF9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3A205-F575-4B5C-A098-8321C46B9C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B03013-8EC4-498F-BD53-86DD359042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F3B48-FF64-4129-9C38-D5251995DD42}"/>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6" name="Footer Placeholder 5">
            <a:extLst>
              <a:ext uri="{FF2B5EF4-FFF2-40B4-BE49-F238E27FC236}">
                <a16:creationId xmlns:a16="http://schemas.microsoft.com/office/drawing/2014/main" id="{2AEE9BCD-CBCC-4D42-A3DF-B2B59FE43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10496-AE0D-4DB8-A5C7-6624ED3F57EE}"/>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99970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F5A-01A5-4A4E-A710-73409FAFD2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8C445-39A1-4E4A-9274-034890D17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028A8A-907E-4B74-B7F2-C5F29C2C51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B90175-11E0-4285-BE9F-D19D39149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700BFC-3B76-46EE-8382-5E1D1BC37A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FE70F-668A-4A16-8A76-827166C498BD}"/>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8" name="Footer Placeholder 7">
            <a:extLst>
              <a:ext uri="{FF2B5EF4-FFF2-40B4-BE49-F238E27FC236}">
                <a16:creationId xmlns:a16="http://schemas.microsoft.com/office/drawing/2014/main" id="{F2A42CDD-6950-4F8E-BBC1-CAF409259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35CC0-0D8E-4074-B812-CBF7AC0A8DBF}"/>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183419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7C46-A3E9-46FD-990B-D0A77BA77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E6C3E4-254C-439B-905D-0A6581C9359B}"/>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4" name="Footer Placeholder 3">
            <a:extLst>
              <a:ext uri="{FF2B5EF4-FFF2-40B4-BE49-F238E27FC236}">
                <a16:creationId xmlns:a16="http://schemas.microsoft.com/office/drawing/2014/main" id="{708A2B01-9EE0-46BA-867B-F4E8439EC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823B1-8FB5-40C1-AC6B-C7735A8A4D68}"/>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313730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CA12C-2B29-4E7C-8BB2-5D79B245A2E8}"/>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3" name="Footer Placeholder 2">
            <a:extLst>
              <a:ext uri="{FF2B5EF4-FFF2-40B4-BE49-F238E27FC236}">
                <a16:creationId xmlns:a16="http://schemas.microsoft.com/office/drawing/2014/main" id="{D5F4911E-5BB8-4849-A844-B1C5C1062A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5BE70-B364-4AAB-BD1B-00444B3EFC57}"/>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16812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382-916B-4638-B37D-3E0C0DF43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CF0AD-2A3B-45F6-86A0-F37BFD5AB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A7ADC-E449-43A3-B504-5ACE98142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51144E-3E7C-4D8F-A433-2073792209D7}"/>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6" name="Footer Placeholder 5">
            <a:extLst>
              <a:ext uri="{FF2B5EF4-FFF2-40B4-BE49-F238E27FC236}">
                <a16:creationId xmlns:a16="http://schemas.microsoft.com/office/drawing/2014/main" id="{DBB2870C-1E31-40EC-8417-0DAA690BE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CA88C-C245-4002-BE92-DD14BE3079FE}"/>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391740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FE4B-F123-4CEF-8C2B-DB054239A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CAF700-EBDA-44AA-A786-DEDFF27BD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D88781-F81A-49F0-B095-7AB58058E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819EC-ACF5-40A4-8A3B-3C786B97D068}"/>
              </a:ext>
            </a:extLst>
          </p:cNvPr>
          <p:cNvSpPr>
            <a:spLocks noGrp="1"/>
          </p:cNvSpPr>
          <p:nvPr>
            <p:ph type="dt" sz="half" idx="10"/>
          </p:nvPr>
        </p:nvSpPr>
        <p:spPr/>
        <p:txBody>
          <a:bodyPr/>
          <a:lstStyle/>
          <a:p>
            <a:fld id="{8B4E14AA-455C-4BF9-B63D-533E96223FD4}" type="datetimeFigureOut">
              <a:rPr lang="en-US" smtClean="0"/>
              <a:t>9/21/2018</a:t>
            </a:fld>
            <a:endParaRPr lang="en-US"/>
          </a:p>
        </p:txBody>
      </p:sp>
      <p:sp>
        <p:nvSpPr>
          <p:cNvPr id="6" name="Footer Placeholder 5">
            <a:extLst>
              <a:ext uri="{FF2B5EF4-FFF2-40B4-BE49-F238E27FC236}">
                <a16:creationId xmlns:a16="http://schemas.microsoft.com/office/drawing/2014/main" id="{169BB5B0-D035-4B5F-80FB-4DD1C89EB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CB24C-0A5B-4048-A969-50C4124E89D5}"/>
              </a:ext>
            </a:extLst>
          </p:cNvPr>
          <p:cNvSpPr>
            <a:spLocks noGrp="1"/>
          </p:cNvSpPr>
          <p:nvPr>
            <p:ph type="sldNum" sz="quarter" idx="12"/>
          </p:nvPr>
        </p:nvSpPr>
        <p:spPr/>
        <p:txBody>
          <a:bodyPr/>
          <a:lstStyle/>
          <a:p>
            <a:fld id="{3D4F4FF1-BA2B-4B54-8EA0-A50DFED2545A}" type="slidenum">
              <a:rPr lang="en-US" smtClean="0"/>
              <a:t>‹#›</a:t>
            </a:fld>
            <a:endParaRPr lang="en-US"/>
          </a:p>
        </p:txBody>
      </p:sp>
    </p:spTree>
    <p:extLst>
      <p:ext uri="{BB962C8B-B14F-4D97-AF65-F5344CB8AC3E}">
        <p14:creationId xmlns:p14="http://schemas.microsoft.com/office/powerpoint/2010/main" val="55808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7A3AC-12CD-4C75-9FC2-110FAC6A4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F8E34C-935B-45C4-BF8B-537BADBC7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B5262-7B18-4164-9A42-3426E7DE7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E14AA-455C-4BF9-B63D-533E96223FD4}" type="datetimeFigureOut">
              <a:rPr lang="en-US" smtClean="0"/>
              <a:t>9/21/2018</a:t>
            </a:fld>
            <a:endParaRPr lang="en-US"/>
          </a:p>
        </p:txBody>
      </p:sp>
      <p:sp>
        <p:nvSpPr>
          <p:cNvPr id="5" name="Footer Placeholder 4">
            <a:extLst>
              <a:ext uri="{FF2B5EF4-FFF2-40B4-BE49-F238E27FC236}">
                <a16:creationId xmlns:a16="http://schemas.microsoft.com/office/drawing/2014/main" id="{1F051BB8-46E6-4228-95D1-033E9D617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3F369A-E775-4B53-A8DC-1D00B0D7C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F4FF1-BA2B-4B54-8EA0-A50DFED2545A}" type="slidenum">
              <a:rPr lang="en-US" smtClean="0"/>
              <a:t>‹#›</a:t>
            </a:fld>
            <a:endParaRPr lang="en-US"/>
          </a:p>
        </p:txBody>
      </p:sp>
    </p:spTree>
    <p:extLst>
      <p:ext uri="{BB962C8B-B14F-4D97-AF65-F5344CB8AC3E}">
        <p14:creationId xmlns:p14="http://schemas.microsoft.com/office/powerpoint/2010/main" val="1044863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2E303E-109B-4601-A3D7-CA5CE19600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CB9F2-0F3B-4E00-AFB3-6A2F000EB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E7433-CBE9-4DB0-9F61-BFE65049F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36A91-DF21-42E0-8E9D-0484E1E145CB}" type="datetimeFigureOut">
              <a:rPr lang="en-US" smtClean="0"/>
              <a:t>9/21/2018</a:t>
            </a:fld>
            <a:endParaRPr lang="en-US"/>
          </a:p>
        </p:txBody>
      </p:sp>
      <p:sp>
        <p:nvSpPr>
          <p:cNvPr id="5" name="Footer Placeholder 4">
            <a:extLst>
              <a:ext uri="{FF2B5EF4-FFF2-40B4-BE49-F238E27FC236}">
                <a16:creationId xmlns:a16="http://schemas.microsoft.com/office/drawing/2014/main" id="{3760F9BA-A7FA-47C3-8EC6-2F88FEEBE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D5935-0880-493A-BF6A-F0368C805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66666-6346-4C1C-911E-005BAAA10D77}" type="slidenum">
              <a:rPr lang="en-US" smtClean="0"/>
              <a:t>‹#›</a:t>
            </a:fld>
            <a:endParaRPr lang="en-US"/>
          </a:p>
        </p:txBody>
      </p:sp>
    </p:spTree>
    <p:extLst>
      <p:ext uri="{BB962C8B-B14F-4D97-AF65-F5344CB8AC3E}">
        <p14:creationId xmlns:p14="http://schemas.microsoft.com/office/powerpoint/2010/main" val="2485599042"/>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logic-apps/quickstart-create-first-logic-app-workfl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utlook.com/"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hyperlink" Target="https://docs.microsoft.com/en-us/azure/app-service/app-service-web-get-started-dotnet" TargetMode="External"/><Relationship Id="rId5" Type="http://schemas.openxmlformats.org/officeDocument/2006/relationships/hyperlink" Target="https://docs.microsoft.com/en-us/azure/azure-functions/functions-twitter-email" TargetMode="External"/><Relationship Id="rId4" Type="http://schemas.openxmlformats.org/officeDocument/2006/relationships/hyperlink" Target="https://docs.microsoft.com/en-us/azure/azure-functions/functions-create-first-azure-fun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container-instances/container-instances-quickstart-port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app-service/containers/quickstart-docker-g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aks/kubernetes-walkthrough-port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service-fabric-mesh/service-fabric-mesh-quickstart-deploy-container" TargetMode="External"/><Relationship Id="rId2" Type="http://schemas.openxmlformats.org/officeDocument/2006/relationships/hyperlink" Target="https://docs.microsoft.com/en-us/azure/service-fabric-mesh/service-fabric-mesh-howto-setup-cli" TargetMode="Externa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dotn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devops-project/azure-devops-project-aspnet-core?toc=/en-us/azure/devops-project/toc.json&amp;bc=/en-us/azure/bread/toc.js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devops-project/azure-devops-project-nodejs?toc=/en-us/azure/devops-project/toc.json&amp;bc=/en-us/azure/bread/toc.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devops-project/azure-devops-project-aks?toc=/en-us/azure/devops-project/toc.json&amp;bc=/en-us/azure/bread/toc.js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devops-project/azure-devops-project-service-fabric?toc=/en-us/azure/devops-project/toc.json&amp;bc=/en-us/azure/bread/toc.js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cognitive-services/qnamaker/quickstarts/create-publish-knowledge-ba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github.com/Azure/LearnAI-Cognitive-Sea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cli/azure/install-azure-cli?view=azure-cli-latest"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5" Type="http://schemas.openxmlformats.org/officeDocument/2006/relationships/hyperlink" Target="https://code.visualstudio.com/download" TargetMode="External"/><Relationship Id="rId4" Type="http://schemas.openxmlformats.org/officeDocument/2006/relationships/hyperlink" Target="https://docs.microsoft.com/en-us/visualstudio/install/install-visual-studio?view=vs-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www.visualstudio.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net/core/"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5" Type="http://schemas.openxmlformats.org/officeDocument/2006/relationships/hyperlink" Target="https://docs.microsoft.com/en-us/azure/app-service/app-service-web-get-started-dotnet" TargetMode="External"/><Relationship Id="rId4" Type="http://schemas.openxmlformats.org/officeDocument/2006/relationships/hyperlink" Target="https://docs.microsoft.com/en-us/azure/app-service/app-service-web-tutorial-dotnetcore-sqldb"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app-service/app-service-web-get-started-dotnet" TargetMode="External"/><Relationship Id="rId2" Type="http://schemas.openxmlformats.org/officeDocument/2006/relationships/hyperlink" Target="https://docs.microsoft.com/en-us/azure/azure-functions/functions-create-first-azure-func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functions/functions-develop-vs#check-your-tools-version" TargetMode="External"/><Relationship Id="rId2" Type="http://schemas.openxmlformats.org/officeDocument/2006/relationships/hyperlink" Target="https://azure.microsoft.com/downloads/" TargetMode="External"/><Relationship Id="rId1" Type="http://schemas.openxmlformats.org/officeDocument/2006/relationships/slideLayout" Target="../slideLayouts/slideLayout2.xml"/><Relationship Id="rId5" Type="http://schemas.openxmlformats.org/officeDocument/2006/relationships/hyperlink" Target="https://docs.microsoft.com/en-us/azure/app-service/app-service-web-get-started-dotnet" TargetMode="External"/><Relationship Id="rId4" Type="http://schemas.openxmlformats.org/officeDocument/2006/relationships/hyperlink" Target="https://docs.microsoft.com/en-us/azure/azure-functions/functions-create-your-first-function-visual-stud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image002">
            <a:extLst>
              <a:ext uri="{FF2B5EF4-FFF2-40B4-BE49-F238E27FC236}">
                <a16:creationId xmlns:a16="http://schemas.microsoft.com/office/drawing/2014/main" id="{6C9F2998-5FC0-425E-8B14-740F8E81E4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74" r="9516"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 close up of a logo&#10;&#10;Description generated with high confidence">
            <a:extLst>
              <a:ext uri="{FF2B5EF4-FFF2-40B4-BE49-F238E27FC236}">
                <a16:creationId xmlns:a16="http://schemas.microsoft.com/office/drawing/2014/main" id="{41522839-0DAE-495D-83D1-C165CB089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90" y="152399"/>
            <a:ext cx="2547260" cy="936993"/>
          </a:xfrm>
          <a:prstGeom prst="rect">
            <a:avLst/>
          </a:prstGeom>
        </p:spPr>
      </p:pic>
    </p:spTree>
    <p:extLst>
      <p:ext uri="{BB962C8B-B14F-4D97-AF65-F5344CB8AC3E}">
        <p14:creationId xmlns:p14="http://schemas.microsoft.com/office/powerpoint/2010/main" val="283766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Logic App</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Beginner</a:t>
            </a:r>
            <a:r>
              <a:rPr lang="en-US" sz="2200" dirty="0"/>
              <a:t> </a:t>
            </a:r>
          </a:p>
          <a:p>
            <a:pPr marL="0" indent="0">
              <a:buNone/>
            </a:pPr>
            <a:r>
              <a:rPr lang="en-US" sz="1500" b="1" dirty="0"/>
              <a:t>Title</a:t>
            </a:r>
          </a:p>
          <a:p>
            <a:pPr marL="0" indent="0">
              <a:buNone/>
            </a:pPr>
            <a:r>
              <a:rPr lang="en-US" sz="1500" dirty="0"/>
              <a:t>Create your first automated workflow with Azure Logic Apps - Azure portal</a:t>
            </a:r>
          </a:p>
          <a:p>
            <a:pPr marL="0" indent="0">
              <a:buNone/>
            </a:pPr>
            <a:r>
              <a:rPr lang="en-US" sz="1500" dirty="0"/>
              <a:t>This lab introduces how to build your first automated workflow with Azure Logic Apps. In this article, you create a logic app that regularly checks a website's RSS feed for new items. If new items exist, the logic app sends an email for each item</a:t>
            </a:r>
          </a:p>
          <a:p>
            <a:pPr marL="0" indent="0">
              <a:buNone/>
            </a:pPr>
            <a:endParaRPr lang="en-US" sz="1500" b="1" dirty="0"/>
          </a:p>
          <a:p>
            <a:pPr marL="0" indent="0">
              <a:buNone/>
            </a:pPr>
            <a:r>
              <a:rPr lang="en-US" sz="1500" b="1" dirty="0"/>
              <a:t>Prerequisites</a:t>
            </a:r>
          </a:p>
          <a:p>
            <a:pPr marL="0" indent="0">
              <a:buNone/>
            </a:pPr>
            <a:r>
              <a:rPr lang="en-US" sz="1500" dirty="0"/>
              <a:t>None</a:t>
            </a:r>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326553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Logic App</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Create a function that integrates with Azure Logic Apps.</a:t>
            </a:r>
          </a:p>
          <a:p>
            <a:pPr marL="0" indent="0">
              <a:buNone/>
            </a:pPr>
            <a:r>
              <a:rPr lang="en-US" sz="1500" dirty="0"/>
              <a:t>This lab shows you how to use Functions with Logic Apps and Microsoft Cognitive Services on Azure to analyze sentiment from Twitter posts. An HTTP triggered function categorizes tweets as green, yellow, or red based on the sentiment score. An email is sent when poor sentiment is detected. </a:t>
            </a:r>
          </a:p>
          <a:p>
            <a:pPr marL="0" indent="0">
              <a:buNone/>
            </a:pPr>
            <a:r>
              <a:rPr lang="en-US" sz="1500" b="1" dirty="0"/>
              <a:t>Prerequisites</a:t>
            </a:r>
          </a:p>
          <a:p>
            <a:r>
              <a:rPr lang="en-US" sz="1500" dirty="0"/>
              <a:t>An active </a:t>
            </a:r>
            <a:r>
              <a:rPr lang="en-US" sz="1500" dirty="0">
                <a:hlinkClick r:id="rId2"/>
              </a:rPr>
              <a:t>Twitter</a:t>
            </a:r>
            <a:r>
              <a:rPr lang="en-US" sz="1500" dirty="0"/>
              <a:t> account. </a:t>
            </a:r>
          </a:p>
          <a:p>
            <a:r>
              <a:rPr lang="en-US" sz="1500" dirty="0"/>
              <a:t>An </a:t>
            </a:r>
            <a:r>
              <a:rPr lang="en-US" sz="1500" dirty="0">
                <a:hlinkClick r:id="rId3"/>
              </a:rPr>
              <a:t>Outlook.com</a:t>
            </a:r>
            <a:r>
              <a:rPr lang="en-US" sz="1500" dirty="0"/>
              <a:t> account (for sending notifications).</a:t>
            </a:r>
          </a:p>
          <a:p>
            <a:r>
              <a:rPr lang="en-US" sz="1500" dirty="0"/>
              <a:t>This topic uses as its starting point the resources created in </a:t>
            </a:r>
            <a:r>
              <a:rPr lang="en-US" sz="1500" dirty="0">
                <a:hlinkClick r:id="rId4"/>
              </a:rPr>
              <a:t>Create your first function from the Azure portal</a:t>
            </a:r>
            <a:r>
              <a:rPr lang="en-US" sz="1500" dirty="0"/>
              <a:t>.</a:t>
            </a:r>
            <a:br>
              <a:rPr lang="en-US" sz="1500" dirty="0"/>
            </a:br>
            <a:r>
              <a:rPr lang="en-US" sz="1500" dirty="0"/>
              <a:t>If you haven't already done so, complete these steps now to create your function app.</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5">
                  <a:extLst>
                    <a:ext uri="{A12FA001-AC4F-418D-AE19-62706E023703}">
                      <ahyp:hlinkClr xmlns:ahyp="http://schemas.microsoft.com/office/drawing/2018/hyperlinkcolor" val="tx"/>
                    </a:ext>
                  </a:extLst>
                </a:hlinkClick>
              </a:rPr>
              <a:t>Click here to start</a:t>
            </a:r>
            <a:r>
              <a:rPr lang="en-US" dirty="0">
                <a:solidFill>
                  <a:schemeClr val="bg1"/>
                </a:solidFill>
                <a:hlinkClick r:id="rId6">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89849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3517ED-E941-406B-B27A-157D816E9654}"/>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a:solidFill>
                  <a:srgbClr val="FFFFFF"/>
                </a:solidFill>
              </a:rPr>
              <a:t>Container and Microservices</a:t>
            </a:r>
            <a:endParaRPr lang="en-US" sz="54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581969C-7BC4-4AA2-9139-2798D7A4E902}"/>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dirty="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ks azure">
            <a:extLst>
              <a:ext uri="{FF2B5EF4-FFF2-40B4-BE49-F238E27FC236}">
                <a16:creationId xmlns:a16="http://schemas.microsoft.com/office/drawing/2014/main" id="{90A1B3F3-C0D0-48F2-A92F-38A7C587E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933" y="1649895"/>
            <a:ext cx="25717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A02F0AA8-2DAC-4B28-BBE3-3B52E0364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5686" y="2774915"/>
            <a:ext cx="2561716" cy="1344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CI azure">
            <a:extLst>
              <a:ext uri="{FF2B5EF4-FFF2-40B4-BE49-F238E27FC236}">
                <a16:creationId xmlns:a16="http://schemas.microsoft.com/office/drawing/2014/main" id="{C1AA3582-B336-4BEE-940F-792061504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701" y="3734870"/>
            <a:ext cx="2806162" cy="147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19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Container Instance</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Beginner</a:t>
            </a:r>
            <a:r>
              <a:rPr lang="en-US" sz="2200" dirty="0"/>
              <a:t> </a:t>
            </a:r>
          </a:p>
          <a:p>
            <a:pPr marL="0" indent="0">
              <a:buNone/>
            </a:pPr>
            <a:r>
              <a:rPr lang="en-US" sz="1500" b="1" dirty="0"/>
              <a:t>Title</a:t>
            </a:r>
          </a:p>
          <a:p>
            <a:pPr marL="0" indent="0">
              <a:buNone/>
            </a:pPr>
            <a:r>
              <a:rPr lang="en-US" sz="1500" dirty="0"/>
              <a:t>Create your first container in Azure Container Instances</a:t>
            </a:r>
          </a:p>
          <a:p>
            <a:pPr marL="0" indent="0">
              <a:buNone/>
            </a:pPr>
            <a:r>
              <a:rPr lang="en-US" sz="1500" dirty="0"/>
              <a:t>Azure Container Instances makes it easy to create and manage Docker containers in Azure, without having to provision virtual machines or adopt a higher-level service. In this lab, you use the Azure portal to create a container in Azure and expose it to the internet with a fully qualified domain name (FQDN).</a:t>
            </a:r>
          </a:p>
          <a:p>
            <a:pPr marL="0" indent="0">
              <a:buNone/>
            </a:pPr>
            <a:endParaRPr lang="en-US" sz="1500" b="1" dirty="0"/>
          </a:p>
          <a:p>
            <a:pPr marL="0" indent="0">
              <a:buNone/>
            </a:pPr>
            <a:r>
              <a:rPr lang="en-US" sz="1500" b="1" dirty="0"/>
              <a:t>Prerequisites</a:t>
            </a:r>
          </a:p>
          <a:p>
            <a:pPr marL="0" indent="0">
              <a:buNone/>
            </a:pPr>
            <a:r>
              <a:rPr lang="en-US" sz="1500" dirty="0"/>
              <a:t>None</a:t>
            </a:r>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87310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App Service Container </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Beginner</a:t>
            </a:r>
            <a:r>
              <a:rPr lang="en-US" sz="2200" dirty="0"/>
              <a:t> </a:t>
            </a:r>
          </a:p>
          <a:p>
            <a:pPr marL="0" indent="0">
              <a:buNone/>
            </a:pPr>
            <a:r>
              <a:rPr lang="en-US" sz="1500" b="1" dirty="0"/>
              <a:t>Title</a:t>
            </a:r>
          </a:p>
          <a:p>
            <a:pPr marL="0" indent="0">
              <a:buNone/>
            </a:pPr>
            <a:r>
              <a:rPr lang="en-US" sz="1500" dirty="0"/>
              <a:t>Deploy a Docker/Go web app in Web App for Containers</a:t>
            </a:r>
          </a:p>
          <a:p>
            <a:pPr marL="0" indent="0">
              <a:buNone/>
            </a:pPr>
            <a:r>
              <a:rPr lang="en-US" sz="1500" dirty="0"/>
              <a:t>App Service Linux provides pre-defined application stacks on Linux with support for languages such as .NET, PHP, Node.js and others. You can also use a custom Docker image to run your web app on an application stack that is not already defined in Azure. This lab shows how to create a web app and deploy a Go image from Docker Hub. </a:t>
            </a:r>
          </a:p>
          <a:p>
            <a:pPr marL="0" indent="0">
              <a:buNone/>
            </a:pPr>
            <a:endParaRPr lang="en-US" sz="1500" b="1" dirty="0"/>
          </a:p>
          <a:p>
            <a:pPr marL="0" indent="0">
              <a:buNone/>
            </a:pPr>
            <a:r>
              <a:rPr lang="en-US" sz="1500" b="1" dirty="0"/>
              <a:t>Prerequisites</a:t>
            </a:r>
          </a:p>
          <a:p>
            <a:pPr marL="0" indent="0">
              <a:buNone/>
            </a:pPr>
            <a:r>
              <a:rPr lang="en-US" sz="1500" dirty="0"/>
              <a:t>None</a:t>
            </a:r>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30613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Kubernetes </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Deploy an Azure Kubernetes Service (AKS) cluster.</a:t>
            </a:r>
          </a:p>
          <a:p>
            <a:pPr marL="0" indent="0">
              <a:buNone/>
            </a:pPr>
            <a:r>
              <a:rPr lang="en-US" sz="1500" dirty="0"/>
              <a:t>In this lab, you deploy an AKS cluster using the Azure portal. A multi-container application consisting of web front end and a Redis instance is then run on the cluster. Once completed, the application is accessible over the internet.</a:t>
            </a:r>
          </a:p>
          <a:p>
            <a:pPr marL="0" indent="0">
              <a:buNone/>
            </a:pPr>
            <a:r>
              <a:rPr lang="en-US" sz="1500" b="1" dirty="0"/>
              <a:t>Prerequisites</a:t>
            </a:r>
          </a:p>
          <a:p>
            <a:r>
              <a:rPr lang="en-US" sz="1500" dirty="0"/>
              <a:t>None</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69309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Service Fabric Mesh </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Deploy Hello World to Service Fabric Mesh</a:t>
            </a:r>
          </a:p>
          <a:p>
            <a:pPr marL="0" indent="0">
              <a:buNone/>
            </a:pPr>
            <a:r>
              <a:rPr lang="en-US" sz="1500" dirty="0"/>
              <a:t>Service Fabric Mesh makes it easy to create and manage microservices applications in Azure, without having to provision virtual machines. In this lab, you will create a Hello World application in Azure and expose it to the internet. </a:t>
            </a:r>
          </a:p>
          <a:p>
            <a:pPr marL="0" indent="0">
              <a:buNone/>
            </a:pPr>
            <a:r>
              <a:rPr lang="en-US" sz="1500" b="1" dirty="0"/>
              <a:t>Prerequisites</a:t>
            </a:r>
          </a:p>
          <a:p>
            <a:r>
              <a:rPr lang="en-US" sz="1500" dirty="0"/>
              <a:t>Install the </a:t>
            </a:r>
            <a:r>
              <a:rPr lang="en-US" sz="1500" dirty="0">
                <a:hlinkClick r:id="rId2"/>
              </a:rPr>
              <a:t>Service Fabric Mesh CLI</a:t>
            </a:r>
            <a:endParaRPr lang="en-US" sz="1500" dirty="0"/>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extLst>
                    <a:ext uri="{A12FA001-AC4F-418D-AE19-62706E023703}">
                      <ahyp:hlinkClr xmlns:ahyp="http://schemas.microsoft.com/office/drawing/2018/hyperlinkcolor" val="tx"/>
                    </a:ext>
                  </a:extLst>
                </a:hlinkClick>
              </a:rPr>
              <a:t>Click here to start</a:t>
            </a:r>
            <a:r>
              <a:rPr lang="en-US" dirty="0">
                <a:solidFill>
                  <a:schemeClr val="bg1"/>
                </a:solidFill>
                <a:hlinkClick r:id="rId4">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325902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3517ED-E941-406B-B27A-157D816E9654}"/>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a:solidFill>
                  <a:srgbClr val="FFFFFF"/>
                </a:solidFill>
              </a:rPr>
              <a:t>Azure DevOps</a:t>
            </a:r>
            <a:endParaRPr lang="en-US" sz="54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581969C-7BC4-4AA2-9139-2798D7A4E902}"/>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dirty="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azure devops">
            <a:extLst>
              <a:ext uri="{FF2B5EF4-FFF2-40B4-BE49-F238E27FC236}">
                <a16:creationId xmlns:a16="http://schemas.microsoft.com/office/drawing/2014/main" id="{1B6233F6-6D5A-4510-B440-D1B4C61B5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521" y="20574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78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DevOps Project .NET</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Create a CI/CD pipeline for .NET with the Azure DevOps Project</a:t>
            </a:r>
          </a:p>
          <a:p>
            <a:pPr marL="0" indent="0">
              <a:buNone/>
            </a:pPr>
            <a:endParaRPr lang="en-US" sz="1500" dirty="0"/>
          </a:p>
          <a:p>
            <a:pPr marL="0" indent="0">
              <a:buNone/>
            </a:pPr>
            <a:r>
              <a:rPr lang="en-US" sz="1500" dirty="0"/>
              <a:t>Configure continuous integration (CI) and continuous delivery (CD) for your .NET core or ASP.NET application with The Azure DevOps Project. The Azure DevOps project simplifies the initial configuration of a VSTS build and release pipeline. </a:t>
            </a:r>
          </a:p>
          <a:p>
            <a:pPr marL="0" indent="0">
              <a:buNone/>
            </a:pPr>
            <a:endParaRPr lang="en-US" sz="1500" b="1" dirty="0"/>
          </a:p>
          <a:p>
            <a:pPr marL="0" indent="0">
              <a:buNone/>
            </a:pPr>
            <a:r>
              <a:rPr lang="en-US" sz="1500" b="1" dirty="0"/>
              <a:t>Prerequisites</a:t>
            </a:r>
          </a:p>
          <a:p>
            <a:pPr marL="0" indent="0">
              <a:buNone/>
            </a:pPr>
            <a:r>
              <a:rPr lang="en-US" sz="1500" dirty="0"/>
              <a:t>None</a:t>
            </a:r>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271096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DevOps Project Node.js</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Create a CI/CD pipeline for Node.js with the Azure DevOps Project.</a:t>
            </a:r>
          </a:p>
          <a:p>
            <a:pPr marL="0" indent="0">
              <a:buNone/>
            </a:pPr>
            <a:endParaRPr lang="en-US" sz="1500" dirty="0"/>
          </a:p>
          <a:p>
            <a:pPr marL="0" indent="0">
              <a:buNone/>
            </a:pPr>
            <a:r>
              <a:rPr lang="en-US" sz="1500" dirty="0"/>
              <a:t>The Azure DevOps Project presents a simplified experience which creates Azure resources and sets up a continuous integration (CI) and continuous delivery (CD) pipeline for your Node.js app in Visual Studio Team Services (VSTS), which is Microsoft's DevOps solution for Azure.</a:t>
            </a:r>
          </a:p>
          <a:p>
            <a:pPr marL="0" indent="0">
              <a:buNone/>
            </a:pPr>
            <a:r>
              <a:rPr lang="en-US" sz="1500" b="1" dirty="0"/>
              <a:t>Prerequisites</a:t>
            </a:r>
          </a:p>
          <a:p>
            <a:r>
              <a:rPr lang="en-US" sz="1500" dirty="0"/>
              <a:t>None</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51841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6817-7E9F-4C9C-9407-A7843369A2C0}"/>
              </a:ext>
            </a:extLst>
          </p:cNvPr>
          <p:cNvSpPr>
            <a:spLocks noGrp="1"/>
          </p:cNvSpPr>
          <p:nvPr>
            <p:ph type="ctrTitle"/>
          </p:nvPr>
        </p:nvSpPr>
        <p:spPr>
          <a:xfrm>
            <a:off x="1524000" y="1122363"/>
            <a:ext cx="9144000" cy="2387600"/>
          </a:xfrm>
          <a:solidFill>
            <a:schemeClr val="bg2">
              <a:lumMod val="25000"/>
              <a:alpha val="53000"/>
            </a:schemeClr>
          </a:solidFill>
        </p:spPr>
        <p:txBody>
          <a:bodyPr>
            <a:normAutofit/>
          </a:bodyPr>
          <a:lstStyle/>
          <a:p>
            <a:r>
              <a:rPr lang="en-US" sz="8000" dirty="0">
                <a:solidFill>
                  <a:schemeClr val="bg1"/>
                </a:solidFill>
              </a:rPr>
              <a:t>Hands-On-Labs</a:t>
            </a:r>
          </a:p>
        </p:txBody>
      </p:sp>
      <p:sp>
        <p:nvSpPr>
          <p:cNvPr id="3" name="Subtitle 2">
            <a:extLst>
              <a:ext uri="{FF2B5EF4-FFF2-40B4-BE49-F238E27FC236}">
                <a16:creationId xmlns:a16="http://schemas.microsoft.com/office/drawing/2014/main" id="{ED1A207C-D060-4110-ACF7-4E23AB2FE2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6428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DevOps AKS</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Advance</a:t>
            </a:r>
            <a:r>
              <a:rPr lang="en-US" sz="2200" dirty="0"/>
              <a:t> </a:t>
            </a:r>
          </a:p>
          <a:p>
            <a:pPr marL="0" indent="0">
              <a:buNone/>
            </a:pPr>
            <a:r>
              <a:rPr lang="en-US" sz="1500" b="1" dirty="0"/>
              <a:t>Title</a:t>
            </a:r>
          </a:p>
          <a:p>
            <a:pPr marL="0" indent="0">
              <a:buNone/>
            </a:pPr>
            <a:r>
              <a:rPr lang="en-US" sz="1500" dirty="0"/>
              <a:t>Deploy your ASP.NET Core App to Azure Kubernetes Service (AKS) with the Azure DevOps Project</a:t>
            </a:r>
          </a:p>
          <a:p>
            <a:pPr marL="0" indent="0">
              <a:buNone/>
            </a:pPr>
            <a:r>
              <a:rPr lang="en-US" sz="1500" dirty="0"/>
              <a:t>The Azure DevOps Project presents a simplified experience where you bring your existing code and Git repository, or choose from one of the sample applications to create a continuous integration (CI) and continuous delivery (CD) pipeline to Azure. The DevOps project automatically creates Azure resources such as AKS, creates and configures a release pipeline in VSTS that includes a build definition for CI, sets up a release definition for CD, and then creates an Azure Application Insights resource for monitoring.</a:t>
            </a:r>
          </a:p>
          <a:p>
            <a:pPr marL="0" indent="0">
              <a:buNone/>
            </a:pPr>
            <a:r>
              <a:rPr lang="en-US" sz="1500" b="1" dirty="0"/>
              <a:t>Prerequisites</a:t>
            </a:r>
          </a:p>
          <a:p>
            <a:r>
              <a:rPr lang="en-US" sz="1500" dirty="0"/>
              <a:t>None</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71037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DevOps Azure </a:t>
            </a:r>
            <a:r>
              <a:rPr lang="en-US" sz="3600" dirty="0" err="1">
                <a:solidFill>
                  <a:schemeClr val="accent1"/>
                </a:solidFill>
              </a:rPr>
              <a:t>SfB</a:t>
            </a:r>
            <a:endParaRPr lang="en-US" sz="3600" dirty="0">
              <a:solidFill>
                <a:schemeClr val="accent1"/>
              </a:solidFill>
            </a:endParaRP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Advanced</a:t>
            </a:r>
            <a:r>
              <a:rPr lang="en-US" sz="2200" dirty="0"/>
              <a:t> </a:t>
            </a:r>
          </a:p>
          <a:p>
            <a:pPr marL="0" indent="0">
              <a:buNone/>
            </a:pPr>
            <a:r>
              <a:rPr lang="en-US" sz="1500" b="1" dirty="0"/>
              <a:t>Title</a:t>
            </a:r>
          </a:p>
          <a:p>
            <a:pPr marL="0" indent="0">
              <a:buNone/>
            </a:pPr>
            <a:r>
              <a:rPr lang="en-US" sz="1500" dirty="0"/>
              <a:t>Deploy your ASP.NET Core App to Azure Service Fabric with the Azure DevOps Project</a:t>
            </a:r>
          </a:p>
          <a:p>
            <a:pPr marL="0" indent="0">
              <a:buNone/>
            </a:pPr>
            <a:r>
              <a:rPr lang="en-US" sz="1500" dirty="0"/>
              <a:t>The Azure DevOps Project presents a simplified experience where you bring your existing code and Git repository, or choose from one of the sample applications to create a continuous integration (CI) and continuous delivery (CD) pipeline to Azure. The DevOps project automatically creates Azure resources such as Azure Service Fabric, creates and configures a release pipeline in VSTS that includes a build definition for CI, sets up a release definition for CD, and then creates an Azure Application Insights resource for monitoring.</a:t>
            </a:r>
          </a:p>
          <a:p>
            <a:pPr marL="0" indent="0">
              <a:buNone/>
            </a:pPr>
            <a:r>
              <a:rPr lang="en-US" sz="1500" b="1" dirty="0"/>
              <a:t>Prerequisites</a:t>
            </a:r>
          </a:p>
          <a:p>
            <a:r>
              <a:rPr lang="en-US" sz="1500" dirty="0"/>
              <a:t>None</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83373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33517ED-E941-406B-B27A-157D816E9654}"/>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dirty="0">
                <a:solidFill>
                  <a:srgbClr val="FFFFFF"/>
                </a:solidFill>
              </a:rPr>
              <a:t>Cognitive Services</a:t>
            </a:r>
            <a:endParaRPr lang="en-US" sz="5400" kern="1200" dirty="0">
              <a:solidFill>
                <a:srgbClr val="FFFFFF"/>
              </a:solidFill>
              <a:latin typeface="+mj-lt"/>
              <a:ea typeface="+mj-ea"/>
              <a:cs typeface="+mj-cs"/>
            </a:endParaRPr>
          </a:p>
        </p:txBody>
      </p:sp>
      <p:sp>
        <p:nvSpPr>
          <p:cNvPr id="5" name="Text Placeholder 4">
            <a:extLst>
              <a:ext uri="{FF2B5EF4-FFF2-40B4-BE49-F238E27FC236}">
                <a16:creationId xmlns:a16="http://schemas.microsoft.com/office/drawing/2014/main" id="{6581969C-7BC4-4AA2-9139-2798D7A4E902}"/>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dirty="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azure cognitive services">
            <a:extLst>
              <a:ext uri="{FF2B5EF4-FFF2-40B4-BE49-F238E27FC236}">
                <a16:creationId xmlns:a16="http://schemas.microsoft.com/office/drawing/2014/main" id="{80E5725B-D616-47E1-B221-D9FF6C5CA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454" y="1628775"/>
            <a:ext cx="42386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2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Q&amp;A Bot</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r>
              <a:rPr lang="en-US" sz="1900" b="1" dirty="0">
                <a:solidFill>
                  <a:prstClr val="black"/>
                </a:solidFill>
              </a:rPr>
              <a:t>Beginner</a:t>
            </a:r>
            <a:r>
              <a:rPr lang="en-US" sz="2200" dirty="0">
                <a:solidFill>
                  <a:prstClr val="black"/>
                </a:solidFill>
              </a:rPr>
              <a:t> </a:t>
            </a:r>
          </a:p>
          <a:p>
            <a:pPr marL="0" lvl="0" indent="0">
              <a:buNone/>
            </a:pPr>
            <a:r>
              <a:rPr lang="en-US" sz="1500" b="1" dirty="0">
                <a:solidFill>
                  <a:prstClr val="black"/>
                </a:solidFill>
              </a:rPr>
              <a:t>Title</a:t>
            </a:r>
          </a:p>
          <a:p>
            <a:pPr marL="0" lvl="0" indent="0">
              <a:buNone/>
            </a:pPr>
            <a:r>
              <a:rPr lang="en-US" sz="1500" dirty="0">
                <a:solidFill>
                  <a:prstClr val="black"/>
                </a:solidFill>
              </a:rPr>
              <a:t>Create a simple Q&amp;A bot on Azure using an FAQ page for the knowledge base.</a:t>
            </a:r>
          </a:p>
          <a:p>
            <a:pPr marL="0" lvl="0" indent="0">
              <a:buNone/>
            </a:pPr>
            <a:r>
              <a:rPr lang="en-US" sz="1500" dirty="0" err="1">
                <a:solidFill>
                  <a:prstClr val="black"/>
                </a:solidFill>
              </a:rPr>
              <a:t>QnA</a:t>
            </a:r>
            <a:r>
              <a:rPr lang="en-US" sz="1500" dirty="0">
                <a:solidFill>
                  <a:prstClr val="black"/>
                </a:solidFill>
              </a:rPr>
              <a:t> Maker enables you to power a question and answer service from your semi-structured content like FAQ documents or URLs and product manuals.</a:t>
            </a:r>
          </a:p>
          <a:p>
            <a:pPr marL="0" lvl="0" indent="0">
              <a:buNone/>
            </a:pPr>
            <a:endParaRPr lang="en-US" sz="1500" dirty="0">
              <a:solidFill>
                <a:prstClr val="black"/>
              </a:solidFill>
            </a:endParaRPr>
          </a:p>
          <a:p>
            <a:pPr marL="0" lvl="0" indent="0">
              <a:buNone/>
            </a:pPr>
            <a:r>
              <a:rPr lang="en-US" sz="1500" b="1" dirty="0">
                <a:solidFill>
                  <a:prstClr val="black"/>
                </a:solidFill>
              </a:rPr>
              <a:t>Prerequisites</a:t>
            </a:r>
          </a:p>
          <a:p>
            <a:pPr lvl="0"/>
            <a:r>
              <a:rPr lang="en-US" sz="1500" dirty="0">
                <a:solidFill>
                  <a:prstClr val="black"/>
                </a:solidFill>
              </a:rPr>
              <a:t>None</a:t>
            </a:r>
          </a:p>
          <a:p>
            <a:pPr marL="0" lvl="0" indent="0">
              <a:buNone/>
            </a:pPr>
            <a:endParaRPr lang="en-US" sz="1500" dirty="0">
              <a:solidFill>
                <a:prstClr val="black"/>
              </a:solidFill>
            </a:endParaRPr>
          </a:p>
          <a:p>
            <a:pPr marL="0" lvl="0" indent="0">
              <a:buNone/>
            </a:pPr>
            <a:endParaRPr lang="en-US" sz="1500" dirty="0">
              <a:solidFill>
                <a:prstClr val="black"/>
              </a:solidFill>
            </a:endParaRPr>
          </a:p>
          <a:p>
            <a:pPr marL="0" lvl="0" indent="0">
              <a:buNone/>
            </a:pPr>
            <a:endParaRPr lang="en-US" sz="2200" dirty="0">
              <a:solidFill>
                <a:prstClr val="black"/>
              </a:solidFill>
            </a:endParaRP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Click here to start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99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Cognitive</a:t>
            </a:r>
            <a:br>
              <a:rPr lang="en-US" sz="3600" dirty="0">
                <a:solidFill>
                  <a:schemeClr val="accent1"/>
                </a:solidFill>
              </a:rPr>
            </a:br>
            <a:r>
              <a:rPr lang="en-US" sz="3600" dirty="0">
                <a:solidFill>
                  <a:schemeClr val="accent1"/>
                </a:solidFill>
              </a:rPr>
              <a:t>Search</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endParaRPr lang="en-US" sz="1900" b="1" dirty="0">
              <a:solidFill>
                <a:prstClr val="black"/>
              </a:solidFill>
            </a:endParaRPr>
          </a:p>
          <a:p>
            <a:pPr marL="0" lvl="0" indent="0">
              <a:buNone/>
            </a:pPr>
            <a:r>
              <a:rPr lang="en-US" sz="1900" b="1" dirty="0">
                <a:solidFill>
                  <a:prstClr val="black"/>
                </a:solidFill>
              </a:rPr>
              <a:t>Intermediate &amp; Advanced</a:t>
            </a:r>
            <a:r>
              <a:rPr lang="en-US" sz="2200" dirty="0">
                <a:solidFill>
                  <a:prstClr val="black"/>
                </a:solidFill>
              </a:rPr>
              <a:t> </a:t>
            </a:r>
          </a:p>
          <a:p>
            <a:pPr marL="0" lvl="0" indent="0">
              <a:buNone/>
            </a:pPr>
            <a:r>
              <a:rPr lang="en-US" sz="1500" b="1" dirty="0">
                <a:solidFill>
                  <a:prstClr val="black"/>
                </a:solidFill>
              </a:rPr>
              <a:t>Title</a:t>
            </a:r>
          </a:p>
          <a:p>
            <a:pPr marL="0" lvl="0" indent="0">
              <a:buNone/>
            </a:pPr>
            <a:r>
              <a:rPr lang="en-US" sz="1500" dirty="0">
                <a:solidFill>
                  <a:srgbClr val="24292E"/>
                </a:solidFill>
              </a:rPr>
              <a:t>Create a Cognitive Search solution for all types of business documents. The documents include pdfs, docs, ppts and images, as well as documents with multiple languages.</a:t>
            </a:r>
          </a:p>
          <a:p>
            <a:pPr marL="0" lvl="0" indent="0">
              <a:buNone/>
            </a:pPr>
            <a:r>
              <a:rPr lang="en-US" sz="1500" dirty="0">
                <a:solidFill>
                  <a:prstClr val="black"/>
                </a:solidFill>
              </a:rPr>
              <a:t>Cognitive Search adds data extraction, natural language processing (NLP), and image processing skills to an Azure Search indexing pipeline, making previously unsearchable or unstructured content more searchable. Information created by Cognitive Search Skills, such as entity recognition or image analysis, gets added to an index in Azure Search.</a:t>
            </a:r>
          </a:p>
          <a:p>
            <a:pPr marL="0" lvl="0" indent="0">
              <a:buNone/>
            </a:pPr>
            <a:endParaRPr lang="en-US" sz="1500" dirty="0">
              <a:solidFill>
                <a:prstClr val="black"/>
              </a:solidFill>
            </a:endParaRPr>
          </a:p>
          <a:p>
            <a:pPr marL="0" lvl="0" indent="0">
              <a:buNone/>
            </a:pPr>
            <a:r>
              <a:rPr lang="en-US" sz="1500" b="1" dirty="0">
                <a:solidFill>
                  <a:prstClr val="black"/>
                </a:solidFill>
              </a:rPr>
              <a:t>Prerequisites</a:t>
            </a:r>
          </a:p>
          <a:p>
            <a:pPr lvl="0"/>
            <a:r>
              <a:rPr lang="en-US" sz="1500" dirty="0">
                <a:solidFill>
                  <a:prstClr val="black"/>
                </a:solidFill>
              </a:rPr>
              <a:t>None</a:t>
            </a:r>
          </a:p>
          <a:p>
            <a:pPr marL="0" lvl="0" indent="0">
              <a:buNone/>
            </a:pPr>
            <a:endParaRPr lang="en-US" sz="1500" dirty="0">
              <a:solidFill>
                <a:prstClr val="black"/>
              </a:solidFill>
            </a:endParaRPr>
          </a:p>
          <a:p>
            <a:pPr marL="0" lvl="0" indent="0">
              <a:buNone/>
            </a:pPr>
            <a:endParaRPr lang="en-US" sz="1500" dirty="0">
              <a:solidFill>
                <a:prstClr val="black"/>
              </a:solidFill>
            </a:endParaRPr>
          </a:p>
          <a:p>
            <a:pPr marL="0" lvl="0" indent="0">
              <a:buNone/>
            </a:pPr>
            <a:endParaRPr lang="en-US" sz="2200" dirty="0">
              <a:solidFill>
                <a:prstClr val="black"/>
              </a:solidFill>
            </a:endParaRP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2">
                  <a:extLst>
                    <a:ext uri="{A12FA001-AC4F-418D-AE19-62706E023703}">
                      <ahyp:hlinkClr xmlns:ahyp="http://schemas.microsoft.com/office/drawing/2018/hyperlinkcolor" val="tx"/>
                    </a:ext>
                  </a:extLst>
                </a:hlinkClick>
              </a:rPr>
              <a:t>Click here to start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02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7E722-9D18-45E6-AB62-FFDA5868CA8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Common Prerequisites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DC7476-404E-45DA-A376-99248EA85A91}"/>
              </a:ext>
            </a:extLst>
          </p:cNvPr>
          <p:cNvSpPr>
            <a:spLocks noGrp="1"/>
          </p:cNvSpPr>
          <p:nvPr>
            <p:ph idx="1"/>
          </p:nvPr>
        </p:nvSpPr>
        <p:spPr>
          <a:xfrm>
            <a:off x="4976031" y="963877"/>
            <a:ext cx="6377769" cy="4930246"/>
          </a:xfrm>
        </p:spPr>
        <p:txBody>
          <a:bodyPr anchor="ctr">
            <a:normAutofit/>
          </a:bodyPr>
          <a:lstStyle/>
          <a:p>
            <a:r>
              <a:rPr lang="en-US" sz="2400"/>
              <a:t>Free Azure Subscription click </a:t>
            </a:r>
            <a:r>
              <a:rPr lang="en-US" sz="2400">
                <a:hlinkClick r:id="rId2"/>
              </a:rPr>
              <a:t>here</a:t>
            </a:r>
            <a:endParaRPr lang="en-US" sz="2400"/>
          </a:p>
          <a:p>
            <a:r>
              <a:rPr lang="en-US" sz="2400"/>
              <a:t>Install Azure CLI </a:t>
            </a:r>
            <a:r>
              <a:rPr lang="en-US" sz="2400">
                <a:hlinkClick r:id="rId3"/>
              </a:rPr>
              <a:t>click here</a:t>
            </a:r>
            <a:endParaRPr lang="en-US" sz="2400"/>
          </a:p>
          <a:p>
            <a:r>
              <a:rPr lang="en-US" sz="2400"/>
              <a:t>Install Visual Studio </a:t>
            </a:r>
            <a:r>
              <a:rPr lang="en-US" sz="2400">
                <a:hlinkClick r:id="rId4"/>
              </a:rPr>
              <a:t>click here </a:t>
            </a:r>
            <a:endParaRPr lang="en-US" sz="2400"/>
          </a:p>
          <a:p>
            <a:r>
              <a:rPr lang="en-US" sz="2400"/>
              <a:t>Install VS Code </a:t>
            </a:r>
            <a:r>
              <a:rPr lang="en-US" sz="2400">
                <a:hlinkClick r:id="rId5"/>
              </a:rPr>
              <a:t>click here</a:t>
            </a:r>
            <a:endParaRPr lang="en-US" sz="2400"/>
          </a:p>
          <a:p>
            <a:r>
              <a:rPr lang="en-US" sz="2400"/>
              <a:t>Install </a:t>
            </a:r>
            <a:r>
              <a:rPr lang="en-US" sz="2400">
                <a:hlinkClick r:id="rId6"/>
              </a:rPr>
              <a:t>Git</a:t>
            </a:r>
            <a:r>
              <a:rPr lang="en-US" sz="2400"/>
              <a:t> </a:t>
            </a:r>
          </a:p>
        </p:txBody>
      </p:sp>
    </p:spTree>
    <p:extLst>
      <p:ext uri="{BB962C8B-B14F-4D97-AF65-F5344CB8AC3E}">
        <p14:creationId xmlns:p14="http://schemas.microsoft.com/office/powerpoint/2010/main" val="421054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3517ED-E941-406B-B27A-157D816E9654}"/>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a:solidFill>
                  <a:srgbClr val="FFFFFF"/>
                </a:solidFill>
                <a:latin typeface="+mj-lt"/>
                <a:ea typeface="+mj-ea"/>
                <a:cs typeface="+mj-cs"/>
              </a:rPr>
              <a:t>Azure App Services </a:t>
            </a:r>
          </a:p>
        </p:txBody>
      </p:sp>
      <p:sp>
        <p:nvSpPr>
          <p:cNvPr id="5" name="Text Placeholder 4">
            <a:extLst>
              <a:ext uri="{FF2B5EF4-FFF2-40B4-BE49-F238E27FC236}">
                <a16:creationId xmlns:a16="http://schemas.microsoft.com/office/drawing/2014/main" id="{6581969C-7BC4-4AA2-9139-2798D7A4E902}"/>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sign&#10;&#10;Description generated with high confidence">
            <a:extLst>
              <a:ext uri="{FF2B5EF4-FFF2-40B4-BE49-F238E27FC236}">
                <a16:creationId xmlns:a16="http://schemas.microsoft.com/office/drawing/2014/main" id="{7F495D91-B4C0-4991-B890-D4F6F984F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0309"/>
            <a:ext cx="5459470" cy="2598357"/>
          </a:xfrm>
          <a:prstGeom prst="rect">
            <a:avLst/>
          </a:prstGeom>
        </p:spPr>
      </p:pic>
    </p:spTree>
    <p:extLst>
      <p:ext uri="{BB962C8B-B14F-4D97-AF65-F5344CB8AC3E}">
        <p14:creationId xmlns:p14="http://schemas.microsoft.com/office/powerpoint/2010/main" val="122487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37ED-B412-489E-88EA-0A5398A7801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App Services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E24882-7C74-487F-AEAD-C43166520511}"/>
              </a:ext>
            </a:extLst>
          </p:cNvPr>
          <p:cNvSpPr>
            <a:spLocks noGrp="1"/>
          </p:cNvSpPr>
          <p:nvPr>
            <p:ph idx="1"/>
          </p:nvPr>
        </p:nvSpPr>
        <p:spPr>
          <a:xfrm>
            <a:off x="4976031" y="963877"/>
            <a:ext cx="6377769" cy="4930246"/>
          </a:xfrm>
        </p:spPr>
        <p:txBody>
          <a:bodyPr anchor="ctr">
            <a:normAutofit/>
          </a:bodyPr>
          <a:lstStyle/>
          <a:p>
            <a:pPr marL="0" indent="0">
              <a:buNone/>
            </a:pPr>
            <a:r>
              <a:rPr lang="en-US" sz="1800" b="1" dirty="0"/>
              <a:t>Beginner</a:t>
            </a:r>
          </a:p>
          <a:p>
            <a:pPr marL="0" indent="0">
              <a:buNone/>
            </a:pPr>
            <a:r>
              <a:rPr lang="en-US" sz="1500" b="1" dirty="0"/>
              <a:t>Title </a:t>
            </a:r>
          </a:p>
          <a:p>
            <a:pPr marL="0" indent="0">
              <a:buNone/>
            </a:pPr>
            <a:r>
              <a:rPr lang="en-US" sz="1500" dirty="0"/>
              <a:t>Create an ASP.NET Core web app in Azure</a:t>
            </a:r>
          </a:p>
          <a:p>
            <a:pPr marL="0" indent="0">
              <a:buNone/>
            </a:pPr>
            <a:r>
              <a:rPr lang="en-US" sz="1500" dirty="0"/>
              <a:t>Azure Web Apps provides a highly scalable, self-patching web hosting service. This lab shows how to deploy your first ASP.NET Core web app to Azure Web Apps. When you're finished, you'll have a resource group that consists of an App Service plan and an Azure web app with a deployed web application.</a:t>
            </a:r>
          </a:p>
          <a:p>
            <a:pPr marL="0" indent="0">
              <a:buNone/>
            </a:pPr>
            <a:r>
              <a:rPr lang="en-US" sz="1500" b="1" dirty="0"/>
              <a:t>Prerequisites </a:t>
            </a:r>
          </a:p>
          <a:p>
            <a:r>
              <a:rPr lang="en-US" sz="1500" dirty="0"/>
              <a:t>To complete this tutorial:</a:t>
            </a:r>
          </a:p>
          <a:p>
            <a:r>
              <a:rPr lang="en-US" sz="1500" dirty="0"/>
              <a:t>Install </a:t>
            </a:r>
            <a:r>
              <a:rPr lang="en-US" sz="1500" u="sng" dirty="0">
                <a:hlinkClick r:id="rId2"/>
              </a:rPr>
              <a:t>Visual Studio 2017</a:t>
            </a:r>
            <a:r>
              <a:rPr lang="en-US" sz="1500" dirty="0"/>
              <a:t> with the </a:t>
            </a:r>
            <a:r>
              <a:rPr lang="en-US" sz="1500" b="1" dirty="0"/>
              <a:t>ASP.NET and web development</a:t>
            </a:r>
            <a:r>
              <a:rPr lang="en-US" sz="1500" dirty="0"/>
              <a:t> workload.</a:t>
            </a:r>
          </a:p>
          <a:p>
            <a:r>
              <a:rPr lang="en-US" sz="1500" dirty="0"/>
              <a:t>If you've installed Visual Studio already, add the workload in Visual Studio by clicking </a:t>
            </a:r>
            <a:r>
              <a:rPr lang="en-US" sz="1500" b="1" dirty="0"/>
              <a:t>Tools</a:t>
            </a:r>
            <a:r>
              <a:rPr lang="en-US" sz="1500" dirty="0"/>
              <a:t> &gt; </a:t>
            </a:r>
            <a:r>
              <a:rPr lang="en-US" sz="1500" b="1" dirty="0"/>
              <a:t>Get Tools and Features</a:t>
            </a:r>
            <a:r>
              <a:rPr lang="en-US" sz="1500" dirty="0"/>
              <a:t>.</a:t>
            </a:r>
          </a:p>
          <a:p>
            <a:pPr marL="0" indent="0">
              <a:buNone/>
            </a:pPr>
            <a:endParaRPr lang="en-US" sz="1500" dirty="0"/>
          </a:p>
          <a:p>
            <a:pPr marL="0" indent="0">
              <a:buNone/>
            </a:pPr>
            <a:r>
              <a:rPr lang="en-US" sz="1500" dirty="0"/>
              <a:t> </a:t>
            </a:r>
          </a:p>
          <a:p>
            <a:pPr marL="0" indent="0">
              <a:buNone/>
            </a:pPr>
            <a:endParaRPr lang="en-US" sz="1500" dirty="0"/>
          </a:p>
          <a:p>
            <a:pPr marL="0" indent="0">
              <a:buNone/>
            </a:pPr>
            <a:endParaRPr lang="en-US" sz="1500" dirty="0"/>
          </a:p>
        </p:txBody>
      </p:sp>
      <p:sp>
        <p:nvSpPr>
          <p:cNvPr id="7" name="Rectangle: Rounded Corners 6">
            <a:extLst>
              <a:ext uri="{FF2B5EF4-FFF2-40B4-BE49-F238E27FC236}">
                <a16:creationId xmlns:a16="http://schemas.microsoft.com/office/drawing/2014/main" id="{80DF352E-DCDB-45C9-B6F5-5B33B1844620}"/>
              </a:ext>
            </a:extLst>
          </p:cNvPr>
          <p:cNvSpPr/>
          <p:nvPr/>
        </p:nvSpPr>
        <p:spPr>
          <a:xfrm>
            <a:off x="6455664" y="4720998"/>
            <a:ext cx="292608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extLst>
                    <a:ext uri="{A12FA001-AC4F-418D-AE19-62706E023703}">
                      <ahyp:hlinkClr xmlns:ahyp="http://schemas.microsoft.com/office/drawing/2018/hyperlinkcolor" val="tx"/>
                    </a:ext>
                  </a:extLst>
                </a:hlinkClick>
              </a:rPr>
              <a:t>Click here to start </a:t>
            </a:r>
            <a:endParaRPr lang="en-US" dirty="0">
              <a:solidFill>
                <a:schemeClr val="bg1"/>
              </a:solidFill>
            </a:endParaRPr>
          </a:p>
        </p:txBody>
      </p:sp>
    </p:spTree>
    <p:extLst>
      <p:ext uri="{BB962C8B-B14F-4D97-AF65-F5344CB8AC3E}">
        <p14:creationId xmlns:p14="http://schemas.microsoft.com/office/powerpoint/2010/main" val="296162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App Services</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Build a .NET Core and SQL Database web app in Azure App Service</a:t>
            </a:r>
          </a:p>
          <a:p>
            <a:pPr marL="0" indent="0">
              <a:buNone/>
            </a:pPr>
            <a:r>
              <a:rPr lang="en-US" sz="1500" dirty="0"/>
              <a:t>App Service provides a highly scalable, self-patching web hosting service in Azure. This tutorial shows how to create a .NET Core web app and connect it to a SQL Database. When you're done, you'll have a .NET Core MVC app running in App Service.</a:t>
            </a:r>
          </a:p>
          <a:p>
            <a:pPr marL="0" indent="0">
              <a:buNone/>
            </a:pPr>
            <a:r>
              <a:rPr lang="en-US" sz="1500" b="1" dirty="0"/>
              <a:t>Prerequisites</a:t>
            </a:r>
          </a:p>
          <a:p>
            <a:pPr marL="0" indent="0">
              <a:buNone/>
            </a:pPr>
            <a:r>
              <a:rPr lang="en-US" sz="1500" dirty="0"/>
              <a:t>To complete this tutorial:</a:t>
            </a:r>
          </a:p>
          <a:p>
            <a:r>
              <a:rPr lang="en-US" sz="1500" dirty="0">
                <a:hlinkClick r:id="rId2"/>
              </a:rPr>
              <a:t>Install Git</a:t>
            </a:r>
            <a:endParaRPr lang="en-US" sz="1500" dirty="0"/>
          </a:p>
          <a:p>
            <a:r>
              <a:rPr lang="en-US" sz="1500" dirty="0">
                <a:hlinkClick r:id="rId3"/>
              </a:rPr>
              <a:t>Install .NET Core</a:t>
            </a: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4">
                  <a:extLst>
                    <a:ext uri="{A12FA001-AC4F-418D-AE19-62706E023703}">
                      <ahyp:hlinkClr xmlns:ahyp="http://schemas.microsoft.com/office/drawing/2018/hyperlinkcolor" val="tx"/>
                    </a:ext>
                  </a:extLst>
                </a:hlinkClick>
              </a:rPr>
              <a:t>Click here to start</a:t>
            </a:r>
            <a:r>
              <a:rPr lang="en-US" dirty="0">
                <a:solidFill>
                  <a:schemeClr val="bg1"/>
                </a:solidFill>
                <a:hlinkClick r:id="rId5">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43059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3517ED-E941-406B-B27A-157D816E9654}"/>
              </a:ext>
            </a:extLst>
          </p:cNvPr>
          <p:cNvSpPr>
            <a:spLocks noGrp="1"/>
          </p:cNvSpPr>
          <p:nvPr>
            <p:ph type="title"/>
          </p:nvPr>
        </p:nvSpPr>
        <p:spPr>
          <a:xfrm>
            <a:off x="634276" y="803705"/>
            <a:ext cx="4208656" cy="3034857"/>
          </a:xfrm>
        </p:spPr>
        <p:txBody>
          <a:bodyPr vert="horz" lIns="91440" tIns="45720" rIns="91440" bIns="45720" rtlCol="0" anchor="b">
            <a:normAutofit/>
          </a:bodyPr>
          <a:lstStyle/>
          <a:p>
            <a:pPr algn="r"/>
            <a:r>
              <a:rPr lang="en-US" sz="5400" kern="1200" dirty="0">
                <a:solidFill>
                  <a:srgbClr val="FFFFFF"/>
                </a:solidFill>
                <a:latin typeface="+mj-lt"/>
                <a:ea typeface="+mj-ea"/>
                <a:cs typeface="+mj-cs"/>
              </a:rPr>
              <a:t>Azure Serverless  </a:t>
            </a:r>
          </a:p>
        </p:txBody>
      </p:sp>
      <p:sp>
        <p:nvSpPr>
          <p:cNvPr id="5" name="Text Placeholder 4">
            <a:extLst>
              <a:ext uri="{FF2B5EF4-FFF2-40B4-BE49-F238E27FC236}">
                <a16:creationId xmlns:a16="http://schemas.microsoft.com/office/drawing/2014/main" id="{6581969C-7BC4-4AA2-9139-2798D7A4E902}"/>
              </a:ext>
            </a:extLst>
          </p:cNvPr>
          <p:cNvSpPr>
            <a:spLocks noGrp="1"/>
          </p:cNvSpPr>
          <p:nvPr>
            <p:ph type="body" idx="1"/>
          </p:nvPr>
        </p:nvSpPr>
        <p:spPr>
          <a:xfrm>
            <a:off x="638921" y="4013165"/>
            <a:ext cx="4204012" cy="2205732"/>
          </a:xfrm>
        </p:spPr>
        <p:txBody>
          <a:bodyPr vert="horz" lIns="91440" tIns="45720" rIns="91440" bIns="45720" rtlCol="0" anchor="t">
            <a:normAutofit/>
          </a:bodyPr>
          <a:lstStyle/>
          <a:p>
            <a:pPr algn="r"/>
            <a:endParaRPr lang="en-US" sz="1800" kern="1200">
              <a:solidFill>
                <a:srgbClr val="FFFFFF"/>
              </a:solidFill>
              <a:latin typeface="+mn-lt"/>
              <a:ea typeface="+mn-ea"/>
              <a:cs typeface="+mn-cs"/>
            </a:endParaRPr>
          </a:p>
        </p:txBody>
      </p:sp>
      <p:cxnSp>
        <p:nvCxnSpPr>
          <p:cNvPr id="26" name="Straight Connector 25">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logo&#10;&#10;Description generated with high confidence">
            <a:extLst>
              <a:ext uri="{FF2B5EF4-FFF2-40B4-BE49-F238E27FC236}">
                <a16:creationId xmlns:a16="http://schemas.microsoft.com/office/drawing/2014/main" id="{AED8C330-65C1-4445-8839-E86EAEB99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454" y="1681382"/>
            <a:ext cx="3788265" cy="3073498"/>
          </a:xfrm>
          <a:prstGeom prst="rect">
            <a:avLst/>
          </a:prstGeom>
        </p:spPr>
      </p:pic>
    </p:spTree>
    <p:extLst>
      <p:ext uri="{BB962C8B-B14F-4D97-AF65-F5344CB8AC3E}">
        <p14:creationId xmlns:p14="http://schemas.microsoft.com/office/powerpoint/2010/main" val="116274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Function</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r>
              <a:rPr lang="en-US" sz="1900" b="1" dirty="0"/>
              <a:t>Beginner</a:t>
            </a:r>
            <a:r>
              <a:rPr lang="en-US" sz="2200" dirty="0"/>
              <a:t> </a:t>
            </a:r>
          </a:p>
          <a:p>
            <a:pPr marL="0" indent="0">
              <a:buNone/>
            </a:pPr>
            <a:r>
              <a:rPr lang="en-US" sz="1500" b="1" dirty="0"/>
              <a:t>Title</a:t>
            </a:r>
          </a:p>
          <a:p>
            <a:pPr marL="0" indent="0">
              <a:buNone/>
            </a:pPr>
            <a:r>
              <a:rPr lang="en-US" sz="1500" dirty="0"/>
              <a:t>Create your first function in the Azure portal.</a:t>
            </a:r>
          </a:p>
          <a:p>
            <a:pPr marL="0" indent="0">
              <a:buNone/>
            </a:pPr>
            <a:r>
              <a:rPr lang="en-US" sz="1500" dirty="0"/>
              <a:t>Azure Functions lets you execute your code in a serverless environment without having to first create a VM or publish a web application. In this lab, learn how to use Functions to create a "hello world" function in the Azure portal. </a:t>
            </a:r>
          </a:p>
          <a:p>
            <a:pPr marL="0" indent="0">
              <a:buNone/>
            </a:pPr>
            <a:r>
              <a:rPr lang="en-US" sz="1500" b="1" dirty="0"/>
              <a:t>Prerequisites</a:t>
            </a:r>
          </a:p>
          <a:p>
            <a:pPr marL="0" indent="0">
              <a:buNone/>
            </a:pPr>
            <a:r>
              <a:rPr lang="en-US" sz="1500" dirty="0"/>
              <a:t>None</a:t>
            </a:r>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extLst>
                    <a:ext uri="{A12FA001-AC4F-418D-AE19-62706E023703}">
                      <ahyp:hlinkClr xmlns:ahyp="http://schemas.microsoft.com/office/drawing/2018/hyperlinkcolor" val="tx"/>
                    </a:ext>
                  </a:extLst>
                </a:hlinkClick>
              </a:rPr>
              <a:t>Click here to start</a:t>
            </a:r>
            <a:r>
              <a:rPr lang="en-US" dirty="0">
                <a:solidFill>
                  <a:schemeClr val="bg1"/>
                </a:solidFill>
                <a:hlinkClick r:id="rId3">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328159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0CE3AD-9B55-47B6-AC53-29FCF2ACB1F2}"/>
              </a:ext>
            </a:extLst>
          </p:cNvPr>
          <p:cNvSpPr>
            <a:spLocks noGrp="1"/>
          </p:cNvSpPr>
          <p:nvPr>
            <p:ph type="title"/>
          </p:nvPr>
        </p:nvSpPr>
        <p:spPr>
          <a:xfrm>
            <a:off x="838200" y="963877"/>
            <a:ext cx="3494362" cy="4930246"/>
          </a:xfrm>
        </p:spPr>
        <p:txBody>
          <a:bodyPr>
            <a:normAutofit/>
          </a:bodyPr>
          <a:lstStyle/>
          <a:p>
            <a:pPr algn="r"/>
            <a:r>
              <a:rPr lang="en-US" sz="3600" dirty="0">
                <a:solidFill>
                  <a:schemeClr val="accent1"/>
                </a:solidFill>
              </a:rPr>
              <a:t>Azure Function</a:t>
            </a:r>
          </a:p>
        </p:txBody>
      </p:sp>
      <p:cxnSp>
        <p:nvCxnSpPr>
          <p:cNvPr id="23" name="Straight Connector 1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39C6E748-0F85-4B79-93B3-2776015AE39D}"/>
              </a:ext>
            </a:extLst>
          </p:cNvPr>
          <p:cNvSpPr>
            <a:spLocks noGrp="1"/>
          </p:cNvSpPr>
          <p:nvPr>
            <p:ph idx="1"/>
          </p:nvPr>
        </p:nvSpPr>
        <p:spPr>
          <a:xfrm>
            <a:off x="4976031" y="613458"/>
            <a:ext cx="6377769" cy="5280665"/>
          </a:xfrm>
        </p:spPr>
        <p:txBody>
          <a:bodyPr anchor="ctr">
            <a:normAutofit/>
          </a:bodyPr>
          <a:lstStyle/>
          <a:p>
            <a:pPr marL="0" indent="0">
              <a:buNone/>
            </a:pPr>
            <a:endParaRPr lang="en-US" sz="1900" b="1" dirty="0"/>
          </a:p>
          <a:p>
            <a:pPr marL="0" indent="0">
              <a:buNone/>
            </a:pPr>
            <a:r>
              <a:rPr lang="en-US" sz="1900" b="1" dirty="0"/>
              <a:t>Intermediate</a:t>
            </a:r>
            <a:r>
              <a:rPr lang="en-US" sz="2200" dirty="0"/>
              <a:t> </a:t>
            </a:r>
          </a:p>
          <a:p>
            <a:pPr marL="0" indent="0">
              <a:buNone/>
            </a:pPr>
            <a:r>
              <a:rPr lang="en-US" sz="1500" b="1" dirty="0"/>
              <a:t>Title</a:t>
            </a:r>
          </a:p>
          <a:p>
            <a:pPr marL="0" indent="0">
              <a:buNone/>
            </a:pPr>
            <a:r>
              <a:rPr lang="en-US" sz="1500" dirty="0"/>
              <a:t>Create your first function using Visual Studio.</a:t>
            </a:r>
          </a:p>
          <a:p>
            <a:pPr marL="0" indent="0">
              <a:buNone/>
            </a:pPr>
            <a:r>
              <a:rPr lang="en-US" sz="1500" dirty="0"/>
              <a:t>Azure Functions lets you execute your code in a serverless environment without having to first create a VM or publish a web application. </a:t>
            </a:r>
          </a:p>
          <a:p>
            <a:pPr marL="0" indent="0">
              <a:buNone/>
            </a:pPr>
            <a:r>
              <a:rPr lang="en-US" sz="1500" dirty="0"/>
              <a:t>In this lab, you learn how to use the Visual Studio 2017 tools for Azure Functions to locally create and test a "hello world" function. You then publish the function code to Azure. These tools are available as part of the Azure development workload in Visual Studio 2017.</a:t>
            </a:r>
          </a:p>
          <a:p>
            <a:pPr marL="0" indent="0">
              <a:buNone/>
            </a:pPr>
            <a:r>
              <a:rPr lang="en-US" sz="1500" b="1" dirty="0"/>
              <a:t>Prerequisites</a:t>
            </a:r>
          </a:p>
          <a:p>
            <a:r>
              <a:rPr lang="en-US" sz="1500" dirty="0"/>
              <a:t>Install </a:t>
            </a:r>
            <a:r>
              <a:rPr lang="en-US" sz="1500" u="sng" dirty="0">
                <a:hlinkClick r:id="rId2"/>
              </a:rPr>
              <a:t>Visual Studio 2017</a:t>
            </a:r>
            <a:r>
              <a:rPr lang="en-US" sz="1500" dirty="0"/>
              <a:t> and ensure that the </a:t>
            </a:r>
            <a:r>
              <a:rPr lang="en-US" sz="1500" b="1" dirty="0"/>
              <a:t>Azure development</a:t>
            </a:r>
            <a:r>
              <a:rPr lang="en-US" sz="1500" dirty="0"/>
              <a:t> workload is also installed.</a:t>
            </a:r>
          </a:p>
          <a:p>
            <a:r>
              <a:rPr lang="en-US" sz="1500" dirty="0"/>
              <a:t>Make sure you have the </a:t>
            </a:r>
            <a:r>
              <a:rPr lang="en-US" sz="1500" u="sng" dirty="0">
                <a:hlinkClick r:id="rId3"/>
              </a:rPr>
              <a:t>latest Azure Functions tools</a:t>
            </a:r>
            <a:r>
              <a:rPr lang="en-US" sz="1500" dirty="0"/>
              <a:t>.</a:t>
            </a:r>
          </a:p>
          <a:p>
            <a:pPr marL="0" indent="0">
              <a:buNone/>
            </a:pPr>
            <a:endParaRPr lang="en-US" sz="1500" dirty="0"/>
          </a:p>
          <a:p>
            <a:pPr marL="0" indent="0">
              <a:buNone/>
            </a:pPr>
            <a:endParaRPr lang="en-US" sz="1500" dirty="0"/>
          </a:p>
          <a:p>
            <a:pPr marL="0" indent="0">
              <a:buNone/>
            </a:pPr>
            <a:endParaRPr lang="en-US" sz="2200" dirty="0"/>
          </a:p>
        </p:txBody>
      </p:sp>
      <p:sp>
        <p:nvSpPr>
          <p:cNvPr id="22" name="Rectangle: Rounded Corners 21">
            <a:extLst>
              <a:ext uri="{FF2B5EF4-FFF2-40B4-BE49-F238E27FC236}">
                <a16:creationId xmlns:a16="http://schemas.microsoft.com/office/drawing/2014/main" id="{7281563F-7B17-4E80-8E24-ACF6C2C4492E}"/>
              </a:ext>
            </a:extLst>
          </p:cNvPr>
          <p:cNvSpPr/>
          <p:nvPr/>
        </p:nvSpPr>
        <p:spPr>
          <a:xfrm>
            <a:off x="6409365" y="5330751"/>
            <a:ext cx="2926080" cy="5604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4">
                  <a:extLst>
                    <a:ext uri="{A12FA001-AC4F-418D-AE19-62706E023703}">
                      <ahyp:hlinkClr xmlns:ahyp="http://schemas.microsoft.com/office/drawing/2018/hyperlinkcolor" val="tx"/>
                    </a:ext>
                  </a:extLst>
                </a:hlinkClick>
              </a:rPr>
              <a:t>Click here to start</a:t>
            </a:r>
            <a:r>
              <a:rPr lang="en-US" dirty="0">
                <a:solidFill>
                  <a:schemeClr val="bg1"/>
                </a:solidFill>
                <a:hlinkClick r:id="rId5">
                  <a:extLst>
                    <a:ext uri="{A12FA001-AC4F-418D-AE19-62706E023703}">
                      <ahyp:hlinkClr xmlns:ahyp="http://schemas.microsoft.com/office/drawing/2018/hyperlinkcolor" val="tx"/>
                    </a:ext>
                  </a:extLst>
                </a:hlinkClick>
              </a:rPr>
              <a:t> </a:t>
            </a:r>
            <a:endParaRPr lang="en-US" dirty="0">
              <a:solidFill>
                <a:schemeClr val="bg1"/>
              </a:solidFill>
            </a:endParaRPr>
          </a:p>
        </p:txBody>
      </p:sp>
    </p:spTree>
    <p:extLst>
      <p:ext uri="{BB962C8B-B14F-4D97-AF65-F5344CB8AC3E}">
        <p14:creationId xmlns:p14="http://schemas.microsoft.com/office/powerpoint/2010/main" val="156614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16E657B6488145886F1CBB39B1068E" ma:contentTypeVersion="2" ma:contentTypeDescription="Create a new document." ma:contentTypeScope="" ma:versionID="192c2a488c2420c45bd724bd3cf0cb01">
  <xsd:schema xmlns:xsd="http://www.w3.org/2001/XMLSchema" xmlns:xs="http://www.w3.org/2001/XMLSchema" xmlns:p="http://schemas.microsoft.com/office/2006/metadata/properties" xmlns:ns2="194ce0bd-3a45-48ff-8c2f-123aa841f194" targetNamespace="http://schemas.microsoft.com/office/2006/metadata/properties" ma:root="true" ma:fieldsID="ca4ad714e7016cd138c7a980829d615b" ns2:_="">
    <xsd:import namespace="194ce0bd-3a45-48ff-8c2f-123aa841f1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4ce0bd-3a45-48ff-8c2f-123aa841f1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8B58D2-59EF-4E10-8BFD-CF8BDC290905}"/>
</file>

<file path=customXml/itemProps2.xml><?xml version="1.0" encoding="utf-8"?>
<ds:datastoreItem xmlns:ds="http://schemas.openxmlformats.org/officeDocument/2006/customXml" ds:itemID="{D989627C-6217-4ACE-AE84-EDA2A1CD2913}"/>
</file>

<file path=customXml/itemProps3.xml><?xml version="1.0" encoding="utf-8"?>
<ds:datastoreItem xmlns:ds="http://schemas.openxmlformats.org/officeDocument/2006/customXml" ds:itemID="{B1C5E813-4572-4EAC-BBB4-2D66F207E4F6}"/>
</file>

<file path=docProps/app.xml><?xml version="1.0" encoding="utf-8"?>
<Properties xmlns="http://schemas.openxmlformats.org/officeDocument/2006/extended-properties" xmlns:vt="http://schemas.openxmlformats.org/officeDocument/2006/docPropsVTypes">
  <TotalTime>3963</TotalTime>
  <Words>1451</Words>
  <Application>Microsoft Office PowerPoint</Application>
  <PresentationFormat>Widescreen</PresentationFormat>
  <Paragraphs>188</Paragraphs>
  <Slides>24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Calibri</vt:lpstr>
      <vt:lpstr>Calibri Light</vt:lpstr>
      <vt:lpstr>Office Theme</vt:lpstr>
      <vt:lpstr>Office Theme</vt:lpstr>
      <vt:lpstr>PowerPoint Presentation</vt:lpstr>
      <vt:lpstr>Hands-On-Labs</vt:lpstr>
      <vt:lpstr>Common Prerequisites </vt:lpstr>
      <vt:lpstr>Azure App Services </vt:lpstr>
      <vt:lpstr>Azure App Services</vt:lpstr>
      <vt:lpstr>Azure App Services</vt:lpstr>
      <vt:lpstr>Azure Serverless  </vt:lpstr>
      <vt:lpstr>Azure Function</vt:lpstr>
      <vt:lpstr>Azure Function</vt:lpstr>
      <vt:lpstr>Azure Logic App</vt:lpstr>
      <vt:lpstr>Azure Logic App</vt:lpstr>
      <vt:lpstr>Container and Microservices</vt:lpstr>
      <vt:lpstr>Azure Container Instance</vt:lpstr>
      <vt:lpstr>Azure App Service Container </vt:lpstr>
      <vt:lpstr>Azure Kubernetes </vt:lpstr>
      <vt:lpstr>Azure Service Fabric Mesh </vt:lpstr>
      <vt:lpstr>Azure DevOps</vt:lpstr>
      <vt:lpstr>Azure DevOps Project .NET</vt:lpstr>
      <vt:lpstr>Azure DevOps Project Node.js</vt:lpstr>
      <vt:lpstr>Azure DevOps AKS</vt:lpstr>
      <vt:lpstr>Azure DevOps Azure SfB</vt:lpstr>
      <vt:lpstr>Cognitive Services</vt:lpstr>
      <vt:lpstr>Q&amp;A Bot</vt:lpstr>
      <vt:lpstr>Cognitive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Siraj Mohammad</dc:creator>
  <cp:lastModifiedBy>Sasha Rosenbaum</cp:lastModifiedBy>
  <cp:revision>11</cp:revision>
  <dcterms:created xsi:type="dcterms:W3CDTF">2018-08-29T13:55:42Z</dcterms:created>
  <dcterms:modified xsi:type="dcterms:W3CDTF">2018-09-22T14:52:00Z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sirajm@microsoft.com</vt:lpwstr>
  </property>
  <property fmtid="{D5CDD505-2E9C-101B-9397-08002B2CF9AE}" pid="5" name="MSIP_Label_f42aa342-8706-4288-bd11-ebb85995028c_SetDate">
    <vt:lpwstr>2018-08-29T13:55:48.1286800Z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0x0101000516E657B6488145886F1CBB39B1068E</vt:lpwstr>
  </property>
</Properties>
</file>