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4" r:id="rId4"/>
    <p:sldMasterId id="214748370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5143500" cx="9144000"/>
  <p:notesSz cx="6858000" cy="9144000"/>
  <p:embeddedFontLst>
    <p:embeddedFont>
      <p:font typeface="Barlow ExtraLight"/>
      <p:regular r:id="rId38"/>
      <p:bold r:id="rId39"/>
      <p:italic r:id="rId40"/>
      <p:boldItalic r:id="rId41"/>
    </p:embeddedFont>
    <p:embeddedFont>
      <p:font typeface="Hepta Slab Medium"/>
      <p:regular r:id="rId42"/>
      <p:bold r:id="rId43"/>
    </p:embeddedFont>
    <p:embeddedFont>
      <p:font typeface="Hepta Slab Light"/>
      <p:regular r:id="rId44"/>
      <p:bold r:id="rId45"/>
    </p:embeddedFont>
    <p:embeddedFont>
      <p:font typeface="Hepta Slab"/>
      <p:regular r:id="rId46"/>
      <p:bold r:id="rId47"/>
    </p:embeddedFont>
    <p:embeddedFont>
      <p:font typeface="Barlow Medium"/>
      <p:regular r:id="rId48"/>
      <p:bold r:id="rId49"/>
      <p:italic r:id="rId50"/>
      <p:boldItalic r:id="rId51"/>
    </p:embeddedFont>
    <p:embeddedFont>
      <p:font typeface="Barlow Light"/>
      <p:regular r:id="rId52"/>
      <p:bold r:id="rId53"/>
      <p:italic r:id="rId54"/>
      <p:boldItalic r:id="rId55"/>
    </p:embeddedFont>
    <p:embeddedFont>
      <p:font typeface="Barlow"/>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BarlowExtraLight-italic.fntdata"/><Relationship Id="rId42" Type="http://schemas.openxmlformats.org/officeDocument/2006/relationships/font" Target="fonts/HeptaSlabMedium-regular.fntdata"/><Relationship Id="rId41" Type="http://schemas.openxmlformats.org/officeDocument/2006/relationships/font" Target="fonts/BarlowExtraLight-boldItalic.fntdata"/><Relationship Id="rId44" Type="http://schemas.openxmlformats.org/officeDocument/2006/relationships/font" Target="fonts/HeptaSlabLight-regular.fntdata"/><Relationship Id="rId43" Type="http://schemas.openxmlformats.org/officeDocument/2006/relationships/font" Target="fonts/HeptaSlabMedium-bold.fntdata"/><Relationship Id="rId46" Type="http://schemas.openxmlformats.org/officeDocument/2006/relationships/font" Target="fonts/HeptaSlab-regular.fntdata"/><Relationship Id="rId45" Type="http://schemas.openxmlformats.org/officeDocument/2006/relationships/font" Target="fonts/HeptaSlabLight-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BarlowMedium-regular.fntdata"/><Relationship Id="rId47" Type="http://schemas.openxmlformats.org/officeDocument/2006/relationships/font" Target="fonts/HeptaSlab-bold.fntdata"/><Relationship Id="rId49" Type="http://schemas.openxmlformats.org/officeDocument/2006/relationships/font" Target="fonts/BarlowMedium-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font" Target="fonts/BarlowExtraLight-bold.fntdata"/><Relationship Id="rId38" Type="http://schemas.openxmlformats.org/officeDocument/2006/relationships/font" Target="fonts/BarlowExtraLight-regular.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BarlowMedium-boldItalic.fntdata"/><Relationship Id="rId50" Type="http://schemas.openxmlformats.org/officeDocument/2006/relationships/font" Target="fonts/BarlowMedium-italic.fntdata"/><Relationship Id="rId53" Type="http://schemas.openxmlformats.org/officeDocument/2006/relationships/font" Target="fonts/BarlowLight-bold.fntdata"/><Relationship Id="rId52" Type="http://schemas.openxmlformats.org/officeDocument/2006/relationships/font" Target="fonts/BarlowLight-regular.fntdata"/><Relationship Id="rId11" Type="http://schemas.openxmlformats.org/officeDocument/2006/relationships/slide" Target="slides/slide5.xml"/><Relationship Id="rId55" Type="http://schemas.openxmlformats.org/officeDocument/2006/relationships/font" Target="fonts/BarlowLight-boldItalic.fntdata"/><Relationship Id="rId10" Type="http://schemas.openxmlformats.org/officeDocument/2006/relationships/slide" Target="slides/slide4.xml"/><Relationship Id="rId54" Type="http://schemas.openxmlformats.org/officeDocument/2006/relationships/font" Target="fonts/BarlowLight-italic.fntdata"/><Relationship Id="rId13" Type="http://schemas.openxmlformats.org/officeDocument/2006/relationships/slide" Target="slides/slide7.xml"/><Relationship Id="rId57" Type="http://schemas.openxmlformats.org/officeDocument/2006/relationships/font" Target="fonts/Barlow-bold.fntdata"/><Relationship Id="rId12" Type="http://schemas.openxmlformats.org/officeDocument/2006/relationships/slide" Target="slides/slide6.xml"/><Relationship Id="rId56" Type="http://schemas.openxmlformats.org/officeDocument/2006/relationships/font" Target="fonts/Barlow-regular.fntdata"/><Relationship Id="rId15" Type="http://schemas.openxmlformats.org/officeDocument/2006/relationships/slide" Target="slides/slide9.xml"/><Relationship Id="rId59" Type="http://schemas.openxmlformats.org/officeDocument/2006/relationships/font" Target="fonts/Barlow-boldItalic.fntdata"/><Relationship Id="rId14" Type="http://schemas.openxmlformats.org/officeDocument/2006/relationships/slide" Target="slides/slide8.xml"/><Relationship Id="rId58" Type="http://schemas.openxmlformats.org/officeDocument/2006/relationships/font" Target="fonts/Barlow-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51073c63b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51073c63b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1" name="Shape 461"/>
        <p:cNvGrpSpPr/>
        <p:nvPr/>
      </p:nvGrpSpPr>
      <p:grpSpPr>
        <a:xfrm>
          <a:off x="0" y="0"/>
          <a:ext cx="0" cy="0"/>
          <a:chOff x="0" y="0"/>
          <a:chExt cx="0" cy="0"/>
        </a:xfrm>
      </p:grpSpPr>
      <p:sp>
        <p:nvSpPr>
          <p:cNvPr id="462" name="Google Shape;462;g3532d69b178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3" name="Google Shape;463;g3532d69b178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3532d69b178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3532d69b178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g3532d69b178_1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9" name="Google Shape;479;g3532d69b178_1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457200" lvl="0" marL="0" rtl="0" algn="l">
              <a:lnSpc>
                <a:spcPct val="115000"/>
              </a:lnSpc>
              <a:spcBef>
                <a:spcPts val="1200"/>
              </a:spcBef>
              <a:spcAft>
                <a:spcPts val="0"/>
              </a:spcAft>
              <a:buNone/>
            </a:pPr>
            <a:r>
              <a:rPr lang="en" sz="1300">
                <a:solidFill>
                  <a:schemeClr val="dk1"/>
                </a:solidFill>
              </a:rPr>
              <a:t>Now we’re pivoting to examine </a:t>
            </a:r>
            <a:r>
              <a:rPr b="1" lang="en" sz="1300">
                <a:solidFill>
                  <a:schemeClr val="dk1"/>
                </a:solidFill>
              </a:rPr>
              <a:t>where the most popular products underperform</a:t>
            </a:r>
            <a:r>
              <a:rPr lang="en" sz="1300">
                <a:solidFill>
                  <a:schemeClr val="dk1"/>
                </a:solidFill>
              </a:rPr>
              <a:t>. These include the states of </a:t>
            </a:r>
            <a:r>
              <a:rPr b="1" lang="en" sz="1300">
                <a:solidFill>
                  <a:schemeClr val="dk1"/>
                </a:solidFill>
              </a:rPr>
              <a:t>Amazonas, Amapá, Acre, and Roraima</a:t>
            </a:r>
            <a:r>
              <a:rPr lang="en" sz="1300">
                <a:solidFill>
                  <a:schemeClr val="dk1"/>
                </a:solidFill>
              </a:rPr>
              <a:t> — all of which consistently show the lowest sales for top categories.</a:t>
            </a:r>
            <a:endParaRPr sz="1300">
              <a:solidFill>
                <a:schemeClr val="dk1"/>
              </a:solidFill>
            </a:endParaRPr>
          </a:p>
          <a:p>
            <a:pPr indent="0" lvl="0" marL="0" rtl="0" algn="l">
              <a:lnSpc>
                <a:spcPct val="115000"/>
              </a:lnSpc>
              <a:spcBef>
                <a:spcPts val="1200"/>
              </a:spcBef>
              <a:spcAft>
                <a:spcPts val="1200"/>
              </a:spcAft>
              <a:buNone/>
            </a:pPr>
            <a:r>
              <a:rPr lang="en" sz="1300">
                <a:solidFill>
                  <a:schemeClr val="dk1"/>
                </a:solidFill>
              </a:rPr>
              <a:t>However, the chart below highlights </a:t>
            </a:r>
            <a:r>
              <a:rPr b="1" lang="en" sz="1300">
                <a:solidFill>
                  <a:schemeClr val="dk1"/>
                </a:solidFill>
              </a:rPr>
              <a:t>product categories that perform relatively better in these low-revenue states</a:t>
            </a:r>
            <a:r>
              <a:rPr lang="en" sz="1300">
                <a:solidFill>
                  <a:schemeClr val="dk1"/>
                </a:solidFill>
              </a:rPr>
              <a:t>. Notably, </a:t>
            </a:r>
            <a:r>
              <a:rPr b="1" lang="en" sz="1300">
                <a:solidFill>
                  <a:schemeClr val="dk1"/>
                </a:solidFill>
              </a:rPr>
              <a:t>Health &amp; Beauty, Computer Accessories, and Sports &amp; Leisure</a:t>
            </a:r>
            <a:r>
              <a:rPr lang="en" sz="1300">
                <a:solidFill>
                  <a:schemeClr val="dk1"/>
                </a:solidFill>
              </a:rPr>
              <a:t> show stronger traction. This reinforces the idea that, with the right strategy, these regions may still offer </a:t>
            </a:r>
            <a:r>
              <a:rPr b="1" lang="en" sz="1300">
                <a:solidFill>
                  <a:schemeClr val="dk1"/>
                </a:solidFill>
              </a:rPr>
              <a:t>profitable opportunities for targeted growth</a:t>
            </a:r>
            <a:r>
              <a:rPr lang="en" sz="1300">
                <a:solidFill>
                  <a:schemeClr val="dk1"/>
                </a:solidFill>
              </a:rPr>
              <a:t>. </a:t>
            </a:r>
            <a:endParaRPr sz="1300">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3532d69b178_3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3532d69b178_3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351073c63b3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351073c63b3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351da2d82b2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351da2d82b2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First we observe where are Brazilian E-Customers</a:t>
            </a:r>
            <a:endParaRPr/>
          </a:p>
          <a:p>
            <a:pPr indent="-298450" lvl="0" marL="457200" rtl="0" algn="l">
              <a:spcBef>
                <a:spcPts val="0"/>
              </a:spcBef>
              <a:spcAft>
                <a:spcPts val="0"/>
              </a:spcAft>
              <a:buSzPts val="1100"/>
              <a:buChar char="-"/>
            </a:pPr>
            <a:r>
              <a:rPr lang="en"/>
              <a:t>As Hemen previously mentioned, and as you can see here, a significant amount of Brazilian e-customers reside in </a:t>
            </a:r>
            <a:r>
              <a:rPr lang="en" sz="1200">
                <a:solidFill>
                  <a:schemeClr val="dk1"/>
                </a:solidFill>
                <a:latin typeface="Times New Roman"/>
                <a:ea typeface="Times New Roman"/>
                <a:cs typeface="Times New Roman"/>
                <a:sym typeface="Times New Roman"/>
              </a:rPr>
              <a:t>São Paulo, with Rio de Janeiro, Minas Gerais, Rio Grande do Sul and Paraná following after.</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351da2d82b2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351da2d82b2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Based on the top 5 States with the highest number of e-customers, we looked at what product category was the most popular amongst customers residing in those states </a:t>
            </a:r>
            <a:endParaRPr/>
          </a:p>
          <a:p>
            <a:pPr indent="-298450" lvl="0" marL="457200" rtl="0" algn="l">
              <a:spcBef>
                <a:spcPts val="0"/>
              </a:spcBef>
              <a:spcAft>
                <a:spcPts val="0"/>
              </a:spcAft>
              <a:buSzPts val="1100"/>
              <a:buChar char="-"/>
            </a:pPr>
            <a:r>
              <a:rPr lang="en"/>
              <a:t>The percentage </a:t>
            </a:r>
            <a:r>
              <a:rPr lang="en"/>
              <a:t>above</a:t>
            </a:r>
            <a:r>
              <a:rPr lang="en"/>
              <a:t> each bar </a:t>
            </a:r>
            <a:r>
              <a:rPr lang="en"/>
              <a:t>represents the percentage</a:t>
            </a:r>
            <a:r>
              <a:rPr lang="en"/>
              <a:t> of total distinct customers in each state that ordered products within the state’s most popular product category </a:t>
            </a:r>
            <a:endParaRPr/>
          </a:p>
          <a:p>
            <a:pPr indent="-298450" lvl="0" marL="457200" rtl="0" algn="l">
              <a:spcBef>
                <a:spcPts val="0"/>
              </a:spcBef>
              <a:spcAft>
                <a:spcPts val="0"/>
              </a:spcAft>
              <a:buSzPts val="1100"/>
              <a:buChar char="-"/>
            </a:pPr>
            <a:r>
              <a:rPr lang="en"/>
              <a:t>We see here that products in the Bed/Bath/Table Category are the most popular amongst customers in </a:t>
            </a:r>
            <a:r>
              <a:rPr lang="en" sz="1200">
                <a:solidFill>
                  <a:schemeClr val="dk1"/>
                </a:solidFill>
                <a:latin typeface="Times New Roman"/>
                <a:ea typeface="Times New Roman"/>
                <a:cs typeface="Times New Roman"/>
                <a:sym typeface="Times New Roman"/>
              </a:rPr>
              <a:t>São Paulo, Rio de Janeiro, Minas Gerais, and Rio Grande do Sul, and products in the Sports Leisure category are the most popular category for customers in Paraná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4" name="Shape 514"/>
        <p:cNvGrpSpPr/>
        <p:nvPr/>
      </p:nvGrpSpPr>
      <p:grpSpPr>
        <a:xfrm>
          <a:off x="0" y="0"/>
          <a:ext cx="0" cy="0"/>
          <a:chOff x="0" y="0"/>
          <a:chExt cx="0" cy="0"/>
        </a:xfrm>
      </p:grpSpPr>
      <p:sp>
        <p:nvSpPr>
          <p:cNvPr id="515" name="Google Shape;515;g351da2d82b2_1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6" name="Google Shape;516;g351da2d82b2_1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rPr lang="en"/>
              <a:t>Now we move on to looking at how satisfied Brazilian customers are with the orders they placed </a:t>
            </a:r>
            <a:endParaRPr/>
          </a:p>
          <a:p>
            <a:pPr indent="-298450" lvl="0" marL="457200" rtl="0" algn="l">
              <a:spcBef>
                <a:spcPts val="0"/>
              </a:spcBef>
              <a:spcAft>
                <a:spcPts val="0"/>
              </a:spcAft>
              <a:buSzPts val="1100"/>
              <a:buChar char="-"/>
            </a:pPr>
            <a:r>
              <a:rPr lang="en"/>
              <a:t>On the right </a:t>
            </a:r>
            <a:r>
              <a:rPr lang="en">
                <a:solidFill>
                  <a:schemeClr val="dk1"/>
                </a:solidFill>
              </a:rPr>
              <a:t>you’ll see that each product category is grouped based on its top review score (1 = very dissatisfied 5 = very satisfied) and labeled with the percentage of total customer reviews that relate to that score.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Looking at the table on the left, you’ll see that the top review score for both of our top product categories is a 1, with 14.49% of reviewing customers highly dissatisfied with their product orders in the bed/bath/table category and 11.90% of reviewing customers highly dissatisfied with their product orders in the sports leisure category. </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These values aren’t too concerning, seeing as product categories that also have a top review score of 1, like security and services, have a dissatisfaction rate of 50% amongst order reviewing customers. </a:t>
            </a:r>
            <a:endParaRPr>
              <a:solidFill>
                <a:schemeClr val="dk1"/>
              </a:solidFil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351073c63b3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351073c63b3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351073c63b3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351073c63b3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51073c63b3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51073c63b3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g351073c63b3_0_3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6" name="Google Shape;546;g351073c63b3_0_3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8" name="Shape 558"/>
        <p:cNvGrpSpPr/>
        <p:nvPr/>
      </p:nvGrpSpPr>
      <p:grpSpPr>
        <a:xfrm>
          <a:off x="0" y="0"/>
          <a:ext cx="0" cy="0"/>
          <a:chOff x="0" y="0"/>
          <a:chExt cx="0" cy="0"/>
        </a:xfrm>
      </p:grpSpPr>
      <p:sp>
        <p:nvSpPr>
          <p:cNvPr id="559" name="Google Shape;559;g351073c63b3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0" name="Google Shape;560;g351073c63b3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351073c63b3_0_7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351073c63b3_0_7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4" name="Shape 574"/>
        <p:cNvGrpSpPr/>
        <p:nvPr/>
      </p:nvGrpSpPr>
      <p:grpSpPr>
        <a:xfrm>
          <a:off x="0" y="0"/>
          <a:ext cx="0" cy="0"/>
          <a:chOff x="0" y="0"/>
          <a:chExt cx="0" cy="0"/>
        </a:xfrm>
      </p:grpSpPr>
      <p:sp>
        <p:nvSpPr>
          <p:cNvPr id="575" name="Google Shape;575;g351073c63b3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6" name="Google Shape;576;g351073c63b3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351da2d82b2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351da2d82b2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SzPts val="1100"/>
              <a:buChar char="-"/>
            </a:pPr>
            <a:r>
              <a:rPr lang="en" sz="1200">
                <a:solidFill>
                  <a:schemeClr val="dk1"/>
                </a:solidFill>
                <a:latin typeface="Times New Roman"/>
                <a:ea typeface="Times New Roman"/>
                <a:cs typeface="Times New Roman"/>
                <a:sym typeface="Times New Roman"/>
              </a:rPr>
              <a:t>This visualization compares the average shipping times across Brazilian states, highlighting both the fastest and slowest performers. Among the fastest states are Santa Catarina (SC), Distrito Federal (DF), Paraná (PR), Minas Gerais (MG), and São Paulo (SP). Notably, SP and MG are two of the top revenue-generating states, showing not only strong sales but also efficient logistics. This suggests a mature and well-optimized supply chain in these regions, making them strongholds for further investment and scaling.</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SzPts val="1100"/>
              <a:buChar char="-"/>
            </a:pPr>
            <a:r>
              <a:rPr lang="en" sz="1200">
                <a:solidFill>
                  <a:schemeClr val="dk1"/>
                </a:solidFill>
                <a:latin typeface="Times New Roman"/>
                <a:ea typeface="Times New Roman"/>
                <a:cs typeface="Times New Roman"/>
                <a:sym typeface="Times New Roman"/>
              </a:rPr>
              <a:t>On the other hand, the states with the slowest delivery times are Roraima (RR), Amapá (AP), Amazonas (AM), Alagoas (AL), and Pará (PA). Of these, RR, AP, and AM are also among the lowest revenue-generating states. The overlap of low demand and logistical inefficiencies could indicate underdeveloped infrastructure, geographic challenges, or distribution network limitations. While these regions may present long-term growth opportunities, they currently pose risks in terms of fulfillment performance, which is important for customer satisfaction and cost control.</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351da2d82b2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351da2d82b2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sz="1200">
                <a:solidFill>
                  <a:schemeClr val="dk1"/>
                </a:solidFill>
                <a:latin typeface="Times New Roman"/>
                <a:ea typeface="Times New Roman"/>
                <a:cs typeface="Times New Roman"/>
                <a:sym typeface="Times New Roman"/>
              </a:rPr>
              <a:t>This visualization highlights the states with the highest and lowest average delivery delays — specifically where orders arrived later than estimated.</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SzPts val="1100"/>
              <a:buChar char="-"/>
            </a:pPr>
            <a:r>
              <a:rPr lang="en" sz="1200">
                <a:solidFill>
                  <a:schemeClr val="dk1"/>
                </a:solidFill>
                <a:latin typeface="Times New Roman"/>
                <a:ea typeface="Times New Roman"/>
                <a:cs typeface="Times New Roman"/>
                <a:sym typeface="Times New Roman"/>
              </a:rPr>
              <a:t>The top 5 states with the longest delivery delays are Acre (AC), Ceará (CE), Roraima (RR), Rio de Janeiro (RJ), and Rio Grande do Norte (RN). Notably, AC and RR are among the lowest revenue-generating regions, which may reflect limited infrastructure, geographic remoteness, or supply chain inefficiencies. On the other hand, RJ is a top revenue-generating state, making its presence here a red flag — persistent delays in such a major market could undermine customer satisfaction and loyalty.</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SzPts val="1100"/>
              <a:buChar char="-"/>
            </a:pPr>
            <a:r>
              <a:rPr lang="en" sz="1200">
                <a:solidFill>
                  <a:schemeClr val="dk1"/>
                </a:solidFill>
                <a:latin typeface="Times New Roman"/>
                <a:ea typeface="Times New Roman"/>
                <a:cs typeface="Times New Roman"/>
                <a:sym typeface="Times New Roman"/>
              </a:rPr>
              <a:t>In contrast, states like São Paulo (SP) and Amazonas (AM) show the shortest average delays. SP’s strong logistics likely support its high order volume, while AM’s performance is promising considering it is a low-revenue state — indicating possible hidden logistical strengths or efficient last-mile delivery in certain pockets.</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SzPts val="1100"/>
              <a:buChar char="-"/>
            </a:pPr>
            <a:r>
              <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SzPts val="1100"/>
              <a:buChar char="-"/>
            </a:pPr>
            <a:r>
              <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SzPts val="1100"/>
              <a:buChar char="-"/>
            </a:pPr>
            <a:r>
              <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SzPts val="1100"/>
              <a:buChar char="-"/>
            </a:pPr>
            <a:r>
              <a:rPr lang="en" sz="1200">
                <a:solidFill>
                  <a:schemeClr val="dk1"/>
                </a:solidFill>
                <a:latin typeface="Times New Roman"/>
                <a:ea typeface="Times New Roman"/>
                <a:cs typeface="Times New Roman"/>
                <a:sym typeface="Times New Roman"/>
              </a:rPr>
              <a:t>This section provides an initial overview of Brazil’s e-commerce logistics landscape, highlighting patterns in delivery times, delays, and processing efficiency across regions and product categories. While the logistics setup of a new company may differ, these historical insights offer a practical foundation for understanding infrastructural realities and potential challenges.</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SzPts val="1100"/>
              <a:buChar char="-"/>
            </a:pPr>
            <a:r>
              <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SzPts val="1100"/>
              <a:buChar char="-"/>
            </a:pPr>
            <a:r>
              <a:rPr lang="en" sz="1200">
                <a:solidFill>
                  <a:schemeClr val="dk1"/>
                </a:solidFill>
                <a:latin typeface="Times New Roman"/>
                <a:ea typeface="Times New Roman"/>
                <a:cs typeface="Times New Roman"/>
                <a:sym typeface="Times New Roman"/>
              </a:rPr>
              <a:t>We observe that some low-revenue states such as Acre (AC) and Roraima (RR) consistently face longer delivery delays, suggesting logistical bottlenecks, geographic inaccessibility, or limited last-mile delivery infrastructure. In contrast, high-performing regions like São Paulo (SP) demonstrate strong logistical performance, with faster delivery times and fewer delays—likely due to established infrastructure and urban density.</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SzPts val="1100"/>
              <a:buChar char="-"/>
            </a:pPr>
            <a:r>
              <a:t/>
            </a:r>
            <a:endParaRPr sz="1200">
              <a:solidFill>
                <a:schemeClr val="dk1"/>
              </a:solidFill>
              <a:latin typeface="Times New Roman"/>
              <a:ea typeface="Times New Roman"/>
              <a:cs typeface="Times New Roman"/>
              <a:sym typeface="Times New Roman"/>
            </a:endParaRPr>
          </a:p>
          <a:p>
            <a:pPr indent="-298450" lvl="0" marL="457200" rtl="0" algn="l">
              <a:lnSpc>
                <a:spcPct val="115000"/>
              </a:lnSpc>
              <a:spcBef>
                <a:spcPts val="0"/>
              </a:spcBef>
              <a:spcAft>
                <a:spcPts val="0"/>
              </a:spcAft>
              <a:buSzPts val="1100"/>
              <a:buChar char="-"/>
            </a:pPr>
            <a:r>
              <a:rPr lang="en" sz="1200">
                <a:solidFill>
                  <a:schemeClr val="dk1"/>
                </a:solidFill>
                <a:latin typeface="Times New Roman"/>
                <a:ea typeface="Times New Roman"/>
                <a:cs typeface="Times New Roman"/>
                <a:sym typeface="Times New Roman"/>
              </a:rPr>
              <a:t>Interestingly, Rio de Janeiro (RJ), despite being a top revenue-generating state, appears frequently among the slowest or most delayed regions, indicating that even well-established markets may benefit from targeted logistical improvements.</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g351da2d82b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g351da2d82b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SzPts val="1100"/>
              <a:buChar char="-"/>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1" name="Shape 601"/>
        <p:cNvGrpSpPr/>
        <p:nvPr/>
      </p:nvGrpSpPr>
      <p:grpSpPr>
        <a:xfrm>
          <a:off x="0" y="0"/>
          <a:ext cx="0" cy="0"/>
          <a:chOff x="0" y="0"/>
          <a:chExt cx="0" cy="0"/>
        </a:xfrm>
      </p:grpSpPr>
      <p:sp>
        <p:nvSpPr>
          <p:cNvPr id="602" name="Google Shape;602;g351073c63b3_0_7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3" name="Google Shape;603;g351073c63b3_0_7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351da2d82b2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351da2d82b2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351da2d82b2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351da2d82b2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351073c63b3_0_7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351073c63b3_0_7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351da2d82b2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351da2d82b2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2" name="Shape 622"/>
        <p:cNvGrpSpPr/>
        <p:nvPr/>
      </p:nvGrpSpPr>
      <p:grpSpPr>
        <a:xfrm>
          <a:off x="0" y="0"/>
          <a:ext cx="0" cy="0"/>
          <a:chOff x="0" y="0"/>
          <a:chExt cx="0" cy="0"/>
        </a:xfrm>
      </p:grpSpPr>
      <p:sp>
        <p:nvSpPr>
          <p:cNvPr id="623" name="Google Shape;623;g351073c63b3_0_4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4" name="Google Shape;624;g351073c63b3_0_4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351073c63b3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351073c63b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5275" lvl="0" marL="457200" rtl="0" algn="l">
              <a:lnSpc>
                <a:spcPct val="115000"/>
              </a:lnSpc>
              <a:spcBef>
                <a:spcPts val="0"/>
              </a:spcBef>
              <a:spcAft>
                <a:spcPts val="0"/>
              </a:spcAft>
              <a:buClr>
                <a:srgbClr val="3C4043"/>
              </a:buClr>
              <a:buSzPts val="1050"/>
              <a:buChar char="-"/>
            </a:pPr>
            <a:r>
              <a:rPr lang="en" sz="1200">
                <a:solidFill>
                  <a:schemeClr val="dk1"/>
                </a:solidFill>
                <a:latin typeface="Times New Roman"/>
                <a:ea typeface="Times New Roman"/>
                <a:cs typeface="Times New Roman"/>
                <a:sym typeface="Times New Roman"/>
              </a:rPr>
              <a:t> We used a real, anonymised, and comprehensive data from the Brazilian E-Commerce Public Dataset by Olist found on Kaggle.com that observes customer behavior, transactional history, and product-level detail for over 100k orders made between 2016 &amp; 2018</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351073c63b3_0_7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351073c63b3_0_7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8" name="Shape 418"/>
        <p:cNvGrpSpPr/>
        <p:nvPr/>
      </p:nvGrpSpPr>
      <p:grpSpPr>
        <a:xfrm>
          <a:off x="0" y="0"/>
          <a:ext cx="0" cy="0"/>
          <a:chOff x="0" y="0"/>
          <a:chExt cx="0" cy="0"/>
        </a:xfrm>
      </p:grpSpPr>
      <p:sp>
        <p:nvSpPr>
          <p:cNvPr id="419" name="Google Shape;419;g351073c63b3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0" name="Google Shape;420;g351073c63b3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a:solidFill>
                  <a:schemeClr val="dk1"/>
                </a:solidFill>
                <a:latin typeface="Barlow"/>
                <a:ea typeface="Barlow"/>
                <a:cs typeface="Barlow"/>
                <a:sym typeface="Barlow"/>
              </a:rPr>
              <a:t>This project will analyze customer preferences and spending patterns to support an e-commerce company planning to enter the Brazilian market. By leveraging transactional, product, and customer review data, the company can better tailor its product catalog, pricing strategies, and marketing initiatives to meet consumer demand and maximize market entry success.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351da2d82b2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351da2d82b2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6" name="Shape 446"/>
        <p:cNvGrpSpPr/>
        <p:nvPr/>
      </p:nvGrpSpPr>
      <p:grpSpPr>
        <a:xfrm>
          <a:off x="0" y="0"/>
          <a:ext cx="0" cy="0"/>
          <a:chOff x="0" y="0"/>
          <a:chExt cx="0" cy="0"/>
        </a:xfrm>
      </p:grpSpPr>
      <p:sp>
        <p:nvSpPr>
          <p:cNvPr id="447" name="Google Shape;447;g351073c63b3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8" name="Google Shape;448;g351073c63b3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351da2d82b2_1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351da2d82b2_1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1150" lvl="2" marL="1371600">
              <a:spcBef>
                <a:spcPts val="0"/>
              </a:spcBef>
              <a:spcAft>
                <a:spcPts val="0"/>
              </a:spcAft>
              <a:buClr>
                <a:schemeClr val="lt1"/>
              </a:buClr>
              <a:buSzPts val="13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85750" lvl="6" marL="3200400">
              <a:spcBef>
                <a:spcPts val="0"/>
              </a:spcBef>
              <a:spcAft>
                <a:spcPts val="0"/>
              </a:spcAft>
              <a:buClr>
                <a:schemeClr val="lt1"/>
              </a:buClr>
              <a:buSzPts val="9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3050" lvl="8" marL="4114800">
              <a:spcBef>
                <a:spcPts val="0"/>
              </a:spcBef>
              <a:spcAft>
                <a:spcPts val="0"/>
              </a:spcAft>
              <a:buClr>
                <a:schemeClr val="lt1"/>
              </a:buClr>
              <a:buSzPts val="700"/>
              <a:buChar char="■"/>
              <a:defRPr>
                <a:solidFill>
                  <a:schemeClr val="lt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5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23850" lvl="0" marL="457200" algn="ctr">
              <a:spcBef>
                <a:spcPts val="0"/>
              </a:spcBef>
              <a:spcAft>
                <a:spcPts val="0"/>
              </a:spcAft>
              <a:buSzPts val="1500"/>
              <a:buChar char="●"/>
              <a:defRPr/>
            </a:lvl1pPr>
            <a:lvl2pPr indent="-317500" lvl="1" marL="914400" algn="ctr">
              <a:spcBef>
                <a:spcPts val="0"/>
              </a:spcBef>
              <a:spcAft>
                <a:spcPts val="0"/>
              </a:spcAft>
              <a:buSzPts val="1400"/>
              <a:buChar char="○"/>
              <a:defRPr/>
            </a:lvl2pPr>
            <a:lvl3pPr indent="-311150" lvl="2" marL="1371600" algn="ctr">
              <a:spcBef>
                <a:spcPts val="0"/>
              </a:spcBef>
              <a:spcAft>
                <a:spcPts val="0"/>
              </a:spcAft>
              <a:buSzPts val="1300"/>
              <a:buChar char="■"/>
              <a:defRPr/>
            </a:lvl3pPr>
            <a:lvl4pPr indent="-304800" lvl="3" marL="1828800" algn="ctr">
              <a:spcBef>
                <a:spcPts val="0"/>
              </a:spcBef>
              <a:spcAft>
                <a:spcPts val="0"/>
              </a:spcAft>
              <a:buSzPts val="1200"/>
              <a:buChar char="●"/>
              <a:defRPr/>
            </a:lvl4pPr>
            <a:lvl5pPr indent="-298450" lvl="4" marL="2286000" algn="ctr">
              <a:spcBef>
                <a:spcPts val="0"/>
              </a:spcBef>
              <a:spcAft>
                <a:spcPts val="0"/>
              </a:spcAft>
              <a:buSzPts val="1100"/>
              <a:buChar char="○"/>
              <a:defRPr/>
            </a:lvl5pPr>
            <a:lvl6pPr indent="-292100" lvl="5" marL="2743200" algn="ctr">
              <a:spcBef>
                <a:spcPts val="0"/>
              </a:spcBef>
              <a:spcAft>
                <a:spcPts val="0"/>
              </a:spcAft>
              <a:buSzPts val="1000"/>
              <a:buChar char="■"/>
              <a:defRPr/>
            </a:lvl6pPr>
            <a:lvl7pPr indent="-285750" lvl="6" marL="3200400" algn="ctr">
              <a:spcBef>
                <a:spcPts val="0"/>
              </a:spcBef>
              <a:spcAft>
                <a:spcPts val="0"/>
              </a:spcAft>
              <a:buSzPts val="900"/>
              <a:buChar char="●"/>
              <a:defRPr/>
            </a:lvl7pPr>
            <a:lvl8pPr indent="-279400" lvl="7" marL="3657600" algn="ctr">
              <a:spcBef>
                <a:spcPts val="0"/>
              </a:spcBef>
              <a:spcAft>
                <a:spcPts val="0"/>
              </a:spcAft>
              <a:buSzPts val="800"/>
              <a:buChar char="○"/>
              <a:defRPr/>
            </a:lvl8pPr>
            <a:lvl9pPr indent="-273050" lvl="8" marL="4114800" algn="ctr">
              <a:spcBef>
                <a:spcPts val="0"/>
              </a:spcBef>
              <a:spcAft>
                <a:spcPts val="0"/>
              </a:spcAft>
              <a:buSzPts val="7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95" name="Shape 95"/>
        <p:cNvGrpSpPr/>
        <p:nvPr/>
      </p:nvGrpSpPr>
      <p:grpSpPr>
        <a:xfrm>
          <a:off x="0" y="0"/>
          <a:ext cx="0" cy="0"/>
          <a:chOff x="0" y="0"/>
          <a:chExt cx="0" cy="0"/>
        </a:xfrm>
      </p:grpSpPr>
      <p:sp>
        <p:nvSpPr>
          <p:cNvPr id="96" name="Google Shape;96;p25"/>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25"/>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9" name="Google Shape;99;p25"/>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0" name="Google Shape;100;p25"/>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1" name="Google Shape;101;p25"/>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2" name="Google Shape;102;p25"/>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3" name="Google Shape;103;p25"/>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6"/>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07" name="Google Shape;107;p26"/>
          <p:cNvSpPr/>
          <p:nvPr>
            <p:ph idx="2" type="pic"/>
          </p:nvPr>
        </p:nvSpPr>
        <p:spPr>
          <a:xfrm>
            <a:off x="4992024" y="1152775"/>
            <a:ext cx="3840300" cy="3416400"/>
          </a:xfrm>
          <a:prstGeom prst="rect">
            <a:avLst/>
          </a:prstGeom>
          <a:noFill/>
          <a:ln>
            <a:noFill/>
          </a:ln>
        </p:spPr>
      </p:sp>
      <p:sp>
        <p:nvSpPr>
          <p:cNvPr id="108" name="Google Shape;108;p2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109" name="Shape 109"/>
        <p:cNvGrpSpPr/>
        <p:nvPr/>
      </p:nvGrpSpPr>
      <p:grpSpPr>
        <a:xfrm>
          <a:off x="0" y="0"/>
          <a:ext cx="0" cy="0"/>
          <a:chOff x="0" y="0"/>
          <a:chExt cx="0" cy="0"/>
        </a:xfrm>
      </p:grpSpPr>
      <p:sp>
        <p:nvSpPr>
          <p:cNvPr id="110" name="Google Shape;110;p2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1" name="Google Shape;111;p27"/>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12" name="Google Shape;112;p27"/>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3" name="Google Shape;113;p27"/>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4" name="Google Shape;114;p27"/>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15" name="Google Shape;115;p27"/>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116" name="Shape 116"/>
        <p:cNvGrpSpPr/>
        <p:nvPr/>
      </p:nvGrpSpPr>
      <p:grpSpPr>
        <a:xfrm>
          <a:off x="0" y="0"/>
          <a:ext cx="0" cy="0"/>
          <a:chOff x="0" y="0"/>
          <a:chExt cx="0" cy="0"/>
        </a:xfrm>
      </p:grpSpPr>
      <p:sp>
        <p:nvSpPr>
          <p:cNvPr id="117" name="Google Shape;117;p2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28"/>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9" name="Google Shape;119;p28"/>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0" name="Google Shape;120;p28"/>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1" name="Google Shape;121;p28"/>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22" name="Google Shape;122;p28"/>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3" name="Google Shape;123;p28"/>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4" name="Google Shape;124;p28"/>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125" name="Shape 125"/>
        <p:cNvGrpSpPr/>
        <p:nvPr/>
      </p:nvGrpSpPr>
      <p:grpSpPr>
        <a:xfrm>
          <a:off x="0" y="0"/>
          <a:ext cx="0" cy="0"/>
          <a:chOff x="0" y="0"/>
          <a:chExt cx="0" cy="0"/>
        </a:xfrm>
      </p:grpSpPr>
      <p:sp>
        <p:nvSpPr>
          <p:cNvPr id="126" name="Google Shape;126;p2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29"/>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8" name="Google Shape;128;p29"/>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9" name="Google Shape;129;p29"/>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30" name="Google Shape;130;p29"/>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31" name="Google Shape;131;p29"/>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32" name="Google Shape;132;p2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3" name="Google Shape;133;p2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4" name="Google Shape;134;p2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5" name="Google Shape;135;p2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136" name="Shape 136"/>
        <p:cNvGrpSpPr/>
        <p:nvPr/>
      </p:nvGrpSpPr>
      <p:grpSpPr>
        <a:xfrm>
          <a:off x="0" y="0"/>
          <a:ext cx="0" cy="0"/>
          <a:chOff x="0" y="0"/>
          <a:chExt cx="0" cy="0"/>
        </a:xfrm>
      </p:grpSpPr>
      <p:sp>
        <p:nvSpPr>
          <p:cNvPr id="137" name="Google Shape;13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3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9" name="Google Shape;139;p30"/>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40" name="Shape 140"/>
        <p:cNvGrpSpPr/>
        <p:nvPr/>
      </p:nvGrpSpPr>
      <p:grpSpPr>
        <a:xfrm>
          <a:off x="0" y="0"/>
          <a:ext cx="0" cy="0"/>
          <a:chOff x="0" y="0"/>
          <a:chExt cx="0" cy="0"/>
        </a:xfrm>
      </p:grpSpPr>
      <p:sp>
        <p:nvSpPr>
          <p:cNvPr id="141" name="Google Shape;141;p31"/>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2" name="Google Shape;142;p31"/>
          <p:cNvSpPr/>
          <p:nvPr>
            <p:ph idx="2" type="pic"/>
          </p:nvPr>
        </p:nvSpPr>
        <p:spPr>
          <a:xfrm>
            <a:off x="4804825" y="1133300"/>
            <a:ext cx="4027500" cy="2392800"/>
          </a:xfrm>
          <a:prstGeom prst="rect">
            <a:avLst/>
          </a:prstGeom>
          <a:noFill/>
          <a:ln>
            <a:noFill/>
          </a:ln>
        </p:spPr>
      </p:sp>
      <p:sp>
        <p:nvSpPr>
          <p:cNvPr id="143" name="Google Shape;143;p31"/>
          <p:cNvSpPr/>
          <p:nvPr>
            <p:ph idx="3" type="pic"/>
          </p:nvPr>
        </p:nvSpPr>
        <p:spPr>
          <a:xfrm>
            <a:off x="311725" y="1133300"/>
            <a:ext cx="4027500" cy="2392800"/>
          </a:xfrm>
          <a:prstGeom prst="rect">
            <a:avLst/>
          </a:prstGeom>
          <a:noFill/>
          <a:ln>
            <a:noFill/>
          </a:ln>
        </p:spPr>
      </p:sp>
      <p:sp>
        <p:nvSpPr>
          <p:cNvPr id="144" name="Google Shape;144;p31"/>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5" name="Google Shape;145;p3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31"/>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48" name="Google Shape;148;p31"/>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49" name="Shape 149"/>
        <p:cNvGrpSpPr/>
        <p:nvPr/>
      </p:nvGrpSpPr>
      <p:grpSpPr>
        <a:xfrm>
          <a:off x="0" y="0"/>
          <a:ext cx="0" cy="0"/>
          <a:chOff x="0" y="0"/>
          <a:chExt cx="0" cy="0"/>
        </a:xfrm>
      </p:grpSpPr>
      <p:sp>
        <p:nvSpPr>
          <p:cNvPr id="150" name="Google Shape;150;p32"/>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1" name="Google Shape;151;p32"/>
          <p:cNvSpPr/>
          <p:nvPr>
            <p:ph idx="2" type="pic"/>
          </p:nvPr>
        </p:nvSpPr>
        <p:spPr>
          <a:xfrm>
            <a:off x="6205225" y="1128325"/>
            <a:ext cx="2627100" cy="2273100"/>
          </a:xfrm>
          <a:prstGeom prst="rect">
            <a:avLst/>
          </a:prstGeom>
          <a:noFill/>
          <a:ln>
            <a:noFill/>
          </a:ln>
        </p:spPr>
      </p:sp>
      <p:sp>
        <p:nvSpPr>
          <p:cNvPr id="152" name="Google Shape;152;p32"/>
          <p:cNvSpPr/>
          <p:nvPr>
            <p:ph idx="3" type="pic"/>
          </p:nvPr>
        </p:nvSpPr>
        <p:spPr>
          <a:xfrm>
            <a:off x="311725" y="1128325"/>
            <a:ext cx="2627100" cy="2273100"/>
          </a:xfrm>
          <a:prstGeom prst="rect">
            <a:avLst/>
          </a:prstGeom>
          <a:noFill/>
          <a:ln>
            <a:noFill/>
          </a:ln>
        </p:spPr>
      </p:sp>
      <p:sp>
        <p:nvSpPr>
          <p:cNvPr id="153" name="Google Shape;153;p32"/>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4" name="Google Shape;154;p32"/>
          <p:cNvSpPr/>
          <p:nvPr>
            <p:ph idx="5" type="pic"/>
          </p:nvPr>
        </p:nvSpPr>
        <p:spPr>
          <a:xfrm>
            <a:off x="3255250" y="1128325"/>
            <a:ext cx="2627100" cy="2273100"/>
          </a:xfrm>
          <a:prstGeom prst="rect">
            <a:avLst/>
          </a:prstGeom>
          <a:noFill/>
          <a:ln>
            <a:noFill/>
          </a:ln>
        </p:spPr>
      </p:sp>
      <p:sp>
        <p:nvSpPr>
          <p:cNvPr id="155" name="Google Shape;155;p32"/>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6" name="Google Shape;156;p3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7" name="Google Shape;15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32"/>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59" name="Google Shape;159;p32"/>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60" name="Google Shape;160;p32"/>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61" name="Shape 161"/>
        <p:cNvGrpSpPr/>
        <p:nvPr/>
      </p:nvGrpSpPr>
      <p:grpSpPr>
        <a:xfrm>
          <a:off x="0" y="0"/>
          <a:ext cx="0" cy="0"/>
          <a:chOff x="0" y="0"/>
          <a:chExt cx="0" cy="0"/>
        </a:xfrm>
      </p:grpSpPr>
      <p:sp>
        <p:nvSpPr>
          <p:cNvPr id="162" name="Google Shape;162;p33"/>
          <p:cNvSpPr/>
          <p:nvPr>
            <p:ph idx="2" type="pic"/>
          </p:nvPr>
        </p:nvSpPr>
        <p:spPr>
          <a:xfrm>
            <a:off x="311700" y="445025"/>
            <a:ext cx="8520600" cy="4218300"/>
          </a:xfrm>
          <a:prstGeom prst="rect">
            <a:avLst/>
          </a:prstGeom>
          <a:noFill/>
          <a:ln>
            <a:noFill/>
          </a:ln>
        </p:spPr>
      </p:sp>
      <p:sp>
        <p:nvSpPr>
          <p:cNvPr id="163" name="Google Shape;163;p3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64" name="Shape 164"/>
        <p:cNvGrpSpPr/>
        <p:nvPr/>
      </p:nvGrpSpPr>
      <p:grpSpPr>
        <a:xfrm>
          <a:off x="0" y="0"/>
          <a:ext cx="0" cy="0"/>
          <a:chOff x="0" y="0"/>
          <a:chExt cx="0" cy="0"/>
        </a:xfrm>
      </p:grpSpPr>
      <p:sp>
        <p:nvSpPr>
          <p:cNvPr id="165" name="Google Shape;165;p3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6" name="Google Shape;166;p34"/>
          <p:cNvSpPr/>
          <p:nvPr>
            <p:ph idx="2" type="pic"/>
          </p:nvPr>
        </p:nvSpPr>
        <p:spPr>
          <a:xfrm>
            <a:off x="3389600" y="118913"/>
            <a:ext cx="1643700" cy="1535100"/>
          </a:xfrm>
          <a:prstGeom prst="rect">
            <a:avLst/>
          </a:prstGeom>
          <a:noFill/>
          <a:ln>
            <a:noFill/>
          </a:ln>
        </p:spPr>
      </p:sp>
      <p:sp>
        <p:nvSpPr>
          <p:cNvPr id="167" name="Google Shape;167;p34"/>
          <p:cNvSpPr/>
          <p:nvPr>
            <p:ph idx="3" type="pic"/>
          </p:nvPr>
        </p:nvSpPr>
        <p:spPr>
          <a:xfrm>
            <a:off x="5195935" y="118913"/>
            <a:ext cx="1643700" cy="1535100"/>
          </a:xfrm>
          <a:prstGeom prst="rect">
            <a:avLst/>
          </a:prstGeom>
          <a:noFill/>
          <a:ln>
            <a:noFill/>
          </a:ln>
        </p:spPr>
      </p:sp>
      <p:sp>
        <p:nvSpPr>
          <p:cNvPr id="168" name="Google Shape;168;p34"/>
          <p:cNvSpPr/>
          <p:nvPr>
            <p:ph idx="4" type="pic"/>
          </p:nvPr>
        </p:nvSpPr>
        <p:spPr>
          <a:xfrm>
            <a:off x="7002270" y="118913"/>
            <a:ext cx="1643700" cy="1535100"/>
          </a:xfrm>
          <a:prstGeom prst="rect">
            <a:avLst/>
          </a:prstGeom>
          <a:noFill/>
          <a:ln>
            <a:noFill/>
          </a:ln>
        </p:spPr>
      </p:sp>
      <p:sp>
        <p:nvSpPr>
          <p:cNvPr id="169" name="Google Shape;169;p34"/>
          <p:cNvSpPr/>
          <p:nvPr>
            <p:ph idx="5" type="pic"/>
          </p:nvPr>
        </p:nvSpPr>
        <p:spPr>
          <a:xfrm>
            <a:off x="3389588" y="1804212"/>
            <a:ext cx="1643700" cy="1535100"/>
          </a:xfrm>
          <a:prstGeom prst="rect">
            <a:avLst/>
          </a:prstGeom>
          <a:noFill/>
          <a:ln>
            <a:noFill/>
          </a:ln>
        </p:spPr>
      </p:sp>
      <p:sp>
        <p:nvSpPr>
          <p:cNvPr id="170" name="Google Shape;170;p34"/>
          <p:cNvSpPr/>
          <p:nvPr>
            <p:ph idx="6" type="pic"/>
          </p:nvPr>
        </p:nvSpPr>
        <p:spPr>
          <a:xfrm>
            <a:off x="5195922" y="1804212"/>
            <a:ext cx="1643700" cy="1535100"/>
          </a:xfrm>
          <a:prstGeom prst="rect">
            <a:avLst/>
          </a:prstGeom>
          <a:noFill/>
          <a:ln>
            <a:noFill/>
          </a:ln>
        </p:spPr>
      </p:sp>
      <p:sp>
        <p:nvSpPr>
          <p:cNvPr id="171" name="Google Shape;171;p34"/>
          <p:cNvSpPr/>
          <p:nvPr>
            <p:ph idx="7" type="pic"/>
          </p:nvPr>
        </p:nvSpPr>
        <p:spPr>
          <a:xfrm>
            <a:off x="7002257" y="1804212"/>
            <a:ext cx="1643700" cy="1535100"/>
          </a:xfrm>
          <a:prstGeom prst="rect">
            <a:avLst/>
          </a:prstGeom>
          <a:noFill/>
          <a:ln>
            <a:noFill/>
          </a:ln>
        </p:spPr>
      </p:sp>
      <p:sp>
        <p:nvSpPr>
          <p:cNvPr id="172" name="Google Shape;172;p34"/>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34"/>
          <p:cNvSpPr/>
          <p:nvPr>
            <p:ph idx="8" type="pic"/>
          </p:nvPr>
        </p:nvSpPr>
        <p:spPr>
          <a:xfrm>
            <a:off x="3389588" y="3489487"/>
            <a:ext cx="1643700" cy="1535100"/>
          </a:xfrm>
          <a:prstGeom prst="rect">
            <a:avLst/>
          </a:prstGeom>
          <a:noFill/>
          <a:ln>
            <a:noFill/>
          </a:ln>
        </p:spPr>
      </p:sp>
      <p:sp>
        <p:nvSpPr>
          <p:cNvPr id="174" name="Google Shape;174;p34"/>
          <p:cNvSpPr/>
          <p:nvPr>
            <p:ph idx="9" type="pic"/>
          </p:nvPr>
        </p:nvSpPr>
        <p:spPr>
          <a:xfrm>
            <a:off x="5195922" y="3489487"/>
            <a:ext cx="1643700" cy="1535100"/>
          </a:xfrm>
          <a:prstGeom prst="rect">
            <a:avLst/>
          </a:prstGeom>
          <a:noFill/>
          <a:ln>
            <a:noFill/>
          </a:ln>
        </p:spPr>
      </p:sp>
      <p:sp>
        <p:nvSpPr>
          <p:cNvPr id="175" name="Google Shape;175;p34"/>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BLANK_1">
    <p:spTree>
      <p:nvGrpSpPr>
        <p:cNvPr id="176" name="Shape 176"/>
        <p:cNvGrpSpPr/>
        <p:nvPr/>
      </p:nvGrpSpPr>
      <p:grpSpPr>
        <a:xfrm>
          <a:off x="0" y="0"/>
          <a:ext cx="0" cy="0"/>
          <a:chOff x="0" y="0"/>
          <a:chExt cx="0" cy="0"/>
        </a:xfrm>
      </p:grpSpPr>
      <p:sp>
        <p:nvSpPr>
          <p:cNvPr id="177" name="Google Shape;177;p35"/>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178" name="Google Shape;178;p35"/>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p:txBody>
      </p:sp>
      <p:sp>
        <p:nvSpPr>
          <p:cNvPr id="179" name="Google Shape;179;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7">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spTree>
      <p:nvGrpSpPr>
        <p:cNvPr id="180" name="Shape 180"/>
        <p:cNvGrpSpPr/>
        <p:nvPr/>
      </p:nvGrpSpPr>
      <p:grpSpPr>
        <a:xfrm>
          <a:off x="0" y="0"/>
          <a:ext cx="0" cy="0"/>
          <a:chOff x="0" y="0"/>
          <a:chExt cx="0" cy="0"/>
        </a:xfrm>
      </p:grpSpPr>
      <p:sp>
        <p:nvSpPr>
          <p:cNvPr id="181" name="Google Shape;181;p36"/>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36"/>
          <p:cNvSpPr txBox="1"/>
          <p:nvPr>
            <p:ph idx="1" type="body"/>
          </p:nvPr>
        </p:nvSpPr>
        <p:spPr>
          <a:xfrm>
            <a:off x="4064100" y="4335200"/>
            <a:ext cx="1015800" cy="266100"/>
          </a:xfrm>
          <a:prstGeom prst="rect">
            <a:avLst/>
          </a:prstGeom>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183" name="Google Shape;183;p36"/>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184" name="Google Shape;184;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Content" type="tx">
  <p:cSld name="TITLE_AND_BODY">
    <p:bg>
      <p:bgPr>
        <a:solidFill>
          <a:schemeClr val="accent4"/>
        </a:solidFill>
      </p:bgPr>
    </p:bg>
    <p:spTree>
      <p:nvGrpSpPr>
        <p:cNvPr id="185" name="Shape 185"/>
        <p:cNvGrpSpPr/>
        <p:nvPr/>
      </p:nvGrpSpPr>
      <p:grpSpPr>
        <a:xfrm>
          <a:off x="0" y="0"/>
          <a:ext cx="0" cy="0"/>
          <a:chOff x="0" y="0"/>
          <a:chExt cx="0" cy="0"/>
        </a:xfrm>
      </p:grpSpPr>
      <p:sp>
        <p:nvSpPr>
          <p:cNvPr id="186" name="Google Shape;186;p37"/>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p:txBody>
      </p:sp>
      <p:sp>
        <p:nvSpPr>
          <p:cNvPr id="187" name="Google Shape;187;p37"/>
          <p:cNvSpPr txBox="1"/>
          <p:nvPr>
            <p:ph idx="2" type="body"/>
          </p:nvPr>
        </p:nvSpPr>
        <p:spPr>
          <a:xfrm>
            <a:off x="711097"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88" name="Google Shape;188;p37"/>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89" name="Google Shape;189;p37"/>
          <p:cNvSpPr txBox="1"/>
          <p:nvPr>
            <p:ph idx="4" type="body"/>
          </p:nvPr>
        </p:nvSpPr>
        <p:spPr>
          <a:xfrm>
            <a:off x="2285797"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0" name="Google Shape;190;p37"/>
          <p:cNvSpPr txBox="1"/>
          <p:nvPr>
            <p:ph idx="5" type="body"/>
          </p:nvPr>
        </p:nvSpPr>
        <p:spPr>
          <a:xfrm>
            <a:off x="711097"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1" name="Google Shape;191;p37"/>
          <p:cNvSpPr txBox="1"/>
          <p:nvPr>
            <p:ph idx="6" type="subTitle"/>
          </p:nvPr>
        </p:nvSpPr>
        <p:spPr>
          <a:xfrm>
            <a:off x="1699221"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2" name="Google Shape;192;p37"/>
          <p:cNvSpPr txBox="1"/>
          <p:nvPr>
            <p:ph idx="7" type="body"/>
          </p:nvPr>
        </p:nvSpPr>
        <p:spPr>
          <a:xfrm>
            <a:off x="2285797"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3" name="Google Shape;193;p37"/>
          <p:cNvSpPr txBox="1"/>
          <p:nvPr>
            <p:ph idx="8" type="body"/>
          </p:nvPr>
        </p:nvSpPr>
        <p:spPr>
          <a:xfrm>
            <a:off x="711097"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4" name="Google Shape;194;p37"/>
          <p:cNvSpPr txBox="1"/>
          <p:nvPr>
            <p:ph idx="9" type="subTitle"/>
          </p:nvPr>
        </p:nvSpPr>
        <p:spPr>
          <a:xfrm>
            <a:off x="1699221"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5" name="Google Shape;195;p37"/>
          <p:cNvSpPr txBox="1"/>
          <p:nvPr>
            <p:ph idx="13" type="body"/>
          </p:nvPr>
        </p:nvSpPr>
        <p:spPr>
          <a:xfrm>
            <a:off x="2285797"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6" name="Google Shape;196;p37"/>
          <p:cNvSpPr txBox="1"/>
          <p:nvPr>
            <p:ph idx="14" type="body"/>
          </p:nvPr>
        </p:nvSpPr>
        <p:spPr>
          <a:xfrm>
            <a:off x="4746581"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7" name="Google Shape;197;p37"/>
          <p:cNvSpPr txBox="1"/>
          <p:nvPr>
            <p:ph idx="15" type="subTitle"/>
          </p:nvPr>
        </p:nvSpPr>
        <p:spPr>
          <a:xfrm>
            <a:off x="5734705"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8" name="Google Shape;198;p37"/>
          <p:cNvSpPr txBox="1"/>
          <p:nvPr>
            <p:ph idx="16" type="body"/>
          </p:nvPr>
        </p:nvSpPr>
        <p:spPr>
          <a:xfrm>
            <a:off x="6321281"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9" name="Google Shape;199;p37"/>
          <p:cNvSpPr txBox="1"/>
          <p:nvPr>
            <p:ph idx="17" type="body"/>
          </p:nvPr>
        </p:nvSpPr>
        <p:spPr>
          <a:xfrm>
            <a:off x="4746581"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00" name="Google Shape;200;p37"/>
          <p:cNvSpPr txBox="1"/>
          <p:nvPr>
            <p:ph idx="18" type="subTitle"/>
          </p:nvPr>
        </p:nvSpPr>
        <p:spPr>
          <a:xfrm>
            <a:off x="5734705"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01" name="Google Shape;201;p37"/>
          <p:cNvSpPr txBox="1"/>
          <p:nvPr>
            <p:ph idx="19" type="body"/>
          </p:nvPr>
        </p:nvSpPr>
        <p:spPr>
          <a:xfrm>
            <a:off x="6321281"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02" name="Google Shape;202;p37"/>
          <p:cNvSpPr txBox="1"/>
          <p:nvPr>
            <p:ph idx="20" type="body"/>
          </p:nvPr>
        </p:nvSpPr>
        <p:spPr>
          <a:xfrm>
            <a:off x="4746581"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03" name="Google Shape;203;p37"/>
          <p:cNvSpPr txBox="1"/>
          <p:nvPr>
            <p:ph idx="21" type="subTitle"/>
          </p:nvPr>
        </p:nvSpPr>
        <p:spPr>
          <a:xfrm>
            <a:off x="5734705"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04" name="Google Shape;204;p37"/>
          <p:cNvSpPr txBox="1"/>
          <p:nvPr>
            <p:ph idx="22" type="body"/>
          </p:nvPr>
        </p:nvSpPr>
        <p:spPr>
          <a:xfrm>
            <a:off x="6321281"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05" name="Google Shape;205;p3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Image" type="twoColTx">
  <p:cSld name="TITLE_AND_TWO_COLUMNS">
    <p:bg>
      <p:bgPr>
        <a:solidFill>
          <a:schemeClr val="dk1"/>
        </a:solidFill>
      </p:bgPr>
    </p:bg>
    <p:spTree>
      <p:nvGrpSpPr>
        <p:cNvPr id="206" name="Shape 206"/>
        <p:cNvGrpSpPr/>
        <p:nvPr/>
      </p:nvGrpSpPr>
      <p:grpSpPr>
        <a:xfrm>
          <a:off x="0" y="0"/>
          <a:ext cx="0" cy="0"/>
          <a:chOff x="0" y="0"/>
          <a:chExt cx="0" cy="0"/>
        </a:xfrm>
      </p:grpSpPr>
      <p:sp>
        <p:nvSpPr>
          <p:cNvPr id="207" name="Google Shape;207;p38"/>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8"/>
          <p:cNvSpPr txBox="1"/>
          <p:nvPr/>
        </p:nvSpPr>
        <p:spPr>
          <a:xfrm>
            <a:off x="6262625" y="1205946"/>
            <a:ext cx="2155500" cy="3231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i="1" lang="en" sz="700">
                <a:solidFill>
                  <a:schemeClr val="lt1"/>
                </a:solidFill>
                <a:latin typeface="Barlow Medium"/>
                <a:ea typeface="Barlow Medium"/>
                <a:cs typeface="Barlow Medium"/>
                <a:sym typeface="Barlow Medium"/>
              </a:rPr>
              <a:t>Lorem ipsum dolor sit amet, consectetur adipiscing elit.</a:t>
            </a:r>
            <a:endParaRPr i="1" sz="700">
              <a:solidFill>
                <a:schemeClr val="lt1"/>
              </a:solidFill>
              <a:latin typeface="Barlow Medium"/>
              <a:ea typeface="Barlow Medium"/>
              <a:cs typeface="Barlow Medium"/>
              <a:sym typeface="Barlow Medium"/>
            </a:endParaRPr>
          </a:p>
        </p:txBody>
      </p:sp>
      <p:sp>
        <p:nvSpPr>
          <p:cNvPr id="209" name="Google Shape;209;p38"/>
          <p:cNvSpPr/>
          <p:nvPr>
            <p:ph idx="2" type="pic"/>
          </p:nvPr>
        </p:nvSpPr>
        <p:spPr>
          <a:xfrm>
            <a:off x="3915225" y="1631250"/>
            <a:ext cx="4441200" cy="3009900"/>
          </a:xfrm>
          <a:prstGeom prst="roundRect">
            <a:avLst>
              <a:gd fmla="val 16667" name="adj"/>
            </a:avLst>
          </a:prstGeom>
          <a:noFill/>
          <a:ln>
            <a:noFill/>
          </a:ln>
        </p:spPr>
      </p:sp>
      <p:sp>
        <p:nvSpPr>
          <p:cNvPr id="210" name="Google Shape;210;p38"/>
          <p:cNvSpPr txBox="1"/>
          <p:nvPr>
            <p:ph idx="1" type="body"/>
          </p:nvPr>
        </p:nvSpPr>
        <p:spPr>
          <a:xfrm>
            <a:off x="791150" y="1835400"/>
            <a:ext cx="2094000" cy="846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11" name="Google Shape;211;p38"/>
          <p:cNvSpPr txBox="1"/>
          <p:nvPr>
            <p:ph idx="3" type="subTitle"/>
          </p:nvPr>
        </p:nvSpPr>
        <p:spPr>
          <a:xfrm>
            <a:off x="791150" y="522625"/>
            <a:ext cx="3918300" cy="100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2" name="Google Shape;212;p3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AND_TWO_COLUMNS_1">
    <p:bg>
      <p:bgPr>
        <a:solidFill>
          <a:schemeClr val="dk1"/>
        </a:solidFill>
      </p:bgPr>
    </p:bg>
    <p:spTree>
      <p:nvGrpSpPr>
        <p:cNvPr id="213" name="Shape 213"/>
        <p:cNvGrpSpPr/>
        <p:nvPr/>
      </p:nvGrpSpPr>
      <p:grpSpPr>
        <a:xfrm>
          <a:off x="0" y="0"/>
          <a:ext cx="0" cy="0"/>
          <a:chOff x="0" y="0"/>
          <a:chExt cx="0" cy="0"/>
        </a:xfrm>
      </p:grpSpPr>
      <p:sp>
        <p:nvSpPr>
          <p:cNvPr id="214" name="Google Shape;214;p39"/>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9"/>
          <p:cNvSpPr txBox="1"/>
          <p:nvPr>
            <p:ph idx="1" type="subTitle"/>
          </p:nvPr>
        </p:nvSpPr>
        <p:spPr>
          <a:xfrm>
            <a:off x="791150" y="522625"/>
            <a:ext cx="5173200" cy="97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6" name="Google Shape;216;p39"/>
          <p:cNvSpPr txBox="1"/>
          <p:nvPr>
            <p:ph idx="2" type="body"/>
          </p:nvPr>
        </p:nvSpPr>
        <p:spPr>
          <a:xfrm>
            <a:off x="685450"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217" name="Google Shape;217;p39"/>
          <p:cNvSpPr txBox="1"/>
          <p:nvPr>
            <p:ph idx="3" type="body"/>
          </p:nvPr>
        </p:nvSpPr>
        <p:spPr>
          <a:xfrm>
            <a:off x="4601077"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218" name="Google Shape;218;p3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mpany Overview" type="titleOnly">
  <p:cSld name="TITLE_ONLY">
    <p:bg>
      <p:bgPr>
        <a:solidFill>
          <a:schemeClr val="accent4"/>
        </a:solidFill>
      </p:bgPr>
    </p:bg>
    <p:spTree>
      <p:nvGrpSpPr>
        <p:cNvPr id="219" name="Shape 219"/>
        <p:cNvGrpSpPr/>
        <p:nvPr/>
      </p:nvGrpSpPr>
      <p:grpSpPr>
        <a:xfrm>
          <a:off x="0" y="0"/>
          <a:ext cx="0" cy="0"/>
          <a:chOff x="0" y="0"/>
          <a:chExt cx="0" cy="0"/>
        </a:xfrm>
      </p:grpSpPr>
      <p:sp>
        <p:nvSpPr>
          <p:cNvPr id="220" name="Google Shape;220;p40"/>
          <p:cNvSpPr/>
          <p:nvPr>
            <p:ph idx="2" type="pic"/>
          </p:nvPr>
        </p:nvSpPr>
        <p:spPr>
          <a:xfrm>
            <a:off x="791150" y="522900"/>
            <a:ext cx="1294800" cy="1918500"/>
          </a:xfrm>
          <a:prstGeom prst="rect">
            <a:avLst/>
          </a:prstGeom>
          <a:noFill/>
          <a:ln>
            <a:noFill/>
          </a:ln>
        </p:spPr>
      </p:sp>
      <p:sp>
        <p:nvSpPr>
          <p:cNvPr id="221" name="Google Shape;221;p40"/>
          <p:cNvSpPr/>
          <p:nvPr>
            <p:ph idx="3" type="pic"/>
          </p:nvPr>
        </p:nvSpPr>
        <p:spPr>
          <a:xfrm>
            <a:off x="2355375" y="522900"/>
            <a:ext cx="1294800" cy="1918500"/>
          </a:xfrm>
          <a:prstGeom prst="rect">
            <a:avLst/>
          </a:prstGeom>
          <a:noFill/>
          <a:ln>
            <a:noFill/>
          </a:ln>
        </p:spPr>
      </p:sp>
      <p:sp>
        <p:nvSpPr>
          <p:cNvPr id="222" name="Google Shape;222;p40"/>
          <p:cNvSpPr/>
          <p:nvPr>
            <p:ph idx="4" type="pic"/>
          </p:nvPr>
        </p:nvSpPr>
        <p:spPr>
          <a:xfrm>
            <a:off x="3921313" y="522900"/>
            <a:ext cx="1294800" cy="1918500"/>
          </a:xfrm>
          <a:prstGeom prst="rect">
            <a:avLst/>
          </a:prstGeom>
          <a:noFill/>
          <a:ln>
            <a:noFill/>
          </a:ln>
        </p:spPr>
      </p:sp>
      <p:sp>
        <p:nvSpPr>
          <p:cNvPr id="223" name="Google Shape;223;p40"/>
          <p:cNvSpPr/>
          <p:nvPr>
            <p:ph idx="5" type="pic"/>
          </p:nvPr>
        </p:nvSpPr>
        <p:spPr>
          <a:xfrm>
            <a:off x="5491588" y="522900"/>
            <a:ext cx="1294800" cy="1918500"/>
          </a:xfrm>
          <a:prstGeom prst="rect">
            <a:avLst/>
          </a:prstGeom>
          <a:noFill/>
          <a:ln>
            <a:noFill/>
          </a:ln>
        </p:spPr>
      </p:sp>
      <p:sp>
        <p:nvSpPr>
          <p:cNvPr id="224" name="Google Shape;224;p40"/>
          <p:cNvSpPr txBox="1"/>
          <p:nvPr>
            <p:ph idx="1" type="body"/>
          </p:nvPr>
        </p:nvSpPr>
        <p:spPr>
          <a:xfrm>
            <a:off x="680850" y="3443850"/>
            <a:ext cx="3074700" cy="10317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406400" lvl="1" marL="914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indent="-406400" lvl="2" marL="1371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indent="-406400" lvl="3" marL="1828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indent="-406400" lvl="4" marL="22860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indent="-406400" lvl="5" marL="2743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indent="-406400" lvl="6" marL="3200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indent="-406400" lvl="7" marL="3657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indent="-406400" lvl="8" marL="4114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p:txBody>
      </p:sp>
      <p:sp>
        <p:nvSpPr>
          <p:cNvPr id="225" name="Google Shape;225;p40"/>
          <p:cNvSpPr txBox="1"/>
          <p:nvPr>
            <p:ph idx="6" type="body"/>
          </p:nvPr>
        </p:nvSpPr>
        <p:spPr>
          <a:xfrm>
            <a:off x="4123900" y="3443850"/>
            <a:ext cx="4030200" cy="116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26" name="Google Shape;226;p40"/>
          <p:cNvSpPr txBox="1"/>
          <p:nvPr>
            <p:ph idx="7" type="body"/>
          </p:nvPr>
        </p:nvSpPr>
        <p:spPr>
          <a:xfrm>
            <a:off x="7050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7" name="Google Shape;227;p40"/>
          <p:cNvSpPr txBox="1"/>
          <p:nvPr>
            <p:ph idx="8" type="body"/>
          </p:nvPr>
        </p:nvSpPr>
        <p:spPr>
          <a:xfrm>
            <a:off x="22588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8" name="Google Shape;228;p40"/>
          <p:cNvSpPr txBox="1"/>
          <p:nvPr>
            <p:ph idx="9" type="body"/>
          </p:nvPr>
        </p:nvSpPr>
        <p:spPr>
          <a:xfrm>
            <a:off x="38275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9" name="Google Shape;229;p40"/>
          <p:cNvSpPr txBox="1"/>
          <p:nvPr>
            <p:ph idx="13" type="body"/>
          </p:nvPr>
        </p:nvSpPr>
        <p:spPr>
          <a:xfrm>
            <a:off x="53951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30" name="Google Shape;230;p40"/>
          <p:cNvSpPr txBox="1"/>
          <p:nvPr>
            <p:ph idx="14" type="body"/>
          </p:nvPr>
        </p:nvSpPr>
        <p:spPr>
          <a:xfrm>
            <a:off x="7050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1" name="Google Shape;231;p40"/>
          <p:cNvSpPr txBox="1"/>
          <p:nvPr>
            <p:ph idx="15" type="body"/>
          </p:nvPr>
        </p:nvSpPr>
        <p:spPr>
          <a:xfrm>
            <a:off x="22588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2" name="Google Shape;232;p40"/>
          <p:cNvSpPr txBox="1"/>
          <p:nvPr>
            <p:ph idx="16" type="body"/>
          </p:nvPr>
        </p:nvSpPr>
        <p:spPr>
          <a:xfrm>
            <a:off x="3827003"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3" name="Google Shape;233;p40"/>
          <p:cNvSpPr txBox="1"/>
          <p:nvPr>
            <p:ph idx="17" type="body"/>
          </p:nvPr>
        </p:nvSpPr>
        <p:spPr>
          <a:xfrm>
            <a:off x="5396128"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4" name="Google Shape;234;p4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Landscape">
  <p:cSld name="ONE_COLUMN_TEXT">
    <p:bg>
      <p:bgPr>
        <a:solidFill>
          <a:schemeClr val="dk1"/>
        </a:solidFill>
      </p:bgPr>
    </p:bg>
    <p:spTree>
      <p:nvGrpSpPr>
        <p:cNvPr id="235" name="Shape 235"/>
        <p:cNvGrpSpPr/>
        <p:nvPr/>
      </p:nvGrpSpPr>
      <p:grpSpPr>
        <a:xfrm>
          <a:off x="0" y="0"/>
          <a:ext cx="0" cy="0"/>
          <a:chOff x="0" y="0"/>
          <a:chExt cx="0" cy="0"/>
        </a:xfrm>
      </p:grpSpPr>
      <p:sp>
        <p:nvSpPr>
          <p:cNvPr id="236" name="Google Shape;236;p41"/>
          <p:cNvSpPr txBox="1"/>
          <p:nvPr>
            <p:ph idx="1" type="body"/>
          </p:nvPr>
        </p:nvSpPr>
        <p:spPr>
          <a:xfrm>
            <a:off x="791150" y="738025"/>
            <a:ext cx="3918300" cy="2232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Font typeface="Barlow"/>
              <a:buChar char="●"/>
              <a:defRPr sz="1100">
                <a:latin typeface="Barlow"/>
                <a:ea typeface="Barlow"/>
                <a:cs typeface="Barlow"/>
                <a:sym typeface="Barlow"/>
              </a:defRPr>
            </a:lvl1pPr>
            <a:lvl2pPr indent="-298450" lvl="1" marL="914400">
              <a:spcBef>
                <a:spcPts val="0"/>
              </a:spcBef>
              <a:spcAft>
                <a:spcPts val="0"/>
              </a:spcAft>
              <a:buSzPts val="1100"/>
              <a:buFont typeface="Barlow"/>
              <a:buChar char="○"/>
              <a:defRPr sz="1100">
                <a:latin typeface="Barlow"/>
                <a:ea typeface="Barlow"/>
                <a:cs typeface="Barlow"/>
                <a:sym typeface="Barlow"/>
              </a:defRPr>
            </a:lvl2pPr>
            <a:lvl3pPr indent="-298450" lvl="2" marL="1371600">
              <a:spcBef>
                <a:spcPts val="0"/>
              </a:spcBef>
              <a:spcAft>
                <a:spcPts val="0"/>
              </a:spcAft>
              <a:buSzPts val="1100"/>
              <a:buFont typeface="Barlow"/>
              <a:buChar char="■"/>
              <a:defRPr sz="1100">
                <a:latin typeface="Barlow"/>
                <a:ea typeface="Barlow"/>
                <a:cs typeface="Barlow"/>
                <a:sym typeface="Barlow"/>
              </a:defRPr>
            </a:lvl3pPr>
            <a:lvl4pPr indent="-298450" lvl="3" marL="1828800">
              <a:spcBef>
                <a:spcPts val="0"/>
              </a:spcBef>
              <a:spcAft>
                <a:spcPts val="0"/>
              </a:spcAft>
              <a:buSzPts val="1100"/>
              <a:buFont typeface="Barlow"/>
              <a:buChar char="●"/>
              <a:defRPr sz="1100">
                <a:latin typeface="Barlow"/>
                <a:ea typeface="Barlow"/>
                <a:cs typeface="Barlow"/>
                <a:sym typeface="Barlow"/>
              </a:defRPr>
            </a:lvl4pPr>
            <a:lvl5pPr indent="-298450" lvl="4" marL="2286000">
              <a:spcBef>
                <a:spcPts val="0"/>
              </a:spcBef>
              <a:spcAft>
                <a:spcPts val="0"/>
              </a:spcAft>
              <a:buSzPts val="1100"/>
              <a:buFont typeface="Barlow"/>
              <a:buChar char="○"/>
              <a:defRPr>
                <a:latin typeface="Barlow"/>
                <a:ea typeface="Barlow"/>
                <a:cs typeface="Barlow"/>
                <a:sym typeface="Barlow"/>
              </a:defRPr>
            </a:lvl5pPr>
            <a:lvl6pPr indent="-298450" lvl="5" marL="2743200">
              <a:spcBef>
                <a:spcPts val="0"/>
              </a:spcBef>
              <a:spcAft>
                <a:spcPts val="0"/>
              </a:spcAft>
              <a:buSzPts val="1100"/>
              <a:buFont typeface="Barlow"/>
              <a:buChar char="■"/>
              <a:defRPr sz="1100">
                <a:latin typeface="Barlow"/>
                <a:ea typeface="Barlow"/>
                <a:cs typeface="Barlow"/>
                <a:sym typeface="Barlow"/>
              </a:defRPr>
            </a:lvl6pPr>
            <a:lvl7pPr indent="-298450" lvl="6" marL="3200400">
              <a:spcBef>
                <a:spcPts val="0"/>
              </a:spcBef>
              <a:spcAft>
                <a:spcPts val="0"/>
              </a:spcAft>
              <a:buSzPts val="1100"/>
              <a:buFont typeface="Barlow"/>
              <a:buChar char="●"/>
              <a:defRPr sz="1100">
                <a:latin typeface="Barlow"/>
                <a:ea typeface="Barlow"/>
                <a:cs typeface="Barlow"/>
                <a:sym typeface="Barlow"/>
              </a:defRPr>
            </a:lvl7pPr>
            <a:lvl8pPr indent="-298450" lvl="7" marL="3657600">
              <a:spcBef>
                <a:spcPts val="0"/>
              </a:spcBef>
              <a:spcAft>
                <a:spcPts val="0"/>
              </a:spcAft>
              <a:buSzPts val="1100"/>
              <a:buFont typeface="Barlow"/>
              <a:buChar char="○"/>
              <a:defRPr sz="1100">
                <a:latin typeface="Barlow"/>
                <a:ea typeface="Barlow"/>
                <a:cs typeface="Barlow"/>
                <a:sym typeface="Barlow"/>
              </a:defRPr>
            </a:lvl8pPr>
            <a:lvl9pPr indent="-298450" lvl="8" marL="4114800">
              <a:spcBef>
                <a:spcPts val="0"/>
              </a:spcBef>
              <a:spcAft>
                <a:spcPts val="0"/>
              </a:spcAft>
              <a:buSzPts val="1100"/>
              <a:buFont typeface="Barlow"/>
              <a:buChar char="■"/>
              <a:defRPr sz="1100">
                <a:latin typeface="Barlow"/>
                <a:ea typeface="Barlow"/>
                <a:cs typeface="Barlow"/>
                <a:sym typeface="Barlow"/>
              </a:defRPr>
            </a:lvl9pPr>
          </a:lstStyle>
          <a:p/>
        </p:txBody>
      </p:sp>
      <p:sp>
        <p:nvSpPr>
          <p:cNvPr id="237" name="Google Shape;237;p41"/>
          <p:cNvSpPr txBox="1"/>
          <p:nvPr>
            <p:ph idx="2" type="subTitle"/>
          </p:nvPr>
        </p:nvSpPr>
        <p:spPr>
          <a:xfrm>
            <a:off x="791150" y="522625"/>
            <a:ext cx="3918300" cy="2154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38" name="Google Shape;238;p4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Trends + Data">
  <p:cSld name="MAIN_POINT">
    <p:bg>
      <p:bgPr>
        <a:solidFill>
          <a:schemeClr val="dk1"/>
        </a:solidFill>
      </p:bgPr>
    </p:bg>
    <p:spTree>
      <p:nvGrpSpPr>
        <p:cNvPr id="239" name="Shape 239"/>
        <p:cNvGrpSpPr/>
        <p:nvPr/>
      </p:nvGrpSpPr>
      <p:grpSpPr>
        <a:xfrm>
          <a:off x="0" y="0"/>
          <a:ext cx="0" cy="0"/>
          <a:chOff x="0" y="0"/>
          <a:chExt cx="0" cy="0"/>
        </a:xfrm>
      </p:grpSpPr>
      <p:sp>
        <p:nvSpPr>
          <p:cNvPr id="240" name="Google Shape;240;p42"/>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41" name="Google Shape;241;p42"/>
          <p:cNvSpPr txBox="1"/>
          <p:nvPr>
            <p:ph idx="2"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p:txBody>
      </p:sp>
      <p:sp>
        <p:nvSpPr>
          <p:cNvPr id="242" name="Google Shape;242;p42"/>
          <p:cNvSpPr txBox="1"/>
          <p:nvPr>
            <p:ph idx="3" type="body"/>
          </p:nvPr>
        </p:nvSpPr>
        <p:spPr>
          <a:xfrm>
            <a:off x="480425" y="534275"/>
            <a:ext cx="4878300" cy="1917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43" name="Google Shape;243;p4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latin typeface="Barlow"/>
                <a:ea typeface="Barlow"/>
                <a:cs typeface="Barlow"/>
                <a:sym typeface="Barlow"/>
              </a:defRPr>
            </a:lvl1pPr>
            <a:lvl2pPr lvl="1" rtl="0">
              <a:buNone/>
              <a:defRPr sz="1100">
                <a:solidFill>
                  <a:schemeClr val="accent3"/>
                </a:solidFill>
                <a:latin typeface="Barlow"/>
                <a:ea typeface="Barlow"/>
                <a:cs typeface="Barlow"/>
                <a:sym typeface="Barlow"/>
              </a:defRPr>
            </a:lvl2pPr>
            <a:lvl3pPr lvl="2" rtl="0">
              <a:buNone/>
              <a:defRPr sz="1100">
                <a:solidFill>
                  <a:schemeClr val="accent3"/>
                </a:solidFill>
                <a:latin typeface="Barlow"/>
                <a:ea typeface="Barlow"/>
                <a:cs typeface="Barlow"/>
                <a:sym typeface="Barlow"/>
              </a:defRPr>
            </a:lvl3pPr>
            <a:lvl4pPr lvl="3" rtl="0">
              <a:buNone/>
              <a:defRPr sz="1100">
                <a:solidFill>
                  <a:schemeClr val="accent3"/>
                </a:solidFill>
                <a:latin typeface="Barlow"/>
                <a:ea typeface="Barlow"/>
                <a:cs typeface="Barlow"/>
                <a:sym typeface="Barlow"/>
              </a:defRPr>
            </a:lvl4pPr>
            <a:lvl5pPr lvl="4" rtl="0">
              <a:buNone/>
              <a:defRPr sz="1100">
                <a:solidFill>
                  <a:schemeClr val="accent3"/>
                </a:solidFill>
                <a:latin typeface="Barlow"/>
                <a:ea typeface="Barlow"/>
                <a:cs typeface="Barlow"/>
                <a:sym typeface="Barlow"/>
              </a:defRPr>
            </a:lvl5pPr>
            <a:lvl6pPr lvl="5" rtl="0">
              <a:buNone/>
              <a:defRPr sz="1100">
                <a:solidFill>
                  <a:schemeClr val="accent3"/>
                </a:solidFill>
                <a:latin typeface="Barlow"/>
                <a:ea typeface="Barlow"/>
                <a:cs typeface="Barlow"/>
                <a:sym typeface="Barlow"/>
              </a:defRPr>
            </a:lvl6pPr>
            <a:lvl7pPr lvl="6" rtl="0">
              <a:buNone/>
              <a:defRPr sz="1100">
                <a:solidFill>
                  <a:schemeClr val="accent3"/>
                </a:solidFill>
                <a:latin typeface="Barlow"/>
                <a:ea typeface="Barlow"/>
                <a:cs typeface="Barlow"/>
                <a:sym typeface="Barlow"/>
              </a:defRPr>
            </a:lvl7pPr>
            <a:lvl8pPr lvl="7" rtl="0">
              <a:buNone/>
              <a:defRPr sz="1100">
                <a:solidFill>
                  <a:schemeClr val="accent3"/>
                </a:solidFill>
                <a:latin typeface="Barlow"/>
                <a:ea typeface="Barlow"/>
                <a:cs typeface="Barlow"/>
                <a:sym typeface="Barlow"/>
              </a:defRPr>
            </a:lvl8pPr>
            <a:lvl9pPr lvl="8" rtl="0">
              <a:buNone/>
              <a:defRPr sz="1100">
                <a:solidFill>
                  <a:schemeClr val="accent3"/>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47">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14">
    <p:bg>
      <p:bgPr>
        <a:solidFill>
          <a:schemeClr val="dk1"/>
        </a:solidFill>
      </p:bgPr>
    </p:bg>
    <p:spTree>
      <p:nvGrpSpPr>
        <p:cNvPr id="244" name="Shape 244"/>
        <p:cNvGrpSpPr/>
        <p:nvPr/>
      </p:nvGrpSpPr>
      <p:grpSpPr>
        <a:xfrm>
          <a:off x="0" y="0"/>
          <a:ext cx="0" cy="0"/>
          <a:chOff x="0" y="0"/>
          <a:chExt cx="0" cy="0"/>
        </a:xfrm>
      </p:grpSpPr>
      <p:sp>
        <p:nvSpPr>
          <p:cNvPr id="245" name="Google Shape;245;p43"/>
          <p:cNvSpPr txBox="1"/>
          <p:nvPr>
            <p:ph type="title"/>
          </p:nvPr>
        </p:nvSpPr>
        <p:spPr>
          <a:xfrm>
            <a:off x="723861" y="1584738"/>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6" name="Google Shape;246;p43"/>
          <p:cNvSpPr txBox="1"/>
          <p:nvPr>
            <p:ph idx="2" type="title"/>
          </p:nvPr>
        </p:nvSpPr>
        <p:spPr>
          <a:xfrm>
            <a:off x="723861" y="239098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7" name="Google Shape;247;p43"/>
          <p:cNvSpPr txBox="1"/>
          <p:nvPr>
            <p:ph idx="3" type="title"/>
          </p:nvPr>
        </p:nvSpPr>
        <p:spPr>
          <a:xfrm>
            <a:off x="723861" y="315793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8" name="Google Shape;248;p43"/>
          <p:cNvSpPr txBox="1"/>
          <p:nvPr>
            <p:ph idx="4" type="title"/>
          </p:nvPr>
        </p:nvSpPr>
        <p:spPr>
          <a:xfrm>
            <a:off x="723861" y="3954905"/>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9" name="Google Shape;249;p43"/>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50" name="Google Shape;250;p43"/>
          <p:cNvSpPr txBox="1"/>
          <p:nvPr>
            <p:ph idx="5" type="body"/>
          </p:nvPr>
        </p:nvSpPr>
        <p:spPr>
          <a:xfrm>
            <a:off x="480425" y="610475"/>
            <a:ext cx="4878300" cy="37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317500" lvl="1" marL="9144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indent="-311150" lvl="2" marL="137160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indent="-304800" lvl="3" marL="1828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2100" lvl="5" marL="27432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indent="-285750" lvl="6" marL="320040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indent="-279400" lvl="7" marL="36576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indent="-273050" lvl="8" marL="411480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p:txBody>
      </p:sp>
      <p:sp>
        <p:nvSpPr>
          <p:cNvPr id="251" name="Google Shape;251;p4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 Thank You">
  <p:cSld name="CUSTOM_13">
    <p:bg>
      <p:bgPr>
        <a:solidFill>
          <a:schemeClr val="lt1"/>
        </a:solidFill>
      </p:bgPr>
    </p:bg>
    <p:spTree>
      <p:nvGrpSpPr>
        <p:cNvPr id="252" name="Shape 252"/>
        <p:cNvGrpSpPr/>
        <p:nvPr/>
      </p:nvGrpSpPr>
      <p:grpSpPr>
        <a:xfrm>
          <a:off x="0" y="0"/>
          <a:ext cx="0" cy="0"/>
          <a:chOff x="0" y="0"/>
          <a:chExt cx="0" cy="0"/>
        </a:xfrm>
      </p:grpSpPr>
      <p:sp>
        <p:nvSpPr>
          <p:cNvPr id="253" name="Google Shape;253;p44"/>
          <p:cNvSpPr txBox="1"/>
          <p:nvPr>
            <p:ph type="title"/>
          </p:nvPr>
        </p:nvSpPr>
        <p:spPr>
          <a:xfrm>
            <a:off x="455221" y="1321125"/>
            <a:ext cx="5094600" cy="1749900"/>
          </a:xfrm>
          <a:prstGeom prst="rect">
            <a:avLst/>
          </a:prstGeom>
          <a:noFill/>
        </p:spPr>
        <p:txBody>
          <a:bodyPr anchorCtr="0" anchor="t" bIns="91425" lIns="91425" spcFirstLastPara="1" rIns="91425" wrap="square" tIns="91425">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p:txBody>
      </p:sp>
      <p:sp>
        <p:nvSpPr>
          <p:cNvPr id="254" name="Google Shape;254;p44"/>
          <p:cNvSpPr txBox="1"/>
          <p:nvPr>
            <p:ph idx="1" type="body"/>
          </p:nvPr>
        </p:nvSpPr>
        <p:spPr>
          <a:xfrm>
            <a:off x="567029" y="4500404"/>
            <a:ext cx="1015800" cy="266100"/>
          </a:xfrm>
          <a:prstGeom prst="rect">
            <a:avLst/>
          </a:prstGeom>
          <a:ln cap="flat" cmpd="sng" w="9525">
            <a:solidFill>
              <a:schemeClr val="dk1"/>
            </a:solidFill>
            <a:prstDash val="solid"/>
            <a:round/>
            <a:headEnd len="sm" w="sm" type="none"/>
            <a:tailEnd len="sm" w="sm" type="none"/>
          </a:ln>
        </p:spPr>
        <p:txBody>
          <a:bodyPr anchorCtr="0" anchor="t" bIns="0" lIns="0" spcFirstLastPara="1" rIns="0" wrap="square" tIns="0">
            <a:sp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255" name="Google Shape;255;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TITLE_AND_DESCRIPTION">
    <p:spTree>
      <p:nvGrpSpPr>
        <p:cNvPr id="256" name="Shape 256"/>
        <p:cNvGrpSpPr/>
        <p:nvPr/>
      </p:nvGrpSpPr>
      <p:grpSpPr>
        <a:xfrm>
          <a:off x="0" y="0"/>
          <a:ext cx="0" cy="0"/>
          <a:chOff x="0" y="0"/>
          <a:chExt cx="0" cy="0"/>
        </a:xfrm>
      </p:grpSpPr>
      <p:sp>
        <p:nvSpPr>
          <p:cNvPr id="257" name="Google Shape;257;p45"/>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p:txBody>
      </p:sp>
      <p:sp>
        <p:nvSpPr>
          <p:cNvPr id="258" name="Google Shape;258;p45"/>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p:txBody>
      </p:sp>
      <p:sp>
        <p:nvSpPr>
          <p:cNvPr id="259" name="Google Shape;259;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ize / Pie Graph">
  <p:cSld name="CAPTION_ONLY">
    <p:bg>
      <p:bgPr>
        <a:solidFill>
          <a:schemeClr val="dk1"/>
        </a:solidFill>
      </p:bgPr>
    </p:bg>
    <p:spTree>
      <p:nvGrpSpPr>
        <p:cNvPr id="260" name="Shape 260"/>
        <p:cNvGrpSpPr/>
        <p:nvPr/>
      </p:nvGrpSpPr>
      <p:grpSpPr>
        <a:xfrm>
          <a:off x="0" y="0"/>
          <a:ext cx="0" cy="0"/>
          <a:chOff x="0" y="0"/>
          <a:chExt cx="0" cy="0"/>
        </a:xfrm>
      </p:grpSpPr>
      <p:sp>
        <p:nvSpPr>
          <p:cNvPr id="261" name="Google Shape;261;p46"/>
          <p:cNvSpPr/>
          <p:nvPr/>
        </p:nvSpPr>
        <p:spPr>
          <a:xfrm>
            <a:off x="0" y="0"/>
            <a:ext cx="9144000" cy="163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6"/>
          <p:cNvSpPr txBox="1"/>
          <p:nvPr>
            <p:ph idx="1" type="subTitle"/>
          </p:nvPr>
        </p:nvSpPr>
        <p:spPr>
          <a:xfrm>
            <a:off x="791150" y="522625"/>
            <a:ext cx="4977300" cy="11082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63" name="Google Shape;263;p46"/>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23850" lvl="1" marL="914400">
              <a:spcBef>
                <a:spcPts val="0"/>
              </a:spcBef>
              <a:spcAft>
                <a:spcPts val="0"/>
              </a:spcAft>
              <a:buClr>
                <a:schemeClr val="lt1"/>
              </a:buClr>
              <a:buSzPts val="1500"/>
              <a:buChar char="○"/>
              <a:defRPr sz="1500">
                <a:solidFill>
                  <a:schemeClr val="lt1"/>
                </a:solidFill>
              </a:defRPr>
            </a:lvl2pPr>
            <a:lvl3pPr indent="-323850" lvl="2" marL="1371600">
              <a:spcBef>
                <a:spcPts val="0"/>
              </a:spcBef>
              <a:spcAft>
                <a:spcPts val="0"/>
              </a:spcAft>
              <a:buClr>
                <a:schemeClr val="lt1"/>
              </a:buClr>
              <a:buSzPts val="1500"/>
              <a:buChar char="■"/>
              <a:defRPr sz="1500">
                <a:solidFill>
                  <a:schemeClr val="lt1"/>
                </a:solidFill>
              </a:defRPr>
            </a:lvl3pPr>
            <a:lvl4pPr indent="-323850" lvl="3" marL="1828800">
              <a:spcBef>
                <a:spcPts val="0"/>
              </a:spcBef>
              <a:spcAft>
                <a:spcPts val="0"/>
              </a:spcAft>
              <a:buClr>
                <a:schemeClr val="lt1"/>
              </a:buClr>
              <a:buSzPts val="1500"/>
              <a:buChar char="●"/>
              <a:defRPr sz="1500">
                <a:solidFill>
                  <a:schemeClr val="lt1"/>
                </a:solidFill>
              </a:defRPr>
            </a:lvl4pPr>
            <a:lvl5pPr indent="-323850" lvl="4" marL="2286000">
              <a:spcBef>
                <a:spcPts val="0"/>
              </a:spcBef>
              <a:spcAft>
                <a:spcPts val="0"/>
              </a:spcAft>
              <a:buClr>
                <a:schemeClr val="lt1"/>
              </a:buClr>
              <a:buSzPts val="1500"/>
              <a:buChar char="○"/>
              <a:defRPr sz="1500">
                <a:solidFill>
                  <a:schemeClr val="lt1"/>
                </a:solidFill>
              </a:defRPr>
            </a:lvl5pPr>
            <a:lvl6pPr indent="-323850" lvl="5" marL="2743200">
              <a:spcBef>
                <a:spcPts val="0"/>
              </a:spcBef>
              <a:spcAft>
                <a:spcPts val="0"/>
              </a:spcAft>
              <a:buClr>
                <a:schemeClr val="lt1"/>
              </a:buClr>
              <a:buSzPts val="1500"/>
              <a:buChar char="■"/>
              <a:defRPr sz="1500">
                <a:solidFill>
                  <a:schemeClr val="lt1"/>
                </a:solidFill>
              </a:defRPr>
            </a:lvl6pPr>
            <a:lvl7pPr indent="-323850" lvl="6" marL="3200400">
              <a:spcBef>
                <a:spcPts val="0"/>
              </a:spcBef>
              <a:spcAft>
                <a:spcPts val="0"/>
              </a:spcAft>
              <a:buClr>
                <a:schemeClr val="lt1"/>
              </a:buClr>
              <a:buSzPts val="1500"/>
              <a:buChar char="●"/>
              <a:defRPr sz="1500">
                <a:solidFill>
                  <a:schemeClr val="lt1"/>
                </a:solidFill>
              </a:defRPr>
            </a:lvl7pPr>
            <a:lvl8pPr indent="-323850" lvl="7" marL="3657600">
              <a:spcBef>
                <a:spcPts val="0"/>
              </a:spcBef>
              <a:spcAft>
                <a:spcPts val="0"/>
              </a:spcAft>
              <a:buClr>
                <a:schemeClr val="lt1"/>
              </a:buClr>
              <a:buSzPts val="1500"/>
              <a:buChar char="○"/>
              <a:defRPr sz="1500">
                <a:solidFill>
                  <a:schemeClr val="lt1"/>
                </a:solidFill>
              </a:defRPr>
            </a:lvl8pPr>
            <a:lvl9pPr indent="-323850" lvl="8" marL="4114800">
              <a:spcBef>
                <a:spcPts val="0"/>
              </a:spcBef>
              <a:spcAft>
                <a:spcPts val="0"/>
              </a:spcAft>
              <a:buClr>
                <a:schemeClr val="lt1"/>
              </a:buClr>
              <a:buSzPts val="1500"/>
              <a:buChar char="■"/>
              <a:defRPr sz="1500">
                <a:solidFill>
                  <a:schemeClr val="lt1"/>
                </a:solidFill>
              </a:defRPr>
            </a:lvl9pPr>
          </a:lstStyle>
          <a:p/>
        </p:txBody>
      </p:sp>
      <p:sp>
        <p:nvSpPr>
          <p:cNvPr id="264" name="Google Shape;264;p4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65" name="Google Shape;265;p46"/>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6"/>
          <p:cNvSpPr/>
          <p:nvPr/>
        </p:nvSpPr>
        <p:spPr>
          <a:xfrm rot="444408">
            <a:off x="5636457" y="2500588"/>
            <a:ext cx="1505663" cy="1505327"/>
          </a:xfrm>
          <a:prstGeom prst="pie">
            <a:avLst>
              <a:gd fmla="val 8241844" name="adj1"/>
              <a:gd fmla="val 12554936" name="adj2"/>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fferentiators / 4 column text">
  <p:cSld name="BIG_NUMBER">
    <p:bg>
      <p:bgPr>
        <a:solidFill>
          <a:schemeClr val="dk1"/>
        </a:solidFill>
      </p:bgPr>
    </p:bg>
    <p:spTree>
      <p:nvGrpSpPr>
        <p:cNvPr id="267" name="Shape 267"/>
        <p:cNvGrpSpPr/>
        <p:nvPr/>
      </p:nvGrpSpPr>
      <p:grpSpPr>
        <a:xfrm>
          <a:off x="0" y="0"/>
          <a:ext cx="0" cy="0"/>
          <a:chOff x="0" y="0"/>
          <a:chExt cx="0" cy="0"/>
        </a:xfrm>
      </p:grpSpPr>
      <p:sp>
        <p:nvSpPr>
          <p:cNvPr id="268" name="Google Shape;268;p47"/>
          <p:cNvSpPr/>
          <p:nvPr/>
        </p:nvSpPr>
        <p:spPr>
          <a:xfrm>
            <a:off x="0" y="1324925"/>
            <a:ext cx="4572000" cy="191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sp>
        <p:nvSpPr>
          <p:cNvPr id="269" name="Google Shape;269;p47"/>
          <p:cNvSpPr/>
          <p:nvPr/>
        </p:nvSpPr>
        <p:spPr>
          <a:xfrm>
            <a:off x="0" y="3235076"/>
            <a:ext cx="4572000" cy="19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dk2"/>
              </a:solidFill>
            </a:endParaRPr>
          </a:p>
        </p:txBody>
      </p:sp>
      <p:sp>
        <p:nvSpPr>
          <p:cNvPr id="270" name="Google Shape;270;p47"/>
          <p:cNvSpPr/>
          <p:nvPr/>
        </p:nvSpPr>
        <p:spPr>
          <a:xfrm>
            <a:off x="4571892" y="3235076"/>
            <a:ext cx="4572000" cy="191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lt1"/>
              </a:solidFill>
            </a:endParaRPr>
          </a:p>
        </p:txBody>
      </p:sp>
      <p:sp>
        <p:nvSpPr>
          <p:cNvPr id="271" name="Google Shape;271;p47"/>
          <p:cNvSpPr/>
          <p:nvPr/>
        </p:nvSpPr>
        <p:spPr>
          <a:xfrm>
            <a:off x="4571892" y="1324925"/>
            <a:ext cx="4572000" cy="191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accent5"/>
              </a:solidFill>
            </a:endParaRPr>
          </a:p>
        </p:txBody>
      </p:sp>
      <p:sp>
        <p:nvSpPr>
          <p:cNvPr id="272" name="Google Shape;272;p47"/>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73" name="Google Shape;273;p47"/>
          <p:cNvSpPr txBox="1"/>
          <p:nvPr>
            <p:ph idx="2" type="body"/>
          </p:nvPr>
        </p:nvSpPr>
        <p:spPr>
          <a:xfrm>
            <a:off x="480425" y="610475"/>
            <a:ext cx="4878300" cy="600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74" name="Google Shape;274;p4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blank">
  <p:cSld name="BLANK">
    <p:spTree>
      <p:nvGrpSpPr>
        <p:cNvPr id="275" name="Shape 275"/>
        <p:cNvGrpSpPr/>
        <p:nvPr/>
      </p:nvGrpSpPr>
      <p:grpSpPr>
        <a:xfrm>
          <a:off x="0" y="0"/>
          <a:ext cx="0" cy="0"/>
          <a:chOff x="0" y="0"/>
          <a:chExt cx="0" cy="0"/>
        </a:xfrm>
      </p:grpSpPr>
      <p:sp>
        <p:nvSpPr>
          <p:cNvPr id="276" name="Google Shape;276;p48"/>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77" name="Google Shape;277;p48"/>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p:txBody>
      </p:sp>
      <p:sp>
        <p:nvSpPr>
          <p:cNvPr id="278" name="Google Shape;27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1">
    <p:bg>
      <p:bgPr>
        <a:solidFill>
          <a:schemeClr val="dk1"/>
        </a:solidFill>
      </p:bgPr>
    </p:bg>
    <p:spTree>
      <p:nvGrpSpPr>
        <p:cNvPr id="279" name="Shape 279"/>
        <p:cNvGrpSpPr/>
        <p:nvPr/>
      </p:nvGrpSpPr>
      <p:grpSpPr>
        <a:xfrm>
          <a:off x="0" y="0"/>
          <a:ext cx="0" cy="0"/>
          <a:chOff x="0" y="0"/>
          <a:chExt cx="0" cy="0"/>
        </a:xfrm>
      </p:grpSpPr>
      <p:sp>
        <p:nvSpPr>
          <p:cNvPr id="280" name="Google Shape;280;p49"/>
          <p:cNvSpPr/>
          <p:nvPr/>
        </p:nvSpPr>
        <p:spPr>
          <a:xfrm>
            <a:off x="0" y="0"/>
            <a:ext cx="9144000" cy="163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9"/>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82" name="Google Shape;282;p49"/>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lt1"/>
              </a:buClr>
              <a:buSzPts val="2800"/>
              <a:buChar char="●"/>
              <a:defRPr sz="2800">
                <a:solidFill>
                  <a:schemeClr val="lt1"/>
                </a:solidFill>
              </a:defRPr>
            </a:lvl1pPr>
            <a:lvl2pPr indent="-406400" lvl="1" marL="914400">
              <a:spcBef>
                <a:spcPts val="0"/>
              </a:spcBef>
              <a:spcAft>
                <a:spcPts val="0"/>
              </a:spcAft>
              <a:buClr>
                <a:schemeClr val="lt1"/>
              </a:buClr>
              <a:buSzPts val="2800"/>
              <a:buChar char="○"/>
              <a:defRPr sz="2800">
                <a:solidFill>
                  <a:schemeClr val="lt1"/>
                </a:solidFill>
              </a:defRPr>
            </a:lvl2pPr>
            <a:lvl3pPr indent="-406400" lvl="2" marL="1371600">
              <a:spcBef>
                <a:spcPts val="0"/>
              </a:spcBef>
              <a:spcAft>
                <a:spcPts val="0"/>
              </a:spcAft>
              <a:buClr>
                <a:schemeClr val="lt1"/>
              </a:buClr>
              <a:buSzPts val="2800"/>
              <a:buChar char="■"/>
              <a:defRPr sz="2800">
                <a:solidFill>
                  <a:schemeClr val="lt1"/>
                </a:solidFill>
              </a:defRPr>
            </a:lvl3pPr>
            <a:lvl4pPr indent="-406400" lvl="3" marL="1828800">
              <a:spcBef>
                <a:spcPts val="0"/>
              </a:spcBef>
              <a:spcAft>
                <a:spcPts val="0"/>
              </a:spcAft>
              <a:buClr>
                <a:schemeClr val="lt1"/>
              </a:buClr>
              <a:buSzPts val="2800"/>
              <a:buChar char="●"/>
              <a:defRPr sz="2800">
                <a:solidFill>
                  <a:schemeClr val="lt1"/>
                </a:solidFill>
              </a:defRPr>
            </a:lvl4pPr>
            <a:lvl5pPr indent="-406400" lvl="4" marL="2286000">
              <a:spcBef>
                <a:spcPts val="0"/>
              </a:spcBef>
              <a:spcAft>
                <a:spcPts val="0"/>
              </a:spcAft>
              <a:buClr>
                <a:schemeClr val="lt1"/>
              </a:buClr>
              <a:buSzPts val="2800"/>
              <a:buChar char="○"/>
              <a:defRPr sz="2800">
                <a:solidFill>
                  <a:schemeClr val="lt1"/>
                </a:solidFill>
              </a:defRPr>
            </a:lvl5pPr>
            <a:lvl6pPr indent="-406400" lvl="5" marL="2743200">
              <a:spcBef>
                <a:spcPts val="0"/>
              </a:spcBef>
              <a:spcAft>
                <a:spcPts val="0"/>
              </a:spcAft>
              <a:buClr>
                <a:schemeClr val="lt1"/>
              </a:buClr>
              <a:buSzPts val="2800"/>
              <a:buChar char="■"/>
              <a:defRPr sz="2800">
                <a:solidFill>
                  <a:schemeClr val="lt1"/>
                </a:solidFill>
              </a:defRPr>
            </a:lvl6pPr>
            <a:lvl7pPr indent="-406400" lvl="6" marL="3200400">
              <a:spcBef>
                <a:spcPts val="0"/>
              </a:spcBef>
              <a:spcAft>
                <a:spcPts val="0"/>
              </a:spcAft>
              <a:buClr>
                <a:schemeClr val="lt1"/>
              </a:buClr>
              <a:buSzPts val="2800"/>
              <a:buChar char="●"/>
              <a:defRPr sz="2800">
                <a:solidFill>
                  <a:schemeClr val="lt1"/>
                </a:solidFill>
              </a:defRPr>
            </a:lvl7pPr>
            <a:lvl8pPr indent="-406400" lvl="7" marL="3657600">
              <a:spcBef>
                <a:spcPts val="0"/>
              </a:spcBef>
              <a:spcAft>
                <a:spcPts val="0"/>
              </a:spcAft>
              <a:buClr>
                <a:schemeClr val="lt1"/>
              </a:buClr>
              <a:buSzPts val="2800"/>
              <a:buChar char="○"/>
              <a:defRPr sz="2800">
                <a:solidFill>
                  <a:schemeClr val="lt1"/>
                </a:solidFill>
              </a:defRPr>
            </a:lvl8pPr>
            <a:lvl9pPr indent="-406400" lvl="8" marL="4114800">
              <a:spcBef>
                <a:spcPts val="0"/>
              </a:spcBef>
              <a:spcAft>
                <a:spcPts val="0"/>
              </a:spcAft>
              <a:buClr>
                <a:schemeClr val="lt1"/>
              </a:buClr>
              <a:buSzPts val="2800"/>
              <a:buChar char="■"/>
              <a:defRPr sz="2800">
                <a:solidFill>
                  <a:schemeClr val="lt1"/>
                </a:solidFill>
              </a:defRPr>
            </a:lvl9pPr>
          </a:lstStyle>
          <a:p/>
        </p:txBody>
      </p:sp>
      <p:sp>
        <p:nvSpPr>
          <p:cNvPr id="283" name="Google Shape;283;p4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ckground Image + Text">
  <p:cSld name="CUSTOM">
    <p:spTree>
      <p:nvGrpSpPr>
        <p:cNvPr id="284" name="Shape 284"/>
        <p:cNvGrpSpPr/>
        <p:nvPr/>
      </p:nvGrpSpPr>
      <p:grpSpPr>
        <a:xfrm>
          <a:off x="0" y="0"/>
          <a:ext cx="0" cy="0"/>
          <a:chOff x="0" y="0"/>
          <a:chExt cx="0" cy="0"/>
        </a:xfrm>
      </p:grpSpPr>
      <p:sp>
        <p:nvSpPr>
          <p:cNvPr id="285" name="Google Shape;285;p50"/>
          <p:cNvSpPr/>
          <p:nvPr>
            <p:ph idx="2" type="pic"/>
          </p:nvPr>
        </p:nvSpPr>
        <p:spPr>
          <a:xfrm>
            <a:off x="0" y="0"/>
            <a:ext cx="9144000" cy="5143500"/>
          </a:xfrm>
          <a:prstGeom prst="rect">
            <a:avLst/>
          </a:prstGeom>
          <a:noFill/>
          <a:ln>
            <a:noFill/>
          </a:ln>
        </p:spPr>
      </p:sp>
      <p:sp>
        <p:nvSpPr>
          <p:cNvPr id="286" name="Google Shape;286;p50"/>
          <p:cNvSpPr txBox="1"/>
          <p:nvPr>
            <p:ph idx="1" type="body"/>
          </p:nvPr>
        </p:nvSpPr>
        <p:spPr>
          <a:xfrm>
            <a:off x="4655675" y="956675"/>
            <a:ext cx="3965400" cy="775200"/>
          </a:xfrm>
          <a:prstGeom prst="rect">
            <a:avLst/>
          </a:prstGeom>
          <a:solidFill>
            <a:schemeClr val="lt1"/>
          </a:solidFill>
        </p:spPr>
        <p:txBody>
          <a:bodyPr anchorCtr="0" anchor="t" bIns="274300" lIns="274300" spcFirstLastPara="1" rIns="274300" wrap="square" tIns="0">
            <a:noAutofit/>
          </a:bodyPr>
          <a:lstStyle>
            <a:lvl1pPr indent="-298450" lvl="0" marL="457200">
              <a:spcBef>
                <a:spcPts val="0"/>
              </a:spcBef>
              <a:spcAft>
                <a:spcPts val="0"/>
              </a:spcAft>
              <a:buClr>
                <a:schemeClr val="dk1"/>
              </a:buClr>
              <a:buSzPts val="1100"/>
              <a:buFont typeface="Barlow"/>
              <a:buChar char="●"/>
              <a:defRPr sz="1100">
                <a:latin typeface="Barlow"/>
                <a:ea typeface="Barlow"/>
                <a:cs typeface="Barlow"/>
                <a:sym typeface="Barlow"/>
              </a:defRPr>
            </a:lvl1pPr>
            <a:lvl2pPr indent="-298450" lvl="1" marL="914400">
              <a:spcBef>
                <a:spcPts val="0"/>
              </a:spcBef>
              <a:spcAft>
                <a:spcPts val="0"/>
              </a:spcAft>
              <a:buClr>
                <a:schemeClr val="dk1"/>
              </a:buClr>
              <a:buSzPts val="1100"/>
              <a:buFont typeface="Barlow"/>
              <a:buChar char="○"/>
              <a:defRPr sz="1100">
                <a:latin typeface="Barlow"/>
                <a:ea typeface="Barlow"/>
                <a:cs typeface="Barlow"/>
                <a:sym typeface="Barlow"/>
              </a:defRPr>
            </a:lvl2pPr>
            <a:lvl3pPr indent="-298450" lvl="2" marL="1371600">
              <a:spcBef>
                <a:spcPts val="0"/>
              </a:spcBef>
              <a:spcAft>
                <a:spcPts val="0"/>
              </a:spcAft>
              <a:buClr>
                <a:schemeClr val="dk1"/>
              </a:buClr>
              <a:buSzPts val="1100"/>
              <a:buFont typeface="Barlow"/>
              <a:buChar char="■"/>
              <a:defRPr sz="1100">
                <a:latin typeface="Barlow"/>
                <a:ea typeface="Barlow"/>
                <a:cs typeface="Barlow"/>
                <a:sym typeface="Barlow"/>
              </a:defRPr>
            </a:lvl3pPr>
            <a:lvl4pPr indent="-298450" lvl="3" marL="1828800">
              <a:spcBef>
                <a:spcPts val="0"/>
              </a:spcBef>
              <a:spcAft>
                <a:spcPts val="0"/>
              </a:spcAft>
              <a:buClr>
                <a:schemeClr val="dk1"/>
              </a:buClr>
              <a:buSzPts val="1100"/>
              <a:buFont typeface="Barlow"/>
              <a:buChar char="●"/>
              <a:defRPr sz="1100">
                <a:latin typeface="Barlow"/>
                <a:ea typeface="Barlow"/>
                <a:cs typeface="Barlow"/>
                <a:sym typeface="Barlow"/>
              </a:defRPr>
            </a:lvl4pPr>
            <a:lvl5pPr indent="-298450" lvl="4" marL="2286000">
              <a:spcBef>
                <a:spcPts val="0"/>
              </a:spcBef>
              <a:spcAft>
                <a:spcPts val="0"/>
              </a:spcAft>
              <a:buClr>
                <a:schemeClr val="dk1"/>
              </a:buClr>
              <a:buSzPts val="1100"/>
              <a:buFont typeface="Barlow"/>
              <a:buChar char="○"/>
              <a:defRPr>
                <a:latin typeface="Barlow"/>
                <a:ea typeface="Barlow"/>
                <a:cs typeface="Barlow"/>
                <a:sym typeface="Barlow"/>
              </a:defRPr>
            </a:lvl5pPr>
            <a:lvl6pPr indent="-298450" lvl="5" marL="2743200">
              <a:spcBef>
                <a:spcPts val="0"/>
              </a:spcBef>
              <a:spcAft>
                <a:spcPts val="0"/>
              </a:spcAft>
              <a:buClr>
                <a:schemeClr val="dk1"/>
              </a:buClr>
              <a:buSzPts val="1100"/>
              <a:buFont typeface="Barlow"/>
              <a:buChar char="■"/>
              <a:defRPr sz="1100">
                <a:latin typeface="Barlow"/>
                <a:ea typeface="Barlow"/>
                <a:cs typeface="Barlow"/>
                <a:sym typeface="Barlow"/>
              </a:defRPr>
            </a:lvl6pPr>
            <a:lvl7pPr indent="-298450" lvl="6" marL="3200400">
              <a:spcBef>
                <a:spcPts val="0"/>
              </a:spcBef>
              <a:spcAft>
                <a:spcPts val="0"/>
              </a:spcAft>
              <a:buClr>
                <a:schemeClr val="dk1"/>
              </a:buClr>
              <a:buSzPts val="1100"/>
              <a:buFont typeface="Barlow"/>
              <a:buChar char="●"/>
              <a:defRPr sz="1100">
                <a:latin typeface="Barlow"/>
                <a:ea typeface="Barlow"/>
                <a:cs typeface="Barlow"/>
                <a:sym typeface="Barlow"/>
              </a:defRPr>
            </a:lvl7pPr>
            <a:lvl8pPr indent="-298450" lvl="7" marL="3657600">
              <a:spcBef>
                <a:spcPts val="0"/>
              </a:spcBef>
              <a:spcAft>
                <a:spcPts val="0"/>
              </a:spcAft>
              <a:buClr>
                <a:schemeClr val="dk1"/>
              </a:buClr>
              <a:buSzPts val="1100"/>
              <a:buFont typeface="Barlow"/>
              <a:buChar char="○"/>
              <a:defRPr sz="1100">
                <a:latin typeface="Barlow"/>
                <a:ea typeface="Barlow"/>
                <a:cs typeface="Barlow"/>
                <a:sym typeface="Barlow"/>
              </a:defRPr>
            </a:lvl8pPr>
            <a:lvl9pPr indent="-298450" lvl="8" marL="4114800">
              <a:spcBef>
                <a:spcPts val="0"/>
              </a:spcBef>
              <a:spcAft>
                <a:spcPts val="0"/>
              </a:spcAft>
              <a:buClr>
                <a:schemeClr val="dk1"/>
              </a:buClr>
              <a:buSzPts val="1100"/>
              <a:buFont typeface="Barlow"/>
              <a:buChar char="■"/>
              <a:defRPr sz="1100">
                <a:latin typeface="Barlow"/>
                <a:ea typeface="Barlow"/>
                <a:cs typeface="Barlow"/>
                <a:sym typeface="Barlow"/>
              </a:defRPr>
            </a:lvl9pPr>
          </a:lstStyle>
          <a:p/>
        </p:txBody>
      </p:sp>
      <p:sp>
        <p:nvSpPr>
          <p:cNvPr id="287" name="Google Shape;287;p50"/>
          <p:cNvSpPr txBox="1"/>
          <p:nvPr>
            <p:ph idx="3" type="subTitle"/>
          </p:nvPr>
        </p:nvSpPr>
        <p:spPr>
          <a:xfrm>
            <a:off x="4655675" y="522900"/>
            <a:ext cx="3965400" cy="442800"/>
          </a:xfrm>
          <a:prstGeom prst="rect">
            <a:avLst/>
          </a:prstGeom>
          <a:solidFill>
            <a:schemeClr val="lt1"/>
          </a:solidFill>
        </p:spPr>
        <p:txBody>
          <a:bodyPr anchorCtr="0" anchor="b" bIns="0" lIns="274300" spcFirstLastPara="1" rIns="274300" wrap="square" tIns="27430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88" name="Google Shape;288;p50"/>
          <p:cNvSpPr txBox="1"/>
          <p:nvPr>
            <p:ph idx="4" type="body"/>
          </p:nvPr>
        </p:nvSpPr>
        <p:spPr>
          <a:xfrm>
            <a:off x="524350" y="4144800"/>
            <a:ext cx="1558800" cy="475800"/>
          </a:xfrm>
          <a:prstGeom prst="rect">
            <a:avLst/>
          </a:prstGeom>
          <a:solidFill>
            <a:schemeClr val="lt1"/>
          </a:solidFill>
        </p:spPr>
        <p:txBody>
          <a:bodyPr anchorCtr="0" anchor="t" bIns="137150" lIns="137150" spcFirstLastPara="1" rIns="137150" wrap="square" tIns="137150">
            <a:noAutofit/>
          </a:bodyPr>
          <a:lstStyle>
            <a:lvl1pPr indent="-273050" lvl="0" marL="457200">
              <a:spcBef>
                <a:spcPts val="0"/>
              </a:spcBef>
              <a:spcAft>
                <a:spcPts val="0"/>
              </a:spcAft>
              <a:buClr>
                <a:schemeClr val="dk1"/>
              </a:buClr>
              <a:buSzPts val="700"/>
              <a:buFont typeface="Barlow"/>
              <a:buChar char="●"/>
              <a:defRPr sz="700">
                <a:latin typeface="Barlow"/>
                <a:ea typeface="Barlow"/>
                <a:cs typeface="Barlow"/>
                <a:sym typeface="Barlow"/>
              </a:defRPr>
            </a:lvl1pPr>
            <a:lvl2pPr indent="-273050" lvl="1" marL="914400">
              <a:spcBef>
                <a:spcPts val="0"/>
              </a:spcBef>
              <a:spcAft>
                <a:spcPts val="0"/>
              </a:spcAft>
              <a:buClr>
                <a:schemeClr val="dk1"/>
              </a:buClr>
              <a:buSzPts val="700"/>
              <a:buFont typeface="Barlow"/>
              <a:buChar char="○"/>
              <a:defRPr sz="700">
                <a:latin typeface="Barlow"/>
                <a:ea typeface="Barlow"/>
                <a:cs typeface="Barlow"/>
                <a:sym typeface="Barlow"/>
              </a:defRPr>
            </a:lvl2pPr>
            <a:lvl3pPr indent="-273050" lvl="2" marL="1371600">
              <a:spcBef>
                <a:spcPts val="0"/>
              </a:spcBef>
              <a:spcAft>
                <a:spcPts val="0"/>
              </a:spcAft>
              <a:buClr>
                <a:schemeClr val="dk1"/>
              </a:buClr>
              <a:buSzPts val="700"/>
              <a:buFont typeface="Barlow"/>
              <a:buChar char="■"/>
              <a:defRPr sz="700">
                <a:latin typeface="Barlow"/>
                <a:ea typeface="Barlow"/>
                <a:cs typeface="Barlow"/>
                <a:sym typeface="Barlow"/>
              </a:defRPr>
            </a:lvl3pPr>
            <a:lvl4pPr indent="-273050" lvl="3" marL="1828800">
              <a:spcBef>
                <a:spcPts val="0"/>
              </a:spcBef>
              <a:spcAft>
                <a:spcPts val="0"/>
              </a:spcAft>
              <a:buClr>
                <a:schemeClr val="dk1"/>
              </a:buClr>
              <a:buSzPts val="700"/>
              <a:buFont typeface="Barlow"/>
              <a:buChar char="●"/>
              <a:defRPr sz="700">
                <a:latin typeface="Barlow"/>
                <a:ea typeface="Barlow"/>
                <a:cs typeface="Barlow"/>
                <a:sym typeface="Barlow"/>
              </a:defRPr>
            </a:lvl4pPr>
            <a:lvl5pPr indent="-273050" lvl="4" marL="2286000">
              <a:spcBef>
                <a:spcPts val="0"/>
              </a:spcBef>
              <a:spcAft>
                <a:spcPts val="0"/>
              </a:spcAft>
              <a:buClr>
                <a:schemeClr val="dk1"/>
              </a:buClr>
              <a:buSzPts val="700"/>
              <a:buFont typeface="Barlow"/>
              <a:buChar char="○"/>
              <a:defRPr sz="700">
                <a:latin typeface="Barlow"/>
                <a:ea typeface="Barlow"/>
                <a:cs typeface="Barlow"/>
                <a:sym typeface="Barlow"/>
              </a:defRPr>
            </a:lvl5pPr>
            <a:lvl6pPr indent="-273050" lvl="5" marL="2743200">
              <a:spcBef>
                <a:spcPts val="0"/>
              </a:spcBef>
              <a:spcAft>
                <a:spcPts val="0"/>
              </a:spcAft>
              <a:buClr>
                <a:schemeClr val="dk1"/>
              </a:buClr>
              <a:buSzPts val="700"/>
              <a:buFont typeface="Barlow"/>
              <a:buChar char="■"/>
              <a:defRPr sz="700">
                <a:latin typeface="Barlow"/>
                <a:ea typeface="Barlow"/>
                <a:cs typeface="Barlow"/>
                <a:sym typeface="Barlow"/>
              </a:defRPr>
            </a:lvl6pPr>
            <a:lvl7pPr indent="-273050" lvl="6" marL="3200400">
              <a:spcBef>
                <a:spcPts val="0"/>
              </a:spcBef>
              <a:spcAft>
                <a:spcPts val="0"/>
              </a:spcAft>
              <a:buClr>
                <a:schemeClr val="dk1"/>
              </a:buClr>
              <a:buSzPts val="700"/>
              <a:buFont typeface="Barlow"/>
              <a:buChar char="●"/>
              <a:defRPr sz="700">
                <a:latin typeface="Barlow"/>
                <a:ea typeface="Barlow"/>
                <a:cs typeface="Barlow"/>
                <a:sym typeface="Barlow"/>
              </a:defRPr>
            </a:lvl7pPr>
            <a:lvl8pPr indent="-273050" lvl="7" marL="3657600">
              <a:spcBef>
                <a:spcPts val="0"/>
              </a:spcBef>
              <a:spcAft>
                <a:spcPts val="0"/>
              </a:spcAft>
              <a:buClr>
                <a:schemeClr val="dk1"/>
              </a:buClr>
              <a:buSzPts val="700"/>
              <a:buFont typeface="Barlow"/>
              <a:buChar char="○"/>
              <a:defRPr sz="700">
                <a:latin typeface="Barlow"/>
                <a:ea typeface="Barlow"/>
                <a:cs typeface="Barlow"/>
                <a:sym typeface="Barlow"/>
              </a:defRPr>
            </a:lvl8pPr>
            <a:lvl9pPr indent="-273050" lvl="8" marL="4114800">
              <a:spcBef>
                <a:spcPts val="0"/>
              </a:spcBef>
              <a:spcAft>
                <a:spcPts val="0"/>
              </a:spcAft>
              <a:buClr>
                <a:schemeClr val="dk1"/>
              </a:buClr>
              <a:buSzPts val="700"/>
              <a:buFont typeface="Barlow"/>
              <a:buChar char="■"/>
              <a:defRPr sz="700">
                <a:latin typeface="Barlow"/>
                <a:ea typeface="Barlow"/>
                <a:cs typeface="Barlow"/>
                <a:sym typeface="Barlow"/>
              </a:defRPr>
            </a:lvl9pPr>
          </a:lstStyle>
          <a:p/>
        </p:txBody>
      </p:sp>
      <p:sp>
        <p:nvSpPr>
          <p:cNvPr id="289" name="Google Shape;289;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CUSTOM_1">
    <p:bg>
      <p:bgPr>
        <a:solidFill>
          <a:schemeClr val="lt2"/>
        </a:solidFill>
      </p:bgPr>
    </p:bg>
    <p:spTree>
      <p:nvGrpSpPr>
        <p:cNvPr id="290" name="Shape 290"/>
        <p:cNvGrpSpPr/>
        <p:nvPr/>
      </p:nvGrpSpPr>
      <p:grpSpPr>
        <a:xfrm>
          <a:off x="0" y="0"/>
          <a:ext cx="0" cy="0"/>
          <a:chOff x="0" y="0"/>
          <a:chExt cx="0" cy="0"/>
        </a:xfrm>
      </p:grpSpPr>
      <p:sp>
        <p:nvSpPr>
          <p:cNvPr id="291" name="Google Shape;291;p51"/>
          <p:cNvSpPr/>
          <p:nvPr>
            <p:ph idx="2" type="pic"/>
          </p:nvPr>
        </p:nvSpPr>
        <p:spPr>
          <a:xfrm>
            <a:off x="5485725" y="523025"/>
            <a:ext cx="3135300" cy="4097700"/>
          </a:xfrm>
          <a:prstGeom prst="roundRect">
            <a:avLst>
              <a:gd fmla="val 16667" name="adj"/>
            </a:avLst>
          </a:prstGeom>
          <a:noFill/>
          <a:ln>
            <a:noFill/>
          </a:ln>
        </p:spPr>
      </p:sp>
      <p:sp>
        <p:nvSpPr>
          <p:cNvPr id="292" name="Google Shape;292;p51"/>
          <p:cNvSpPr txBox="1"/>
          <p:nvPr>
            <p:ph type="title"/>
          </p:nvPr>
        </p:nvSpPr>
        <p:spPr>
          <a:xfrm>
            <a:off x="591441" y="391675"/>
            <a:ext cx="4397400" cy="3178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93" name="Google Shape;293;p51"/>
          <p:cNvSpPr txBox="1"/>
          <p:nvPr>
            <p:ph idx="1" type="body"/>
          </p:nvPr>
        </p:nvSpPr>
        <p:spPr>
          <a:xfrm>
            <a:off x="638750" y="4413181"/>
            <a:ext cx="5537100" cy="310500"/>
          </a:xfrm>
          <a:prstGeom prst="rect">
            <a:avLst/>
          </a:prstGeom>
        </p:spPr>
        <p:txBody>
          <a:bodyPr anchorCtr="0" anchor="b" bIns="91425" lIns="91425" spcFirstLastPara="1" rIns="91425" wrap="square" tIns="91425">
            <a:noAutofit/>
          </a:bodyPr>
          <a:lstStyle>
            <a:lvl1pPr indent="-298450" lvl="0" marL="457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indent="-298450" lvl="1" marL="914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indent="-298450" lvl="2" marL="1371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indent="-298450" lvl="3" marL="1828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indent="-298450" lvl="4" marL="228600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indent="-298450" lvl="5" marL="2743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indent="-298450" lvl="6" marL="3200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indent="-298450" lvl="7" marL="3657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indent="-298450" lvl="8" marL="4114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p:txBody>
      </p:sp>
      <p:sp>
        <p:nvSpPr>
          <p:cNvPr id="294" name="Google Shape;294;p5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 5 Images">
  <p:cSld name="CUSTOM_2">
    <p:bg>
      <p:bgPr>
        <a:solidFill>
          <a:schemeClr val="dk1"/>
        </a:solidFill>
      </p:bgPr>
    </p:bg>
    <p:spTree>
      <p:nvGrpSpPr>
        <p:cNvPr id="295" name="Shape 295"/>
        <p:cNvGrpSpPr/>
        <p:nvPr/>
      </p:nvGrpSpPr>
      <p:grpSpPr>
        <a:xfrm>
          <a:off x="0" y="0"/>
          <a:ext cx="0" cy="0"/>
          <a:chOff x="0" y="0"/>
          <a:chExt cx="0" cy="0"/>
        </a:xfrm>
      </p:grpSpPr>
      <p:sp>
        <p:nvSpPr>
          <p:cNvPr id="296" name="Google Shape;296;p52"/>
          <p:cNvSpPr txBox="1"/>
          <p:nvPr>
            <p:ph idx="1" type="body"/>
          </p:nvPr>
        </p:nvSpPr>
        <p:spPr>
          <a:xfrm>
            <a:off x="5481425"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7" name="Google Shape;297;p52"/>
          <p:cNvSpPr txBox="1"/>
          <p:nvPr>
            <p:ph idx="2" type="body"/>
          </p:nvPr>
        </p:nvSpPr>
        <p:spPr>
          <a:xfrm>
            <a:off x="3918400" y="27157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8" name="Google Shape;298;p52"/>
          <p:cNvSpPr txBox="1"/>
          <p:nvPr>
            <p:ph idx="3" type="body"/>
          </p:nvPr>
        </p:nvSpPr>
        <p:spPr>
          <a:xfrm>
            <a:off x="2349550"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9" name="Google Shape;299;p52"/>
          <p:cNvSpPr txBox="1"/>
          <p:nvPr>
            <p:ph idx="4"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00" name="Google Shape;300;p52"/>
          <p:cNvSpPr txBox="1"/>
          <p:nvPr>
            <p:ph idx="5"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01" name="Google Shape;301;p52"/>
          <p:cNvSpPr txBox="1"/>
          <p:nvPr>
            <p:ph idx="6" type="body"/>
          </p:nvPr>
        </p:nvSpPr>
        <p:spPr>
          <a:xfrm>
            <a:off x="70444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302" name="Google Shape;302;p52"/>
          <p:cNvCxnSpPr/>
          <p:nvPr/>
        </p:nvCxnSpPr>
        <p:spPr>
          <a:xfrm rot="10800000">
            <a:off x="827250" y="1481375"/>
            <a:ext cx="7489500" cy="0"/>
          </a:xfrm>
          <a:prstGeom prst="straightConnector1">
            <a:avLst/>
          </a:prstGeom>
          <a:noFill/>
          <a:ln cap="flat" cmpd="sng" w="19050">
            <a:solidFill>
              <a:schemeClr val="accent1"/>
            </a:solidFill>
            <a:prstDash val="solid"/>
            <a:round/>
            <a:headEnd len="med" w="med" type="none"/>
            <a:tailEnd len="med" w="med" type="none"/>
          </a:ln>
        </p:spPr>
      </p:cxnSp>
      <p:sp>
        <p:nvSpPr>
          <p:cNvPr id="303" name="Google Shape;303;p52"/>
          <p:cNvSpPr/>
          <p:nvPr>
            <p:ph idx="7" type="pic"/>
          </p:nvPr>
        </p:nvSpPr>
        <p:spPr>
          <a:xfrm>
            <a:off x="7049625" y="523025"/>
            <a:ext cx="1305900" cy="1918500"/>
          </a:xfrm>
          <a:prstGeom prst="roundRect">
            <a:avLst>
              <a:gd fmla="val 16667" name="adj"/>
            </a:avLst>
          </a:prstGeom>
          <a:noFill/>
          <a:ln>
            <a:noFill/>
          </a:ln>
        </p:spPr>
      </p:sp>
      <p:sp>
        <p:nvSpPr>
          <p:cNvPr id="304" name="Google Shape;304;p52"/>
          <p:cNvSpPr/>
          <p:nvPr>
            <p:ph idx="8" type="pic"/>
          </p:nvPr>
        </p:nvSpPr>
        <p:spPr>
          <a:xfrm>
            <a:off x="784775" y="522100"/>
            <a:ext cx="1305900" cy="1918500"/>
          </a:xfrm>
          <a:prstGeom prst="roundRect">
            <a:avLst>
              <a:gd fmla="val 16667" name="adj"/>
            </a:avLst>
          </a:prstGeom>
          <a:noFill/>
          <a:ln>
            <a:noFill/>
          </a:ln>
        </p:spPr>
      </p:sp>
      <p:sp>
        <p:nvSpPr>
          <p:cNvPr id="305" name="Google Shape;305;p52"/>
          <p:cNvSpPr/>
          <p:nvPr>
            <p:ph idx="9" type="pic"/>
          </p:nvPr>
        </p:nvSpPr>
        <p:spPr>
          <a:xfrm>
            <a:off x="2343950" y="523500"/>
            <a:ext cx="1305900" cy="1918500"/>
          </a:xfrm>
          <a:prstGeom prst="roundRect">
            <a:avLst>
              <a:gd fmla="val 16667" name="adj"/>
            </a:avLst>
          </a:prstGeom>
          <a:noFill/>
          <a:ln>
            <a:noFill/>
          </a:ln>
        </p:spPr>
      </p:sp>
      <p:sp>
        <p:nvSpPr>
          <p:cNvPr id="306" name="Google Shape;306;p52"/>
          <p:cNvSpPr/>
          <p:nvPr>
            <p:ph idx="13" type="pic"/>
          </p:nvPr>
        </p:nvSpPr>
        <p:spPr>
          <a:xfrm>
            <a:off x="3915213" y="523500"/>
            <a:ext cx="1305900" cy="1918500"/>
          </a:xfrm>
          <a:prstGeom prst="roundRect">
            <a:avLst>
              <a:gd fmla="val 16667" name="adj"/>
            </a:avLst>
          </a:prstGeom>
          <a:noFill/>
          <a:ln>
            <a:noFill/>
          </a:ln>
        </p:spPr>
      </p:sp>
      <p:sp>
        <p:nvSpPr>
          <p:cNvPr id="307" name="Google Shape;307;p52"/>
          <p:cNvSpPr/>
          <p:nvPr>
            <p:ph idx="14" type="pic"/>
          </p:nvPr>
        </p:nvSpPr>
        <p:spPr>
          <a:xfrm>
            <a:off x="5490975" y="523500"/>
            <a:ext cx="1305900" cy="1918500"/>
          </a:xfrm>
          <a:prstGeom prst="roundRect">
            <a:avLst>
              <a:gd fmla="val 16667" name="adj"/>
            </a:avLst>
          </a:prstGeom>
          <a:noFill/>
          <a:ln>
            <a:noFill/>
          </a:ln>
        </p:spPr>
      </p:sp>
      <p:sp>
        <p:nvSpPr>
          <p:cNvPr id="308" name="Google Shape;308;p52"/>
          <p:cNvSpPr txBox="1"/>
          <p:nvPr>
            <p:ph idx="15"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09" name="Google Shape;309;p52"/>
          <p:cNvSpPr txBox="1"/>
          <p:nvPr>
            <p:ph idx="16"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310" name="Google Shape;310;p52"/>
          <p:cNvSpPr txBox="1"/>
          <p:nvPr>
            <p:ph idx="17"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1" name="Google Shape;311;p52"/>
          <p:cNvSpPr txBox="1"/>
          <p:nvPr>
            <p:ph idx="18" type="body"/>
          </p:nvPr>
        </p:nvSpPr>
        <p:spPr>
          <a:xfrm>
            <a:off x="391548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2" name="Google Shape;312;p52"/>
          <p:cNvSpPr txBox="1"/>
          <p:nvPr>
            <p:ph idx="19" type="body"/>
          </p:nvPr>
        </p:nvSpPr>
        <p:spPr>
          <a:xfrm>
            <a:off x="5479963"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3" name="Google Shape;313;p52"/>
          <p:cNvSpPr txBox="1"/>
          <p:nvPr>
            <p:ph idx="20" type="body"/>
          </p:nvPr>
        </p:nvSpPr>
        <p:spPr>
          <a:xfrm>
            <a:off x="704733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4" name="Google Shape;314;p5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ategy Canvas / Line Graph">
  <p:cSld name="CUSTOM_3">
    <p:bg>
      <p:bgPr>
        <a:solidFill>
          <a:schemeClr val="dk1"/>
        </a:solidFill>
      </p:bgPr>
    </p:bg>
    <p:spTree>
      <p:nvGrpSpPr>
        <p:cNvPr id="315" name="Shape 315"/>
        <p:cNvGrpSpPr/>
        <p:nvPr/>
      </p:nvGrpSpPr>
      <p:grpSpPr>
        <a:xfrm>
          <a:off x="0" y="0"/>
          <a:ext cx="0" cy="0"/>
          <a:chOff x="0" y="0"/>
          <a:chExt cx="0" cy="0"/>
        </a:xfrm>
      </p:grpSpPr>
      <p:sp>
        <p:nvSpPr>
          <p:cNvPr id="316" name="Google Shape;316;p53"/>
          <p:cNvSpPr txBox="1"/>
          <p:nvPr>
            <p:ph idx="1" type="body"/>
          </p:nvPr>
        </p:nvSpPr>
        <p:spPr>
          <a:xfrm>
            <a:off x="3917825" y="4024920"/>
            <a:ext cx="44412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17" name="Google Shape;317;p53"/>
          <p:cNvSpPr txBox="1"/>
          <p:nvPr>
            <p:ph idx="2" type="subTitle"/>
          </p:nvPr>
        </p:nvSpPr>
        <p:spPr>
          <a:xfrm>
            <a:off x="783675" y="3967895"/>
            <a:ext cx="2877600" cy="431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p:txBody>
      </p:sp>
      <p:sp>
        <p:nvSpPr>
          <p:cNvPr id="318" name="Google Shape;318;p5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4">
    <p:spTree>
      <p:nvGrpSpPr>
        <p:cNvPr id="319" name="Shape 319"/>
        <p:cNvGrpSpPr/>
        <p:nvPr/>
      </p:nvGrpSpPr>
      <p:grpSpPr>
        <a:xfrm>
          <a:off x="0" y="0"/>
          <a:ext cx="0" cy="0"/>
          <a:chOff x="0" y="0"/>
          <a:chExt cx="0" cy="0"/>
        </a:xfrm>
      </p:grpSpPr>
      <p:sp>
        <p:nvSpPr>
          <p:cNvPr id="320" name="Google Shape;320;p54"/>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321" name="Google Shape;321;p54"/>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p:txBody>
      </p:sp>
      <p:sp>
        <p:nvSpPr>
          <p:cNvPr id="322" name="Google Shape;322;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 Objectives">
  <p:cSld name="CUSTOM_5">
    <p:bg>
      <p:bgPr>
        <a:solidFill>
          <a:schemeClr val="dk1"/>
        </a:solidFill>
      </p:bgPr>
    </p:bg>
    <p:spTree>
      <p:nvGrpSpPr>
        <p:cNvPr id="323" name="Shape 323"/>
        <p:cNvGrpSpPr/>
        <p:nvPr/>
      </p:nvGrpSpPr>
      <p:grpSpPr>
        <a:xfrm>
          <a:off x="0" y="0"/>
          <a:ext cx="0" cy="0"/>
          <a:chOff x="0" y="0"/>
          <a:chExt cx="0" cy="0"/>
        </a:xfrm>
      </p:grpSpPr>
      <p:sp>
        <p:nvSpPr>
          <p:cNvPr id="324" name="Google Shape;324;p55"/>
          <p:cNvSpPr/>
          <p:nvPr/>
        </p:nvSpPr>
        <p:spPr>
          <a:xfrm rot="-5400000">
            <a:off x="4090300" y="-436575"/>
            <a:ext cx="4099200" cy="6015000"/>
          </a:xfrm>
          <a:prstGeom prst="round2SameRect">
            <a:avLst>
              <a:gd fmla="val 16667"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5" name="Google Shape;325;p55"/>
          <p:cNvSpPr txBox="1"/>
          <p:nvPr>
            <p:ph idx="1" type="body"/>
          </p:nvPr>
        </p:nvSpPr>
        <p:spPr>
          <a:xfrm>
            <a:off x="3918400"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26" name="Google Shape;326;p55"/>
          <p:cNvSpPr txBox="1"/>
          <p:nvPr>
            <p:ph idx="2" type="body"/>
          </p:nvPr>
        </p:nvSpPr>
        <p:spPr>
          <a:xfrm>
            <a:off x="3918400"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7" name="Google Shape;327;p55"/>
          <p:cNvSpPr txBox="1"/>
          <p:nvPr>
            <p:ph idx="3" type="body"/>
          </p:nvPr>
        </p:nvSpPr>
        <p:spPr>
          <a:xfrm>
            <a:off x="7044450" y="36805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28" name="Google Shape;328;p55"/>
          <p:cNvSpPr txBox="1"/>
          <p:nvPr>
            <p:ph idx="4" type="body"/>
          </p:nvPr>
        </p:nvSpPr>
        <p:spPr>
          <a:xfrm>
            <a:off x="7044450" y="37806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9" name="Google Shape;329;p55"/>
          <p:cNvSpPr/>
          <p:nvPr>
            <p:ph idx="5" type="pic"/>
          </p:nvPr>
        </p:nvSpPr>
        <p:spPr>
          <a:xfrm>
            <a:off x="7049625" y="1588125"/>
            <a:ext cx="1305900" cy="1918500"/>
          </a:xfrm>
          <a:prstGeom prst="roundRect">
            <a:avLst>
              <a:gd fmla="val 16667" name="adj"/>
            </a:avLst>
          </a:prstGeom>
          <a:noFill/>
          <a:ln>
            <a:noFill/>
          </a:ln>
        </p:spPr>
      </p:sp>
      <p:sp>
        <p:nvSpPr>
          <p:cNvPr id="330" name="Google Shape;330;p55"/>
          <p:cNvSpPr/>
          <p:nvPr>
            <p:ph idx="6" type="pic"/>
          </p:nvPr>
        </p:nvSpPr>
        <p:spPr>
          <a:xfrm>
            <a:off x="3915213" y="1588600"/>
            <a:ext cx="1305900" cy="1918500"/>
          </a:xfrm>
          <a:prstGeom prst="roundRect">
            <a:avLst>
              <a:gd fmla="val 16667" name="adj"/>
            </a:avLst>
          </a:prstGeom>
          <a:noFill/>
          <a:ln>
            <a:noFill/>
          </a:ln>
        </p:spPr>
      </p:sp>
      <p:sp>
        <p:nvSpPr>
          <p:cNvPr id="331" name="Google Shape;331;p55"/>
          <p:cNvSpPr/>
          <p:nvPr>
            <p:ph idx="7" type="pic"/>
          </p:nvPr>
        </p:nvSpPr>
        <p:spPr>
          <a:xfrm>
            <a:off x="5490975" y="1588600"/>
            <a:ext cx="1305900" cy="1918500"/>
          </a:xfrm>
          <a:prstGeom prst="roundRect">
            <a:avLst>
              <a:gd fmla="val 16667" name="adj"/>
            </a:avLst>
          </a:prstGeom>
          <a:noFill/>
          <a:ln>
            <a:noFill/>
          </a:ln>
        </p:spPr>
      </p:sp>
      <p:sp>
        <p:nvSpPr>
          <p:cNvPr id="332" name="Google Shape;332;p55"/>
          <p:cNvSpPr txBox="1"/>
          <p:nvPr>
            <p:ph idx="8" type="subTitle"/>
          </p:nvPr>
        </p:nvSpPr>
        <p:spPr>
          <a:xfrm>
            <a:off x="3918800"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3" name="Google Shape;333;p55"/>
          <p:cNvSpPr txBox="1"/>
          <p:nvPr>
            <p:ph idx="9" type="subTitle"/>
          </p:nvPr>
        </p:nvSpPr>
        <p:spPr>
          <a:xfrm>
            <a:off x="5484775"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4" name="Google Shape;334;p55"/>
          <p:cNvSpPr txBox="1"/>
          <p:nvPr>
            <p:ph idx="13" type="subTitle"/>
          </p:nvPr>
        </p:nvSpPr>
        <p:spPr>
          <a:xfrm>
            <a:off x="7050750" y="10327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5" name="Google Shape;335;p55"/>
          <p:cNvSpPr txBox="1"/>
          <p:nvPr>
            <p:ph idx="14" type="body"/>
          </p:nvPr>
        </p:nvSpPr>
        <p:spPr>
          <a:xfrm>
            <a:off x="507400" y="1828050"/>
            <a:ext cx="2136300" cy="29733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2"/>
              </a:buClr>
              <a:buSzPts val="2800"/>
              <a:buChar char="●"/>
              <a:defRPr sz="2800">
                <a:solidFill>
                  <a:schemeClr val="accent2"/>
                </a:solidFill>
              </a:defRPr>
            </a:lvl1pPr>
            <a:lvl2pPr indent="-406400" lvl="1" marL="914400">
              <a:spcBef>
                <a:spcPts val="0"/>
              </a:spcBef>
              <a:spcAft>
                <a:spcPts val="0"/>
              </a:spcAft>
              <a:buClr>
                <a:schemeClr val="accent2"/>
              </a:buClr>
              <a:buSzPts val="2800"/>
              <a:buChar char="○"/>
              <a:defRPr sz="2800">
                <a:solidFill>
                  <a:schemeClr val="accent2"/>
                </a:solidFill>
              </a:defRPr>
            </a:lvl2pPr>
            <a:lvl3pPr indent="-406400" lvl="2" marL="1371600">
              <a:spcBef>
                <a:spcPts val="0"/>
              </a:spcBef>
              <a:spcAft>
                <a:spcPts val="0"/>
              </a:spcAft>
              <a:buClr>
                <a:schemeClr val="accent2"/>
              </a:buClr>
              <a:buSzPts val="2800"/>
              <a:buChar char="■"/>
              <a:defRPr sz="2800">
                <a:solidFill>
                  <a:schemeClr val="accent2"/>
                </a:solidFill>
              </a:defRPr>
            </a:lvl3pPr>
            <a:lvl4pPr indent="-406400" lvl="3" marL="1828800">
              <a:spcBef>
                <a:spcPts val="0"/>
              </a:spcBef>
              <a:spcAft>
                <a:spcPts val="0"/>
              </a:spcAft>
              <a:buClr>
                <a:schemeClr val="accent2"/>
              </a:buClr>
              <a:buSzPts val="2800"/>
              <a:buChar char="●"/>
              <a:defRPr sz="2800">
                <a:solidFill>
                  <a:schemeClr val="accent2"/>
                </a:solidFill>
              </a:defRPr>
            </a:lvl4pPr>
            <a:lvl5pPr indent="-406400" lvl="4" marL="2286000">
              <a:spcBef>
                <a:spcPts val="0"/>
              </a:spcBef>
              <a:spcAft>
                <a:spcPts val="0"/>
              </a:spcAft>
              <a:buClr>
                <a:schemeClr val="accent2"/>
              </a:buClr>
              <a:buSzPts val="2800"/>
              <a:buChar char="○"/>
              <a:defRPr sz="2800">
                <a:solidFill>
                  <a:schemeClr val="accent2"/>
                </a:solidFill>
              </a:defRPr>
            </a:lvl5pPr>
            <a:lvl6pPr indent="-406400" lvl="5" marL="2743200">
              <a:spcBef>
                <a:spcPts val="0"/>
              </a:spcBef>
              <a:spcAft>
                <a:spcPts val="0"/>
              </a:spcAft>
              <a:buClr>
                <a:schemeClr val="accent2"/>
              </a:buClr>
              <a:buSzPts val="2800"/>
              <a:buChar char="■"/>
              <a:defRPr sz="2800">
                <a:solidFill>
                  <a:schemeClr val="accent2"/>
                </a:solidFill>
              </a:defRPr>
            </a:lvl6pPr>
            <a:lvl7pPr indent="-406400" lvl="6" marL="3200400">
              <a:spcBef>
                <a:spcPts val="0"/>
              </a:spcBef>
              <a:spcAft>
                <a:spcPts val="0"/>
              </a:spcAft>
              <a:buClr>
                <a:schemeClr val="accent2"/>
              </a:buClr>
              <a:buSzPts val="2800"/>
              <a:buChar char="●"/>
              <a:defRPr sz="2800">
                <a:solidFill>
                  <a:schemeClr val="accent2"/>
                </a:solidFill>
              </a:defRPr>
            </a:lvl7pPr>
            <a:lvl8pPr indent="-406400" lvl="7" marL="3657600">
              <a:spcBef>
                <a:spcPts val="0"/>
              </a:spcBef>
              <a:spcAft>
                <a:spcPts val="0"/>
              </a:spcAft>
              <a:buClr>
                <a:schemeClr val="accent2"/>
              </a:buClr>
              <a:buSzPts val="2800"/>
              <a:buChar char="○"/>
              <a:defRPr sz="2800">
                <a:solidFill>
                  <a:schemeClr val="accent2"/>
                </a:solidFill>
              </a:defRPr>
            </a:lvl8pPr>
            <a:lvl9pPr indent="-406400" lvl="8" marL="4114800">
              <a:spcBef>
                <a:spcPts val="0"/>
              </a:spcBef>
              <a:spcAft>
                <a:spcPts val="0"/>
              </a:spcAft>
              <a:buClr>
                <a:schemeClr val="accent2"/>
              </a:buClr>
              <a:buSzPts val="2800"/>
              <a:buChar char="■"/>
              <a:defRPr sz="2800">
                <a:solidFill>
                  <a:schemeClr val="accent2"/>
                </a:solidFill>
              </a:defRPr>
            </a:lvl9pPr>
          </a:lstStyle>
          <a:p/>
        </p:txBody>
      </p:sp>
      <p:sp>
        <p:nvSpPr>
          <p:cNvPr id="336" name="Google Shape;336;p55"/>
          <p:cNvSpPr txBox="1"/>
          <p:nvPr>
            <p:ph idx="15" type="body"/>
          </p:nvPr>
        </p:nvSpPr>
        <p:spPr>
          <a:xfrm>
            <a:off x="5481425"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37" name="Google Shape;337;p55"/>
          <p:cNvSpPr txBox="1"/>
          <p:nvPr>
            <p:ph idx="16" type="body"/>
          </p:nvPr>
        </p:nvSpPr>
        <p:spPr>
          <a:xfrm>
            <a:off x="5481425"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38" name="Google Shape;338;p5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32">
          <p15:clr>
            <a:srgbClr val="E46962"/>
          </p15:clr>
        </p15:guide>
        <p15:guide id="2" orient="horz" pos="2088">
          <p15:clr>
            <a:srgbClr val="E46962"/>
          </p15:clr>
        </p15:guide>
      </p15:sldGuideLst>
    </p:ext>
  </p:extLs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 5 Images">
  <p:cSld name="CUSTOM_6">
    <p:bg>
      <p:bgPr>
        <a:solidFill>
          <a:schemeClr val="accent6"/>
        </a:solidFill>
      </p:bgPr>
    </p:bg>
    <p:spTree>
      <p:nvGrpSpPr>
        <p:cNvPr id="339" name="Shape 339"/>
        <p:cNvGrpSpPr/>
        <p:nvPr/>
      </p:nvGrpSpPr>
      <p:grpSpPr>
        <a:xfrm>
          <a:off x="0" y="0"/>
          <a:ext cx="0" cy="0"/>
          <a:chOff x="0" y="0"/>
          <a:chExt cx="0" cy="0"/>
        </a:xfrm>
      </p:grpSpPr>
      <p:sp>
        <p:nvSpPr>
          <p:cNvPr id="340" name="Google Shape;340;p56"/>
          <p:cNvSpPr txBox="1"/>
          <p:nvPr>
            <p:ph idx="1"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41" name="Google Shape;341;p56"/>
          <p:cNvSpPr txBox="1"/>
          <p:nvPr>
            <p:ph idx="2"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342" name="Google Shape;342;p56"/>
          <p:cNvCxnSpPr/>
          <p:nvPr/>
        </p:nvCxnSpPr>
        <p:spPr>
          <a:xfrm rot="10800000">
            <a:off x="827250" y="1481375"/>
            <a:ext cx="7489500" cy="0"/>
          </a:xfrm>
          <a:prstGeom prst="straightConnector1">
            <a:avLst/>
          </a:prstGeom>
          <a:noFill/>
          <a:ln cap="flat" cmpd="sng" w="19050">
            <a:solidFill>
              <a:schemeClr val="accent2"/>
            </a:solidFill>
            <a:prstDash val="solid"/>
            <a:round/>
            <a:headEnd len="med" w="med" type="none"/>
            <a:tailEnd len="med" w="med" type="none"/>
          </a:ln>
        </p:spPr>
      </p:cxnSp>
      <p:sp>
        <p:nvSpPr>
          <p:cNvPr id="343" name="Google Shape;343;p56"/>
          <p:cNvSpPr/>
          <p:nvPr>
            <p:ph idx="3" type="pic"/>
          </p:nvPr>
        </p:nvSpPr>
        <p:spPr>
          <a:xfrm>
            <a:off x="7049625" y="523025"/>
            <a:ext cx="1305900" cy="1918500"/>
          </a:xfrm>
          <a:prstGeom prst="roundRect">
            <a:avLst>
              <a:gd fmla="val 16667" name="adj"/>
            </a:avLst>
          </a:prstGeom>
          <a:noFill/>
          <a:ln>
            <a:noFill/>
          </a:ln>
        </p:spPr>
      </p:sp>
      <p:sp>
        <p:nvSpPr>
          <p:cNvPr id="344" name="Google Shape;344;p56"/>
          <p:cNvSpPr/>
          <p:nvPr>
            <p:ph idx="4" type="pic"/>
          </p:nvPr>
        </p:nvSpPr>
        <p:spPr>
          <a:xfrm>
            <a:off x="784775" y="522100"/>
            <a:ext cx="1305900" cy="1918500"/>
          </a:xfrm>
          <a:prstGeom prst="roundRect">
            <a:avLst>
              <a:gd fmla="val 16667" name="adj"/>
            </a:avLst>
          </a:prstGeom>
          <a:noFill/>
          <a:ln>
            <a:noFill/>
          </a:ln>
        </p:spPr>
      </p:sp>
      <p:sp>
        <p:nvSpPr>
          <p:cNvPr id="345" name="Google Shape;345;p56"/>
          <p:cNvSpPr/>
          <p:nvPr>
            <p:ph idx="5" type="pic"/>
          </p:nvPr>
        </p:nvSpPr>
        <p:spPr>
          <a:xfrm>
            <a:off x="2343950" y="523500"/>
            <a:ext cx="1305900" cy="1918500"/>
          </a:xfrm>
          <a:prstGeom prst="roundRect">
            <a:avLst>
              <a:gd fmla="val 16667" name="adj"/>
            </a:avLst>
          </a:prstGeom>
          <a:noFill/>
          <a:ln>
            <a:noFill/>
          </a:ln>
        </p:spPr>
      </p:sp>
      <p:sp>
        <p:nvSpPr>
          <p:cNvPr id="346" name="Google Shape;346;p56"/>
          <p:cNvSpPr/>
          <p:nvPr>
            <p:ph idx="6" type="pic"/>
          </p:nvPr>
        </p:nvSpPr>
        <p:spPr>
          <a:xfrm>
            <a:off x="3915213" y="523500"/>
            <a:ext cx="1305900" cy="1918500"/>
          </a:xfrm>
          <a:prstGeom prst="roundRect">
            <a:avLst>
              <a:gd fmla="val 16667" name="adj"/>
            </a:avLst>
          </a:prstGeom>
          <a:noFill/>
          <a:ln>
            <a:noFill/>
          </a:ln>
        </p:spPr>
      </p:sp>
      <p:sp>
        <p:nvSpPr>
          <p:cNvPr id="347" name="Google Shape;347;p56"/>
          <p:cNvSpPr/>
          <p:nvPr>
            <p:ph idx="7" type="pic"/>
          </p:nvPr>
        </p:nvSpPr>
        <p:spPr>
          <a:xfrm>
            <a:off x="5490975" y="523500"/>
            <a:ext cx="1305900" cy="1918500"/>
          </a:xfrm>
          <a:prstGeom prst="roundRect">
            <a:avLst>
              <a:gd fmla="val 16667" name="adj"/>
            </a:avLst>
          </a:prstGeom>
          <a:noFill/>
          <a:ln>
            <a:noFill/>
          </a:ln>
        </p:spPr>
      </p:sp>
      <p:sp>
        <p:nvSpPr>
          <p:cNvPr id="348" name="Google Shape;348;p56"/>
          <p:cNvSpPr txBox="1"/>
          <p:nvPr>
            <p:ph idx="8"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49" name="Google Shape;349;p56"/>
          <p:cNvSpPr txBox="1"/>
          <p:nvPr>
            <p:ph idx="9"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p:txBody>
      </p:sp>
      <p:sp>
        <p:nvSpPr>
          <p:cNvPr id="350" name="Google Shape;350;p56"/>
          <p:cNvSpPr txBox="1"/>
          <p:nvPr>
            <p:ph idx="13"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1" name="Google Shape;351;p56"/>
          <p:cNvSpPr txBox="1"/>
          <p:nvPr>
            <p:ph idx="14" type="body"/>
          </p:nvPr>
        </p:nvSpPr>
        <p:spPr>
          <a:xfrm>
            <a:off x="23495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2" name="Google Shape;352;p56"/>
          <p:cNvSpPr txBox="1"/>
          <p:nvPr>
            <p:ph idx="15" type="body"/>
          </p:nvPr>
        </p:nvSpPr>
        <p:spPr>
          <a:xfrm>
            <a:off x="39078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3" name="Google Shape;353;p56"/>
          <p:cNvSpPr txBox="1"/>
          <p:nvPr>
            <p:ph idx="16" type="body"/>
          </p:nvPr>
        </p:nvSpPr>
        <p:spPr>
          <a:xfrm>
            <a:off x="39078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4" name="Google Shape;354;p56"/>
          <p:cNvSpPr txBox="1"/>
          <p:nvPr>
            <p:ph idx="17" type="body"/>
          </p:nvPr>
        </p:nvSpPr>
        <p:spPr>
          <a:xfrm>
            <a:off x="5496525"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5" name="Google Shape;355;p56"/>
          <p:cNvSpPr txBox="1"/>
          <p:nvPr>
            <p:ph idx="18" type="body"/>
          </p:nvPr>
        </p:nvSpPr>
        <p:spPr>
          <a:xfrm>
            <a:off x="5496525"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6" name="Google Shape;356;p56"/>
          <p:cNvSpPr txBox="1"/>
          <p:nvPr>
            <p:ph idx="19" type="body"/>
          </p:nvPr>
        </p:nvSpPr>
        <p:spPr>
          <a:xfrm>
            <a:off x="70852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7" name="Google Shape;357;p56"/>
          <p:cNvSpPr txBox="1"/>
          <p:nvPr>
            <p:ph idx="20" type="body"/>
          </p:nvPr>
        </p:nvSpPr>
        <p:spPr>
          <a:xfrm>
            <a:off x="70852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8" name="Google Shape;358;p5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Graphic">
  <p:cSld name="CUSTOM_9">
    <p:bg>
      <p:bgPr>
        <a:solidFill>
          <a:schemeClr val="dk1"/>
        </a:solidFill>
      </p:bgPr>
    </p:bg>
    <p:spTree>
      <p:nvGrpSpPr>
        <p:cNvPr id="359" name="Shape 359"/>
        <p:cNvGrpSpPr/>
        <p:nvPr/>
      </p:nvGrpSpPr>
      <p:grpSpPr>
        <a:xfrm>
          <a:off x="0" y="0"/>
          <a:ext cx="0" cy="0"/>
          <a:chOff x="0" y="0"/>
          <a:chExt cx="0" cy="0"/>
        </a:xfrm>
      </p:grpSpPr>
      <p:sp>
        <p:nvSpPr>
          <p:cNvPr id="360" name="Google Shape;360;p57"/>
          <p:cNvSpPr txBox="1"/>
          <p:nvPr>
            <p:ph idx="1" type="body"/>
          </p:nvPr>
        </p:nvSpPr>
        <p:spPr>
          <a:xfrm>
            <a:off x="3133000" y="514275"/>
            <a:ext cx="38907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61" name="Google Shape;361;p57"/>
          <p:cNvSpPr txBox="1"/>
          <p:nvPr>
            <p:ph idx="2" type="body"/>
          </p:nvPr>
        </p:nvSpPr>
        <p:spPr>
          <a:xfrm>
            <a:off x="657679" y="436194"/>
            <a:ext cx="2278800" cy="1985100"/>
          </a:xfrm>
          <a:prstGeom prst="rect">
            <a:avLst/>
          </a:prstGeom>
        </p:spPr>
        <p:txBody>
          <a:bodyPr anchorCtr="0" anchor="t" bIns="91425" lIns="91425" spcFirstLastPara="1" rIns="91425" wrap="square" tIns="91425">
            <a:noAutofit/>
          </a:bodyPr>
          <a:lstStyle>
            <a:lvl1pPr indent="-406400" lvl="0" marL="457200">
              <a:lnSpc>
                <a:spcPct val="80000"/>
              </a:lnSpc>
              <a:spcBef>
                <a:spcPts val="0"/>
              </a:spcBef>
              <a:spcAft>
                <a:spcPts val="0"/>
              </a:spcAft>
              <a:buClr>
                <a:schemeClr val="accent2"/>
              </a:buClr>
              <a:buSzPts val="2800"/>
              <a:buChar char="●"/>
              <a:defRPr sz="2800">
                <a:solidFill>
                  <a:schemeClr val="accent2"/>
                </a:solidFill>
              </a:defRPr>
            </a:lvl1pPr>
            <a:lvl2pPr indent="-406400" lvl="1" marL="914400">
              <a:lnSpc>
                <a:spcPct val="80000"/>
              </a:lnSpc>
              <a:spcBef>
                <a:spcPts val="0"/>
              </a:spcBef>
              <a:spcAft>
                <a:spcPts val="0"/>
              </a:spcAft>
              <a:buClr>
                <a:schemeClr val="accent2"/>
              </a:buClr>
              <a:buSzPts val="2800"/>
              <a:buChar char="○"/>
              <a:defRPr sz="2800">
                <a:solidFill>
                  <a:schemeClr val="accent2"/>
                </a:solidFill>
              </a:defRPr>
            </a:lvl2pPr>
            <a:lvl3pPr indent="-406400" lvl="2" marL="1371600">
              <a:lnSpc>
                <a:spcPct val="80000"/>
              </a:lnSpc>
              <a:spcBef>
                <a:spcPts val="0"/>
              </a:spcBef>
              <a:spcAft>
                <a:spcPts val="0"/>
              </a:spcAft>
              <a:buClr>
                <a:schemeClr val="accent2"/>
              </a:buClr>
              <a:buSzPts val="2800"/>
              <a:buChar char="■"/>
              <a:defRPr sz="2800">
                <a:solidFill>
                  <a:schemeClr val="accent2"/>
                </a:solidFill>
              </a:defRPr>
            </a:lvl3pPr>
            <a:lvl4pPr indent="-406400" lvl="3" marL="1828800">
              <a:lnSpc>
                <a:spcPct val="80000"/>
              </a:lnSpc>
              <a:spcBef>
                <a:spcPts val="0"/>
              </a:spcBef>
              <a:spcAft>
                <a:spcPts val="0"/>
              </a:spcAft>
              <a:buClr>
                <a:schemeClr val="accent2"/>
              </a:buClr>
              <a:buSzPts val="2800"/>
              <a:buChar char="●"/>
              <a:defRPr sz="2800">
                <a:solidFill>
                  <a:schemeClr val="accent2"/>
                </a:solidFill>
              </a:defRPr>
            </a:lvl4pPr>
            <a:lvl5pPr indent="-406400" lvl="4" marL="2286000">
              <a:lnSpc>
                <a:spcPct val="80000"/>
              </a:lnSpc>
              <a:spcBef>
                <a:spcPts val="0"/>
              </a:spcBef>
              <a:spcAft>
                <a:spcPts val="0"/>
              </a:spcAft>
              <a:buClr>
                <a:schemeClr val="accent2"/>
              </a:buClr>
              <a:buSzPts val="2800"/>
              <a:buChar char="○"/>
              <a:defRPr sz="2800">
                <a:solidFill>
                  <a:schemeClr val="accent2"/>
                </a:solidFill>
              </a:defRPr>
            </a:lvl5pPr>
            <a:lvl6pPr indent="-406400" lvl="5" marL="2743200">
              <a:lnSpc>
                <a:spcPct val="80000"/>
              </a:lnSpc>
              <a:spcBef>
                <a:spcPts val="0"/>
              </a:spcBef>
              <a:spcAft>
                <a:spcPts val="0"/>
              </a:spcAft>
              <a:buClr>
                <a:schemeClr val="accent2"/>
              </a:buClr>
              <a:buSzPts val="2800"/>
              <a:buChar char="■"/>
              <a:defRPr sz="2800">
                <a:solidFill>
                  <a:schemeClr val="accent2"/>
                </a:solidFill>
              </a:defRPr>
            </a:lvl6pPr>
            <a:lvl7pPr indent="-406400" lvl="6" marL="3200400">
              <a:lnSpc>
                <a:spcPct val="80000"/>
              </a:lnSpc>
              <a:spcBef>
                <a:spcPts val="0"/>
              </a:spcBef>
              <a:spcAft>
                <a:spcPts val="0"/>
              </a:spcAft>
              <a:buClr>
                <a:schemeClr val="accent2"/>
              </a:buClr>
              <a:buSzPts val="2800"/>
              <a:buChar char="●"/>
              <a:defRPr sz="2800">
                <a:solidFill>
                  <a:schemeClr val="accent2"/>
                </a:solidFill>
              </a:defRPr>
            </a:lvl7pPr>
            <a:lvl8pPr indent="-406400" lvl="7" marL="3657600">
              <a:lnSpc>
                <a:spcPct val="80000"/>
              </a:lnSpc>
              <a:spcBef>
                <a:spcPts val="0"/>
              </a:spcBef>
              <a:spcAft>
                <a:spcPts val="0"/>
              </a:spcAft>
              <a:buClr>
                <a:schemeClr val="accent2"/>
              </a:buClr>
              <a:buSzPts val="2800"/>
              <a:buChar char="○"/>
              <a:defRPr sz="2800">
                <a:solidFill>
                  <a:schemeClr val="accent2"/>
                </a:solidFill>
              </a:defRPr>
            </a:lvl8pPr>
            <a:lvl9pPr indent="-406400" lvl="8" marL="4114800">
              <a:lnSpc>
                <a:spcPct val="80000"/>
              </a:lnSpc>
              <a:spcBef>
                <a:spcPts val="0"/>
              </a:spcBef>
              <a:spcAft>
                <a:spcPts val="0"/>
              </a:spcAft>
              <a:buClr>
                <a:schemeClr val="accent2"/>
              </a:buClr>
              <a:buSzPts val="2800"/>
              <a:buChar char="■"/>
              <a:defRPr sz="2800">
                <a:solidFill>
                  <a:schemeClr val="accent2"/>
                </a:solidFill>
              </a:defRPr>
            </a:lvl9pPr>
          </a:lstStyle>
          <a:p/>
        </p:txBody>
      </p:sp>
      <p:sp>
        <p:nvSpPr>
          <p:cNvPr id="362" name="Google Shape;362;p5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94">
          <p15:clr>
            <a:srgbClr val="E46962"/>
          </p15:clr>
        </p15:guide>
        <p15:guide id="2" orient="horz" pos="504">
          <p15:clr>
            <a:srgbClr val="E46962"/>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 Graphic">
  <p:cSld name="CUSTOM_12">
    <p:bg>
      <p:bgPr>
        <a:solidFill>
          <a:schemeClr val="dk1"/>
        </a:solidFill>
      </p:bgPr>
    </p:bg>
    <p:spTree>
      <p:nvGrpSpPr>
        <p:cNvPr id="363" name="Shape 363"/>
        <p:cNvGrpSpPr/>
        <p:nvPr/>
      </p:nvGrpSpPr>
      <p:grpSpPr>
        <a:xfrm>
          <a:off x="0" y="0"/>
          <a:ext cx="0" cy="0"/>
          <a:chOff x="0" y="0"/>
          <a:chExt cx="0" cy="0"/>
        </a:xfrm>
      </p:grpSpPr>
      <p:sp>
        <p:nvSpPr>
          <p:cNvPr id="364" name="Google Shape;364;p58"/>
          <p:cNvSpPr txBox="1"/>
          <p:nvPr>
            <p:ph idx="1" type="body"/>
          </p:nvPr>
        </p:nvSpPr>
        <p:spPr>
          <a:xfrm>
            <a:off x="569725" y="3435300"/>
            <a:ext cx="2884200" cy="11853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65" name="Google Shape;365;p58"/>
          <p:cNvSpPr txBox="1"/>
          <p:nvPr>
            <p:ph idx="2" type="subTitle"/>
          </p:nvPr>
        </p:nvSpPr>
        <p:spPr>
          <a:xfrm>
            <a:off x="466802" y="445100"/>
            <a:ext cx="2403600" cy="537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p:txBody>
      </p:sp>
      <p:sp>
        <p:nvSpPr>
          <p:cNvPr id="366" name="Google Shape;366;p5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1">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20" Type="http://schemas.openxmlformats.org/officeDocument/2006/relationships/slideLayout" Target="../slideLayouts/slideLayout3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22" Type="http://schemas.openxmlformats.org/officeDocument/2006/relationships/slideLayout" Target="../slideLayouts/slideLayout33.xml"/><Relationship Id="rId44" Type="http://schemas.openxmlformats.org/officeDocument/2006/relationships/slideLayout" Target="../slideLayouts/slideLayout55.xml"/><Relationship Id="rId21" Type="http://schemas.openxmlformats.org/officeDocument/2006/relationships/slideLayout" Target="../slideLayouts/slideLayout32.xml"/><Relationship Id="rId43" Type="http://schemas.openxmlformats.org/officeDocument/2006/relationships/slideLayout" Target="../slideLayouts/slideLayout54.xml"/><Relationship Id="rId24" Type="http://schemas.openxmlformats.org/officeDocument/2006/relationships/slideLayout" Target="../slideLayouts/slideLayout35.xml"/><Relationship Id="rId46" Type="http://schemas.openxmlformats.org/officeDocument/2006/relationships/theme" Target="../theme/theme3.xml"/><Relationship Id="rId23" Type="http://schemas.openxmlformats.org/officeDocument/2006/relationships/slideLayout" Target="../slideLayouts/slideLayout34.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9950" y="300125"/>
            <a:ext cx="8353800" cy="838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p:txBody>
      </p:sp>
      <p:sp>
        <p:nvSpPr>
          <p:cNvPr id="52" name="Google Shape;52;p13"/>
          <p:cNvSpPr txBox="1"/>
          <p:nvPr>
            <p:ph idx="1" type="body"/>
          </p:nvPr>
        </p:nvSpPr>
        <p:spPr>
          <a:xfrm>
            <a:off x="536575" y="2676025"/>
            <a:ext cx="5275500" cy="2201100"/>
          </a:xfrm>
          <a:prstGeom prst="rect">
            <a:avLst/>
          </a:prstGeom>
          <a:noFill/>
          <a:ln>
            <a:noFill/>
          </a:ln>
        </p:spPr>
        <p:txBody>
          <a:bodyPr anchorCtr="0" anchor="t" bIns="91425" lIns="91425" spcFirstLastPara="1" rIns="91425" wrap="square" tIns="91425">
            <a:noAutofit/>
          </a:bodyPr>
          <a:lstStyle>
            <a:lvl1pPr indent="-323850" lvl="0" marL="45720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indent="-317500" lvl="1" marL="9144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indent="-311150" lvl="2" marL="137160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indent="-304800" lvl="3" marL="1828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indent="-298450" lvl="4" marL="228600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indent="-292100" lvl="5" marL="27432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indent="-285750" lvl="6" marL="320040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indent="-279400" lvl="7" marL="36576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indent="-273050" lvl="8" marL="411480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p:txBody>
      </p:sp>
      <p:sp>
        <p:nvSpPr>
          <p:cNvPr id="53" name="Google Shape;53;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0.xml"/><Relationship Id="rId3" Type="http://schemas.openxmlformats.org/officeDocument/2006/relationships/image" Target="../media/image1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1.xml"/><Relationship Id="rId3" Type="http://schemas.openxmlformats.org/officeDocument/2006/relationships/image" Target="../media/image2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3.xml"/><Relationship Id="rId3"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5.xml"/><Relationship Id="rId3" Type="http://schemas.openxmlformats.org/officeDocument/2006/relationships/image" Target="../media/image1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9.png"/><Relationship Id="rId5"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3.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5.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5.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4.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4.xml"/><Relationship Id="rId3" Type="http://schemas.openxmlformats.org/officeDocument/2006/relationships/image" Target="../media/image16.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5.xml"/><Relationship Id="rId3" Type="http://schemas.openxmlformats.org/officeDocument/2006/relationships/image" Target="../media/image2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2.xml"/><Relationship Id="rId2" Type="http://schemas.openxmlformats.org/officeDocument/2006/relationships/notesSlide" Target="../notesSlides/notesSlide3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7.xml"/><Relationship Id="rId3" Type="http://schemas.openxmlformats.org/officeDocument/2006/relationships/image" Target="../media/image17.png"/><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0.xml"/><Relationship Id="rId2" Type="http://schemas.openxmlformats.org/officeDocument/2006/relationships/notesSlide" Target="../notesSlides/notesSlide9.xml"/><Relationship Id="rId3"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9"/>
          <p:cNvSpPr txBox="1"/>
          <p:nvPr>
            <p:ph type="title"/>
          </p:nvPr>
        </p:nvSpPr>
        <p:spPr>
          <a:xfrm>
            <a:off x="-150" y="1124700"/>
            <a:ext cx="9144000" cy="174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Font typeface="Arial"/>
              <a:buNone/>
            </a:pPr>
            <a:r>
              <a:rPr lang="en"/>
              <a:t>Brazilian E-Commerce</a:t>
            </a:r>
            <a:endParaRPr/>
          </a:p>
          <a:p>
            <a:pPr indent="0" lvl="0" marL="0" rtl="0" algn="ctr">
              <a:spcBef>
                <a:spcPts val="0"/>
              </a:spcBef>
              <a:spcAft>
                <a:spcPts val="0"/>
              </a:spcAft>
              <a:buClr>
                <a:schemeClr val="lt1"/>
              </a:buClr>
              <a:buSzPts val="1100"/>
              <a:buFont typeface="Arial"/>
              <a:buNone/>
            </a:pPr>
            <a:r>
              <a:rPr lang="en"/>
              <a:t>Olist’s Analysis</a:t>
            </a:r>
            <a:endParaRPr/>
          </a:p>
        </p:txBody>
      </p:sp>
      <p:sp>
        <p:nvSpPr>
          <p:cNvPr id="372" name="Google Shape;372;p59"/>
          <p:cNvSpPr txBox="1"/>
          <p:nvPr>
            <p:ph idx="2" type="subTitle"/>
          </p:nvPr>
        </p:nvSpPr>
        <p:spPr>
          <a:xfrm>
            <a:off x="344450" y="3735750"/>
            <a:ext cx="3920700" cy="872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lang="en" sz="2000"/>
              <a:t>Hemen Asfaw, Sam Biner, Jacob Fried, Mary Tekele</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8"/>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6" name="Google Shape;466;p68"/>
          <p:cNvSpPr txBox="1"/>
          <p:nvPr>
            <p:ph idx="2" type="subTitle"/>
          </p:nvPr>
        </p:nvSpPr>
        <p:spPr>
          <a:xfrm>
            <a:off x="253350" y="508875"/>
            <a:ext cx="3709500" cy="33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600"/>
              <a:t>Popular Products </a:t>
            </a:r>
            <a:r>
              <a:rPr lang="en" sz="1600"/>
              <a:t>consistently</a:t>
            </a:r>
            <a:r>
              <a:rPr lang="en" sz="1600"/>
              <a:t> appear across high-revenue states</a:t>
            </a:r>
            <a:endParaRPr sz="1600"/>
          </a:p>
        </p:txBody>
      </p:sp>
      <p:sp>
        <p:nvSpPr>
          <p:cNvPr id="467" name="Google Shape;467;p68"/>
          <p:cNvSpPr txBox="1"/>
          <p:nvPr>
            <p:ph idx="3" type="body"/>
          </p:nvPr>
        </p:nvSpPr>
        <p:spPr>
          <a:xfrm>
            <a:off x="151500" y="1504075"/>
            <a:ext cx="4030500" cy="26844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b="1" lang="en"/>
              <a:t>Popular products</a:t>
            </a:r>
            <a:r>
              <a:rPr lang="en"/>
              <a:t> consistently appear across high-revenue states, though their demand intensity varies by region.</a:t>
            </a:r>
            <a:endParaRPr/>
          </a:p>
          <a:p>
            <a:pPr indent="-298450" lvl="0" marL="457200" rtl="0" algn="l">
              <a:lnSpc>
                <a:spcPct val="115000"/>
              </a:lnSpc>
              <a:spcBef>
                <a:spcPts val="0"/>
              </a:spcBef>
              <a:spcAft>
                <a:spcPts val="0"/>
              </a:spcAft>
              <a:buSzPts val="1100"/>
              <a:buChar char="-"/>
            </a:pPr>
            <a:r>
              <a:rPr b="1" lang="en"/>
              <a:t>São Paulo </a:t>
            </a:r>
            <a:r>
              <a:rPr lang="en"/>
              <a:t>stands out for its broad category success, making it an </a:t>
            </a:r>
            <a:r>
              <a:rPr b="1" i="1" lang="en"/>
              <a:t>ideal testing ground</a:t>
            </a:r>
            <a:r>
              <a:rPr lang="en"/>
              <a:t> for launching new products.</a:t>
            </a:r>
            <a:endParaRPr/>
          </a:p>
          <a:p>
            <a:pPr indent="-298450" lvl="0" marL="457200" rtl="0" algn="l">
              <a:lnSpc>
                <a:spcPct val="115000"/>
              </a:lnSpc>
              <a:spcBef>
                <a:spcPts val="0"/>
              </a:spcBef>
              <a:spcAft>
                <a:spcPts val="0"/>
              </a:spcAft>
              <a:buSzPts val="1100"/>
              <a:buChar char="-"/>
            </a:pPr>
            <a:r>
              <a:rPr lang="en"/>
              <a:t>Categories like </a:t>
            </a:r>
            <a:r>
              <a:rPr b="1" lang="en"/>
              <a:t>Bed, Bath &amp; Table and Health &amp; Beauty are strong candidates</a:t>
            </a:r>
            <a:r>
              <a:rPr lang="en"/>
              <a:t> to prioritize, given their repeated success across top markets.</a:t>
            </a:r>
            <a:endParaRPr/>
          </a:p>
          <a:p>
            <a:pPr indent="-298450" lvl="0" marL="457200" rtl="0" algn="l">
              <a:lnSpc>
                <a:spcPct val="115000"/>
              </a:lnSpc>
              <a:spcBef>
                <a:spcPts val="0"/>
              </a:spcBef>
              <a:spcAft>
                <a:spcPts val="0"/>
              </a:spcAft>
              <a:buSzPts val="1100"/>
              <a:buChar char="-"/>
            </a:pPr>
            <a:r>
              <a:rPr lang="en"/>
              <a:t>Other high-performing states show more concentrated demand, suggesting that a focused, category-specific strategy may be more effective there.</a:t>
            </a:r>
            <a:endParaRPr/>
          </a:p>
          <a:p>
            <a:pPr indent="0" lvl="0" marL="0" rtl="0" algn="l">
              <a:lnSpc>
                <a:spcPct val="115000"/>
              </a:lnSpc>
              <a:spcBef>
                <a:spcPts val="0"/>
              </a:spcBef>
              <a:spcAft>
                <a:spcPts val="0"/>
              </a:spcAft>
              <a:buClr>
                <a:schemeClr val="lt1"/>
              </a:buClr>
              <a:buSzPts val="1100"/>
              <a:buFont typeface="Arial"/>
              <a:buNone/>
            </a:pPr>
            <a:r>
              <a:t/>
            </a:r>
            <a:endParaRPr/>
          </a:p>
        </p:txBody>
      </p:sp>
      <p:pic>
        <p:nvPicPr>
          <p:cNvPr id="468" name="Google Shape;468;p68" title="Screenshot 2025-04-30 at 2.25.21 PM.png"/>
          <p:cNvPicPr preferRelativeResize="0"/>
          <p:nvPr/>
        </p:nvPicPr>
        <p:blipFill>
          <a:blip r:embed="rId3">
            <a:alphaModFix/>
          </a:blip>
          <a:stretch>
            <a:fillRect/>
          </a:stretch>
        </p:blipFill>
        <p:spPr>
          <a:xfrm>
            <a:off x="4130825" y="415625"/>
            <a:ext cx="4945425" cy="389347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9"/>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69"/>
          <p:cNvSpPr txBox="1"/>
          <p:nvPr>
            <p:ph idx="2" type="subTitle"/>
          </p:nvPr>
        </p:nvSpPr>
        <p:spPr>
          <a:xfrm>
            <a:off x="473150" y="508875"/>
            <a:ext cx="2879400" cy="849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Sales Trends are Increasing </a:t>
            </a:r>
            <a:r>
              <a:rPr lang="en" sz="1700"/>
              <a:t>Over</a:t>
            </a:r>
            <a:r>
              <a:rPr lang="en" sz="1700"/>
              <a:t> Time</a:t>
            </a:r>
            <a:endParaRPr sz="1700"/>
          </a:p>
        </p:txBody>
      </p:sp>
      <p:sp>
        <p:nvSpPr>
          <p:cNvPr id="475" name="Google Shape;475;p69"/>
          <p:cNvSpPr txBox="1"/>
          <p:nvPr>
            <p:ph idx="3" type="body"/>
          </p:nvPr>
        </p:nvSpPr>
        <p:spPr>
          <a:xfrm>
            <a:off x="282550" y="1479275"/>
            <a:ext cx="3157200" cy="2549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a:p>
          <a:p>
            <a:pPr indent="-298450" lvl="0" marL="457200" rtl="0" algn="l">
              <a:lnSpc>
                <a:spcPct val="115000"/>
              </a:lnSpc>
              <a:spcBef>
                <a:spcPts val="0"/>
              </a:spcBef>
              <a:spcAft>
                <a:spcPts val="0"/>
              </a:spcAft>
              <a:buSzPts val="1100"/>
              <a:buChar char="-"/>
            </a:pPr>
            <a:r>
              <a:rPr lang="en"/>
              <a:t>From </a:t>
            </a:r>
            <a:r>
              <a:rPr b="1" lang="en"/>
              <a:t>2016 to 2018</a:t>
            </a:r>
            <a:r>
              <a:rPr lang="en"/>
              <a:t>, sales showed steady growth — particularly in the Health &amp; Beauty category.</a:t>
            </a:r>
            <a:endParaRPr/>
          </a:p>
          <a:p>
            <a:pPr indent="-298450" lvl="0" marL="457200" rtl="0" algn="l">
              <a:lnSpc>
                <a:spcPct val="115000"/>
              </a:lnSpc>
              <a:spcBef>
                <a:spcPts val="0"/>
              </a:spcBef>
              <a:spcAft>
                <a:spcPts val="0"/>
              </a:spcAft>
              <a:buSzPts val="1100"/>
              <a:buChar char="-"/>
            </a:pPr>
            <a:r>
              <a:rPr b="1" lang="en"/>
              <a:t>Health &amp; Beauty</a:t>
            </a:r>
            <a:r>
              <a:rPr lang="en"/>
              <a:t> has proven to be a consistently strong performer, both in popularity and year-round stability.</a:t>
            </a:r>
            <a:endParaRPr/>
          </a:p>
          <a:p>
            <a:pPr indent="-298450" lvl="0" marL="457200" rtl="0" algn="l">
              <a:lnSpc>
                <a:spcPct val="115000"/>
              </a:lnSpc>
              <a:spcBef>
                <a:spcPts val="0"/>
              </a:spcBef>
              <a:spcAft>
                <a:spcPts val="0"/>
              </a:spcAft>
              <a:buSzPts val="1100"/>
              <a:buChar char="-"/>
            </a:pPr>
            <a:r>
              <a:rPr b="1" lang="en"/>
              <a:t>August and November</a:t>
            </a:r>
            <a:r>
              <a:rPr lang="en"/>
              <a:t> saw clear seasonal spikes across top product categories, offering strategic timing for promotions and inventory planning.</a:t>
            </a:r>
            <a:endParaRPr/>
          </a:p>
        </p:txBody>
      </p:sp>
      <p:pic>
        <p:nvPicPr>
          <p:cNvPr id="476" name="Google Shape;476;p69" title="Screenshot 2025-04-30 at 3.22.34 PM.png"/>
          <p:cNvPicPr preferRelativeResize="0"/>
          <p:nvPr/>
        </p:nvPicPr>
        <p:blipFill>
          <a:blip r:embed="rId3">
            <a:alphaModFix/>
          </a:blip>
          <a:stretch>
            <a:fillRect/>
          </a:stretch>
        </p:blipFill>
        <p:spPr>
          <a:xfrm>
            <a:off x="3391925" y="215075"/>
            <a:ext cx="5752075" cy="4337276"/>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70"/>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82" name="Google Shape;482;p70"/>
          <p:cNvSpPr txBox="1"/>
          <p:nvPr>
            <p:ph idx="2" type="subTitle"/>
          </p:nvPr>
        </p:nvSpPr>
        <p:spPr>
          <a:xfrm>
            <a:off x="313099" y="213575"/>
            <a:ext cx="28095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Low Revenue States and Product </a:t>
            </a:r>
            <a:r>
              <a:rPr lang="en"/>
              <a:t>Performance</a:t>
            </a:r>
            <a:r>
              <a:rPr lang="en"/>
              <a:t> </a:t>
            </a:r>
            <a:endParaRPr/>
          </a:p>
        </p:txBody>
      </p:sp>
      <p:sp>
        <p:nvSpPr>
          <p:cNvPr id="483" name="Google Shape;483;p70"/>
          <p:cNvSpPr txBox="1"/>
          <p:nvPr>
            <p:ph idx="3" type="body"/>
          </p:nvPr>
        </p:nvSpPr>
        <p:spPr>
          <a:xfrm>
            <a:off x="14750" y="743775"/>
            <a:ext cx="3406200" cy="2287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t/>
            </a:r>
            <a:endParaRPr b="1"/>
          </a:p>
          <a:p>
            <a:pPr indent="0" lvl="0" marL="0" rtl="0" algn="l">
              <a:lnSpc>
                <a:spcPct val="115000"/>
              </a:lnSpc>
              <a:spcBef>
                <a:spcPts val="0"/>
              </a:spcBef>
              <a:spcAft>
                <a:spcPts val="0"/>
              </a:spcAft>
              <a:buNone/>
            </a:pPr>
            <a:r>
              <a:t/>
            </a:r>
            <a:endParaRPr b="1"/>
          </a:p>
          <a:p>
            <a:pPr indent="-298450" lvl="0" marL="457200" rtl="0" algn="l">
              <a:lnSpc>
                <a:spcPct val="115000"/>
              </a:lnSpc>
              <a:spcBef>
                <a:spcPts val="0"/>
              </a:spcBef>
              <a:spcAft>
                <a:spcPts val="0"/>
              </a:spcAft>
              <a:buSzPts val="1100"/>
              <a:buChar char="-"/>
            </a:pPr>
            <a:r>
              <a:rPr lang="en"/>
              <a:t>Shifting to lower-performing states like </a:t>
            </a:r>
            <a:r>
              <a:rPr b="1" lang="en"/>
              <a:t>AM, AP, AC, and RR</a:t>
            </a:r>
            <a:r>
              <a:rPr lang="en"/>
              <a:t>, we found very low product penetration. </a:t>
            </a:r>
            <a:endParaRPr/>
          </a:p>
          <a:p>
            <a:pPr indent="-298450" lvl="0" marL="457200" rtl="0" algn="l">
              <a:lnSpc>
                <a:spcPct val="115000"/>
              </a:lnSpc>
              <a:spcBef>
                <a:spcPts val="0"/>
              </a:spcBef>
              <a:spcAft>
                <a:spcPts val="0"/>
              </a:spcAft>
              <a:buSzPts val="1100"/>
              <a:buChar char="-"/>
            </a:pPr>
            <a:r>
              <a:rPr lang="en"/>
              <a:t>Even top categories underperformed, though </a:t>
            </a:r>
            <a:r>
              <a:rPr b="1" lang="en"/>
              <a:t>Health &amp; Beauty, Computers &amp; Accessories, </a:t>
            </a:r>
            <a:r>
              <a:rPr lang="en"/>
              <a:t>and </a:t>
            </a:r>
            <a:r>
              <a:rPr b="1" lang="en"/>
              <a:t>Sports &amp; Leisure</a:t>
            </a:r>
            <a:r>
              <a:rPr lang="en"/>
              <a:t> showed relatively stronger traction.</a:t>
            </a:r>
            <a:endParaRPr/>
          </a:p>
          <a:p>
            <a:pPr indent="0" lvl="0" marL="0" rtl="0" algn="l">
              <a:lnSpc>
                <a:spcPct val="115000"/>
              </a:lnSpc>
              <a:spcBef>
                <a:spcPts val="0"/>
              </a:spcBef>
              <a:spcAft>
                <a:spcPts val="0"/>
              </a:spcAft>
              <a:buNone/>
            </a:pPr>
            <a:r>
              <a:t/>
            </a:r>
            <a:endParaRPr/>
          </a:p>
        </p:txBody>
      </p:sp>
      <p:pic>
        <p:nvPicPr>
          <p:cNvPr id="484" name="Google Shape;484;p70" title="Screenshot 2025-04-30 at 3.24.41 PM.png"/>
          <p:cNvPicPr preferRelativeResize="0"/>
          <p:nvPr/>
        </p:nvPicPr>
        <p:blipFill>
          <a:blip r:embed="rId3">
            <a:alphaModFix/>
          </a:blip>
          <a:stretch>
            <a:fillRect/>
          </a:stretch>
        </p:blipFill>
        <p:spPr>
          <a:xfrm>
            <a:off x="571500" y="2969500"/>
            <a:ext cx="7398777" cy="2022525"/>
          </a:xfrm>
          <a:prstGeom prst="rect">
            <a:avLst/>
          </a:prstGeom>
          <a:noFill/>
          <a:ln>
            <a:noFill/>
          </a:ln>
        </p:spPr>
      </p:pic>
      <p:pic>
        <p:nvPicPr>
          <p:cNvPr id="485" name="Google Shape;485;p70" title="Screenshot 2025-04-30 at 4.24.19 PM.png"/>
          <p:cNvPicPr preferRelativeResize="0"/>
          <p:nvPr/>
        </p:nvPicPr>
        <p:blipFill rotWithShape="1">
          <a:blip r:embed="rId4">
            <a:alphaModFix/>
          </a:blip>
          <a:srcRect b="0" l="0" r="5150" t="0"/>
          <a:stretch/>
        </p:blipFill>
        <p:spPr>
          <a:xfrm>
            <a:off x="3832725" y="259750"/>
            <a:ext cx="5230799" cy="23120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71"/>
          <p:cNvSpPr txBox="1"/>
          <p:nvPr>
            <p:ph idx="2" type="subTitle"/>
          </p:nvPr>
        </p:nvSpPr>
        <p:spPr>
          <a:xfrm>
            <a:off x="1630251" y="317750"/>
            <a:ext cx="4318800" cy="3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700"/>
              <a:t>Low Revenue Generating Products </a:t>
            </a:r>
            <a:endParaRPr sz="1700"/>
          </a:p>
        </p:txBody>
      </p:sp>
      <p:sp>
        <p:nvSpPr>
          <p:cNvPr id="491" name="Google Shape;491;p71"/>
          <p:cNvSpPr txBox="1"/>
          <p:nvPr>
            <p:ph idx="3" type="body"/>
          </p:nvPr>
        </p:nvSpPr>
        <p:spPr>
          <a:xfrm>
            <a:off x="1630250" y="801900"/>
            <a:ext cx="4878300" cy="1917600"/>
          </a:xfrm>
          <a:prstGeom prst="rect">
            <a:avLst/>
          </a:prstGeom>
        </p:spPr>
        <p:txBody>
          <a:bodyPr anchorCtr="0" anchor="t" bIns="91425" lIns="91425" spcFirstLastPara="1" rIns="91425" wrap="square" tIns="91425">
            <a:noAutofit/>
          </a:bodyPr>
          <a:lstStyle/>
          <a:p>
            <a:pPr indent="-298450" lvl="0" marL="457200" rtl="0" algn="l">
              <a:lnSpc>
                <a:spcPct val="115000"/>
              </a:lnSpc>
              <a:spcBef>
                <a:spcPts val="0"/>
              </a:spcBef>
              <a:spcAft>
                <a:spcPts val="0"/>
              </a:spcAft>
              <a:buSzPts val="1100"/>
              <a:buChar char="-"/>
            </a:pPr>
            <a:r>
              <a:rPr lang="en"/>
              <a:t>These products emerged as </a:t>
            </a:r>
            <a:r>
              <a:rPr b="1" lang="en"/>
              <a:t>low-performing overall</a:t>
            </a:r>
            <a:r>
              <a:rPr lang="en"/>
              <a:t> across the dataset.</a:t>
            </a:r>
            <a:endParaRPr/>
          </a:p>
          <a:p>
            <a:pPr indent="-298450" lvl="0" marL="457200" rtl="0" algn="l">
              <a:lnSpc>
                <a:spcPct val="115000"/>
              </a:lnSpc>
              <a:spcBef>
                <a:spcPts val="0"/>
              </a:spcBef>
              <a:spcAft>
                <a:spcPts val="0"/>
              </a:spcAft>
              <a:buSzPts val="1100"/>
              <a:buChar char="-"/>
            </a:pPr>
            <a:r>
              <a:rPr lang="en"/>
              <a:t>For companies seeking quick and low-risk market entry, it's wise to be </a:t>
            </a:r>
            <a:r>
              <a:rPr b="1" lang="en"/>
              <a:t>cautious when considering these categories</a:t>
            </a:r>
            <a:r>
              <a:rPr lang="en"/>
              <a:t>.</a:t>
            </a:r>
            <a:endParaRPr/>
          </a:p>
          <a:p>
            <a:pPr indent="-298450" lvl="0" marL="457200" rtl="0" algn="l">
              <a:lnSpc>
                <a:spcPct val="115000"/>
              </a:lnSpc>
              <a:spcBef>
                <a:spcPts val="0"/>
              </a:spcBef>
              <a:spcAft>
                <a:spcPts val="0"/>
              </a:spcAft>
              <a:buSzPts val="1100"/>
              <a:buChar char="-"/>
            </a:pPr>
            <a:r>
              <a:rPr lang="en"/>
              <a:t>However, they may also </a:t>
            </a:r>
            <a:r>
              <a:rPr b="1" lang="en"/>
              <a:t>represent untapped market potential</a:t>
            </a:r>
            <a:r>
              <a:rPr lang="en"/>
              <a:t> — with the right positioning or product differentiation, these items could unlock niche opportunities and longer-term growth.</a:t>
            </a:r>
            <a:endParaRPr/>
          </a:p>
        </p:txBody>
      </p:sp>
      <p:pic>
        <p:nvPicPr>
          <p:cNvPr id="492" name="Google Shape;492;p71" title="Screenshot 2025-04-30 at 5.15.10 PM.png"/>
          <p:cNvPicPr preferRelativeResize="0"/>
          <p:nvPr/>
        </p:nvPicPr>
        <p:blipFill>
          <a:blip r:embed="rId3">
            <a:alphaModFix/>
          </a:blip>
          <a:stretch>
            <a:fillRect/>
          </a:stretch>
        </p:blipFill>
        <p:spPr>
          <a:xfrm>
            <a:off x="134062" y="2648575"/>
            <a:ext cx="8875873" cy="17942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72"/>
          <p:cNvSpPr txBox="1"/>
          <p:nvPr>
            <p:ph type="title"/>
          </p:nvPr>
        </p:nvSpPr>
        <p:spPr>
          <a:xfrm>
            <a:off x="140700" y="3063750"/>
            <a:ext cx="8862600" cy="754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3200"/>
              <a:t>Customer Segmentation &amp; Targeting</a:t>
            </a:r>
            <a:endParaRPr sz="3200"/>
          </a:p>
        </p:txBody>
      </p:sp>
      <p:sp>
        <p:nvSpPr>
          <p:cNvPr id="498" name="Google Shape;498;p72"/>
          <p:cNvSpPr txBox="1"/>
          <p:nvPr>
            <p:ph idx="2" type="title"/>
          </p:nvPr>
        </p:nvSpPr>
        <p:spPr>
          <a:xfrm>
            <a:off x="3278250" y="1194450"/>
            <a:ext cx="2587500" cy="18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73"/>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504" name="Google Shape;504;p73" title="q1_bg_2.png"/>
          <p:cNvPicPr preferRelativeResize="0"/>
          <p:nvPr/>
        </p:nvPicPr>
        <p:blipFill rotWithShape="1">
          <a:blip r:embed="rId3">
            <a:alphaModFix/>
          </a:blip>
          <a:srcRect b="16586" l="0" r="0" t="6626"/>
          <a:stretch/>
        </p:blipFill>
        <p:spPr>
          <a:xfrm>
            <a:off x="877075" y="685925"/>
            <a:ext cx="7137225" cy="4384626"/>
          </a:xfrm>
          <a:prstGeom prst="rect">
            <a:avLst/>
          </a:prstGeom>
          <a:noFill/>
          <a:ln>
            <a:noFill/>
          </a:ln>
        </p:spPr>
      </p:pic>
      <p:sp>
        <p:nvSpPr>
          <p:cNvPr id="505" name="Google Shape;505;p73"/>
          <p:cNvSpPr txBox="1"/>
          <p:nvPr>
            <p:ph idx="2" type="subTitle"/>
          </p:nvPr>
        </p:nvSpPr>
        <p:spPr>
          <a:xfrm>
            <a:off x="2775895" y="213576"/>
            <a:ext cx="35922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Where Are </a:t>
            </a:r>
            <a:r>
              <a:rPr lang="en"/>
              <a:t>Brazilian</a:t>
            </a:r>
            <a:r>
              <a:rPr lang="en"/>
              <a:t> E-Customers?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74"/>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511" name="Google Shape;511;p74" title="q1_pt4.png"/>
          <p:cNvPicPr preferRelativeResize="0"/>
          <p:nvPr/>
        </p:nvPicPr>
        <p:blipFill rotWithShape="1">
          <a:blip r:embed="rId3">
            <a:alphaModFix/>
          </a:blip>
          <a:srcRect b="0" l="0" r="0" t="6182"/>
          <a:stretch/>
        </p:blipFill>
        <p:spPr>
          <a:xfrm>
            <a:off x="1494250" y="772050"/>
            <a:ext cx="5722825" cy="4295324"/>
          </a:xfrm>
          <a:prstGeom prst="rect">
            <a:avLst/>
          </a:prstGeom>
          <a:noFill/>
          <a:ln>
            <a:noFill/>
          </a:ln>
        </p:spPr>
      </p:pic>
      <p:pic>
        <p:nvPicPr>
          <p:cNvPr id="512" name="Google Shape;512;p74" title="Dashboard 5.png"/>
          <p:cNvPicPr preferRelativeResize="0"/>
          <p:nvPr/>
        </p:nvPicPr>
        <p:blipFill rotWithShape="1">
          <a:blip r:embed="rId4">
            <a:alphaModFix/>
          </a:blip>
          <a:srcRect b="90795" l="82977" r="4084" t="1096"/>
          <a:stretch/>
        </p:blipFill>
        <p:spPr>
          <a:xfrm>
            <a:off x="7444825" y="2213725"/>
            <a:ext cx="1428475" cy="716050"/>
          </a:xfrm>
          <a:prstGeom prst="rect">
            <a:avLst/>
          </a:prstGeom>
          <a:noFill/>
          <a:ln cap="flat" cmpd="sng" w="9525">
            <a:solidFill>
              <a:schemeClr val="lt1"/>
            </a:solidFill>
            <a:prstDash val="solid"/>
            <a:round/>
            <a:headEnd len="sm" w="sm" type="none"/>
            <a:tailEnd len="sm" w="sm" type="none"/>
          </a:ln>
        </p:spPr>
      </p:pic>
      <p:sp>
        <p:nvSpPr>
          <p:cNvPr id="513" name="Google Shape;513;p74"/>
          <p:cNvSpPr txBox="1"/>
          <p:nvPr>
            <p:ph idx="2" type="subTitle"/>
          </p:nvPr>
        </p:nvSpPr>
        <p:spPr>
          <a:xfrm>
            <a:off x="326225" y="159200"/>
            <a:ext cx="8623200" cy="33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Product Categories Are The Most Popular Amongst Customers in The Top 5 Populated States?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7" name="Shape 517"/>
        <p:cNvGrpSpPr/>
        <p:nvPr/>
      </p:nvGrpSpPr>
      <p:grpSpPr>
        <a:xfrm>
          <a:off x="0" y="0"/>
          <a:ext cx="0" cy="0"/>
          <a:chOff x="0" y="0"/>
          <a:chExt cx="0" cy="0"/>
        </a:xfrm>
      </p:grpSpPr>
      <p:sp>
        <p:nvSpPr>
          <p:cNvPr id="518" name="Google Shape;518;p75"/>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pic>
        <p:nvPicPr>
          <p:cNvPr id="519" name="Google Shape;519;p75" title="q2_table.png"/>
          <p:cNvPicPr preferRelativeResize="0"/>
          <p:nvPr/>
        </p:nvPicPr>
        <p:blipFill rotWithShape="1">
          <a:blip r:embed="rId3">
            <a:alphaModFix/>
          </a:blip>
          <a:srcRect b="80952" l="0" r="55279" t="2275"/>
          <a:stretch/>
        </p:blipFill>
        <p:spPr>
          <a:xfrm>
            <a:off x="5305075" y="2647875"/>
            <a:ext cx="3751425" cy="1125476"/>
          </a:xfrm>
          <a:prstGeom prst="rect">
            <a:avLst/>
          </a:prstGeom>
          <a:noFill/>
          <a:ln cap="flat" cmpd="sng" w="9525">
            <a:solidFill>
              <a:schemeClr val="lt1"/>
            </a:solidFill>
            <a:prstDash val="solid"/>
            <a:round/>
            <a:headEnd len="sm" w="sm" type="none"/>
            <a:tailEnd len="sm" w="sm" type="none"/>
          </a:ln>
        </p:spPr>
      </p:pic>
      <p:sp>
        <p:nvSpPr>
          <p:cNvPr id="520" name="Google Shape;520;p75"/>
          <p:cNvSpPr txBox="1"/>
          <p:nvPr>
            <p:ph idx="2" type="subTitle"/>
          </p:nvPr>
        </p:nvSpPr>
        <p:spPr>
          <a:xfrm>
            <a:off x="480424" y="290625"/>
            <a:ext cx="84690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 Satisfied Are Brazilian Customers With Their Orders in These Top Categories?</a:t>
            </a:r>
            <a:endParaRPr/>
          </a:p>
        </p:txBody>
      </p:sp>
      <p:pic>
        <p:nvPicPr>
          <p:cNvPr id="521" name="Google Shape;521;p75" title="q2_pt3.png"/>
          <p:cNvPicPr preferRelativeResize="0"/>
          <p:nvPr/>
        </p:nvPicPr>
        <p:blipFill rotWithShape="1">
          <a:blip r:embed="rId4">
            <a:alphaModFix/>
          </a:blip>
          <a:srcRect b="0" l="0" r="5660" t="1989"/>
          <a:stretch/>
        </p:blipFill>
        <p:spPr>
          <a:xfrm>
            <a:off x="99325" y="772075"/>
            <a:ext cx="5102800" cy="4240926"/>
          </a:xfrm>
          <a:prstGeom prst="rect">
            <a:avLst/>
          </a:prstGeom>
          <a:noFill/>
          <a:ln cap="flat" cmpd="sng" w="9525">
            <a:solidFill>
              <a:schemeClr val="lt1"/>
            </a:solidFill>
            <a:prstDash val="solid"/>
            <a:round/>
            <a:headEnd len="sm" w="sm" type="none"/>
            <a:tailEnd len="sm" w="sm" type="none"/>
          </a:ln>
        </p:spPr>
      </p:pic>
      <p:pic>
        <p:nvPicPr>
          <p:cNvPr id="522" name="Google Shape;522;p75" title="q2.png"/>
          <p:cNvPicPr preferRelativeResize="0"/>
          <p:nvPr/>
        </p:nvPicPr>
        <p:blipFill rotWithShape="1">
          <a:blip r:embed="rId5">
            <a:alphaModFix/>
          </a:blip>
          <a:srcRect b="77651" l="91742" r="694" t="7830"/>
          <a:stretch/>
        </p:blipFill>
        <p:spPr>
          <a:xfrm>
            <a:off x="5202125" y="772075"/>
            <a:ext cx="815550" cy="1252450"/>
          </a:xfrm>
          <a:prstGeom prst="rect">
            <a:avLst/>
          </a:prstGeom>
          <a:noFill/>
          <a:ln cap="flat" cmpd="sng" w="9525">
            <a:solidFill>
              <a:schemeClr val="lt1"/>
            </a:solidFill>
            <a:prstDash val="solid"/>
            <a:round/>
            <a:headEnd len="sm" w="sm" type="none"/>
            <a:tailEnd len="sm" w="sm" type="none"/>
          </a:ln>
        </p:spPr>
      </p:pic>
      <p:sp>
        <p:nvSpPr>
          <p:cNvPr id="523" name="Google Shape;523;p75"/>
          <p:cNvSpPr/>
          <p:nvPr/>
        </p:nvSpPr>
        <p:spPr>
          <a:xfrm>
            <a:off x="1723025" y="2169700"/>
            <a:ext cx="600000" cy="337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sp>
        <p:nvSpPr>
          <p:cNvPr id="524" name="Google Shape;524;p75"/>
          <p:cNvSpPr/>
          <p:nvPr/>
        </p:nvSpPr>
        <p:spPr>
          <a:xfrm>
            <a:off x="4198300" y="1033050"/>
            <a:ext cx="319800" cy="524100"/>
          </a:xfrm>
          <a:prstGeom prst="rect">
            <a:avLst/>
          </a:prstGeom>
          <a:noFill/>
          <a:ln cap="flat" cmpd="sng" w="285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sp>
        <p:nvSpPr>
          <p:cNvPr id="525" name="Google Shape;525;p75"/>
          <p:cNvSpPr/>
          <p:nvPr/>
        </p:nvSpPr>
        <p:spPr>
          <a:xfrm>
            <a:off x="5427850" y="3484250"/>
            <a:ext cx="815700" cy="167400"/>
          </a:xfrm>
          <a:prstGeom prst="rect">
            <a:avLst/>
          </a:prstGeom>
          <a:noFill/>
          <a:ln cap="flat" cmpd="sng" w="28575">
            <a:solidFill>
              <a:srgbClr val="FFFF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sp>
        <p:nvSpPr>
          <p:cNvPr id="526" name="Google Shape;526;p75"/>
          <p:cNvSpPr/>
          <p:nvPr/>
        </p:nvSpPr>
        <p:spPr>
          <a:xfrm>
            <a:off x="5427850" y="3316850"/>
            <a:ext cx="815700" cy="1674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76"/>
          <p:cNvSpPr txBox="1"/>
          <p:nvPr>
            <p:ph type="title"/>
          </p:nvPr>
        </p:nvSpPr>
        <p:spPr>
          <a:xfrm>
            <a:off x="348600" y="3048150"/>
            <a:ext cx="8446800" cy="90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Pricing Strategy &amp; Optimization</a:t>
            </a:r>
            <a:endParaRPr/>
          </a:p>
        </p:txBody>
      </p:sp>
      <p:sp>
        <p:nvSpPr>
          <p:cNvPr id="532" name="Google Shape;532;p76"/>
          <p:cNvSpPr txBox="1"/>
          <p:nvPr>
            <p:ph idx="2" type="title"/>
          </p:nvPr>
        </p:nvSpPr>
        <p:spPr>
          <a:xfrm>
            <a:off x="3278250" y="1194450"/>
            <a:ext cx="2587500" cy="185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05</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77"/>
          <p:cNvSpPr txBox="1"/>
          <p:nvPr>
            <p:ph idx="9" type="subTitle"/>
          </p:nvPr>
        </p:nvSpPr>
        <p:spPr>
          <a:xfrm>
            <a:off x="6024950" y="1034575"/>
            <a:ext cx="671100" cy="554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01</a:t>
            </a:r>
            <a:endParaRPr/>
          </a:p>
        </p:txBody>
      </p:sp>
      <p:sp>
        <p:nvSpPr>
          <p:cNvPr id="538" name="Google Shape;538;p77"/>
          <p:cNvSpPr txBox="1"/>
          <p:nvPr>
            <p:ph idx="13" type="subTitle"/>
          </p:nvPr>
        </p:nvSpPr>
        <p:spPr>
          <a:xfrm>
            <a:off x="7819425" y="1034575"/>
            <a:ext cx="671100" cy="554100"/>
          </a:xfrm>
          <a:prstGeom prst="rect">
            <a:avLst/>
          </a:prstGeom>
        </p:spPr>
        <p:txBody>
          <a:bodyPr anchorCtr="0" anchor="b" bIns="0" lIns="0" spcFirstLastPara="1" rIns="0" wrap="square" tIns="0">
            <a:noAutofit/>
          </a:bodyPr>
          <a:lstStyle/>
          <a:p>
            <a:pPr indent="0" lvl="0" marL="0" rtl="0" algn="l">
              <a:spcBef>
                <a:spcPts val="0"/>
              </a:spcBef>
              <a:spcAft>
                <a:spcPts val="0"/>
              </a:spcAft>
              <a:buNone/>
            </a:pPr>
            <a:r>
              <a:rPr lang="en"/>
              <a:t>02</a:t>
            </a:r>
            <a:endParaRPr/>
          </a:p>
        </p:txBody>
      </p:sp>
      <p:sp>
        <p:nvSpPr>
          <p:cNvPr id="539" name="Google Shape;539;p7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540" name="Google Shape;540;p77" title="Screenshot 2025-04-29 234622.png"/>
          <p:cNvPicPr preferRelativeResize="0"/>
          <p:nvPr/>
        </p:nvPicPr>
        <p:blipFill>
          <a:blip r:embed="rId3">
            <a:alphaModFix/>
          </a:blip>
          <a:stretch>
            <a:fillRect/>
          </a:stretch>
        </p:blipFill>
        <p:spPr>
          <a:xfrm>
            <a:off x="125450" y="1195375"/>
            <a:ext cx="4914700" cy="2752750"/>
          </a:xfrm>
          <a:prstGeom prst="rect">
            <a:avLst/>
          </a:prstGeom>
          <a:noFill/>
          <a:ln>
            <a:noFill/>
          </a:ln>
        </p:spPr>
      </p:pic>
      <p:sp>
        <p:nvSpPr>
          <p:cNvPr id="541" name="Google Shape;541;p77"/>
          <p:cNvSpPr txBox="1"/>
          <p:nvPr/>
        </p:nvSpPr>
        <p:spPr>
          <a:xfrm>
            <a:off x="1050600" y="0"/>
            <a:ext cx="7042800" cy="625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Hepta Slab Medium"/>
                <a:ea typeface="Hepta Slab Medium"/>
                <a:cs typeface="Hepta Slab Medium"/>
                <a:sym typeface="Hepta Slab Medium"/>
              </a:rPr>
              <a:t>Volume and revenue have an opposite correlation to average price given the product</a:t>
            </a:r>
            <a:endParaRPr>
              <a:solidFill>
                <a:schemeClr val="accent3"/>
              </a:solidFill>
              <a:latin typeface="Hepta Slab Medium"/>
              <a:ea typeface="Hepta Slab Medium"/>
              <a:cs typeface="Hepta Slab Medium"/>
              <a:sym typeface="Hepta Slab Medium"/>
            </a:endParaRPr>
          </a:p>
        </p:txBody>
      </p:sp>
      <p:sp>
        <p:nvSpPr>
          <p:cNvPr id="542" name="Google Shape;542;p77"/>
          <p:cNvSpPr txBox="1"/>
          <p:nvPr/>
        </p:nvSpPr>
        <p:spPr>
          <a:xfrm>
            <a:off x="5040150" y="1588675"/>
            <a:ext cx="1808400" cy="23595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666666"/>
              </a:buClr>
              <a:buSzPts val="1600"/>
              <a:buFont typeface="Barlow"/>
              <a:buChar char="●"/>
            </a:pPr>
            <a:r>
              <a:rPr lang="en" sz="1600">
                <a:solidFill>
                  <a:srgbClr val="666666"/>
                </a:solidFill>
                <a:latin typeface="Barlow"/>
                <a:ea typeface="Barlow"/>
                <a:cs typeface="Barlow"/>
                <a:sym typeface="Barlow"/>
              </a:rPr>
              <a:t>Negative correlation for Volume vs Price</a:t>
            </a:r>
            <a:br>
              <a:rPr lang="en" sz="1600">
                <a:solidFill>
                  <a:srgbClr val="666666"/>
                </a:solidFill>
                <a:latin typeface="Barlow"/>
                <a:ea typeface="Barlow"/>
                <a:cs typeface="Barlow"/>
                <a:sym typeface="Barlow"/>
              </a:rPr>
            </a:br>
            <a:endParaRPr sz="1600">
              <a:solidFill>
                <a:srgbClr val="666666"/>
              </a:solidFill>
              <a:latin typeface="Barlow"/>
              <a:ea typeface="Barlow"/>
              <a:cs typeface="Barlow"/>
              <a:sym typeface="Barlow"/>
            </a:endParaRPr>
          </a:p>
          <a:p>
            <a:pPr indent="-330200" lvl="0" marL="457200" rtl="0" algn="l">
              <a:spcBef>
                <a:spcPts val="0"/>
              </a:spcBef>
              <a:spcAft>
                <a:spcPts val="0"/>
              </a:spcAft>
              <a:buClr>
                <a:srgbClr val="666666"/>
              </a:buClr>
              <a:buSzPts val="1600"/>
              <a:buFont typeface="Barlow"/>
              <a:buChar char="●"/>
            </a:pPr>
            <a:r>
              <a:rPr lang="en" sz="1600">
                <a:solidFill>
                  <a:srgbClr val="666666"/>
                </a:solidFill>
                <a:latin typeface="Barlow"/>
                <a:ea typeface="Barlow"/>
                <a:cs typeface="Barlow"/>
                <a:sym typeface="Barlow"/>
              </a:rPr>
              <a:t>People buy less when price high</a:t>
            </a:r>
            <a:endParaRPr sz="1600">
              <a:solidFill>
                <a:srgbClr val="666666"/>
              </a:solidFill>
              <a:latin typeface="Barlow"/>
              <a:ea typeface="Barlow"/>
              <a:cs typeface="Barlow"/>
              <a:sym typeface="Barlow"/>
            </a:endParaRPr>
          </a:p>
        </p:txBody>
      </p:sp>
      <p:sp>
        <p:nvSpPr>
          <p:cNvPr id="543" name="Google Shape;543;p77"/>
          <p:cNvSpPr txBox="1"/>
          <p:nvPr/>
        </p:nvSpPr>
        <p:spPr>
          <a:xfrm>
            <a:off x="6848550" y="1588675"/>
            <a:ext cx="2316900" cy="27528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666666"/>
              </a:buClr>
              <a:buSzPts val="1600"/>
              <a:buFont typeface="Barlow"/>
              <a:buChar char="●"/>
            </a:pPr>
            <a:r>
              <a:rPr lang="en" sz="1600">
                <a:solidFill>
                  <a:srgbClr val="666666"/>
                </a:solidFill>
                <a:latin typeface="Barlow"/>
                <a:ea typeface="Barlow"/>
                <a:cs typeface="Barlow"/>
                <a:sym typeface="Barlow"/>
              </a:rPr>
              <a:t>Positive </a:t>
            </a:r>
            <a:r>
              <a:rPr lang="en" sz="1600">
                <a:solidFill>
                  <a:srgbClr val="666666"/>
                </a:solidFill>
                <a:latin typeface="Barlow"/>
                <a:ea typeface="Barlow"/>
                <a:cs typeface="Barlow"/>
                <a:sym typeface="Barlow"/>
              </a:rPr>
              <a:t>correlation for Revenue vs Price</a:t>
            </a:r>
            <a:br>
              <a:rPr lang="en" sz="1600">
                <a:solidFill>
                  <a:srgbClr val="666666"/>
                </a:solidFill>
                <a:latin typeface="Barlow"/>
                <a:ea typeface="Barlow"/>
                <a:cs typeface="Barlow"/>
                <a:sym typeface="Barlow"/>
              </a:rPr>
            </a:br>
            <a:endParaRPr sz="1600">
              <a:solidFill>
                <a:srgbClr val="666666"/>
              </a:solidFill>
              <a:latin typeface="Barlow"/>
              <a:ea typeface="Barlow"/>
              <a:cs typeface="Barlow"/>
              <a:sym typeface="Barlow"/>
            </a:endParaRPr>
          </a:p>
          <a:p>
            <a:pPr indent="-330200" lvl="0" marL="457200" rtl="0" algn="l">
              <a:spcBef>
                <a:spcPts val="0"/>
              </a:spcBef>
              <a:spcAft>
                <a:spcPts val="0"/>
              </a:spcAft>
              <a:buClr>
                <a:srgbClr val="666666"/>
              </a:buClr>
              <a:buSzPts val="1600"/>
              <a:buFont typeface="Barlow"/>
              <a:buChar char="●"/>
            </a:pPr>
            <a:r>
              <a:rPr lang="en" sz="1600">
                <a:solidFill>
                  <a:srgbClr val="666666"/>
                </a:solidFill>
                <a:latin typeface="Barlow"/>
                <a:ea typeface="Barlow"/>
                <a:cs typeface="Barlow"/>
                <a:sym typeface="Barlow"/>
              </a:rPr>
              <a:t>More money when price high</a:t>
            </a:r>
            <a:br>
              <a:rPr lang="en" sz="1600">
                <a:solidFill>
                  <a:srgbClr val="666666"/>
                </a:solidFill>
                <a:latin typeface="Barlow"/>
                <a:ea typeface="Barlow"/>
                <a:cs typeface="Barlow"/>
                <a:sym typeface="Barlow"/>
              </a:rPr>
            </a:br>
            <a:endParaRPr sz="1600">
              <a:solidFill>
                <a:srgbClr val="666666"/>
              </a:solidFill>
              <a:latin typeface="Barlow"/>
              <a:ea typeface="Barlow"/>
              <a:cs typeface="Barlow"/>
              <a:sym typeface="Barlow"/>
            </a:endParaRPr>
          </a:p>
          <a:p>
            <a:pPr indent="-330200" lvl="0" marL="457200" rtl="0" algn="l">
              <a:spcBef>
                <a:spcPts val="0"/>
              </a:spcBef>
              <a:spcAft>
                <a:spcPts val="0"/>
              </a:spcAft>
              <a:buClr>
                <a:srgbClr val="666666"/>
              </a:buClr>
              <a:buSzPts val="1600"/>
              <a:buFont typeface="Barlow"/>
              <a:buChar char="●"/>
            </a:pPr>
            <a:r>
              <a:rPr lang="en" sz="1600">
                <a:solidFill>
                  <a:srgbClr val="666666"/>
                </a:solidFill>
                <a:latin typeface="Barlow"/>
                <a:ea typeface="Barlow"/>
                <a:cs typeface="Barlow"/>
                <a:sym typeface="Barlow"/>
              </a:rPr>
              <a:t>Price drives revenue more than volume</a:t>
            </a:r>
            <a:endParaRPr sz="1600">
              <a:solidFill>
                <a:srgbClr val="666666"/>
              </a:solidFill>
              <a:latin typeface="Barlow"/>
              <a:ea typeface="Barlow"/>
              <a:cs typeface="Barlow"/>
              <a:sym typeface="Barl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0"/>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378" name="Google Shape;378;p60"/>
          <p:cNvSpPr txBox="1"/>
          <p:nvPr>
            <p:ph idx="2" type="body"/>
          </p:nvPr>
        </p:nvSpPr>
        <p:spPr>
          <a:xfrm>
            <a:off x="787297" y="980554"/>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01</a:t>
            </a:r>
            <a:endParaRPr/>
          </a:p>
        </p:txBody>
      </p:sp>
      <p:sp>
        <p:nvSpPr>
          <p:cNvPr id="379" name="Google Shape;379;p60"/>
          <p:cNvSpPr txBox="1"/>
          <p:nvPr>
            <p:ph idx="3" type="subTitle"/>
          </p:nvPr>
        </p:nvSpPr>
        <p:spPr>
          <a:xfrm>
            <a:off x="1699225" y="980275"/>
            <a:ext cx="2872800" cy="3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BACKGROUND</a:t>
            </a:r>
            <a:endParaRPr/>
          </a:p>
        </p:txBody>
      </p:sp>
      <p:sp>
        <p:nvSpPr>
          <p:cNvPr id="380" name="Google Shape;380;p60"/>
          <p:cNvSpPr txBox="1"/>
          <p:nvPr>
            <p:ph idx="4" type="body"/>
          </p:nvPr>
        </p:nvSpPr>
        <p:spPr>
          <a:xfrm>
            <a:off x="2090075" y="1280425"/>
            <a:ext cx="1775700" cy="996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Info</a:t>
            </a:r>
            <a:endParaRPr/>
          </a:p>
          <a:p>
            <a:pPr indent="0" lvl="0" marL="0" rtl="0" algn="l">
              <a:spcBef>
                <a:spcPts val="0"/>
              </a:spcBef>
              <a:spcAft>
                <a:spcPts val="0"/>
              </a:spcAft>
              <a:buNone/>
            </a:pPr>
            <a:r>
              <a:t/>
            </a:r>
            <a:endParaRPr/>
          </a:p>
        </p:txBody>
      </p:sp>
      <p:sp>
        <p:nvSpPr>
          <p:cNvPr id="381" name="Google Shape;381;p60"/>
          <p:cNvSpPr txBox="1"/>
          <p:nvPr>
            <p:ph idx="5" type="body"/>
          </p:nvPr>
        </p:nvSpPr>
        <p:spPr>
          <a:xfrm>
            <a:off x="866097" y="1769291"/>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02</a:t>
            </a:r>
            <a:endParaRPr/>
          </a:p>
        </p:txBody>
      </p:sp>
      <p:sp>
        <p:nvSpPr>
          <p:cNvPr id="382" name="Google Shape;382;p60"/>
          <p:cNvSpPr txBox="1"/>
          <p:nvPr>
            <p:ph idx="6" type="subTitle"/>
          </p:nvPr>
        </p:nvSpPr>
        <p:spPr>
          <a:xfrm>
            <a:off x="1713400" y="2616250"/>
            <a:ext cx="2648100" cy="3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SALES PERFORMANCE</a:t>
            </a:r>
            <a:endParaRPr/>
          </a:p>
        </p:txBody>
      </p:sp>
      <p:sp>
        <p:nvSpPr>
          <p:cNvPr id="383" name="Google Shape;383;p60"/>
          <p:cNvSpPr txBox="1"/>
          <p:nvPr>
            <p:ph idx="7" type="body"/>
          </p:nvPr>
        </p:nvSpPr>
        <p:spPr>
          <a:xfrm>
            <a:off x="2149600" y="2996323"/>
            <a:ext cx="1775700" cy="63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Market Size</a:t>
            </a:r>
            <a:endParaRPr/>
          </a:p>
          <a:p>
            <a:pPr indent="0" lvl="0" marL="0" rtl="0" algn="l">
              <a:spcBef>
                <a:spcPts val="0"/>
              </a:spcBef>
              <a:spcAft>
                <a:spcPts val="0"/>
              </a:spcAft>
              <a:buNone/>
            </a:pPr>
            <a:r>
              <a:rPr lang="en"/>
              <a:t>Differentiators</a:t>
            </a:r>
            <a:endParaRPr/>
          </a:p>
        </p:txBody>
      </p:sp>
      <p:sp>
        <p:nvSpPr>
          <p:cNvPr id="384" name="Google Shape;384;p60"/>
          <p:cNvSpPr txBox="1"/>
          <p:nvPr>
            <p:ph idx="8" type="body"/>
          </p:nvPr>
        </p:nvSpPr>
        <p:spPr>
          <a:xfrm>
            <a:off x="866097" y="2558055"/>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03</a:t>
            </a:r>
            <a:endParaRPr/>
          </a:p>
        </p:txBody>
      </p:sp>
      <p:sp>
        <p:nvSpPr>
          <p:cNvPr id="385" name="Google Shape;385;p60"/>
          <p:cNvSpPr txBox="1"/>
          <p:nvPr>
            <p:ph idx="9" type="subTitle"/>
          </p:nvPr>
        </p:nvSpPr>
        <p:spPr>
          <a:xfrm>
            <a:off x="1840946" y="3655393"/>
            <a:ext cx="2362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SEGMENTATION</a:t>
            </a:r>
            <a:endParaRPr/>
          </a:p>
        </p:txBody>
      </p:sp>
      <p:sp>
        <p:nvSpPr>
          <p:cNvPr id="386" name="Google Shape;386;p60"/>
          <p:cNvSpPr txBox="1"/>
          <p:nvPr>
            <p:ph idx="13" type="body"/>
          </p:nvPr>
        </p:nvSpPr>
        <p:spPr>
          <a:xfrm>
            <a:off x="2149600" y="4252225"/>
            <a:ext cx="2957700" cy="843000"/>
          </a:xfrm>
          <a:prstGeom prst="rect">
            <a:avLst/>
          </a:prstGeom>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lang="en"/>
              <a:t>Where are Customers</a:t>
            </a:r>
            <a:endParaRPr/>
          </a:p>
          <a:p>
            <a:pPr indent="0" lvl="0" marL="0" rtl="0" algn="l">
              <a:lnSpc>
                <a:spcPct val="150000"/>
              </a:lnSpc>
              <a:spcBef>
                <a:spcPts val="0"/>
              </a:spcBef>
              <a:spcAft>
                <a:spcPts val="0"/>
              </a:spcAft>
              <a:buNone/>
            </a:pPr>
            <a:r>
              <a:rPr lang="en"/>
              <a:t>Most Popular Products Amongst Customers</a:t>
            </a:r>
            <a:endParaRPr/>
          </a:p>
          <a:p>
            <a:pPr indent="0" lvl="0" marL="0" rtl="0" algn="l">
              <a:lnSpc>
                <a:spcPct val="150000"/>
              </a:lnSpc>
              <a:spcBef>
                <a:spcPts val="0"/>
              </a:spcBef>
              <a:spcAft>
                <a:spcPts val="0"/>
              </a:spcAft>
              <a:buNone/>
            </a:pPr>
            <a:r>
              <a:rPr lang="en"/>
              <a:t>Customer Satisfaction Rates</a:t>
            </a:r>
            <a:endParaRPr/>
          </a:p>
        </p:txBody>
      </p:sp>
      <p:sp>
        <p:nvSpPr>
          <p:cNvPr id="387" name="Google Shape;387;p60"/>
          <p:cNvSpPr txBox="1"/>
          <p:nvPr>
            <p:ph idx="14" type="body"/>
          </p:nvPr>
        </p:nvSpPr>
        <p:spPr>
          <a:xfrm>
            <a:off x="4822781" y="980554"/>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05</a:t>
            </a:r>
            <a:endParaRPr/>
          </a:p>
        </p:txBody>
      </p:sp>
      <p:sp>
        <p:nvSpPr>
          <p:cNvPr id="388" name="Google Shape;388;p60"/>
          <p:cNvSpPr txBox="1"/>
          <p:nvPr>
            <p:ph idx="15" type="subTitle"/>
          </p:nvPr>
        </p:nvSpPr>
        <p:spPr>
          <a:xfrm>
            <a:off x="5734699" y="980275"/>
            <a:ext cx="27558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PRICING OPTIMIZATION</a:t>
            </a:r>
            <a:endParaRPr/>
          </a:p>
        </p:txBody>
      </p:sp>
      <p:sp>
        <p:nvSpPr>
          <p:cNvPr id="389" name="Google Shape;389;p60"/>
          <p:cNvSpPr txBox="1"/>
          <p:nvPr>
            <p:ph idx="16" type="body"/>
          </p:nvPr>
        </p:nvSpPr>
        <p:spPr>
          <a:xfrm>
            <a:off x="5748875" y="1226050"/>
            <a:ext cx="2957700" cy="636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Discounts/Pricing Affecting Volume/Revenue</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Strategies Maximizing Profit and Retention</a:t>
            </a:r>
            <a:endParaRPr/>
          </a:p>
        </p:txBody>
      </p:sp>
      <p:sp>
        <p:nvSpPr>
          <p:cNvPr id="390" name="Google Shape;390;p60"/>
          <p:cNvSpPr txBox="1"/>
          <p:nvPr>
            <p:ph idx="17" type="body"/>
          </p:nvPr>
        </p:nvSpPr>
        <p:spPr>
          <a:xfrm>
            <a:off x="4822781" y="2222666"/>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06</a:t>
            </a:r>
            <a:endParaRPr/>
          </a:p>
        </p:txBody>
      </p:sp>
      <p:sp>
        <p:nvSpPr>
          <p:cNvPr id="391" name="Google Shape;391;p60"/>
          <p:cNvSpPr txBox="1"/>
          <p:nvPr>
            <p:ph idx="18" type="subTitle"/>
          </p:nvPr>
        </p:nvSpPr>
        <p:spPr>
          <a:xfrm>
            <a:off x="5734700" y="2222400"/>
            <a:ext cx="29577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SUPPLY CHAIN LOGISTICS</a:t>
            </a:r>
            <a:endParaRPr/>
          </a:p>
        </p:txBody>
      </p:sp>
      <p:sp>
        <p:nvSpPr>
          <p:cNvPr id="392" name="Google Shape;392;p60"/>
          <p:cNvSpPr txBox="1"/>
          <p:nvPr>
            <p:ph idx="19" type="body"/>
          </p:nvPr>
        </p:nvSpPr>
        <p:spPr>
          <a:xfrm>
            <a:off x="6224331" y="2450566"/>
            <a:ext cx="1775700" cy="8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a:p>
            <a:pPr indent="0" lvl="0" marL="0" rtl="0" algn="l">
              <a:spcBef>
                <a:spcPts val="0"/>
              </a:spcBef>
              <a:spcAft>
                <a:spcPts val="0"/>
              </a:spcAft>
              <a:buNone/>
            </a:pPr>
            <a:r>
              <a:rPr lang="en"/>
              <a:t>Thank You</a:t>
            </a:r>
            <a:endParaRPr/>
          </a:p>
        </p:txBody>
      </p:sp>
      <p:sp>
        <p:nvSpPr>
          <p:cNvPr id="393" name="Google Shape;393;p6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394" name="Google Shape;394;p60"/>
          <p:cNvSpPr txBox="1"/>
          <p:nvPr>
            <p:ph idx="17" type="body"/>
          </p:nvPr>
        </p:nvSpPr>
        <p:spPr>
          <a:xfrm>
            <a:off x="4775556" y="3409879"/>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07</a:t>
            </a:r>
            <a:endParaRPr/>
          </a:p>
        </p:txBody>
      </p:sp>
      <p:sp>
        <p:nvSpPr>
          <p:cNvPr id="395" name="Google Shape;395;p60"/>
          <p:cNvSpPr txBox="1"/>
          <p:nvPr>
            <p:ph idx="18" type="subTitle"/>
          </p:nvPr>
        </p:nvSpPr>
        <p:spPr>
          <a:xfrm>
            <a:off x="5687475" y="3409600"/>
            <a:ext cx="2551200" cy="47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RECOMMENDATIONS</a:t>
            </a:r>
            <a:endParaRPr/>
          </a:p>
        </p:txBody>
      </p:sp>
      <p:sp>
        <p:nvSpPr>
          <p:cNvPr id="396" name="Google Shape;396;p60"/>
          <p:cNvSpPr txBox="1"/>
          <p:nvPr>
            <p:ph idx="19" type="body"/>
          </p:nvPr>
        </p:nvSpPr>
        <p:spPr>
          <a:xfrm>
            <a:off x="6274056" y="3655379"/>
            <a:ext cx="1775700" cy="843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Questions</a:t>
            </a:r>
            <a:endParaRPr/>
          </a:p>
          <a:p>
            <a:pPr indent="0" lvl="0" marL="0" rtl="0" algn="l">
              <a:spcBef>
                <a:spcPts val="0"/>
              </a:spcBef>
              <a:spcAft>
                <a:spcPts val="0"/>
              </a:spcAft>
              <a:buNone/>
            </a:pPr>
            <a:r>
              <a:rPr lang="en"/>
              <a:t>Thank You</a:t>
            </a:r>
            <a:endParaRPr/>
          </a:p>
        </p:txBody>
      </p:sp>
      <p:sp>
        <p:nvSpPr>
          <p:cNvPr id="397" name="Google Shape;397;p60"/>
          <p:cNvSpPr txBox="1"/>
          <p:nvPr>
            <p:ph idx="6" type="subTitle"/>
          </p:nvPr>
        </p:nvSpPr>
        <p:spPr>
          <a:xfrm>
            <a:off x="1713400" y="1769163"/>
            <a:ext cx="2648100" cy="357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BUSINESS PROBLEM</a:t>
            </a:r>
            <a:endParaRPr/>
          </a:p>
        </p:txBody>
      </p:sp>
      <p:sp>
        <p:nvSpPr>
          <p:cNvPr id="398" name="Google Shape;398;p60"/>
          <p:cNvSpPr txBox="1"/>
          <p:nvPr>
            <p:ph idx="8" type="body"/>
          </p:nvPr>
        </p:nvSpPr>
        <p:spPr>
          <a:xfrm>
            <a:off x="1028422" y="3655405"/>
            <a:ext cx="926100" cy="4740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r>
              <a:rPr lang="en"/>
              <a:t>04</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7" name="Shape 547"/>
        <p:cNvGrpSpPr/>
        <p:nvPr/>
      </p:nvGrpSpPr>
      <p:grpSpPr>
        <a:xfrm>
          <a:off x="0" y="0"/>
          <a:ext cx="0" cy="0"/>
          <a:chOff x="0" y="0"/>
          <a:chExt cx="0" cy="0"/>
        </a:xfrm>
      </p:grpSpPr>
      <p:sp>
        <p:nvSpPr>
          <p:cNvPr id="548" name="Google Shape;548;p78"/>
          <p:cNvSpPr txBox="1"/>
          <p:nvPr/>
        </p:nvSpPr>
        <p:spPr>
          <a:xfrm>
            <a:off x="1049550" y="441650"/>
            <a:ext cx="7044900" cy="69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Hepta Slab Medium"/>
                <a:ea typeface="Hepta Slab Medium"/>
                <a:cs typeface="Hepta Slab Medium"/>
                <a:sym typeface="Hepta Slab Medium"/>
              </a:rPr>
              <a:t>High monthly average product price causes low monthly volume and revenue and vice versa.</a:t>
            </a:r>
            <a:endParaRPr>
              <a:solidFill>
                <a:schemeClr val="accent3"/>
              </a:solidFill>
              <a:latin typeface="Hepta Slab Medium"/>
              <a:ea typeface="Hepta Slab Medium"/>
              <a:cs typeface="Hepta Slab Medium"/>
              <a:sym typeface="Hepta Slab Medium"/>
            </a:endParaRPr>
          </a:p>
        </p:txBody>
      </p:sp>
      <p:pic>
        <p:nvPicPr>
          <p:cNvPr id="549" name="Google Shape;549;p78" title="Screenshot 2025-04-29 235855.png"/>
          <p:cNvPicPr preferRelativeResize="0"/>
          <p:nvPr/>
        </p:nvPicPr>
        <p:blipFill>
          <a:blip r:embed="rId3">
            <a:alphaModFix/>
          </a:blip>
          <a:stretch>
            <a:fillRect/>
          </a:stretch>
        </p:blipFill>
        <p:spPr>
          <a:xfrm>
            <a:off x="316376" y="1602325"/>
            <a:ext cx="6035750" cy="3378300"/>
          </a:xfrm>
          <a:prstGeom prst="rect">
            <a:avLst/>
          </a:prstGeom>
          <a:noFill/>
          <a:ln>
            <a:noFill/>
          </a:ln>
        </p:spPr>
      </p:pic>
      <p:sp>
        <p:nvSpPr>
          <p:cNvPr id="550" name="Google Shape;550;p78"/>
          <p:cNvSpPr txBox="1"/>
          <p:nvPr/>
        </p:nvSpPr>
        <p:spPr>
          <a:xfrm>
            <a:off x="6352125" y="1602325"/>
            <a:ext cx="2667000" cy="33783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Clr>
                <a:srgbClr val="38761D"/>
              </a:buClr>
              <a:buSzPts val="1600"/>
              <a:buFont typeface="Barlow"/>
              <a:buChar char="●"/>
            </a:pPr>
            <a:r>
              <a:rPr lang="en" sz="1600">
                <a:solidFill>
                  <a:srgbClr val="38761D"/>
                </a:solidFill>
                <a:latin typeface="Barlow"/>
                <a:ea typeface="Barlow"/>
                <a:cs typeface="Barlow"/>
                <a:sym typeface="Barlow"/>
              </a:rPr>
              <a:t>2017-11 - high volume (8,500) and high revenue (988k)</a:t>
            </a:r>
            <a:endParaRPr sz="1600">
              <a:solidFill>
                <a:srgbClr val="38761D"/>
              </a:solidFill>
              <a:latin typeface="Barlow"/>
              <a:ea typeface="Barlow"/>
              <a:cs typeface="Barlow"/>
              <a:sym typeface="Barlow"/>
            </a:endParaRPr>
          </a:p>
          <a:p>
            <a:pPr indent="-330200" lvl="0" marL="457200" rtl="0" algn="l">
              <a:spcBef>
                <a:spcPts val="0"/>
              </a:spcBef>
              <a:spcAft>
                <a:spcPts val="0"/>
              </a:spcAft>
              <a:buClr>
                <a:srgbClr val="38761D"/>
              </a:buClr>
              <a:buSzPts val="1600"/>
              <a:buFont typeface="Barlow"/>
              <a:buChar char="●"/>
            </a:pPr>
            <a:r>
              <a:rPr lang="en" sz="1600">
                <a:solidFill>
                  <a:srgbClr val="38761D"/>
                </a:solidFill>
                <a:latin typeface="Barlow"/>
                <a:ea typeface="Barlow"/>
                <a:cs typeface="Barlow"/>
                <a:sym typeface="Barlow"/>
              </a:rPr>
              <a:t>2017-11 also low unit price (116.5)</a:t>
            </a:r>
            <a:br>
              <a:rPr lang="en" sz="1600">
                <a:solidFill>
                  <a:srgbClr val="FF0000"/>
                </a:solidFill>
                <a:latin typeface="Barlow"/>
                <a:ea typeface="Barlow"/>
                <a:cs typeface="Barlow"/>
                <a:sym typeface="Barlow"/>
              </a:rPr>
            </a:br>
            <a:endParaRPr sz="1600">
              <a:solidFill>
                <a:srgbClr val="FF0000"/>
              </a:solidFill>
              <a:latin typeface="Barlow"/>
              <a:ea typeface="Barlow"/>
              <a:cs typeface="Barlow"/>
              <a:sym typeface="Barlow"/>
            </a:endParaRPr>
          </a:p>
          <a:p>
            <a:pPr indent="-330200" lvl="0" marL="457200" rtl="0" algn="l">
              <a:spcBef>
                <a:spcPts val="0"/>
              </a:spcBef>
              <a:spcAft>
                <a:spcPts val="0"/>
              </a:spcAft>
              <a:buClr>
                <a:srgbClr val="FF0000"/>
              </a:buClr>
              <a:buSzPts val="1600"/>
              <a:buFont typeface="Barlow"/>
              <a:buChar char="●"/>
            </a:pPr>
            <a:r>
              <a:rPr lang="en" sz="1600">
                <a:solidFill>
                  <a:srgbClr val="FF0000"/>
                </a:solidFill>
                <a:latin typeface="Barlow"/>
                <a:ea typeface="Barlow"/>
                <a:cs typeface="Barlow"/>
                <a:sym typeface="Barlow"/>
              </a:rPr>
              <a:t>2017-04 - low volume (2570) / low revenue (341k)</a:t>
            </a:r>
            <a:endParaRPr sz="1600">
              <a:solidFill>
                <a:srgbClr val="FF0000"/>
              </a:solidFill>
              <a:latin typeface="Barlow"/>
              <a:ea typeface="Barlow"/>
              <a:cs typeface="Barlow"/>
              <a:sym typeface="Barlow"/>
            </a:endParaRPr>
          </a:p>
          <a:p>
            <a:pPr indent="-330200" lvl="0" marL="457200" rtl="0" algn="l">
              <a:spcBef>
                <a:spcPts val="0"/>
              </a:spcBef>
              <a:spcAft>
                <a:spcPts val="0"/>
              </a:spcAft>
              <a:buClr>
                <a:srgbClr val="FF0000"/>
              </a:buClr>
              <a:buSzPts val="1600"/>
              <a:buFont typeface="Barlow"/>
              <a:buChar char="●"/>
            </a:pPr>
            <a:r>
              <a:rPr lang="en" sz="1600">
                <a:solidFill>
                  <a:srgbClr val="FF0000"/>
                </a:solidFill>
                <a:latin typeface="Barlow"/>
                <a:ea typeface="Barlow"/>
                <a:cs typeface="Barlow"/>
                <a:sym typeface="Barlow"/>
              </a:rPr>
              <a:t>2017-04 also high unit price (132.6)</a:t>
            </a:r>
            <a:endParaRPr sz="1600">
              <a:solidFill>
                <a:srgbClr val="FF0000"/>
              </a:solidFill>
              <a:latin typeface="Barlow"/>
              <a:ea typeface="Barlow"/>
              <a:cs typeface="Barlow"/>
              <a:sym typeface="Barlow"/>
            </a:endParaRPr>
          </a:p>
        </p:txBody>
      </p:sp>
      <p:cxnSp>
        <p:nvCxnSpPr>
          <p:cNvPr id="551" name="Google Shape;551;p78"/>
          <p:cNvCxnSpPr/>
          <p:nvPr/>
        </p:nvCxnSpPr>
        <p:spPr>
          <a:xfrm flipH="1">
            <a:off x="719575" y="2007325"/>
            <a:ext cx="2400" cy="997200"/>
          </a:xfrm>
          <a:prstGeom prst="straightConnector1">
            <a:avLst/>
          </a:prstGeom>
          <a:noFill/>
          <a:ln cap="flat" cmpd="sng" w="28575">
            <a:solidFill>
              <a:srgbClr val="38761D"/>
            </a:solidFill>
            <a:prstDash val="solid"/>
            <a:round/>
            <a:headEnd len="med" w="med" type="none"/>
            <a:tailEnd len="med" w="med" type="none"/>
          </a:ln>
        </p:spPr>
      </p:cxnSp>
      <p:cxnSp>
        <p:nvCxnSpPr>
          <p:cNvPr id="552" name="Google Shape;552;p78"/>
          <p:cNvCxnSpPr/>
          <p:nvPr/>
        </p:nvCxnSpPr>
        <p:spPr>
          <a:xfrm>
            <a:off x="720775" y="3581450"/>
            <a:ext cx="0" cy="1068900"/>
          </a:xfrm>
          <a:prstGeom prst="straightConnector1">
            <a:avLst/>
          </a:prstGeom>
          <a:noFill/>
          <a:ln cap="flat" cmpd="sng" w="28575">
            <a:solidFill>
              <a:srgbClr val="38761D"/>
            </a:solidFill>
            <a:prstDash val="solid"/>
            <a:round/>
            <a:headEnd len="med" w="med" type="none"/>
            <a:tailEnd len="med" w="med" type="none"/>
          </a:ln>
        </p:spPr>
      </p:cxnSp>
      <p:cxnSp>
        <p:nvCxnSpPr>
          <p:cNvPr id="553" name="Google Shape;553;p78"/>
          <p:cNvCxnSpPr/>
          <p:nvPr/>
        </p:nvCxnSpPr>
        <p:spPr>
          <a:xfrm>
            <a:off x="5531750" y="1987375"/>
            <a:ext cx="16800" cy="1037100"/>
          </a:xfrm>
          <a:prstGeom prst="straightConnector1">
            <a:avLst/>
          </a:prstGeom>
          <a:noFill/>
          <a:ln cap="flat" cmpd="sng" w="28575">
            <a:solidFill>
              <a:srgbClr val="38761D"/>
            </a:solidFill>
            <a:prstDash val="solid"/>
            <a:round/>
            <a:headEnd len="med" w="med" type="none"/>
            <a:tailEnd len="med" w="med" type="none"/>
          </a:ln>
        </p:spPr>
      </p:cxnSp>
      <p:cxnSp>
        <p:nvCxnSpPr>
          <p:cNvPr id="554" name="Google Shape;554;p78"/>
          <p:cNvCxnSpPr/>
          <p:nvPr/>
        </p:nvCxnSpPr>
        <p:spPr>
          <a:xfrm flipH="1">
            <a:off x="3737650" y="1876825"/>
            <a:ext cx="9900" cy="1127700"/>
          </a:xfrm>
          <a:prstGeom prst="straightConnector1">
            <a:avLst/>
          </a:prstGeom>
          <a:noFill/>
          <a:ln cap="flat" cmpd="sng" w="28575">
            <a:solidFill>
              <a:srgbClr val="FF0000"/>
            </a:solidFill>
            <a:prstDash val="solid"/>
            <a:round/>
            <a:headEnd len="med" w="med" type="none"/>
            <a:tailEnd len="med" w="med" type="none"/>
          </a:ln>
        </p:spPr>
      </p:cxnSp>
      <p:cxnSp>
        <p:nvCxnSpPr>
          <p:cNvPr id="555" name="Google Shape;555;p78"/>
          <p:cNvCxnSpPr/>
          <p:nvPr/>
        </p:nvCxnSpPr>
        <p:spPr>
          <a:xfrm>
            <a:off x="4902650" y="4259475"/>
            <a:ext cx="0" cy="338700"/>
          </a:xfrm>
          <a:prstGeom prst="straightConnector1">
            <a:avLst/>
          </a:prstGeom>
          <a:noFill/>
          <a:ln cap="flat" cmpd="sng" w="28575">
            <a:solidFill>
              <a:srgbClr val="FF0000"/>
            </a:solidFill>
            <a:prstDash val="solid"/>
            <a:round/>
            <a:headEnd len="med" w="med" type="none"/>
            <a:tailEnd len="med" w="med" type="none"/>
          </a:ln>
        </p:spPr>
      </p:cxnSp>
      <p:cxnSp>
        <p:nvCxnSpPr>
          <p:cNvPr id="556" name="Google Shape;556;p78"/>
          <p:cNvCxnSpPr/>
          <p:nvPr/>
        </p:nvCxnSpPr>
        <p:spPr>
          <a:xfrm>
            <a:off x="2625750" y="2703075"/>
            <a:ext cx="2100" cy="317400"/>
          </a:xfrm>
          <a:prstGeom prst="straightConnector1">
            <a:avLst/>
          </a:prstGeom>
          <a:noFill/>
          <a:ln cap="flat" cmpd="sng" w="28575">
            <a:solidFill>
              <a:srgbClr val="FF0000"/>
            </a:solidFill>
            <a:prstDash val="solid"/>
            <a:round/>
            <a:headEnd len="med" w="med" type="none"/>
            <a:tailEnd len="med" w="med" type="none"/>
          </a:ln>
        </p:spPr>
      </p:cxnSp>
      <p:sp>
        <p:nvSpPr>
          <p:cNvPr id="557" name="Google Shape;557;p78"/>
          <p:cNvSpPr txBox="1"/>
          <p:nvPr/>
        </p:nvSpPr>
        <p:spPr>
          <a:xfrm>
            <a:off x="8467000" y="243650"/>
            <a:ext cx="478800" cy="249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2"/>
                </a:solidFill>
                <a:latin typeface="Barlow Light"/>
                <a:ea typeface="Barlow Light"/>
                <a:cs typeface="Barlow Light"/>
                <a:sym typeface="Barlow Light"/>
              </a:rPr>
              <a:t>19</a:t>
            </a:r>
            <a:endParaRPr sz="1100">
              <a:solidFill>
                <a:schemeClr val="accent2"/>
              </a:solidFill>
              <a:latin typeface="Barlow Light"/>
              <a:ea typeface="Barlow Light"/>
              <a:cs typeface="Barlow Light"/>
              <a:sym typeface="Barlow 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1" name="Shape 561"/>
        <p:cNvGrpSpPr/>
        <p:nvPr/>
      </p:nvGrpSpPr>
      <p:grpSpPr>
        <a:xfrm>
          <a:off x="0" y="0"/>
          <a:ext cx="0" cy="0"/>
          <a:chOff x="0" y="0"/>
          <a:chExt cx="0" cy="0"/>
        </a:xfrm>
      </p:grpSpPr>
      <p:sp>
        <p:nvSpPr>
          <p:cNvPr id="562" name="Google Shape;562;p7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63" name="Google Shape;563;p79"/>
          <p:cNvSpPr txBox="1"/>
          <p:nvPr/>
        </p:nvSpPr>
        <p:spPr>
          <a:xfrm>
            <a:off x="1366800" y="181350"/>
            <a:ext cx="6410400" cy="864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Hepta Slab Medium"/>
                <a:ea typeface="Hepta Slab Medium"/>
                <a:cs typeface="Hepta Slab Medium"/>
                <a:sym typeface="Hepta Slab Medium"/>
              </a:rPr>
              <a:t>Products with high revenue and high sales tend to not have </a:t>
            </a:r>
            <a:r>
              <a:rPr lang="en">
                <a:solidFill>
                  <a:schemeClr val="accent3"/>
                </a:solidFill>
                <a:latin typeface="Hepta Slab Medium"/>
                <a:ea typeface="Hepta Slab Medium"/>
                <a:cs typeface="Hepta Slab Medium"/>
                <a:sym typeface="Hepta Slab Medium"/>
              </a:rPr>
              <a:t>high</a:t>
            </a:r>
            <a:r>
              <a:rPr lang="en">
                <a:solidFill>
                  <a:schemeClr val="accent3"/>
                </a:solidFill>
                <a:latin typeface="Hepta Slab Medium"/>
                <a:ea typeface="Hepta Slab Medium"/>
                <a:cs typeface="Hepta Slab Medium"/>
                <a:sym typeface="Hepta Slab Medium"/>
              </a:rPr>
              <a:t> average unit price</a:t>
            </a:r>
            <a:endParaRPr>
              <a:solidFill>
                <a:schemeClr val="accent3"/>
              </a:solidFill>
              <a:latin typeface="Hepta Slab Medium"/>
              <a:ea typeface="Hepta Slab Medium"/>
              <a:cs typeface="Hepta Slab Medium"/>
              <a:sym typeface="Hepta Slab Medium"/>
            </a:endParaRPr>
          </a:p>
        </p:txBody>
      </p:sp>
      <p:pic>
        <p:nvPicPr>
          <p:cNvPr id="564" name="Google Shape;564;p79" title="Screenshot 2025-04-30 001244.png"/>
          <p:cNvPicPr preferRelativeResize="0"/>
          <p:nvPr/>
        </p:nvPicPr>
        <p:blipFill rotWithShape="1">
          <a:blip r:embed="rId3">
            <a:alphaModFix/>
          </a:blip>
          <a:srcRect b="0" l="0" r="0" t="0"/>
          <a:stretch/>
        </p:blipFill>
        <p:spPr>
          <a:xfrm>
            <a:off x="349175" y="1045338"/>
            <a:ext cx="6410253" cy="3620025"/>
          </a:xfrm>
          <a:prstGeom prst="rect">
            <a:avLst/>
          </a:prstGeom>
          <a:noFill/>
          <a:ln>
            <a:noFill/>
          </a:ln>
        </p:spPr>
      </p:pic>
      <p:sp>
        <p:nvSpPr>
          <p:cNvPr id="565" name="Google Shape;565;p79"/>
          <p:cNvSpPr txBox="1"/>
          <p:nvPr/>
        </p:nvSpPr>
        <p:spPr>
          <a:xfrm>
            <a:off x="6759425" y="1045350"/>
            <a:ext cx="2301000" cy="38838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666666"/>
              </a:buClr>
              <a:buSzPts val="1500"/>
              <a:buFont typeface="Barlow"/>
              <a:buChar char="●"/>
            </a:pPr>
            <a:r>
              <a:rPr lang="en" sz="1500">
                <a:solidFill>
                  <a:srgbClr val="666666"/>
                </a:solidFill>
                <a:latin typeface="Barlow"/>
                <a:ea typeface="Barlow"/>
                <a:cs typeface="Barlow"/>
                <a:sym typeface="Barlow"/>
              </a:rPr>
              <a:t>High volume products have high revenue</a:t>
            </a:r>
            <a:br>
              <a:rPr lang="en" sz="1500">
                <a:solidFill>
                  <a:srgbClr val="666666"/>
                </a:solidFill>
                <a:latin typeface="Barlow"/>
                <a:ea typeface="Barlow"/>
                <a:cs typeface="Barlow"/>
                <a:sym typeface="Barlow"/>
              </a:rPr>
            </a:br>
            <a:endParaRPr sz="1500">
              <a:solidFill>
                <a:srgbClr val="666666"/>
              </a:solidFill>
              <a:latin typeface="Barlow"/>
              <a:ea typeface="Barlow"/>
              <a:cs typeface="Barlow"/>
              <a:sym typeface="Barlow"/>
            </a:endParaRPr>
          </a:p>
          <a:p>
            <a:pPr indent="-323850" lvl="0" marL="457200" rtl="0" algn="l">
              <a:spcBef>
                <a:spcPts val="0"/>
              </a:spcBef>
              <a:spcAft>
                <a:spcPts val="0"/>
              </a:spcAft>
              <a:buClr>
                <a:srgbClr val="666666"/>
              </a:buClr>
              <a:buSzPts val="1500"/>
              <a:buFont typeface="Barlow"/>
              <a:buChar char="●"/>
            </a:pPr>
            <a:r>
              <a:rPr lang="en" sz="1500">
                <a:solidFill>
                  <a:srgbClr val="666666"/>
                </a:solidFill>
                <a:latin typeface="Barlow"/>
                <a:ea typeface="Barlow"/>
                <a:cs typeface="Barlow"/>
                <a:sym typeface="Barlow"/>
              </a:rPr>
              <a:t>High volume </a:t>
            </a:r>
            <a:r>
              <a:rPr lang="en" sz="1500">
                <a:solidFill>
                  <a:srgbClr val="666666"/>
                </a:solidFill>
                <a:latin typeface="Barlow"/>
                <a:ea typeface="Barlow"/>
                <a:cs typeface="Barlow"/>
                <a:sym typeface="Barlow"/>
              </a:rPr>
              <a:t>products tend toward lower price</a:t>
            </a:r>
            <a:br>
              <a:rPr lang="en" sz="1500">
                <a:solidFill>
                  <a:srgbClr val="666666"/>
                </a:solidFill>
                <a:latin typeface="Barlow"/>
                <a:ea typeface="Barlow"/>
                <a:cs typeface="Barlow"/>
                <a:sym typeface="Barlow"/>
              </a:rPr>
            </a:br>
            <a:endParaRPr sz="1500">
              <a:solidFill>
                <a:srgbClr val="666666"/>
              </a:solidFill>
              <a:latin typeface="Barlow"/>
              <a:ea typeface="Barlow"/>
              <a:cs typeface="Barlow"/>
              <a:sym typeface="Barlow"/>
            </a:endParaRPr>
          </a:p>
          <a:p>
            <a:pPr indent="-323850" lvl="0" marL="457200" rtl="0" algn="l">
              <a:spcBef>
                <a:spcPts val="0"/>
              </a:spcBef>
              <a:spcAft>
                <a:spcPts val="0"/>
              </a:spcAft>
              <a:buClr>
                <a:srgbClr val="666666"/>
              </a:buClr>
              <a:buSzPts val="1500"/>
              <a:buFont typeface="Barlow"/>
              <a:buChar char="●"/>
            </a:pPr>
            <a:r>
              <a:rPr lang="en" sz="1500">
                <a:solidFill>
                  <a:srgbClr val="666666"/>
                </a:solidFill>
                <a:latin typeface="Barlow"/>
                <a:ea typeface="Barlow"/>
                <a:cs typeface="Barlow"/>
                <a:sym typeface="Barlow"/>
              </a:rPr>
              <a:t>Higher priced items one-time purchases</a:t>
            </a:r>
            <a:br>
              <a:rPr lang="en" sz="1500">
                <a:solidFill>
                  <a:srgbClr val="666666"/>
                </a:solidFill>
                <a:latin typeface="Barlow"/>
                <a:ea typeface="Barlow"/>
                <a:cs typeface="Barlow"/>
                <a:sym typeface="Barlow"/>
              </a:rPr>
            </a:br>
            <a:endParaRPr sz="1500">
              <a:solidFill>
                <a:srgbClr val="666666"/>
              </a:solidFill>
              <a:latin typeface="Barlow"/>
              <a:ea typeface="Barlow"/>
              <a:cs typeface="Barlow"/>
              <a:sym typeface="Barlow"/>
            </a:endParaRPr>
          </a:p>
          <a:p>
            <a:pPr indent="-323850" lvl="0" marL="457200" rtl="0" algn="l">
              <a:spcBef>
                <a:spcPts val="0"/>
              </a:spcBef>
              <a:spcAft>
                <a:spcPts val="0"/>
              </a:spcAft>
              <a:buClr>
                <a:srgbClr val="666666"/>
              </a:buClr>
              <a:buSzPts val="1500"/>
              <a:buFont typeface="Barlow"/>
              <a:buChar char="●"/>
            </a:pPr>
            <a:r>
              <a:rPr lang="en" sz="1500">
                <a:solidFill>
                  <a:srgbClr val="666666"/>
                </a:solidFill>
                <a:latin typeface="Barlow"/>
                <a:ea typeface="Barlow"/>
                <a:cs typeface="Barlow"/>
                <a:sym typeface="Barlow"/>
              </a:rPr>
              <a:t>Focus on repeat purchasable products</a:t>
            </a:r>
            <a:endParaRPr sz="1500">
              <a:solidFill>
                <a:srgbClr val="666666"/>
              </a:solidFill>
              <a:latin typeface="Barlow"/>
              <a:ea typeface="Barlow"/>
              <a:cs typeface="Barlow"/>
              <a:sym typeface="Barlow"/>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80"/>
          <p:cNvSpPr txBox="1"/>
          <p:nvPr/>
        </p:nvSpPr>
        <p:spPr>
          <a:xfrm>
            <a:off x="8560700" y="202000"/>
            <a:ext cx="385200" cy="291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accent2"/>
                </a:solidFill>
                <a:latin typeface="Barlow Light"/>
                <a:ea typeface="Barlow Light"/>
                <a:cs typeface="Barlow Light"/>
                <a:sym typeface="Barlow Light"/>
              </a:rPr>
              <a:t>21</a:t>
            </a:r>
            <a:endParaRPr sz="1100">
              <a:solidFill>
                <a:schemeClr val="accent2"/>
              </a:solidFill>
              <a:latin typeface="Barlow Light"/>
              <a:ea typeface="Barlow Light"/>
              <a:cs typeface="Barlow Light"/>
              <a:sym typeface="Barlow Light"/>
            </a:endParaRPr>
          </a:p>
        </p:txBody>
      </p:sp>
      <p:sp>
        <p:nvSpPr>
          <p:cNvPr id="571" name="Google Shape;571;p80"/>
          <p:cNvSpPr txBox="1"/>
          <p:nvPr/>
        </p:nvSpPr>
        <p:spPr>
          <a:xfrm>
            <a:off x="1078800" y="493600"/>
            <a:ext cx="6986400" cy="675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accent3"/>
                </a:solidFill>
                <a:latin typeface="Hepta Slab Medium"/>
                <a:ea typeface="Hepta Slab Medium"/>
                <a:cs typeface="Hepta Slab Medium"/>
                <a:sym typeface="Hepta Slab Medium"/>
              </a:rPr>
              <a:t>Mid </a:t>
            </a:r>
            <a:r>
              <a:rPr lang="en">
                <a:solidFill>
                  <a:schemeClr val="accent3"/>
                </a:solidFill>
                <a:latin typeface="Hepta Slab Medium"/>
                <a:ea typeface="Hepta Slab Medium"/>
                <a:cs typeface="Hepta Slab Medium"/>
                <a:sym typeface="Hepta Slab Medium"/>
              </a:rPr>
              <a:t>price tier customers tend to repeat purchases more often than low or high tier customers</a:t>
            </a:r>
            <a:endParaRPr>
              <a:solidFill>
                <a:schemeClr val="accent3"/>
              </a:solidFill>
              <a:latin typeface="Hepta Slab Medium"/>
              <a:ea typeface="Hepta Slab Medium"/>
              <a:cs typeface="Hepta Slab Medium"/>
              <a:sym typeface="Hepta Slab Medium"/>
            </a:endParaRPr>
          </a:p>
        </p:txBody>
      </p:sp>
      <p:pic>
        <p:nvPicPr>
          <p:cNvPr id="572" name="Google Shape;572;p80" title="Screenshot 2025-04-30 002058.png"/>
          <p:cNvPicPr preferRelativeResize="0"/>
          <p:nvPr/>
        </p:nvPicPr>
        <p:blipFill>
          <a:blip r:embed="rId3">
            <a:alphaModFix/>
          </a:blip>
          <a:stretch>
            <a:fillRect/>
          </a:stretch>
        </p:blipFill>
        <p:spPr>
          <a:xfrm>
            <a:off x="162800" y="1510125"/>
            <a:ext cx="6290472" cy="3543424"/>
          </a:xfrm>
          <a:prstGeom prst="rect">
            <a:avLst/>
          </a:prstGeom>
          <a:noFill/>
          <a:ln>
            <a:noFill/>
          </a:ln>
        </p:spPr>
      </p:pic>
      <p:sp>
        <p:nvSpPr>
          <p:cNvPr id="573" name="Google Shape;573;p80"/>
          <p:cNvSpPr txBox="1"/>
          <p:nvPr/>
        </p:nvSpPr>
        <p:spPr>
          <a:xfrm>
            <a:off x="6453275" y="1824150"/>
            <a:ext cx="2492700" cy="26151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rgbClr val="666666"/>
              </a:buClr>
              <a:buSzPts val="1500"/>
              <a:buFont typeface="Barlow"/>
              <a:buChar char="●"/>
            </a:pPr>
            <a:r>
              <a:rPr lang="en" sz="1500">
                <a:solidFill>
                  <a:srgbClr val="666666"/>
                </a:solidFill>
                <a:latin typeface="Barlow"/>
                <a:ea typeface="Barlow"/>
                <a:cs typeface="Barlow"/>
                <a:sym typeface="Barlow"/>
              </a:rPr>
              <a:t>Mid-price =  lowest customer count, highest repeat rate</a:t>
            </a:r>
            <a:br>
              <a:rPr lang="en" sz="1500">
                <a:solidFill>
                  <a:srgbClr val="666666"/>
                </a:solidFill>
                <a:latin typeface="Barlow"/>
                <a:ea typeface="Barlow"/>
                <a:cs typeface="Barlow"/>
                <a:sym typeface="Barlow"/>
              </a:rPr>
            </a:br>
            <a:endParaRPr sz="1500">
              <a:solidFill>
                <a:srgbClr val="666666"/>
              </a:solidFill>
              <a:latin typeface="Barlow"/>
              <a:ea typeface="Barlow"/>
              <a:cs typeface="Barlow"/>
              <a:sym typeface="Barlow"/>
            </a:endParaRPr>
          </a:p>
          <a:p>
            <a:pPr indent="-323850" lvl="0" marL="457200" rtl="0" algn="l">
              <a:spcBef>
                <a:spcPts val="0"/>
              </a:spcBef>
              <a:spcAft>
                <a:spcPts val="0"/>
              </a:spcAft>
              <a:buClr>
                <a:srgbClr val="666666"/>
              </a:buClr>
              <a:buSzPts val="1500"/>
              <a:buFont typeface="Barlow"/>
              <a:buChar char="●"/>
            </a:pPr>
            <a:r>
              <a:rPr lang="en" sz="1500">
                <a:solidFill>
                  <a:srgbClr val="666666"/>
                </a:solidFill>
                <a:latin typeface="Barlow"/>
                <a:ea typeface="Barlow"/>
                <a:cs typeface="Barlow"/>
                <a:sym typeface="Barlow"/>
              </a:rPr>
              <a:t>High-price = highest customer count, lowest repeat rate</a:t>
            </a:r>
            <a:br>
              <a:rPr lang="en" sz="1500">
                <a:solidFill>
                  <a:srgbClr val="666666"/>
                </a:solidFill>
                <a:latin typeface="Barlow"/>
                <a:ea typeface="Barlow"/>
                <a:cs typeface="Barlow"/>
                <a:sym typeface="Barlow"/>
              </a:rPr>
            </a:br>
            <a:endParaRPr sz="1500">
              <a:solidFill>
                <a:srgbClr val="666666"/>
              </a:solidFill>
              <a:latin typeface="Barlow"/>
              <a:ea typeface="Barlow"/>
              <a:cs typeface="Barlow"/>
              <a:sym typeface="Barlow"/>
            </a:endParaRPr>
          </a:p>
          <a:p>
            <a:pPr indent="-323850" lvl="0" marL="457200" rtl="0" algn="l">
              <a:spcBef>
                <a:spcPts val="0"/>
              </a:spcBef>
              <a:spcAft>
                <a:spcPts val="0"/>
              </a:spcAft>
              <a:buClr>
                <a:srgbClr val="666666"/>
              </a:buClr>
              <a:buSzPts val="1500"/>
              <a:buFont typeface="Barlow"/>
              <a:buChar char="●"/>
            </a:pPr>
            <a:r>
              <a:rPr lang="en" sz="1500">
                <a:solidFill>
                  <a:srgbClr val="666666"/>
                </a:solidFill>
                <a:latin typeface="Barlow"/>
                <a:ea typeface="Barlow"/>
                <a:cs typeface="Barlow"/>
                <a:sym typeface="Barlow"/>
              </a:rPr>
              <a:t>Focus on revenue or customer retention</a:t>
            </a:r>
            <a:endParaRPr sz="1500">
              <a:solidFill>
                <a:srgbClr val="666666"/>
              </a:solidFill>
              <a:latin typeface="Barlow"/>
              <a:ea typeface="Barlow"/>
              <a:cs typeface="Barlow"/>
              <a:sym typeface="Barlow"/>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7" name="Shape 577"/>
        <p:cNvGrpSpPr/>
        <p:nvPr/>
      </p:nvGrpSpPr>
      <p:grpSpPr>
        <a:xfrm>
          <a:off x="0" y="0"/>
          <a:ext cx="0" cy="0"/>
          <a:chOff x="0" y="0"/>
          <a:chExt cx="0" cy="0"/>
        </a:xfrm>
      </p:grpSpPr>
      <p:sp>
        <p:nvSpPr>
          <p:cNvPr id="578" name="Google Shape;578;p81"/>
          <p:cNvSpPr txBox="1"/>
          <p:nvPr>
            <p:ph type="title"/>
          </p:nvPr>
        </p:nvSpPr>
        <p:spPr>
          <a:xfrm>
            <a:off x="697350" y="3087700"/>
            <a:ext cx="7749300" cy="860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Supply Chain Logistics</a:t>
            </a:r>
            <a:endParaRPr/>
          </a:p>
        </p:txBody>
      </p:sp>
      <p:sp>
        <p:nvSpPr>
          <p:cNvPr id="579" name="Google Shape;579;p81"/>
          <p:cNvSpPr txBox="1"/>
          <p:nvPr>
            <p:ph idx="2" type="title"/>
          </p:nvPr>
        </p:nvSpPr>
        <p:spPr>
          <a:xfrm>
            <a:off x="3278250" y="1194450"/>
            <a:ext cx="2587500" cy="1845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06</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82"/>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5" name="Google Shape;585;p82"/>
          <p:cNvSpPr txBox="1"/>
          <p:nvPr>
            <p:ph idx="2" type="subTitle"/>
          </p:nvPr>
        </p:nvSpPr>
        <p:spPr>
          <a:xfrm>
            <a:off x="2775895" y="213576"/>
            <a:ext cx="35922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Delivery Times</a:t>
            </a:r>
            <a:endParaRPr/>
          </a:p>
        </p:txBody>
      </p:sp>
      <p:pic>
        <p:nvPicPr>
          <p:cNvPr id="586" name="Google Shape;586;p82"/>
          <p:cNvPicPr preferRelativeResize="0"/>
          <p:nvPr/>
        </p:nvPicPr>
        <p:blipFill>
          <a:blip r:embed="rId3">
            <a:alphaModFix/>
          </a:blip>
          <a:stretch>
            <a:fillRect/>
          </a:stretch>
        </p:blipFill>
        <p:spPr>
          <a:xfrm>
            <a:off x="1372575" y="960600"/>
            <a:ext cx="6767600" cy="36997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83"/>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2" name="Google Shape;592;p83"/>
          <p:cNvSpPr txBox="1"/>
          <p:nvPr>
            <p:ph idx="2" type="subTitle"/>
          </p:nvPr>
        </p:nvSpPr>
        <p:spPr>
          <a:xfrm>
            <a:off x="2775895" y="213576"/>
            <a:ext cx="35922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Delays</a:t>
            </a:r>
            <a:endParaRPr/>
          </a:p>
        </p:txBody>
      </p:sp>
      <p:pic>
        <p:nvPicPr>
          <p:cNvPr id="593" name="Google Shape;593;p83"/>
          <p:cNvPicPr preferRelativeResize="0"/>
          <p:nvPr/>
        </p:nvPicPr>
        <p:blipFill>
          <a:blip r:embed="rId3">
            <a:alphaModFix/>
          </a:blip>
          <a:stretch>
            <a:fillRect/>
          </a:stretch>
        </p:blipFill>
        <p:spPr>
          <a:xfrm>
            <a:off x="1607388" y="685925"/>
            <a:ext cx="5929225" cy="3945175"/>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84"/>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9" name="Google Shape;599;p84"/>
          <p:cNvSpPr txBox="1"/>
          <p:nvPr>
            <p:ph idx="2" type="subTitle"/>
          </p:nvPr>
        </p:nvSpPr>
        <p:spPr>
          <a:xfrm>
            <a:off x="2775895" y="213576"/>
            <a:ext cx="35922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Takeaways</a:t>
            </a:r>
            <a:endParaRPr/>
          </a:p>
        </p:txBody>
      </p:sp>
      <p:sp>
        <p:nvSpPr>
          <p:cNvPr id="600" name="Google Shape;600;p84"/>
          <p:cNvSpPr txBox="1"/>
          <p:nvPr/>
        </p:nvSpPr>
        <p:spPr>
          <a:xfrm>
            <a:off x="407300" y="700950"/>
            <a:ext cx="5960700" cy="3637500"/>
          </a:xfrm>
          <a:prstGeom prst="rect">
            <a:avLst/>
          </a:prstGeom>
          <a:noFill/>
          <a:ln>
            <a:noFill/>
          </a:ln>
        </p:spPr>
        <p:txBody>
          <a:bodyPr anchorCtr="0" anchor="t" bIns="91425" lIns="91425" spcFirstLastPara="1" rIns="91425" wrap="square" tIns="91425">
            <a:noAutofit/>
          </a:bodyPr>
          <a:lstStyle/>
          <a:p>
            <a:pPr indent="-330200" lvl="0" marL="457200" rtl="0" algn="l">
              <a:lnSpc>
                <a:spcPct val="115000"/>
              </a:lnSpc>
              <a:spcBef>
                <a:spcPts val="1200"/>
              </a:spcBef>
              <a:spcAft>
                <a:spcPts val="0"/>
              </a:spcAft>
              <a:buClr>
                <a:schemeClr val="lt1"/>
              </a:buClr>
              <a:buSzPts val="1600"/>
              <a:buFont typeface="Times New Roman"/>
              <a:buChar char="●"/>
            </a:pPr>
            <a:r>
              <a:rPr b="1" lang="en" sz="1600">
                <a:solidFill>
                  <a:schemeClr val="lt1"/>
                </a:solidFill>
                <a:latin typeface="Times New Roman"/>
                <a:ea typeface="Times New Roman"/>
                <a:cs typeface="Times New Roman"/>
                <a:sym typeface="Times New Roman"/>
              </a:rPr>
              <a:t>Tailored logistics planning is critical</a:t>
            </a:r>
            <a:r>
              <a:rPr lang="en" sz="1600">
                <a:solidFill>
                  <a:schemeClr val="lt1"/>
                </a:solidFill>
                <a:latin typeface="Times New Roman"/>
                <a:ea typeface="Times New Roman"/>
                <a:cs typeface="Times New Roman"/>
                <a:sym typeface="Times New Roman"/>
              </a:rPr>
              <a:t>: Some regions may require additional investment or third-party partnerships to ensure timely delivery and reduce customer churn.</a:t>
            </a:r>
            <a:endParaRPr sz="1600">
              <a:solidFill>
                <a:schemeClr val="lt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lt1"/>
              </a:buClr>
              <a:buSzPts val="1600"/>
              <a:buFont typeface="Times New Roman"/>
              <a:buChar char="●"/>
            </a:pPr>
            <a:r>
              <a:rPr b="1" lang="en" sz="1600">
                <a:solidFill>
                  <a:schemeClr val="lt1"/>
                </a:solidFill>
                <a:latin typeface="Times New Roman"/>
                <a:ea typeface="Times New Roman"/>
                <a:cs typeface="Times New Roman"/>
                <a:sym typeface="Times New Roman"/>
              </a:rPr>
              <a:t>High-volume states like RJ deserve deeper analysis</a:t>
            </a:r>
            <a:r>
              <a:rPr lang="en" sz="1600">
                <a:solidFill>
                  <a:schemeClr val="lt1"/>
                </a:solidFill>
                <a:latin typeface="Times New Roman"/>
                <a:ea typeface="Times New Roman"/>
                <a:cs typeface="Times New Roman"/>
                <a:sym typeface="Times New Roman"/>
              </a:rPr>
              <a:t> to identify why delays persist and how infrastructure or fulfillment practices might be improved.</a:t>
            </a:r>
            <a:endParaRPr sz="1600">
              <a:solidFill>
                <a:schemeClr val="lt1"/>
              </a:solidFill>
              <a:latin typeface="Times New Roman"/>
              <a:ea typeface="Times New Roman"/>
              <a:cs typeface="Times New Roman"/>
              <a:sym typeface="Times New Roman"/>
            </a:endParaRPr>
          </a:p>
          <a:p>
            <a:pPr indent="-330200" lvl="0" marL="457200" rtl="0" algn="l">
              <a:lnSpc>
                <a:spcPct val="115000"/>
              </a:lnSpc>
              <a:spcBef>
                <a:spcPts val="0"/>
              </a:spcBef>
              <a:spcAft>
                <a:spcPts val="0"/>
              </a:spcAft>
              <a:buClr>
                <a:schemeClr val="lt1"/>
              </a:buClr>
              <a:buSzPts val="1600"/>
              <a:buFont typeface="Times New Roman"/>
              <a:buChar char="●"/>
            </a:pPr>
            <a:r>
              <a:rPr b="1" lang="en" sz="1600">
                <a:solidFill>
                  <a:schemeClr val="lt1"/>
                </a:solidFill>
                <a:latin typeface="Times New Roman"/>
                <a:ea typeface="Times New Roman"/>
                <a:cs typeface="Times New Roman"/>
                <a:sym typeface="Times New Roman"/>
              </a:rPr>
              <a:t>Seemingly low-potential regions like AM may offer unexpected logistical advantages</a:t>
            </a:r>
            <a:r>
              <a:rPr lang="en" sz="1600">
                <a:solidFill>
                  <a:schemeClr val="lt1"/>
                </a:solidFill>
                <a:latin typeface="Times New Roman"/>
                <a:ea typeface="Times New Roman"/>
                <a:cs typeface="Times New Roman"/>
                <a:sym typeface="Times New Roman"/>
              </a:rPr>
              <a:t>, suggesting they shouldn’t be overlooked in expansion strategies.</a:t>
            </a:r>
            <a:endParaRPr sz="1900">
              <a:solidFill>
                <a:schemeClr val="dk1"/>
              </a:solidFill>
              <a:latin typeface="Barlow Light"/>
              <a:ea typeface="Barlow Light"/>
              <a:cs typeface="Barlow Light"/>
              <a:sym typeface="Barlow Light"/>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4" name="Shape 604"/>
        <p:cNvGrpSpPr/>
        <p:nvPr/>
      </p:nvGrpSpPr>
      <p:grpSpPr>
        <a:xfrm>
          <a:off x="0" y="0"/>
          <a:ext cx="0" cy="0"/>
          <a:chOff x="0" y="0"/>
          <a:chExt cx="0" cy="0"/>
        </a:xfrm>
      </p:grpSpPr>
      <p:sp>
        <p:nvSpPr>
          <p:cNvPr id="605" name="Google Shape;605;p85"/>
          <p:cNvSpPr txBox="1"/>
          <p:nvPr>
            <p:ph type="title"/>
          </p:nvPr>
        </p:nvSpPr>
        <p:spPr>
          <a:xfrm>
            <a:off x="348600" y="3048150"/>
            <a:ext cx="8446800" cy="9003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Recommendations</a:t>
            </a:r>
            <a:endParaRPr/>
          </a:p>
        </p:txBody>
      </p:sp>
      <p:sp>
        <p:nvSpPr>
          <p:cNvPr id="606" name="Google Shape;606;p85"/>
          <p:cNvSpPr txBox="1"/>
          <p:nvPr>
            <p:ph idx="2" type="title"/>
          </p:nvPr>
        </p:nvSpPr>
        <p:spPr>
          <a:xfrm>
            <a:off x="3278250" y="1194450"/>
            <a:ext cx="2587500" cy="1853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07</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10" name="Shape 610"/>
        <p:cNvGrpSpPr/>
        <p:nvPr/>
      </p:nvGrpSpPr>
      <p:grpSpPr>
        <a:xfrm>
          <a:off x="0" y="0"/>
          <a:ext cx="0" cy="0"/>
          <a:chOff x="0" y="0"/>
          <a:chExt cx="0" cy="0"/>
        </a:xfrm>
      </p:grpSpPr>
      <p:sp>
        <p:nvSpPr>
          <p:cNvPr id="611" name="Google Shape;611;p86"/>
          <p:cNvSpPr txBox="1"/>
          <p:nvPr/>
        </p:nvSpPr>
        <p:spPr>
          <a:xfrm>
            <a:off x="132625" y="236800"/>
            <a:ext cx="8828400" cy="46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b="1" lang="en" sz="1500">
                <a:solidFill>
                  <a:schemeClr val="lt1"/>
                </a:solidFill>
              </a:rPr>
              <a:t>Focus initial market entry on top-performing states:</a:t>
            </a:r>
            <a:br>
              <a:rPr b="1" lang="en" sz="1500">
                <a:solidFill>
                  <a:schemeClr val="lt1"/>
                </a:solidFill>
              </a:rPr>
            </a:br>
            <a:endParaRPr b="1" sz="1500">
              <a:solidFill>
                <a:schemeClr val="lt1"/>
              </a:solidFill>
            </a:endParaRPr>
          </a:p>
          <a:p>
            <a:pPr indent="-323850" lvl="0" marL="457200" rtl="0" algn="l">
              <a:lnSpc>
                <a:spcPct val="115000"/>
              </a:lnSpc>
              <a:spcBef>
                <a:spcPts val="1200"/>
              </a:spcBef>
              <a:spcAft>
                <a:spcPts val="0"/>
              </a:spcAft>
              <a:buClr>
                <a:schemeClr val="lt1"/>
              </a:buClr>
              <a:buSzPts val="1500"/>
              <a:buChar char="●"/>
            </a:pPr>
            <a:r>
              <a:rPr lang="en" sz="1500">
                <a:solidFill>
                  <a:schemeClr val="lt1"/>
                </a:solidFill>
              </a:rPr>
              <a:t>São Paulo (SP), Minas Gerais (MG), Rio de Janeiro (RJ), and Rio Grande do Sul (RS) show strong sales, logistics, and customer density</a:t>
            </a:r>
            <a:br>
              <a:rPr lang="en" sz="1500">
                <a:solidFill>
                  <a:schemeClr val="lt1"/>
                </a:solidFill>
              </a:rPr>
            </a:br>
            <a:endParaRPr sz="1500">
              <a:solidFill>
                <a:schemeClr val="lt1"/>
              </a:solidFill>
            </a:endParaRPr>
          </a:p>
          <a:p>
            <a:pPr indent="-323850" lvl="0" marL="457200" rtl="0" algn="l">
              <a:lnSpc>
                <a:spcPct val="115000"/>
              </a:lnSpc>
              <a:spcBef>
                <a:spcPts val="0"/>
              </a:spcBef>
              <a:spcAft>
                <a:spcPts val="0"/>
              </a:spcAft>
              <a:buClr>
                <a:schemeClr val="lt1"/>
              </a:buClr>
              <a:buSzPts val="1500"/>
              <a:buChar char="●"/>
            </a:pPr>
            <a:r>
              <a:rPr lang="en" sz="1500">
                <a:solidFill>
                  <a:schemeClr val="lt1"/>
                </a:solidFill>
              </a:rPr>
              <a:t>Use São Paulo as a launchpad for testing broad product mixes</a:t>
            </a:r>
            <a:br>
              <a:rPr lang="en" sz="1500">
                <a:solidFill>
                  <a:schemeClr val="lt1"/>
                </a:solidFill>
              </a:rPr>
            </a:br>
            <a:endParaRPr sz="1500">
              <a:solidFill>
                <a:schemeClr val="lt1"/>
              </a:solidFill>
            </a:endParaRPr>
          </a:p>
          <a:p>
            <a:pPr indent="0" lvl="0" marL="0" rtl="0" algn="l">
              <a:lnSpc>
                <a:spcPct val="115000"/>
              </a:lnSpc>
              <a:spcBef>
                <a:spcPts val="1200"/>
              </a:spcBef>
              <a:spcAft>
                <a:spcPts val="0"/>
              </a:spcAft>
              <a:buClr>
                <a:schemeClr val="lt1"/>
              </a:buClr>
              <a:buSzPts val="1100"/>
              <a:buFont typeface="Arial"/>
              <a:buNone/>
            </a:pPr>
            <a:r>
              <a:rPr b="1" lang="en" sz="1500">
                <a:solidFill>
                  <a:schemeClr val="lt1"/>
                </a:solidFill>
              </a:rPr>
              <a:t>Prioritize high-performing product categories:</a:t>
            </a:r>
            <a:br>
              <a:rPr b="1" lang="en" sz="1500">
                <a:solidFill>
                  <a:schemeClr val="lt1"/>
                </a:solidFill>
              </a:rPr>
            </a:br>
            <a:endParaRPr b="1" sz="1500">
              <a:solidFill>
                <a:schemeClr val="lt1"/>
              </a:solidFill>
            </a:endParaRPr>
          </a:p>
          <a:p>
            <a:pPr indent="-323850" lvl="0" marL="457200" rtl="0" algn="l">
              <a:lnSpc>
                <a:spcPct val="115000"/>
              </a:lnSpc>
              <a:spcBef>
                <a:spcPts val="1200"/>
              </a:spcBef>
              <a:spcAft>
                <a:spcPts val="0"/>
              </a:spcAft>
              <a:buClr>
                <a:schemeClr val="lt1"/>
              </a:buClr>
              <a:buSzPts val="1500"/>
              <a:buChar char="●"/>
            </a:pPr>
            <a:r>
              <a:rPr lang="en" sz="1500">
                <a:solidFill>
                  <a:schemeClr val="lt1"/>
                </a:solidFill>
              </a:rPr>
              <a:t>Lead with Bed, Bath &amp; Table, Health &amp; Beauty, and Computers &amp; Accessories</a:t>
            </a:r>
            <a:br>
              <a:rPr lang="en" sz="1500">
                <a:solidFill>
                  <a:schemeClr val="lt1"/>
                </a:solidFill>
              </a:rPr>
            </a:br>
            <a:endParaRPr sz="1500">
              <a:solidFill>
                <a:schemeClr val="lt1"/>
              </a:solidFill>
            </a:endParaRPr>
          </a:p>
          <a:p>
            <a:pPr indent="-323850" lvl="0" marL="457200" rtl="0" algn="l">
              <a:lnSpc>
                <a:spcPct val="115000"/>
              </a:lnSpc>
              <a:spcBef>
                <a:spcPts val="0"/>
              </a:spcBef>
              <a:spcAft>
                <a:spcPts val="0"/>
              </a:spcAft>
              <a:buClr>
                <a:schemeClr val="lt1"/>
              </a:buClr>
              <a:buSzPts val="1500"/>
              <a:buChar char="●"/>
            </a:pPr>
            <a:r>
              <a:rPr lang="en" sz="1500">
                <a:solidFill>
                  <a:schemeClr val="lt1"/>
                </a:solidFill>
              </a:rPr>
              <a:t>Health &amp; Beauty offers stable year-round performance—even in low-revenue states</a:t>
            </a:r>
            <a:endParaRPr sz="1500">
              <a:solidFill>
                <a:schemeClr val="lt1"/>
              </a:solidFill>
            </a:endParaRPr>
          </a:p>
          <a:p>
            <a:pPr indent="0" lvl="0" marL="0" rtl="0" algn="l">
              <a:spcBef>
                <a:spcPts val="1200"/>
              </a:spcBef>
              <a:spcAft>
                <a:spcPts val="0"/>
              </a:spcAft>
              <a:buNone/>
            </a:pPr>
            <a:r>
              <a:t/>
            </a:r>
            <a:endParaRPr sz="1500">
              <a:solidFill>
                <a:schemeClr val="dk1"/>
              </a:solidFill>
              <a:latin typeface="Barlow Light"/>
              <a:ea typeface="Barlow Light"/>
              <a:cs typeface="Barlow Light"/>
              <a:sym typeface="Barlow Ligh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15" name="Shape 615"/>
        <p:cNvGrpSpPr/>
        <p:nvPr/>
      </p:nvGrpSpPr>
      <p:grpSpPr>
        <a:xfrm>
          <a:off x="0" y="0"/>
          <a:ext cx="0" cy="0"/>
          <a:chOff x="0" y="0"/>
          <a:chExt cx="0" cy="0"/>
        </a:xfrm>
      </p:grpSpPr>
      <p:sp>
        <p:nvSpPr>
          <p:cNvPr id="616" name="Google Shape;616;p87"/>
          <p:cNvSpPr txBox="1"/>
          <p:nvPr/>
        </p:nvSpPr>
        <p:spPr>
          <a:xfrm>
            <a:off x="132625" y="236800"/>
            <a:ext cx="8828400" cy="46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b="1" lang="en" sz="1500">
                <a:solidFill>
                  <a:schemeClr val="lt1"/>
                </a:solidFill>
              </a:rPr>
              <a:t>Tailor product marketing by region:</a:t>
            </a:r>
            <a:br>
              <a:rPr b="1" lang="en" sz="1500">
                <a:solidFill>
                  <a:schemeClr val="lt1"/>
                </a:solidFill>
              </a:rPr>
            </a:br>
            <a:endParaRPr b="1" sz="1500">
              <a:solidFill>
                <a:schemeClr val="lt1"/>
              </a:solidFill>
            </a:endParaRPr>
          </a:p>
          <a:p>
            <a:pPr indent="-323850" lvl="0" marL="457200" rtl="0" algn="l">
              <a:lnSpc>
                <a:spcPct val="115000"/>
              </a:lnSpc>
              <a:spcBef>
                <a:spcPts val="1200"/>
              </a:spcBef>
              <a:spcAft>
                <a:spcPts val="0"/>
              </a:spcAft>
              <a:buClr>
                <a:schemeClr val="lt1"/>
              </a:buClr>
              <a:buSzPts val="1500"/>
              <a:buChar char="●"/>
            </a:pPr>
            <a:r>
              <a:rPr lang="en" sz="1500">
                <a:solidFill>
                  <a:schemeClr val="lt1"/>
                </a:solidFill>
              </a:rPr>
              <a:t>SP, RJ, MG, RS: Emphasize Bed/Bath/Table and Health &amp; Beauty</a:t>
            </a:r>
            <a:br>
              <a:rPr lang="en" sz="1500">
                <a:solidFill>
                  <a:schemeClr val="lt1"/>
                </a:solidFill>
              </a:rPr>
            </a:br>
            <a:endParaRPr sz="1500">
              <a:solidFill>
                <a:schemeClr val="lt1"/>
              </a:solidFill>
            </a:endParaRPr>
          </a:p>
          <a:p>
            <a:pPr indent="-323850" lvl="0" marL="457200" rtl="0" algn="l">
              <a:lnSpc>
                <a:spcPct val="115000"/>
              </a:lnSpc>
              <a:spcBef>
                <a:spcPts val="0"/>
              </a:spcBef>
              <a:spcAft>
                <a:spcPts val="0"/>
              </a:spcAft>
              <a:buClr>
                <a:schemeClr val="lt1"/>
              </a:buClr>
              <a:buSzPts val="1500"/>
              <a:buChar char="●"/>
            </a:pPr>
            <a:r>
              <a:rPr lang="en" sz="1500">
                <a:solidFill>
                  <a:schemeClr val="lt1"/>
                </a:solidFill>
              </a:rPr>
              <a:t>Paraná: Focus on Sports &amp; Leisure</a:t>
            </a:r>
            <a:br>
              <a:rPr lang="en" sz="1500">
                <a:solidFill>
                  <a:schemeClr val="lt1"/>
                </a:solidFill>
              </a:rPr>
            </a:br>
            <a:endParaRPr sz="1500">
              <a:solidFill>
                <a:schemeClr val="lt1"/>
              </a:solidFill>
            </a:endParaRPr>
          </a:p>
          <a:p>
            <a:pPr indent="-323850" lvl="0" marL="457200" rtl="0" algn="l">
              <a:lnSpc>
                <a:spcPct val="115000"/>
              </a:lnSpc>
              <a:spcBef>
                <a:spcPts val="0"/>
              </a:spcBef>
              <a:spcAft>
                <a:spcPts val="0"/>
              </a:spcAft>
              <a:buClr>
                <a:schemeClr val="lt1"/>
              </a:buClr>
              <a:buSzPts val="1500"/>
              <a:buChar char="●"/>
            </a:pPr>
            <a:r>
              <a:rPr lang="en" sz="1500">
                <a:solidFill>
                  <a:schemeClr val="lt1"/>
                </a:solidFill>
              </a:rPr>
              <a:t>Highlight product quality to reduce dissatisfaction in top categories</a:t>
            </a:r>
            <a:br>
              <a:rPr lang="en" sz="1500">
                <a:solidFill>
                  <a:schemeClr val="lt1"/>
                </a:solidFill>
              </a:rPr>
            </a:br>
            <a:endParaRPr sz="1500">
              <a:solidFill>
                <a:schemeClr val="lt1"/>
              </a:solidFill>
            </a:endParaRPr>
          </a:p>
          <a:p>
            <a:pPr indent="0" lvl="0" marL="0" rtl="0" algn="l">
              <a:lnSpc>
                <a:spcPct val="115000"/>
              </a:lnSpc>
              <a:spcBef>
                <a:spcPts val="1200"/>
              </a:spcBef>
              <a:spcAft>
                <a:spcPts val="0"/>
              </a:spcAft>
              <a:buClr>
                <a:schemeClr val="lt1"/>
              </a:buClr>
              <a:buSzPts val="1100"/>
              <a:buFont typeface="Arial"/>
              <a:buNone/>
            </a:pPr>
            <a:r>
              <a:rPr b="1" lang="en" sz="1500">
                <a:solidFill>
                  <a:schemeClr val="lt1"/>
                </a:solidFill>
              </a:rPr>
              <a:t>Align pricing with customer behavior:</a:t>
            </a:r>
            <a:br>
              <a:rPr b="1" lang="en" sz="1500">
                <a:solidFill>
                  <a:schemeClr val="lt1"/>
                </a:solidFill>
              </a:rPr>
            </a:br>
            <a:endParaRPr b="1" sz="1500">
              <a:solidFill>
                <a:schemeClr val="lt1"/>
              </a:solidFill>
            </a:endParaRPr>
          </a:p>
          <a:p>
            <a:pPr indent="-323850" lvl="0" marL="457200" rtl="0" algn="l">
              <a:lnSpc>
                <a:spcPct val="115000"/>
              </a:lnSpc>
              <a:spcBef>
                <a:spcPts val="1200"/>
              </a:spcBef>
              <a:spcAft>
                <a:spcPts val="0"/>
              </a:spcAft>
              <a:buClr>
                <a:schemeClr val="lt1"/>
              </a:buClr>
              <a:buSzPts val="1500"/>
              <a:buChar char="●"/>
            </a:pPr>
            <a:r>
              <a:rPr lang="en" sz="1500">
                <a:solidFill>
                  <a:schemeClr val="lt1"/>
                </a:solidFill>
              </a:rPr>
              <a:t>Stock affordable, repeat-purchase products for long-term loyalty</a:t>
            </a:r>
            <a:br>
              <a:rPr lang="en" sz="1500">
                <a:solidFill>
                  <a:schemeClr val="lt1"/>
                </a:solidFill>
              </a:rPr>
            </a:br>
            <a:endParaRPr sz="1500">
              <a:solidFill>
                <a:schemeClr val="lt1"/>
              </a:solidFill>
            </a:endParaRPr>
          </a:p>
          <a:p>
            <a:pPr indent="-323850" lvl="0" marL="457200" rtl="0" algn="l">
              <a:lnSpc>
                <a:spcPct val="115000"/>
              </a:lnSpc>
              <a:spcBef>
                <a:spcPts val="0"/>
              </a:spcBef>
              <a:spcAft>
                <a:spcPts val="0"/>
              </a:spcAft>
              <a:buClr>
                <a:schemeClr val="lt1"/>
              </a:buClr>
              <a:buSzPts val="1500"/>
              <a:buChar char="●"/>
            </a:pPr>
            <a:r>
              <a:rPr lang="en" sz="1500">
                <a:solidFill>
                  <a:schemeClr val="lt1"/>
                </a:solidFill>
              </a:rPr>
              <a:t>Use strategic pricing for one-time, high-ticket items (e.g., Computers)</a:t>
            </a:r>
            <a:br>
              <a:rPr lang="en" sz="1500">
                <a:solidFill>
                  <a:schemeClr val="lt1"/>
                </a:solidFill>
              </a:rPr>
            </a:br>
            <a:endParaRPr sz="1500">
              <a:solidFill>
                <a:schemeClr val="lt1"/>
              </a:solidFill>
            </a:endParaRPr>
          </a:p>
          <a:p>
            <a:pPr indent="-323850" lvl="0" marL="457200" rtl="0" algn="l">
              <a:lnSpc>
                <a:spcPct val="115000"/>
              </a:lnSpc>
              <a:spcBef>
                <a:spcPts val="0"/>
              </a:spcBef>
              <a:spcAft>
                <a:spcPts val="0"/>
              </a:spcAft>
              <a:buClr>
                <a:schemeClr val="lt1"/>
              </a:buClr>
              <a:buSzPts val="1500"/>
              <a:buChar char="●"/>
            </a:pPr>
            <a:r>
              <a:rPr lang="en" sz="1500">
                <a:solidFill>
                  <a:schemeClr val="lt1"/>
                </a:solidFill>
              </a:rPr>
              <a:t>Target mid-tier spenders—they have the highest repeat purchase rate</a:t>
            </a:r>
            <a:endParaRPr sz="1500">
              <a:solidFill>
                <a:schemeClr val="lt1"/>
              </a:solidFill>
            </a:endParaRPr>
          </a:p>
          <a:p>
            <a:pPr indent="0" lvl="0" marL="0" rtl="0" algn="l">
              <a:spcBef>
                <a:spcPts val="1200"/>
              </a:spcBef>
              <a:spcAft>
                <a:spcPts val="0"/>
              </a:spcAft>
              <a:buNone/>
            </a:pPr>
            <a:r>
              <a:t/>
            </a:r>
            <a:endParaRPr sz="1600">
              <a:solidFill>
                <a:schemeClr val="dk1"/>
              </a:solidFill>
              <a:latin typeface="Barlow Light"/>
              <a:ea typeface="Barlow Light"/>
              <a:cs typeface="Barlow Light"/>
              <a:sym typeface="Barlow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61"/>
          <p:cNvSpPr txBox="1"/>
          <p:nvPr>
            <p:ph type="title"/>
          </p:nvPr>
        </p:nvSpPr>
        <p:spPr>
          <a:xfrm>
            <a:off x="697350" y="3063750"/>
            <a:ext cx="7749300" cy="88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Data Background</a:t>
            </a:r>
            <a:endParaRPr/>
          </a:p>
        </p:txBody>
      </p:sp>
      <p:sp>
        <p:nvSpPr>
          <p:cNvPr id="404" name="Google Shape;404;p61"/>
          <p:cNvSpPr txBox="1"/>
          <p:nvPr>
            <p:ph idx="2" type="title"/>
          </p:nvPr>
        </p:nvSpPr>
        <p:spPr>
          <a:xfrm>
            <a:off x="3278250" y="1194450"/>
            <a:ext cx="2587500" cy="18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00"/>
                </a:solidFill>
              </a:rPr>
              <a:t>01</a:t>
            </a:r>
            <a:endParaRPr>
              <a:solidFill>
                <a:srgbClr val="FFFF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620" name="Shape 620"/>
        <p:cNvGrpSpPr/>
        <p:nvPr/>
      </p:nvGrpSpPr>
      <p:grpSpPr>
        <a:xfrm>
          <a:off x="0" y="0"/>
          <a:ext cx="0" cy="0"/>
          <a:chOff x="0" y="0"/>
          <a:chExt cx="0" cy="0"/>
        </a:xfrm>
      </p:grpSpPr>
      <p:sp>
        <p:nvSpPr>
          <p:cNvPr id="621" name="Google Shape;621;p88"/>
          <p:cNvSpPr txBox="1"/>
          <p:nvPr/>
        </p:nvSpPr>
        <p:spPr>
          <a:xfrm>
            <a:off x="132625" y="236800"/>
            <a:ext cx="8828400" cy="4603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b="1" lang="en" sz="1500">
                <a:solidFill>
                  <a:schemeClr val="lt1"/>
                </a:solidFill>
              </a:rPr>
              <a:t>Capitalize on seasonal shopping spikes:</a:t>
            </a:r>
            <a:br>
              <a:rPr b="1" lang="en" sz="1500">
                <a:solidFill>
                  <a:schemeClr val="lt1"/>
                </a:solidFill>
              </a:rPr>
            </a:br>
            <a:endParaRPr b="1" sz="1500">
              <a:solidFill>
                <a:schemeClr val="lt1"/>
              </a:solidFill>
            </a:endParaRPr>
          </a:p>
          <a:p>
            <a:pPr indent="-323850" lvl="0" marL="457200" rtl="0" algn="l">
              <a:lnSpc>
                <a:spcPct val="115000"/>
              </a:lnSpc>
              <a:spcBef>
                <a:spcPts val="1200"/>
              </a:spcBef>
              <a:spcAft>
                <a:spcPts val="0"/>
              </a:spcAft>
              <a:buClr>
                <a:schemeClr val="lt1"/>
              </a:buClr>
              <a:buSzPts val="1500"/>
              <a:buChar char="●"/>
            </a:pPr>
            <a:r>
              <a:rPr lang="en" sz="1500">
                <a:solidFill>
                  <a:schemeClr val="lt1"/>
                </a:solidFill>
              </a:rPr>
              <a:t>Boost marketing promotions and inventory ahead of August and November</a:t>
            </a:r>
            <a:br>
              <a:rPr lang="en" sz="1500">
                <a:solidFill>
                  <a:schemeClr val="lt1"/>
                </a:solidFill>
              </a:rPr>
            </a:br>
            <a:endParaRPr sz="1500">
              <a:solidFill>
                <a:schemeClr val="lt1"/>
              </a:solidFill>
            </a:endParaRPr>
          </a:p>
          <a:p>
            <a:pPr indent="-323850" lvl="0" marL="457200" rtl="0" algn="l">
              <a:lnSpc>
                <a:spcPct val="115000"/>
              </a:lnSpc>
              <a:spcBef>
                <a:spcPts val="0"/>
              </a:spcBef>
              <a:spcAft>
                <a:spcPts val="0"/>
              </a:spcAft>
              <a:buClr>
                <a:schemeClr val="lt1"/>
              </a:buClr>
              <a:buSzPts val="1500"/>
              <a:buChar char="●"/>
            </a:pPr>
            <a:r>
              <a:rPr lang="en" sz="1500">
                <a:solidFill>
                  <a:schemeClr val="lt1"/>
                </a:solidFill>
              </a:rPr>
              <a:t>Address dips in September and December with retention campaigns</a:t>
            </a:r>
            <a:br>
              <a:rPr lang="en" sz="1500">
                <a:solidFill>
                  <a:schemeClr val="lt1"/>
                </a:solidFill>
              </a:rPr>
            </a:br>
            <a:endParaRPr sz="1500">
              <a:solidFill>
                <a:schemeClr val="lt1"/>
              </a:solidFill>
            </a:endParaRPr>
          </a:p>
          <a:p>
            <a:pPr indent="0" lvl="0" marL="0" rtl="0" algn="l">
              <a:lnSpc>
                <a:spcPct val="115000"/>
              </a:lnSpc>
              <a:spcBef>
                <a:spcPts val="1200"/>
              </a:spcBef>
              <a:spcAft>
                <a:spcPts val="0"/>
              </a:spcAft>
              <a:buClr>
                <a:schemeClr val="lt1"/>
              </a:buClr>
              <a:buSzPts val="1100"/>
              <a:buFont typeface="Arial"/>
              <a:buNone/>
            </a:pPr>
            <a:r>
              <a:rPr b="1" lang="en" sz="1500">
                <a:solidFill>
                  <a:schemeClr val="lt1"/>
                </a:solidFill>
              </a:rPr>
              <a:t>Invest in region-specific logistics improvements:</a:t>
            </a:r>
            <a:br>
              <a:rPr b="1" lang="en" sz="1500">
                <a:solidFill>
                  <a:schemeClr val="lt1"/>
                </a:solidFill>
              </a:rPr>
            </a:br>
            <a:endParaRPr b="1" sz="1500">
              <a:solidFill>
                <a:schemeClr val="lt1"/>
              </a:solidFill>
            </a:endParaRPr>
          </a:p>
          <a:p>
            <a:pPr indent="-323850" lvl="0" marL="457200" rtl="0" algn="l">
              <a:lnSpc>
                <a:spcPct val="115000"/>
              </a:lnSpc>
              <a:spcBef>
                <a:spcPts val="1200"/>
              </a:spcBef>
              <a:spcAft>
                <a:spcPts val="0"/>
              </a:spcAft>
              <a:buClr>
                <a:schemeClr val="lt1"/>
              </a:buClr>
              <a:buSzPts val="1500"/>
              <a:buChar char="●"/>
            </a:pPr>
            <a:r>
              <a:rPr lang="en" sz="1500">
                <a:solidFill>
                  <a:schemeClr val="lt1"/>
                </a:solidFill>
              </a:rPr>
              <a:t>Address persistent delays in RJ to protect customer satisfaction</a:t>
            </a:r>
            <a:br>
              <a:rPr lang="en" sz="1500">
                <a:solidFill>
                  <a:schemeClr val="lt1"/>
                </a:solidFill>
              </a:rPr>
            </a:br>
            <a:endParaRPr sz="1500">
              <a:solidFill>
                <a:schemeClr val="lt1"/>
              </a:solidFill>
            </a:endParaRPr>
          </a:p>
          <a:p>
            <a:pPr indent="-323850" lvl="0" marL="457200" rtl="0" algn="l">
              <a:lnSpc>
                <a:spcPct val="115000"/>
              </a:lnSpc>
              <a:spcBef>
                <a:spcPts val="0"/>
              </a:spcBef>
              <a:spcAft>
                <a:spcPts val="0"/>
              </a:spcAft>
              <a:buClr>
                <a:schemeClr val="lt1"/>
              </a:buClr>
              <a:buSzPts val="1500"/>
              <a:buChar char="●"/>
            </a:pPr>
            <a:r>
              <a:rPr lang="en" sz="1500">
                <a:solidFill>
                  <a:schemeClr val="lt1"/>
                </a:solidFill>
              </a:rPr>
              <a:t>Explore expansion in AM due to promising delivery efficiency</a:t>
            </a:r>
            <a:br>
              <a:rPr lang="en" sz="1500">
                <a:solidFill>
                  <a:schemeClr val="lt1"/>
                </a:solidFill>
              </a:rPr>
            </a:br>
            <a:endParaRPr sz="1500">
              <a:solidFill>
                <a:schemeClr val="lt1"/>
              </a:solidFill>
            </a:endParaRPr>
          </a:p>
          <a:p>
            <a:pPr indent="-323850" lvl="0" marL="457200" rtl="0" algn="l">
              <a:lnSpc>
                <a:spcPct val="115000"/>
              </a:lnSpc>
              <a:spcBef>
                <a:spcPts val="0"/>
              </a:spcBef>
              <a:spcAft>
                <a:spcPts val="0"/>
              </a:spcAft>
              <a:buClr>
                <a:schemeClr val="lt1"/>
              </a:buClr>
              <a:buSzPts val="1500"/>
              <a:buChar char="●"/>
            </a:pPr>
            <a:r>
              <a:rPr lang="en" sz="1500">
                <a:solidFill>
                  <a:schemeClr val="lt1"/>
                </a:solidFill>
              </a:rPr>
              <a:t>Be cautious in AC, AP, and RR due to poor logistics and low demand</a:t>
            </a:r>
            <a:endParaRPr sz="1500">
              <a:solidFill>
                <a:schemeClr val="lt1"/>
              </a:solidFill>
            </a:endParaRPr>
          </a:p>
          <a:p>
            <a:pPr indent="0" lvl="0" marL="0" rtl="0" algn="l">
              <a:spcBef>
                <a:spcPts val="1200"/>
              </a:spcBef>
              <a:spcAft>
                <a:spcPts val="0"/>
              </a:spcAft>
              <a:buNone/>
            </a:pPr>
            <a:r>
              <a:t/>
            </a:r>
            <a:endParaRPr sz="1500">
              <a:solidFill>
                <a:schemeClr val="dk1"/>
              </a:solidFill>
              <a:latin typeface="Barlow Light"/>
              <a:ea typeface="Barlow Light"/>
              <a:cs typeface="Barlow Light"/>
              <a:sym typeface="Barlow Light"/>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5" name="Shape 625"/>
        <p:cNvGrpSpPr/>
        <p:nvPr/>
      </p:nvGrpSpPr>
      <p:grpSpPr>
        <a:xfrm>
          <a:off x="0" y="0"/>
          <a:ext cx="0" cy="0"/>
          <a:chOff x="0" y="0"/>
          <a:chExt cx="0" cy="0"/>
        </a:xfrm>
      </p:grpSpPr>
      <p:sp>
        <p:nvSpPr>
          <p:cNvPr id="626" name="Google Shape;626;p89"/>
          <p:cNvSpPr txBox="1"/>
          <p:nvPr>
            <p:ph type="title"/>
          </p:nvPr>
        </p:nvSpPr>
        <p:spPr>
          <a:xfrm>
            <a:off x="467900" y="1190100"/>
            <a:ext cx="7592100" cy="2763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THANK YOU!</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ANY QUESTIONS?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08" name="Shape 408"/>
        <p:cNvGrpSpPr/>
        <p:nvPr/>
      </p:nvGrpSpPr>
      <p:grpSpPr>
        <a:xfrm>
          <a:off x="0" y="0"/>
          <a:ext cx="0" cy="0"/>
          <a:chOff x="0" y="0"/>
          <a:chExt cx="0" cy="0"/>
        </a:xfrm>
      </p:grpSpPr>
      <p:sp>
        <p:nvSpPr>
          <p:cNvPr id="409" name="Google Shape;409;p62"/>
          <p:cNvSpPr txBox="1"/>
          <p:nvPr/>
        </p:nvSpPr>
        <p:spPr>
          <a:xfrm>
            <a:off x="480425" y="761200"/>
            <a:ext cx="8358900" cy="3925500"/>
          </a:xfrm>
          <a:prstGeom prst="rect">
            <a:avLst/>
          </a:prstGeom>
          <a:solidFill>
            <a:schemeClr val="dk1"/>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Font typeface="Barlow"/>
              <a:buChar char="●"/>
            </a:pPr>
            <a:r>
              <a:rPr lang="en" sz="1100">
                <a:solidFill>
                  <a:schemeClr val="lt1"/>
                </a:solidFill>
                <a:latin typeface="Barlow"/>
                <a:ea typeface="Barlow"/>
                <a:cs typeface="Barlow"/>
                <a:sym typeface="Barlow"/>
              </a:rPr>
              <a:t>Dataset: Brazilian E-Commerce Public Dataset by Olist</a:t>
            </a:r>
            <a:endParaRPr sz="1100">
              <a:solidFill>
                <a:schemeClr val="lt1"/>
              </a:solidFill>
              <a:latin typeface="Barlow"/>
              <a:ea typeface="Barlow"/>
              <a:cs typeface="Barlow"/>
              <a:sym typeface="Barlow"/>
            </a:endParaRPr>
          </a:p>
          <a:p>
            <a:pPr indent="-298450" lvl="1" marL="914400" rtl="0" algn="l">
              <a:spcBef>
                <a:spcPts val="0"/>
              </a:spcBef>
              <a:spcAft>
                <a:spcPts val="0"/>
              </a:spcAft>
              <a:buClr>
                <a:schemeClr val="lt1"/>
              </a:buClr>
              <a:buSzPts val="1100"/>
              <a:buFont typeface="Barlow"/>
              <a:buChar char="○"/>
            </a:pPr>
            <a:r>
              <a:rPr lang="en" sz="1100">
                <a:solidFill>
                  <a:schemeClr val="lt1"/>
                </a:solidFill>
                <a:latin typeface="Barlow"/>
                <a:ea typeface="Barlow"/>
                <a:cs typeface="Barlow"/>
                <a:sym typeface="Barlow"/>
              </a:rPr>
              <a:t>Source: Kaggle.com</a:t>
            </a:r>
            <a:endParaRPr sz="1100">
              <a:solidFill>
                <a:schemeClr val="lt1"/>
              </a:solidFill>
              <a:latin typeface="Barlow"/>
              <a:ea typeface="Barlow"/>
              <a:cs typeface="Barlow"/>
              <a:sym typeface="Barlow"/>
            </a:endParaRPr>
          </a:p>
          <a:p>
            <a:pPr indent="-298450" lvl="1" marL="914400" rtl="0" algn="l">
              <a:spcBef>
                <a:spcPts val="0"/>
              </a:spcBef>
              <a:spcAft>
                <a:spcPts val="0"/>
              </a:spcAft>
              <a:buClr>
                <a:schemeClr val="lt1"/>
              </a:buClr>
              <a:buSzPts val="1100"/>
              <a:buFont typeface="Barlow"/>
              <a:buChar char="○"/>
            </a:pPr>
            <a:r>
              <a:rPr lang="en" sz="1100">
                <a:solidFill>
                  <a:schemeClr val="lt1"/>
                </a:solidFill>
                <a:latin typeface="Barlow"/>
                <a:ea typeface="Barlow"/>
                <a:cs typeface="Barlow"/>
                <a:sym typeface="Barlow"/>
              </a:rPr>
              <a:t>9 Tables</a:t>
            </a:r>
            <a:endParaRPr sz="1100">
              <a:solidFill>
                <a:schemeClr val="lt1"/>
              </a:solidFill>
              <a:latin typeface="Barlow"/>
              <a:ea typeface="Barlow"/>
              <a:cs typeface="Barlow"/>
              <a:sym typeface="Barlow"/>
            </a:endParaRPr>
          </a:p>
          <a:p>
            <a:pPr indent="-298450" lvl="2" marL="1371600" rtl="0" algn="l">
              <a:spcBef>
                <a:spcPts val="0"/>
              </a:spcBef>
              <a:spcAft>
                <a:spcPts val="0"/>
              </a:spcAft>
              <a:buClr>
                <a:schemeClr val="lt1"/>
              </a:buClr>
              <a:buSzPts val="1100"/>
              <a:buFont typeface="Barlow"/>
              <a:buChar char="■"/>
            </a:pPr>
            <a:r>
              <a:rPr lang="en" sz="1100">
                <a:solidFill>
                  <a:schemeClr val="lt1"/>
                </a:solidFill>
                <a:latin typeface="Barlow"/>
                <a:ea typeface="Barlow"/>
                <a:cs typeface="Barlow"/>
                <a:sym typeface="Barlow"/>
              </a:rPr>
              <a:t>Customer Info</a:t>
            </a:r>
            <a:endParaRPr sz="1100">
              <a:solidFill>
                <a:schemeClr val="lt1"/>
              </a:solidFill>
              <a:latin typeface="Barlow"/>
              <a:ea typeface="Barlow"/>
              <a:cs typeface="Barlow"/>
              <a:sym typeface="Barlow"/>
            </a:endParaRPr>
          </a:p>
          <a:p>
            <a:pPr indent="-298450" lvl="2" marL="1371600" rtl="0" algn="l">
              <a:spcBef>
                <a:spcPts val="0"/>
              </a:spcBef>
              <a:spcAft>
                <a:spcPts val="0"/>
              </a:spcAft>
              <a:buClr>
                <a:schemeClr val="lt1"/>
              </a:buClr>
              <a:buSzPts val="1100"/>
              <a:buFont typeface="Barlow"/>
              <a:buChar char="■"/>
            </a:pPr>
            <a:r>
              <a:rPr lang="en" sz="1100">
                <a:solidFill>
                  <a:schemeClr val="lt1"/>
                </a:solidFill>
                <a:latin typeface="Barlow"/>
                <a:ea typeface="Barlow"/>
                <a:cs typeface="Barlow"/>
                <a:sym typeface="Barlow"/>
              </a:rPr>
              <a:t>Seller Info</a:t>
            </a:r>
            <a:endParaRPr sz="1100">
              <a:solidFill>
                <a:schemeClr val="lt1"/>
              </a:solidFill>
              <a:latin typeface="Barlow"/>
              <a:ea typeface="Barlow"/>
              <a:cs typeface="Barlow"/>
              <a:sym typeface="Barlow"/>
            </a:endParaRPr>
          </a:p>
          <a:p>
            <a:pPr indent="-298450" lvl="2" marL="1371600" rtl="0" algn="l">
              <a:spcBef>
                <a:spcPts val="0"/>
              </a:spcBef>
              <a:spcAft>
                <a:spcPts val="0"/>
              </a:spcAft>
              <a:buClr>
                <a:schemeClr val="lt1"/>
              </a:buClr>
              <a:buSzPts val="1100"/>
              <a:buFont typeface="Barlow"/>
              <a:buChar char="■"/>
            </a:pPr>
            <a:r>
              <a:rPr lang="en" sz="1100">
                <a:solidFill>
                  <a:schemeClr val="lt1"/>
                </a:solidFill>
                <a:latin typeface="Barlow"/>
                <a:ea typeface="Barlow"/>
                <a:cs typeface="Barlow"/>
                <a:sym typeface="Barlow"/>
              </a:rPr>
              <a:t>Orders</a:t>
            </a:r>
            <a:endParaRPr sz="1100">
              <a:solidFill>
                <a:schemeClr val="lt1"/>
              </a:solidFill>
              <a:latin typeface="Barlow"/>
              <a:ea typeface="Barlow"/>
              <a:cs typeface="Barlow"/>
              <a:sym typeface="Barlow"/>
            </a:endParaRPr>
          </a:p>
          <a:p>
            <a:pPr indent="-298450" lvl="2" marL="1371600" rtl="0" algn="l">
              <a:spcBef>
                <a:spcPts val="0"/>
              </a:spcBef>
              <a:spcAft>
                <a:spcPts val="0"/>
              </a:spcAft>
              <a:buClr>
                <a:schemeClr val="lt1"/>
              </a:buClr>
              <a:buSzPts val="1100"/>
              <a:buFont typeface="Barlow"/>
              <a:buChar char="■"/>
            </a:pPr>
            <a:r>
              <a:rPr lang="en" sz="1100">
                <a:solidFill>
                  <a:schemeClr val="lt1"/>
                </a:solidFill>
                <a:latin typeface="Barlow"/>
                <a:ea typeface="Barlow"/>
                <a:cs typeface="Barlow"/>
                <a:sym typeface="Barlow"/>
              </a:rPr>
              <a:t>Order Items</a:t>
            </a:r>
            <a:endParaRPr sz="1100">
              <a:solidFill>
                <a:schemeClr val="lt1"/>
              </a:solidFill>
              <a:latin typeface="Barlow"/>
              <a:ea typeface="Barlow"/>
              <a:cs typeface="Barlow"/>
              <a:sym typeface="Barlow"/>
            </a:endParaRPr>
          </a:p>
          <a:p>
            <a:pPr indent="-298450" lvl="2" marL="1371600" rtl="0" algn="l">
              <a:spcBef>
                <a:spcPts val="0"/>
              </a:spcBef>
              <a:spcAft>
                <a:spcPts val="0"/>
              </a:spcAft>
              <a:buClr>
                <a:schemeClr val="lt1"/>
              </a:buClr>
              <a:buSzPts val="1100"/>
              <a:buFont typeface="Barlow"/>
              <a:buChar char="■"/>
            </a:pPr>
            <a:r>
              <a:rPr lang="en" sz="1100">
                <a:solidFill>
                  <a:schemeClr val="lt1"/>
                </a:solidFill>
                <a:latin typeface="Barlow"/>
                <a:ea typeface="Barlow"/>
                <a:cs typeface="Barlow"/>
                <a:sym typeface="Barlow"/>
              </a:rPr>
              <a:t>Order Payments</a:t>
            </a:r>
            <a:endParaRPr sz="1100">
              <a:solidFill>
                <a:schemeClr val="lt1"/>
              </a:solidFill>
              <a:latin typeface="Barlow"/>
              <a:ea typeface="Barlow"/>
              <a:cs typeface="Barlow"/>
              <a:sym typeface="Barlow"/>
            </a:endParaRPr>
          </a:p>
          <a:p>
            <a:pPr indent="-298450" lvl="2" marL="1371600" rtl="0" algn="l">
              <a:spcBef>
                <a:spcPts val="0"/>
              </a:spcBef>
              <a:spcAft>
                <a:spcPts val="0"/>
              </a:spcAft>
              <a:buClr>
                <a:schemeClr val="lt1"/>
              </a:buClr>
              <a:buSzPts val="1100"/>
              <a:buFont typeface="Barlow"/>
              <a:buChar char="■"/>
            </a:pPr>
            <a:r>
              <a:rPr lang="en" sz="1100">
                <a:solidFill>
                  <a:schemeClr val="lt1"/>
                </a:solidFill>
                <a:latin typeface="Barlow"/>
                <a:ea typeface="Barlow"/>
                <a:cs typeface="Barlow"/>
                <a:sym typeface="Barlow"/>
              </a:rPr>
              <a:t>Order Reviews</a:t>
            </a:r>
            <a:endParaRPr sz="1100">
              <a:solidFill>
                <a:schemeClr val="lt1"/>
              </a:solidFill>
              <a:latin typeface="Barlow"/>
              <a:ea typeface="Barlow"/>
              <a:cs typeface="Barlow"/>
              <a:sym typeface="Barlow"/>
            </a:endParaRPr>
          </a:p>
          <a:p>
            <a:pPr indent="-298450" lvl="2" marL="1371600" rtl="0" algn="l">
              <a:spcBef>
                <a:spcPts val="0"/>
              </a:spcBef>
              <a:spcAft>
                <a:spcPts val="0"/>
              </a:spcAft>
              <a:buClr>
                <a:schemeClr val="lt1"/>
              </a:buClr>
              <a:buSzPts val="1100"/>
              <a:buFont typeface="Barlow"/>
              <a:buChar char="■"/>
            </a:pPr>
            <a:r>
              <a:rPr lang="en" sz="1100">
                <a:solidFill>
                  <a:schemeClr val="lt1"/>
                </a:solidFill>
                <a:latin typeface="Barlow"/>
                <a:ea typeface="Barlow"/>
                <a:cs typeface="Barlow"/>
                <a:sym typeface="Barlow"/>
              </a:rPr>
              <a:t>Products</a:t>
            </a:r>
            <a:endParaRPr sz="1100">
              <a:solidFill>
                <a:schemeClr val="lt1"/>
              </a:solidFill>
              <a:latin typeface="Barlow"/>
              <a:ea typeface="Barlow"/>
              <a:cs typeface="Barlow"/>
              <a:sym typeface="Barlow"/>
            </a:endParaRPr>
          </a:p>
          <a:p>
            <a:pPr indent="-298450" lvl="2" marL="1371600" rtl="0" algn="l">
              <a:spcBef>
                <a:spcPts val="0"/>
              </a:spcBef>
              <a:spcAft>
                <a:spcPts val="0"/>
              </a:spcAft>
              <a:buClr>
                <a:schemeClr val="lt1"/>
              </a:buClr>
              <a:buSzPts val="1100"/>
              <a:buFont typeface="Barlow"/>
              <a:buChar char="■"/>
            </a:pPr>
            <a:r>
              <a:rPr lang="en" sz="1100">
                <a:solidFill>
                  <a:schemeClr val="lt1"/>
                </a:solidFill>
                <a:latin typeface="Barlow"/>
                <a:ea typeface="Barlow"/>
                <a:cs typeface="Barlow"/>
                <a:sym typeface="Barlow"/>
              </a:rPr>
              <a:t>Product Name Translations</a:t>
            </a:r>
            <a:endParaRPr sz="1100">
              <a:solidFill>
                <a:schemeClr val="lt1"/>
              </a:solidFill>
              <a:latin typeface="Barlow"/>
              <a:ea typeface="Barlow"/>
              <a:cs typeface="Barlow"/>
              <a:sym typeface="Barlow"/>
            </a:endParaRPr>
          </a:p>
          <a:p>
            <a:pPr indent="-298450" lvl="2" marL="1371600" rtl="0" algn="l">
              <a:spcBef>
                <a:spcPts val="0"/>
              </a:spcBef>
              <a:spcAft>
                <a:spcPts val="0"/>
              </a:spcAft>
              <a:buClr>
                <a:schemeClr val="lt1"/>
              </a:buClr>
              <a:buSzPts val="1100"/>
              <a:buFont typeface="Barlow"/>
              <a:buChar char="■"/>
            </a:pPr>
            <a:r>
              <a:rPr lang="en" sz="1100">
                <a:solidFill>
                  <a:schemeClr val="lt1"/>
                </a:solidFill>
                <a:latin typeface="Barlow"/>
                <a:ea typeface="Barlow"/>
                <a:cs typeface="Barlow"/>
                <a:sym typeface="Barlow"/>
              </a:rPr>
              <a:t>Geolocation Information</a:t>
            </a:r>
            <a:endParaRPr sz="1100">
              <a:solidFill>
                <a:schemeClr val="lt1"/>
              </a:solidFill>
              <a:latin typeface="Barlow"/>
              <a:ea typeface="Barlow"/>
              <a:cs typeface="Barlow"/>
              <a:sym typeface="Barlow"/>
            </a:endParaRPr>
          </a:p>
          <a:p>
            <a:pPr indent="-298450" lvl="1" marL="914400" rtl="0" algn="l">
              <a:spcBef>
                <a:spcPts val="0"/>
              </a:spcBef>
              <a:spcAft>
                <a:spcPts val="0"/>
              </a:spcAft>
              <a:buClr>
                <a:schemeClr val="lt1"/>
              </a:buClr>
              <a:buSzPts val="1100"/>
              <a:buFont typeface="Barlow"/>
              <a:buChar char="○"/>
            </a:pPr>
            <a:r>
              <a:rPr lang="en" sz="1100">
                <a:solidFill>
                  <a:schemeClr val="lt1"/>
                </a:solidFill>
                <a:latin typeface="Barlow"/>
                <a:ea typeface="Barlow"/>
                <a:cs typeface="Barlow"/>
                <a:sym typeface="Barlow"/>
              </a:rPr>
              <a:t>Observes 100k real &amp; anonymised orders from 2016 - 2018 made </a:t>
            </a:r>
            <a:r>
              <a:rPr lang="en" sz="1100">
                <a:solidFill>
                  <a:schemeClr val="lt1"/>
                </a:solidFill>
                <a:latin typeface="Barlow"/>
                <a:ea typeface="Barlow"/>
                <a:cs typeface="Barlow"/>
                <a:sym typeface="Barlow"/>
              </a:rPr>
              <a:t>across</a:t>
            </a:r>
            <a:r>
              <a:rPr lang="en" sz="1100">
                <a:solidFill>
                  <a:schemeClr val="lt1"/>
                </a:solidFill>
                <a:latin typeface="Barlow"/>
                <a:ea typeface="Barlow"/>
                <a:cs typeface="Barlow"/>
                <a:sym typeface="Barlow"/>
              </a:rPr>
              <a:t> multiple Olist Stores in Brazilian Marketplaces</a:t>
            </a:r>
            <a:endParaRPr sz="1100">
              <a:solidFill>
                <a:schemeClr val="lt1"/>
              </a:solidFill>
              <a:latin typeface="Barlow"/>
              <a:ea typeface="Barlow"/>
              <a:cs typeface="Barlow"/>
              <a:sym typeface="Barlow"/>
            </a:endParaRPr>
          </a:p>
          <a:p>
            <a:pPr indent="-317500" lvl="0" marL="457200" rtl="0" algn="l">
              <a:spcBef>
                <a:spcPts val="0"/>
              </a:spcBef>
              <a:spcAft>
                <a:spcPts val="0"/>
              </a:spcAft>
              <a:buClr>
                <a:schemeClr val="lt1"/>
              </a:buClr>
              <a:buSzPts val="1400"/>
              <a:buFont typeface="Barlow"/>
              <a:buChar char="●"/>
            </a:pPr>
            <a:r>
              <a:rPr lang="en" sz="1100">
                <a:solidFill>
                  <a:schemeClr val="lt1"/>
                </a:solidFill>
                <a:latin typeface="Barlow"/>
                <a:ea typeface="Barlow"/>
                <a:cs typeface="Barlow"/>
                <a:sym typeface="Barlow"/>
              </a:rPr>
              <a:t>Storage Architecture: Relational Database Management System (RDBMS)</a:t>
            </a:r>
            <a:endParaRPr sz="1100">
              <a:solidFill>
                <a:schemeClr val="lt1"/>
              </a:solidFill>
              <a:latin typeface="Barlow"/>
              <a:ea typeface="Barlow"/>
              <a:cs typeface="Barlow"/>
              <a:sym typeface="Barlow"/>
            </a:endParaRPr>
          </a:p>
          <a:p>
            <a:pPr indent="-317500" lvl="0" marL="457200" rtl="0" algn="l">
              <a:spcBef>
                <a:spcPts val="0"/>
              </a:spcBef>
              <a:spcAft>
                <a:spcPts val="0"/>
              </a:spcAft>
              <a:buClr>
                <a:schemeClr val="lt1"/>
              </a:buClr>
              <a:buSzPts val="1400"/>
              <a:buFont typeface="Barlow"/>
              <a:buChar char="●"/>
            </a:pPr>
            <a:r>
              <a:rPr lang="en" sz="1100">
                <a:solidFill>
                  <a:schemeClr val="lt1"/>
                </a:solidFill>
                <a:latin typeface="Barlow"/>
                <a:ea typeface="Barlow"/>
                <a:cs typeface="Barlow"/>
                <a:sym typeface="Barlow"/>
              </a:rPr>
              <a:t>Data ~&gt; Database </a:t>
            </a:r>
            <a:endParaRPr sz="1100">
              <a:solidFill>
                <a:schemeClr val="lt1"/>
              </a:solidFill>
              <a:latin typeface="Barlow"/>
              <a:ea typeface="Barlow"/>
              <a:cs typeface="Barlow"/>
              <a:sym typeface="Barlow"/>
            </a:endParaRPr>
          </a:p>
          <a:p>
            <a:pPr indent="-298450" lvl="1" marL="914400" rtl="0" algn="l">
              <a:spcBef>
                <a:spcPts val="0"/>
              </a:spcBef>
              <a:spcAft>
                <a:spcPts val="0"/>
              </a:spcAft>
              <a:buClr>
                <a:schemeClr val="lt1"/>
              </a:buClr>
              <a:buSzPts val="1100"/>
              <a:buFont typeface="Barlow"/>
              <a:buChar char="○"/>
            </a:pPr>
            <a:r>
              <a:rPr lang="en" sz="1100">
                <a:solidFill>
                  <a:schemeClr val="lt1"/>
                </a:solidFill>
                <a:latin typeface="Barlow"/>
                <a:ea typeface="Barlow"/>
                <a:cs typeface="Barlow"/>
                <a:sym typeface="Barlow"/>
              </a:rPr>
              <a:t>Uploaded using Python</a:t>
            </a:r>
            <a:endParaRPr sz="1100">
              <a:solidFill>
                <a:schemeClr val="lt1"/>
              </a:solidFill>
              <a:latin typeface="Barlow"/>
              <a:ea typeface="Barlow"/>
              <a:cs typeface="Barlow"/>
              <a:sym typeface="Barlow"/>
            </a:endParaRPr>
          </a:p>
          <a:p>
            <a:pPr indent="-298450" lvl="1" marL="914400" rtl="0" algn="l">
              <a:spcBef>
                <a:spcPts val="0"/>
              </a:spcBef>
              <a:spcAft>
                <a:spcPts val="0"/>
              </a:spcAft>
              <a:buClr>
                <a:schemeClr val="lt1"/>
              </a:buClr>
              <a:buSzPts val="1100"/>
              <a:buFont typeface="Barlow"/>
              <a:buChar char="○"/>
            </a:pPr>
            <a:r>
              <a:rPr lang="en" sz="1100">
                <a:solidFill>
                  <a:schemeClr val="lt1"/>
                </a:solidFill>
                <a:latin typeface="Barlow"/>
                <a:ea typeface="Barlow"/>
                <a:cs typeface="Barlow"/>
                <a:sym typeface="Barlow"/>
              </a:rPr>
              <a:t>Analyzed in SQL</a:t>
            </a:r>
            <a:endParaRPr sz="1100">
              <a:solidFill>
                <a:schemeClr val="lt1"/>
              </a:solidFill>
              <a:latin typeface="Barlow"/>
              <a:ea typeface="Barlow"/>
              <a:cs typeface="Barlow"/>
              <a:sym typeface="Barlow"/>
            </a:endParaRPr>
          </a:p>
          <a:p>
            <a:pPr indent="-298450" lvl="1" marL="914400" rtl="0" algn="l">
              <a:spcBef>
                <a:spcPts val="0"/>
              </a:spcBef>
              <a:spcAft>
                <a:spcPts val="0"/>
              </a:spcAft>
              <a:buClr>
                <a:schemeClr val="lt1"/>
              </a:buClr>
              <a:buSzPts val="1100"/>
              <a:buFont typeface="Barlow"/>
              <a:buChar char="○"/>
            </a:pPr>
            <a:r>
              <a:rPr lang="en" sz="1100">
                <a:solidFill>
                  <a:schemeClr val="lt1"/>
                </a:solidFill>
                <a:latin typeface="Barlow"/>
                <a:ea typeface="Barlow"/>
                <a:cs typeface="Barlow"/>
                <a:sym typeface="Barlow"/>
              </a:rPr>
              <a:t>Visualized in Tableau &amp; PowerBI</a:t>
            </a:r>
            <a:endParaRPr sz="1100">
              <a:solidFill>
                <a:schemeClr val="lt1"/>
              </a:solidFill>
              <a:latin typeface="Barlow"/>
              <a:ea typeface="Barlow"/>
              <a:cs typeface="Barlow"/>
              <a:sym typeface="Barlow"/>
            </a:endParaRPr>
          </a:p>
          <a:p>
            <a:pPr indent="0" lvl="0" marL="0" rtl="0" algn="l">
              <a:spcBef>
                <a:spcPts val="0"/>
              </a:spcBef>
              <a:spcAft>
                <a:spcPts val="0"/>
              </a:spcAft>
              <a:buNone/>
            </a:pPr>
            <a:r>
              <a:t/>
            </a:r>
            <a:endParaRPr sz="1100">
              <a:solidFill>
                <a:schemeClr val="lt1"/>
              </a:solidFill>
              <a:latin typeface="Barlow"/>
              <a:ea typeface="Barlow"/>
              <a:cs typeface="Barlow"/>
              <a:sym typeface="Barlow"/>
            </a:endParaRPr>
          </a:p>
          <a:p>
            <a:pPr indent="0" lvl="0" marL="0" rtl="0" algn="l">
              <a:spcBef>
                <a:spcPts val="0"/>
              </a:spcBef>
              <a:spcAft>
                <a:spcPts val="0"/>
              </a:spcAft>
              <a:buNone/>
            </a:pPr>
            <a:r>
              <a:t/>
            </a:r>
            <a:endParaRPr sz="1100">
              <a:solidFill>
                <a:schemeClr val="lt1"/>
              </a:solidFill>
              <a:latin typeface="Barlow"/>
              <a:ea typeface="Barlow"/>
              <a:cs typeface="Barlow"/>
              <a:sym typeface="Barlow"/>
            </a:endParaRPr>
          </a:p>
        </p:txBody>
      </p:sp>
      <p:sp>
        <p:nvSpPr>
          <p:cNvPr id="410" name="Google Shape;410;p62"/>
          <p:cNvSpPr txBox="1"/>
          <p:nvPr/>
        </p:nvSpPr>
        <p:spPr>
          <a:xfrm>
            <a:off x="480420" y="290626"/>
            <a:ext cx="35922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Hepta Slab Medium"/>
                <a:ea typeface="Hepta Slab Medium"/>
                <a:cs typeface="Hepta Slab Medium"/>
                <a:sym typeface="Hepta Slab Medium"/>
              </a:rPr>
              <a:t>Background Information</a:t>
            </a:r>
            <a:endParaRPr>
              <a:solidFill>
                <a:schemeClr val="accent3"/>
              </a:solidFill>
              <a:latin typeface="Hepta Slab Medium"/>
              <a:ea typeface="Hepta Slab Medium"/>
              <a:cs typeface="Hepta Slab Medium"/>
              <a:sym typeface="Hepta Slab Medium"/>
            </a:endParaRPr>
          </a:p>
        </p:txBody>
      </p:sp>
      <p:sp>
        <p:nvSpPr>
          <p:cNvPr id="411" name="Google Shape;411;p6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3"/>
          <p:cNvSpPr txBox="1"/>
          <p:nvPr>
            <p:ph type="title"/>
          </p:nvPr>
        </p:nvSpPr>
        <p:spPr>
          <a:xfrm>
            <a:off x="348600" y="3063750"/>
            <a:ext cx="8446800" cy="88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Business Problem &amp; Architecture</a:t>
            </a:r>
            <a:endParaRPr/>
          </a:p>
        </p:txBody>
      </p:sp>
      <p:sp>
        <p:nvSpPr>
          <p:cNvPr id="417" name="Google Shape;417;p63"/>
          <p:cNvSpPr txBox="1"/>
          <p:nvPr>
            <p:ph idx="2" type="title"/>
          </p:nvPr>
        </p:nvSpPr>
        <p:spPr>
          <a:xfrm>
            <a:off x="3278250" y="1194450"/>
            <a:ext cx="2587500" cy="18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FFFF00"/>
                </a:solidFill>
              </a:rPr>
              <a:t>02</a:t>
            </a:r>
            <a:endParaRPr>
              <a:solidFill>
                <a:srgbClr val="FFFF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1" name="Shape 421"/>
        <p:cNvGrpSpPr/>
        <p:nvPr/>
      </p:nvGrpSpPr>
      <p:grpSpPr>
        <a:xfrm>
          <a:off x="0" y="0"/>
          <a:ext cx="0" cy="0"/>
          <a:chOff x="0" y="0"/>
          <a:chExt cx="0" cy="0"/>
        </a:xfrm>
      </p:grpSpPr>
      <p:sp>
        <p:nvSpPr>
          <p:cNvPr id="422" name="Google Shape;422;p64"/>
          <p:cNvSpPr/>
          <p:nvPr/>
        </p:nvSpPr>
        <p:spPr>
          <a:xfrm>
            <a:off x="1307225" y="3986500"/>
            <a:ext cx="1628100" cy="369300"/>
          </a:xfrm>
          <a:prstGeom prst="rect">
            <a:avLst/>
          </a:prstGeom>
          <a:no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Barlow Light"/>
              <a:ea typeface="Barlow Light"/>
              <a:cs typeface="Barlow Light"/>
              <a:sym typeface="Barlow Light"/>
            </a:endParaRPr>
          </a:p>
        </p:txBody>
      </p:sp>
      <p:sp>
        <p:nvSpPr>
          <p:cNvPr id="423" name="Google Shape;423;p64"/>
          <p:cNvSpPr txBox="1"/>
          <p:nvPr/>
        </p:nvSpPr>
        <p:spPr>
          <a:xfrm>
            <a:off x="1307222" y="4557325"/>
            <a:ext cx="1628100" cy="1077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BAR GRAPH INFO 1</a:t>
            </a:r>
            <a:endParaRPr sz="700">
              <a:solidFill>
                <a:schemeClr val="dk1"/>
              </a:solidFill>
              <a:latin typeface="Barlow Medium"/>
              <a:ea typeface="Barlow Medium"/>
              <a:cs typeface="Barlow Medium"/>
              <a:sym typeface="Barlow Medium"/>
            </a:endParaRPr>
          </a:p>
        </p:txBody>
      </p:sp>
      <p:sp>
        <p:nvSpPr>
          <p:cNvPr id="424" name="Google Shape;424;p64"/>
          <p:cNvSpPr txBox="1"/>
          <p:nvPr/>
        </p:nvSpPr>
        <p:spPr>
          <a:xfrm>
            <a:off x="2934435" y="4557325"/>
            <a:ext cx="1628100" cy="1077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BAR GRAPH INFO 1</a:t>
            </a:r>
            <a:endParaRPr sz="700">
              <a:solidFill>
                <a:schemeClr val="dk1"/>
              </a:solidFill>
              <a:latin typeface="Barlow Medium"/>
              <a:ea typeface="Barlow Medium"/>
              <a:cs typeface="Barlow Medium"/>
              <a:sym typeface="Barlow Medium"/>
            </a:endParaRPr>
          </a:p>
        </p:txBody>
      </p:sp>
      <p:sp>
        <p:nvSpPr>
          <p:cNvPr id="425" name="Google Shape;425;p64"/>
          <p:cNvSpPr txBox="1"/>
          <p:nvPr/>
        </p:nvSpPr>
        <p:spPr>
          <a:xfrm>
            <a:off x="4581065" y="4557325"/>
            <a:ext cx="1628100" cy="1077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BAR GRAPH INFO 1</a:t>
            </a:r>
            <a:endParaRPr sz="700">
              <a:solidFill>
                <a:schemeClr val="dk1"/>
              </a:solidFill>
              <a:latin typeface="Barlow Medium"/>
              <a:ea typeface="Barlow Medium"/>
              <a:cs typeface="Barlow Medium"/>
              <a:sym typeface="Barlow Medium"/>
            </a:endParaRPr>
          </a:p>
        </p:txBody>
      </p:sp>
      <p:sp>
        <p:nvSpPr>
          <p:cNvPr id="426" name="Google Shape;426;p64"/>
          <p:cNvSpPr txBox="1"/>
          <p:nvPr/>
        </p:nvSpPr>
        <p:spPr>
          <a:xfrm>
            <a:off x="6208688" y="4557325"/>
            <a:ext cx="1628100" cy="107700"/>
          </a:xfrm>
          <a:prstGeom prst="rect">
            <a:avLst/>
          </a:prstGeom>
          <a:noFill/>
          <a:ln>
            <a:noFill/>
          </a:ln>
        </p:spPr>
        <p:txBody>
          <a:bodyPr anchorCtr="0" anchor="t" bIns="0" lIns="0" spcFirstLastPara="1" rIns="0" wrap="square" tIns="0">
            <a:spAutoFit/>
          </a:bodyPr>
          <a:lstStyle/>
          <a:p>
            <a:pPr indent="0" lvl="0" marL="0" rtl="0" algn="ctr">
              <a:spcBef>
                <a:spcPts val="0"/>
              </a:spcBef>
              <a:spcAft>
                <a:spcPts val="0"/>
              </a:spcAft>
              <a:buNone/>
            </a:pPr>
            <a:r>
              <a:rPr lang="en" sz="700">
                <a:solidFill>
                  <a:schemeClr val="dk1"/>
                </a:solidFill>
                <a:latin typeface="Barlow Medium"/>
                <a:ea typeface="Barlow Medium"/>
                <a:cs typeface="Barlow Medium"/>
                <a:sym typeface="Barlow Medium"/>
              </a:rPr>
              <a:t>BAR GRAPH INFO 1</a:t>
            </a:r>
            <a:endParaRPr sz="700">
              <a:solidFill>
                <a:schemeClr val="dk1"/>
              </a:solidFill>
              <a:latin typeface="Barlow Medium"/>
              <a:ea typeface="Barlow Medium"/>
              <a:cs typeface="Barlow Medium"/>
              <a:sym typeface="Barlow Medium"/>
            </a:endParaRPr>
          </a:p>
        </p:txBody>
      </p:sp>
      <p:cxnSp>
        <p:nvCxnSpPr>
          <p:cNvPr id="427" name="Google Shape;427;p64"/>
          <p:cNvCxnSpPr/>
          <p:nvPr/>
        </p:nvCxnSpPr>
        <p:spPr>
          <a:xfrm rot="10800000">
            <a:off x="783775" y="4360100"/>
            <a:ext cx="7579200" cy="0"/>
          </a:xfrm>
          <a:prstGeom prst="straightConnector1">
            <a:avLst/>
          </a:prstGeom>
          <a:noFill/>
          <a:ln cap="flat" cmpd="sng" w="19050">
            <a:solidFill>
              <a:schemeClr val="dk1"/>
            </a:solidFill>
            <a:prstDash val="solid"/>
            <a:round/>
            <a:headEnd len="med" w="med" type="none"/>
            <a:tailEnd len="med" w="med" type="none"/>
          </a:ln>
        </p:spPr>
      </p:cxnSp>
      <p:sp>
        <p:nvSpPr>
          <p:cNvPr id="428" name="Google Shape;428;p64"/>
          <p:cNvSpPr txBox="1"/>
          <p:nvPr/>
        </p:nvSpPr>
        <p:spPr>
          <a:xfrm>
            <a:off x="783800" y="1389315"/>
            <a:ext cx="579300" cy="107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700">
                <a:solidFill>
                  <a:schemeClr val="dk1"/>
                </a:solidFill>
                <a:latin typeface="Barlow Medium"/>
                <a:ea typeface="Barlow Medium"/>
                <a:cs typeface="Barlow Medium"/>
                <a:sym typeface="Barlow Medium"/>
              </a:rPr>
              <a:t>80</a:t>
            </a:r>
            <a:endParaRPr sz="700">
              <a:solidFill>
                <a:schemeClr val="dk1"/>
              </a:solidFill>
              <a:latin typeface="Barlow Medium"/>
              <a:ea typeface="Barlow Medium"/>
              <a:cs typeface="Barlow Medium"/>
              <a:sym typeface="Barlow Medium"/>
            </a:endParaRPr>
          </a:p>
        </p:txBody>
      </p:sp>
      <p:sp>
        <p:nvSpPr>
          <p:cNvPr id="429" name="Google Shape;429;p64"/>
          <p:cNvSpPr txBox="1"/>
          <p:nvPr/>
        </p:nvSpPr>
        <p:spPr>
          <a:xfrm>
            <a:off x="783800" y="1755265"/>
            <a:ext cx="579300" cy="107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700">
                <a:solidFill>
                  <a:schemeClr val="dk1"/>
                </a:solidFill>
                <a:latin typeface="Barlow Medium"/>
                <a:ea typeface="Barlow Medium"/>
                <a:cs typeface="Barlow Medium"/>
                <a:sym typeface="Barlow Medium"/>
              </a:rPr>
              <a:t>70</a:t>
            </a:r>
            <a:endParaRPr sz="700">
              <a:solidFill>
                <a:schemeClr val="dk1"/>
              </a:solidFill>
              <a:latin typeface="Barlow Medium"/>
              <a:ea typeface="Barlow Medium"/>
              <a:cs typeface="Barlow Medium"/>
              <a:sym typeface="Barlow Medium"/>
            </a:endParaRPr>
          </a:p>
        </p:txBody>
      </p:sp>
      <p:sp>
        <p:nvSpPr>
          <p:cNvPr id="430" name="Google Shape;430;p64"/>
          <p:cNvSpPr txBox="1"/>
          <p:nvPr/>
        </p:nvSpPr>
        <p:spPr>
          <a:xfrm>
            <a:off x="783800" y="2121228"/>
            <a:ext cx="579300" cy="107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700">
                <a:solidFill>
                  <a:schemeClr val="dk1"/>
                </a:solidFill>
                <a:latin typeface="Barlow Medium"/>
                <a:ea typeface="Barlow Medium"/>
                <a:cs typeface="Barlow Medium"/>
                <a:sym typeface="Barlow Medium"/>
              </a:rPr>
              <a:t>60</a:t>
            </a:r>
            <a:endParaRPr sz="700">
              <a:solidFill>
                <a:schemeClr val="dk1"/>
              </a:solidFill>
              <a:latin typeface="Barlow Medium"/>
              <a:ea typeface="Barlow Medium"/>
              <a:cs typeface="Barlow Medium"/>
              <a:sym typeface="Barlow Medium"/>
            </a:endParaRPr>
          </a:p>
        </p:txBody>
      </p:sp>
      <p:sp>
        <p:nvSpPr>
          <p:cNvPr id="431" name="Google Shape;431;p64"/>
          <p:cNvSpPr txBox="1"/>
          <p:nvPr/>
        </p:nvSpPr>
        <p:spPr>
          <a:xfrm>
            <a:off x="783800" y="2487178"/>
            <a:ext cx="579300" cy="107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700">
                <a:solidFill>
                  <a:schemeClr val="dk1"/>
                </a:solidFill>
                <a:latin typeface="Barlow Medium"/>
                <a:ea typeface="Barlow Medium"/>
                <a:cs typeface="Barlow Medium"/>
                <a:sym typeface="Barlow Medium"/>
              </a:rPr>
              <a:t>50</a:t>
            </a:r>
            <a:endParaRPr sz="700">
              <a:solidFill>
                <a:schemeClr val="dk1"/>
              </a:solidFill>
              <a:latin typeface="Barlow Medium"/>
              <a:ea typeface="Barlow Medium"/>
              <a:cs typeface="Barlow Medium"/>
              <a:sym typeface="Barlow Medium"/>
            </a:endParaRPr>
          </a:p>
        </p:txBody>
      </p:sp>
      <p:sp>
        <p:nvSpPr>
          <p:cNvPr id="432" name="Google Shape;432;p64"/>
          <p:cNvSpPr txBox="1"/>
          <p:nvPr/>
        </p:nvSpPr>
        <p:spPr>
          <a:xfrm>
            <a:off x="783800" y="2853128"/>
            <a:ext cx="579300" cy="107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700">
                <a:solidFill>
                  <a:schemeClr val="dk1"/>
                </a:solidFill>
                <a:latin typeface="Barlow Medium"/>
                <a:ea typeface="Barlow Medium"/>
                <a:cs typeface="Barlow Medium"/>
                <a:sym typeface="Barlow Medium"/>
              </a:rPr>
              <a:t>40</a:t>
            </a:r>
            <a:endParaRPr sz="700">
              <a:solidFill>
                <a:schemeClr val="dk1"/>
              </a:solidFill>
              <a:latin typeface="Barlow Medium"/>
              <a:ea typeface="Barlow Medium"/>
              <a:cs typeface="Barlow Medium"/>
              <a:sym typeface="Barlow Medium"/>
            </a:endParaRPr>
          </a:p>
        </p:txBody>
      </p:sp>
      <p:sp>
        <p:nvSpPr>
          <p:cNvPr id="433" name="Google Shape;433;p64"/>
          <p:cNvSpPr txBox="1"/>
          <p:nvPr/>
        </p:nvSpPr>
        <p:spPr>
          <a:xfrm>
            <a:off x="783800" y="3219078"/>
            <a:ext cx="579300" cy="107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700">
                <a:solidFill>
                  <a:schemeClr val="dk1"/>
                </a:solidFill>
                <a:latin typeface="Barlow Medium"/>
                <a:ea typeface="Barlow Medium"/>
                <a:cs typeface="Barlow Medium"/>
                <a:sym typeface="Barlow Medium"/>
              </a:rPr>
              <a:t>30</a:t>
            </a:r>
            <a:endParaRPr sz="700">
              <a:solidFill>
                <a:schemeClr val="dk1"/>
              </a:solidFill>
              <a:latin typeface="Barlow Medium"/>
              <a:ea typeface="Barlow Medium"/>
              <a:cs typeface="Barlow Medium"/>
              <a:sym typeface="Barlow Medium"/>
            </a:endParaRPr>
          </a:p>
        </p:txBody>
      </p:sp>
      <p:sp>
        <p:nvSpPr>
          <p:cNvPr id="434" name="Google Shape;434;p64"/>
          <p:cNvSpPr txBox="1"/>
          <p:nvPr/>
        </p:nvSpPr>
        <p:spPr>
          <a:xfrm>
            <a:off x="783800" y="3585028"/>
            <a:ext cx="579300" cy="107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700">
                <a:solidFill>
                  <a:schemeClr val="dk1"/>
                </a:solidFill>
                <a:latin typeface="Barlow Medium"/>
                <a:ea typeface="Barlow Medium"/>
                <a:cs typeface="Barlow Medium"/>
                <a:sym typeface="Barlow Medium"/>
              </a:rPr>
              <a:t>20</a:t>
            </a:r>
            <a:endParaRPr sz="700">
              <a:solidFill>
                <a:schemeClr val="dk1"/>
              </a:solidFill>
              <a:latin typeface="Barlow Medium"/>
              <a:ea typeface="Barlow Medium"/>
              <a:cs typeface="Barlow Medium"/>
              <a:sym typeface="Barlow Medium"/>
            </a:endParaRPr>
          </a:p>
        </p:txBody>
      </p:sp>
      <p:sp>
        <p:nvSpPr>
          <p:cNvPr id="435" name="Google Shape;435;p64"/>
          <p:cNvSpPr txBox="1"/>
          <p:nvPr/>
        </p:nvSpPr>
        <p:spPr>
          <a:xfrm>
            <a:off x="783800" y="3950978"/>
            <a:ext cx="579300" cy="107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 sz="700">
                <a:solidFill>
                  <a:schemeClr val="dk1"/>
                </a:solidFill>
                <a:latin typeface="Barlow Medium"/>
                <a:ea typeface="Barlow Medium"/>
                <a:cs typeface="Barlow Medium"/>
                <a:sym typeface="Barlow Medium"/>
              </a:rPr>
              <a:t>10</a:t>
            </a:r>
            <a:endParaRPr sz="700">
              <a:solidFill>
                <a:schemeClr val="dk1"/>
              </a:solidFill>
              <a:latin typeface="Barlow Medium"/>
              <a:ea typeface="Barlow Medium"/>
              <a:cs typeface="Barlow Medium"/>
              <a:sym typeface="Barlow Medium"/>
            </a:endParaRPr>
          </a:p>
        </p:txBody>
      </p:sp>
      <p:sp>
        <p:nvSpPr>
          <p:cNvPr id="436" name="Google Shape;436;p64"/>
          <p:cNvSpPr txBox="1"/>
          <p:nvPr>
            <p:ph idx="3" type="body"/>
          </p:nvPr>
        </p:nvSpPr>
        <p:spPr>
          <a:xfrm>
            <a:off x="571500" y="1254775"/>
            <a:ext cx="7791600" cy="3171000"/>
          </a:xfrm>
          <a:prstGeom prst="rect">
            <a:avLst/>
          </a:prstGeom>
        </p:spPr>
        <p:txBody>
          <a:bodyPr anchorCtr="0" anchor="t" bIns="91425" lIns="91425" spcFirstLastPara="1" rIns="91425" wrap="square" tIns="91425">
            <a:noAutofit/>
          </a:bodyPr>
          <a:lstStyle/>
          <a:p>
            <a:pPr indent="-336550" lvl="0" marL="457200" rtl="0" algn="l">
              <a:lnSpc>
                <a:spcPct val="115000"/>
              </a:lnSpc>
              <a:spcBef>
                <a:spcPts val="0"/>
              </a:spcBef>
              <a:spcAft>
                <a:spcPts val="0"/>
              </a:spcAft>
              <a:buSzPts val="1700"/>
              <a:buChar char="-"/>
            </a:pPr>
            <a:r>
              <a:rPr lang="en" sz="1700"/>
              <a:t>This project will analyze customer preferences and spending patterns to support an </a:t>
            </a:r>
            <a:r>
              <a:rPr b="1" lang="en" sz="1700"/>
              <a:t>e-commerce company planning to enter the Brazilian market</a:t>
            </a:r>
            <a:r>
              <a:rPr lang="en" sz="1700"/>
              <a:t>. </a:t>
            </a:r>
            <a:endParaRPr sz="1700"/>
          </a:p>
          <a:p>
            <a:pPr indent="-336550" lvl="0" marL="457200" rtl="0" algn="l">
              <a:lnSpc>
                <a:spcPct val="115000"/>
              </a:lnSpc>
              <a:spcBef>
                <a:spcPts val="0"/>
              </a:spcBef>
              <a:spcAft>
                <a:spcPts val="0"/>
              </a:spcAft>
              <a:buSzPts val="1700"/>
              <a:buChar char="-"/>
            </a:pPr>
            <a:r>
              <a:rPr lang="en" sz="1700"/>
              <a:t>We leveraged transactional, product, and customer review data, so the company can better tailor its product catalog, pricing strategies, and marketing initiatives to meet consumer demand and maximize market entry success.</a:t>
            </a:r>
            <a:endParaRPr sz="1700"/>
          </a:p>
        </p:txBody>
      </p:sp>
      <p:sp>
        <p:nvSpPr>
          <p:cNvPr id="437" name="Google Shape;437;p64"/>
          <p:cNvSpPr txBox="1"/>
          <p:nvPr>
            <p:ph idx="2" type="subTitle"/>
          </p:nvPr>
        </p:nvSpPr>
        <p:spPr>
          <a:xfrm>
            <a:off x="480420" y="290626"/>
            <a:ext cx="3592200" cy="33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2500"/>
              <a:t>Business Problem</a:t>
            </a:r>
            <a:endParaRPr sz="2500"/>
          </a:p>
        </p:txBody>
      </p:sp>
      <p:sp>
        <p:nvSpPr>
          <p:cNvPr id="438" name="Google Shape;438;p6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65"/>
          <p:cNvSpPr txBox="1"/>
          <p:nvPr>
            <p:ph idx="2" type="subTitle"/>
          </p:nvPr>
        </p:nvSpPr>
        <p:spPr>
          <a:xfrm>
            <a:off x="2353925" y="262975"/>
            <a:ext cx="3592200" cy="423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Data Architecture</a:t>
            </a:r>
            <a:endParaRPr sz="1700"/>
          </a:p>
        </p:txBody>
      </p:sp>
      <p:pic>
        <p:nvPicPr>
          <p:cNvPr id="444" name="Google Shape;444;p65"/>
          <p:cNvPicPr preferRelativeResize="0"/>
          <p:nvPr/>
        </p:nvPicPr>
        <p:blipFill>
          <a:blip r:embed="rId3">
            <a:alphaModFix/>
          </a:blip>
          <a:stretch>
            <a:fillRect/>
          </a:stretch>
        </p:blipFill>
        <p:spPr>
          <a:xfrm>
            <a:off x="77275" y="903850"/>
            <a:ext cx="6324924" cy="3844775"/>
          </a:xfrm>
          <a:prstGeom prst="rect">
            <a:avLst/>
          </a:prstGeom>
          <a:noFill/>
          <a:ln>
            <a:noFill/>
          </a:ln>
        </p:spPr>
      </p:pic>
      <p:pic>
        <p:nvPicPr>
          <p:cNvPr id="445" name="Google Shape;445;p65" title="Screenshot 2025-04-30 at 6.42.45 PM.png"/>
          <p:cNvPicPr preferRelativeResize="0"/>
          <p:nvPr/>
        </p:nvPicPr>
        <p:blipFill rotWithShape="1">
          <a:blip r:embed="rId4">
            <a:alphaModFix/>
          </a:blip>
          <a:srcRect b="0" l="15599" r="-1784" t="0"/>
          <a:stretch/>
        </p:blipFill>
        <p:spPr>
          <a:xfrm>
            <a:off x="6497400" y="779425"/>
            <a:ext cx="2596300" cy="419242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9" name="Shape 449"/>
        <p:cNvGrpSpPr/>
        <p:nvPr/>
      </p:nvGrpSpPr>
      <p:grpSpPr>
        <a:xfrm>
          <a:off x="0" y="0"/>
          <a:ext cx="0" cy="0"/>
          <a:chOff x="0" y="0"/>
          <a:chExt cx="0" cy="0"/>
        </a:xfrm>
      </p:grpSpPr>
      <p:sp>
        <p:nvSpPr>
          <p:cNvPr id="450" name="Google Shape;450;p66"/>
          <p:cNvSpPr txBox="1"/>
          <p:nvPr>
            <p:ph type="title"/>
          </p:nvPr>
        </p:nvSpPr>
        <p:spPr>
          <a:xfrm>
            <a:off x="697350" y="3063750"/>
            <a:ext cx="7749300" cy="8847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Sales Performance Analysis</a:t>
            </a:r>
            <a:endParaRPr/>
          </a:p>
        </p:txBody>
      </p:sp>
      <p:sp>
        <p:nvSpPr>
          <p:cNvPr id="451" name="Google Shape;451;p66"/>
          <p:cNvSpPr txBox="1"/>
          <p:nvPr>
            <p:ph idx="2" type="title"/>
          </p:nvPr>
        </p:nvSpPr>
        <p:spPr>
          <a:xfrm>
            <a:off x="3278250" y="1194450"/>
            <a:ext cx="2587500" cy="1869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rgbClr val="00FFFF"/>
                </a:solidFill>
              </a:rPr>
              <a:t>03</a:t>
            </a:r>
            <a:endParaRPr>
              <a:solidFill>
                <a:srgbClr val="00FFFF"/>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7"/>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7"/>
          <p:cNvSpPr txBox="1"/>
          <p:nvPr>
            <p:ph idx="2" type="subTitle"/>
          </p:nvPr>
        </p:nvSpPr>
        <p:spPr>
          <a:xfrm>
            <a:off x="480420" y="290626"/>
            <a:ext cx="3592200" cy="3372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1700"/>
              <a:t>High-Demand Regions and Leading Product Categories</a:t>
            </a:r>
            <a:endParaRPr sz="1700"/>
          </a:p>
        </p:txBody>
      </p:sp>
      <p:sp>
        <p:nvSpPr>
          <p:cNvPr id="458" name="Google Shape;458;p67"/>
          <p:cNvSpPr txBox="1"/>
          <p:nvPr>
            <p:ph idx="3" type="body"/>
          </p:nvPr>
        </p:nvSpPr>
        <p:spPr>
          <a:xfrm>
            <a:off x="304375" y="1154875"/>
            <a:ext cx="4146600" cy="20958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000">
                <a:latin typeface="Arial"/>
                <a:ea typeface="Arial"/>
                <a:cs typeface="Arial"/>
                <a:sym typeface="Arial"/>
              </a:rPr>
              <a:t>The highest revenue-generating states: </a:t>
            </a:r>
            <a:r>
              <a:rPr b="1" lang="en" sz="1000">
                <a:latin typeface="Arial"/>
                <a:ea typeface="Arial"/>
                <a:cs typeface="Arial"/>
                <a:sym typeface="Arial"/>
              </a:rPr>
              <a:t>São Paulo, Minas Gerais, Rio de Janeiro, and Rio Grande do Sul</a:t>
            </a:r>
            <a:r>
              <a:rPr lang="en" sz="1000">
                <a:latin typeface="Arial"/>
                <a:ea typeface="Arial"/>
                <a:cs typeface="Arial"/>
                <a:sym typeface="Arial"/>
              </a:rPr>
              <a:t>. </a:t>
            </a:r>
            <a:endParaRPr sz="1000">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lang="en" sz="1000">
                <a:latin typeface="Arial"/>
                <a:ea typeface="Arial"/>
                <a:cs typeface="Arial"/>
                <a:sym typeface="Arial"/>
              </a:rPr>
              <a:t>These regions align with Brazil's most economically active areas, making them ideal for companies looking to scale quickly with reduced entry risk.</a:t>
            </a:r>
            <a:endParaRPr sz="1000">
              <a:latin typeface="Arial"/>
              <a:ea typeface="Arial"/>
              <a:cs typeface="Arial"/>
              <a:sym typeface="Arial"/>
            </a:endParaRPr>
          </a:p>
          <a:p>
            <a:pPr indent="0" lvl="0" marL="0" rtl="0" algn="l">
              <a:lnSpc>
                <a:spcPct val="115000"/>
              </a:lnSpc>
              <a:spcBef>
                <a:spcPts val="0"/>
              </a:spcBef>
              <a:spcAft>
                <a:spcPts val="0"/>
              </a:spcAft>
              <a:buNone/>
            </a:pPr>
            <a:r>
              <a:t/>
            </a:r>
            <a:endParaRPr b="1" sz="1000">
              <a:latin typeface="Arial"/>
              <a:ea typeface="Arial"/>
              <a:cs typeface="Arial"/>
              <a:sym typeface="Arial"/>
            </a:endParaRPr>
          </a:p>
          <a:p>
            <a:pPr indent="0" lvl="0" marL="0" rtl="0" algn="l">
              <a:lnSpc>
                <a:spcPct val="115000"/>
              </a:lnSpc>
              <a:spcBef>
                <a:spcPts val="0"/>
              </a:spcBef>
              <a:spcAft>
                <a:spcPts val="0"/>
              </a:spcAft>
              <a:buNone/>
            </a:pPr>
            <a:r>
              <a:rPr lang="en" sz="1000">
                <a:latin typeface="Arial"/>
                <a:ea typeface="Arial"/>
                <a:cs typeface="Arial"/>
                <a:sym typeface="Arial"/>
              </a:rPr>
              <a:t>The top-performing categories are </a:t>
            </a:r>
            <a:r>
              <a:rPr b="1" lang="en" sz="1000">
                <a:latin typeface="Arial"/>
                <a:ea typeface="Arial"/>
                <a:cs typeface="Arial"/>
                <a:sym typeface="Arial"/>
              </a:rPr>
              <a:t>Bed, Bath &amp; Table, Health &amp; Beauty, Sports &amp; Leisure, Furniture &amp; Decor,</a:t>
            </a:r>
            <a:r>
              <a:rPr lang="en" sz="1000">
                <a:latin typeface="Arial"/>
                <a:ea typeface="Arial"/>
                <a:cs typeface="Arial"/>
                <a:sym typeface="Arial"/>
              </a:rPr>
              <a:t> and </a:t>
            </a:r>
            <a:r>
              <a:rPr b="1" lang="en" sz="1000">
                <a:latin typeface="Arial"/>
                <a:ea typeface="Arial"/>
                <a:cs typeface="Arial"/>
                <a:sym typeface="Arial"/>
              </a:rPr>
              <a:t>Computers &amp; Accessories.</a:t>
            </a:r>
            <a:r>
              <a:rPr lang="en" sz="1000">
                <a:latin typeface="Arial"/>
                <a:ea typeface="Arial"/>
                <a:cs typeface="Arial"/>
                <a:sym typeface="Arial"/>
              </a:rPr>
              <a:t> </a:t>
            </a:r>
            <a:endParaRPr sz="1000">
              <a:latin typeface="Arial"/>
              <a:ea typeface="Arial"/>
              <a:cs typeface="Arial"/>
              <a:sym typeface="Arial"/>
            </a:endParaRPr>
          </a:p>
          <a:p>
            <a:pPr indent="-292100" lvl="0" marL="457200" rtl="0" algn="l">
              <a:lnSpc>
                <a:spcPct val="115000"/>
              </a:lnSpc>
              <a:spcBef>
                <a:spcPts val="0"/>
              </a:spcBef>
              <a:spcAft>
                <a:spcPts val="0"/>
              </a:spcAft>
              <a:buSzPts val="1000"/>
              <a:buFont typeface="Arial"/>
              <a:buChar char="-"/>
            </a:pPr>
            <a:r>
              <a:rPr lang="en" sz="1000">
                <a:latin typeface="Arial"/>
                <a:ea typeface="Arial"/>
                <a:cs typeface="Arial"/>
                <a:sym typeface="Arial"/>
              </a:rPr>
              <a:t>These offer a reliable starting point for product prioritization.</a:t>
            </a:r>
            <a:endParaRPr sz="1000">
              <a:latin typeface="Arial"/>
              <a:ea typeface="Arial"/>
              <a:cs typeface="Arial"/>
              <a:sym typeface="Arial"/>
            </a:endParaRPr>
          </a:p>
          <a:p>
            <a:pPr indent="0" lvl="0" marL="0" rtl="0" algn="l">
              <a:lnSpc>
                <a:spcPct val="115000"/>
              </a:lnSpc>
              <a:spcBef>
                <a:spcPts val="0"/>
              </a:spcBef>
              <a:spcAft>
                <a:spcPts val="0"/>
              </a:spcAft>
              <a:buClr>
                <a:schemeClr val="lt1"/>
              </a:buClr>
              <a:buSzPts val="1100"/>
              <a:buFont typeface="Arial"/>
              <a:buNone/>
            </a:pPr>
            <a:r>
              <a:t/>
            </a:r>
            <a:endParaRPr b="1" sz="1000">
              <a:latin typeface="Arial"/>
              <a:ea typeface="Arial"/>
              <a:cs typeface="Arial"/>
              <a:sym typeface="Arial"/>
            </a:endParaRPr>
          </a:p>
          <a:p>
            <a:pPr indent="0" lvl="0" marL="0" rtl="0" algn="l">
              <a:spcBef>
                <a:spcPts val="0"/>
              </a:spcBef>
              <a:spcAft>
                <a:spcPts val="0"/>
              </a:spcAft>
              <a:buNone/>
            </a:pPr>
            <a:r>
              <a:t/>
            </a:r>
            <a:endParaRPr/>
          </a:p>
        </p:txBody>
      </p:sp>
      <p:pic>
        <p:nvPicPr>
          <p:cNvPr id="459" name="Google Shape;459;p67" title="Screenshot 2025-04-30 at 2.16.25 PM.png"/>
          <p:cNvPicPr preferRelativeResize="0"/>
          <p:nvPr/>
        </p:nvPicPr>
        <p:blipFill rotWithShape="1">
          <a:blip r:embed="rId3">
            <a:alphaModFix/>
          </a:blip>
          <a:srcRect b="10722" l="0" r="1438" t="0"/>
          <a:stretch/>
        </p:blipFill>
        <p:spPr>
          <a:xfrm>
            <a:off x="4757300" y="195625"/>
            <a:ext cx="4051576" cy="3330925"/>
          </a:xfrm>
          <a:prstGeom prst="rect">
            <a:avLst/>
          </a:prstGeom>
          <a:noFill/>
          <a:ln>
            <a:noFill/>
          </a:ln>
        </p:spPr>
      </p:pic>
      <p:pic>
        <p:nvPicPr>
          <p:cNvPr id="460" name="Google Shape;460;p67" title="Screenshot 2025-04-30 at 2.19.11 PM.png"/>
          <p:cNvPicPr preferRelativeResize="0"/>
          <p:nvPr/>
        </p:nvPicPr>
        <p:blipFill rotWithShape="1">
          <a:blip r:embed="rId4">
            <a:alphaModFix/>
          </a:blip>
          <a:srcRect b="21266" l="0" r="0" t="0"/>
          <a:stretch/>
        </p:blipFill>
        <p:spPr>
          <a:xfrm>
            <a:off x="217400" y="3446525"/>
            <a:ext cx="7727051" cy="1578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